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vnd.openxmlformats-officedocument.presentationml.slideMaster+xml" PartName="/ppt/slideMasters/slideMaster7.xml"/>
  <Override ContentType="application/vnd.openxmlformats-officedocument.presentationml.slideMaster+xml" PartName="/ppt/slideMasters/slideMaster6.xml"/>
  <Override ContentType="application/vnd.openxmlformats-officedocument.presentationml.slideMaster+xml" PartName="/ppt/slideMasters/slideMaster5.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7.xml"/>
  <Override ContentType="application/vnd.openxmlformats-officedocument.theme+xml" PartName="/ppt/theme/theme6.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Override ContentType="application/vnd.openxmlformats-officedocument.theme+xml" PartName="/ppt/theme/theme8.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 id="2147483650" r:id="rId5"/>
    <p:sldMasterId id="2147483652" r:id="rId6"/>
    <p:sldMasterId id="2147483654" r:id="rId7"/>
    <p:sldMasterId id="2147483656" r:id="rId8"/>
    <p:sldMasterId id="2147483658" r:id="rId9"/>
    <p:sldMasterId id="2147483660" r:id="rId10"/>
  </p:sldMasterIdLst>
  <p:notesMasterIdLst>
    <p:notesMasterId r:id="rId11"/>
  </p:notesMasterIdLst>
  <p:sldIdLst>
    <p:sldId id="256" r:id="rId12"/>
    <p:sldId id="257" r:id="rId13"/>
    <p:sldId id="258" r:id="rId14"/>
    <p:sldId id="259" r:id="rId15"/>
    <p:sldId id="260" r:id="rId16"/>
    <p:sldId id="261" r:id="rId17"/>
    <p:sldId id="262" r:id="rId18"/>
    <p:sldId id="263" r:id="rId19"/>
    <p:sldId id="264" r:id="rId20"/>
    <p:sldId id="265" r:id="rId21"/>
    <p:sldId id="266" r:id="rId22"/>
    <p:sldId id="267" r:id="rId23"/>
    <p:sldId id="268" r:id="rId24"/>
    <p:sldId id="269" r:id="rId25"/>
    <p:sldId id="270" r:id="rId26"/>
    <p:sldId id="271" r:id="rId27"/>
    <p:sldId id="272" r:id="rId28"/>
    <p:sldId id="273" r:id="rId29"/>
    <p:sldId id="274" r:id="rId30"/>
    <p:sldId id="275" r:id="rId31"/>
    <p:sldId id="276" r:id="rId32"/>
    <p:sldId id="277" r:id="rId33"/>
    <p:sldId id="278" r:id="rId34"/>
    <p:sldId id="279" r:id="rId35"/>
    <p:sldId id="280" r:id="rId36"/>
    <p:sldId id="281" r:id="rId37"/>
    <p:sldId id="282" r:id="rId38"/>
  </p:sldIdLst>
  <p:sldSz cy="6858000" cx="9144000"/>
  <p:notesSz cx="6858000" cy="9144000"/>
  <p:embeddedFontLst>
    <p:embeddedFont>
      <p:font typeface="Arial Black"/>
      <p:regular r:id="rId3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http://customooxmlschemas.google.com/">
      <go:slidesCustomData xmlns:go="http://customooxmlschemas.google.com/" r:id="rId40" roundtripDataSignature="AMtx7mge1iguBgb+ACRQ0aCg/0F8swMx/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customschemas.google.com/relationships/presentationmetadata" Target="metadata"/><Relationship Id="rId20" Type="http://schemas.openxmlformats.org/officeDocument/2006/relationships/slide" Target="slides/slide9.xml"/><Relationship Id="rId22" Type="http://schemas.openxmlformats.org/officeDocument/2006/relationships/slide" Target="slides/slide11.xml"/><Relationship Id="rId21" Type="http://schemas.openxmlformats.org/officeDocument/2006/relationships/slide" Target="slides/slide10.xml"/><Relationship Id="rId24" Type="http://schemas.openxmlformats.org/officeDocument/2006/relationships/slide" Target="slides/slide13.xml"/><Relationship Id="rId23" Type="http://schemas.openxmlformats.org/officeDocument/2006/relationships/slide" Target="slides/slide12.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26" Type="http://schemas.openxmlformats.org/officeDocument/2006/relationships/slide" Target="slides/slide15.xml"/><Relationship Id="rId25" Type="http://schemas.openxmlformats.org/officeDocument/2006/relationships/slide" Target="slides/slide14.xml"/><Relationship Id="rId28" Type="http://schemas.openxmlformats.org/officeDocument/2006/relationships/slide" Target="slides/slide17.xml"/><Relationship Id="rId27" Type="http://schemas.openxmlformats.org/officeDocument/2006/relationships/slide" Target="slides/slide16.xml"/><Relationship Id="rId5" Type="http://schemas.openxmlformats.org/officeDocument/2006/relationships/slideMaster" Target="slideMasters/slideMaster2.xml"/><Relationship Id="rId6" Type="http://schemas.openxmlformats.org/officeDocument/2006/relationships/slideMaster" Target="slideMasters/slideMaster3.xml"/><Relationship Id="rId29" Type="http://schemas.openxmlformats.org/officeDocument/2006/relationships/slide" Target="slides/slide18.xml"/><Relationship Id="rId7" Type="http://schemas.openxmlformats.org/officeDocument/2006/relationships/slideMaster" Target="slideMasters/slideMaster4.xml"/><Relationship Id="rId8" Type="http://schemas.openxmlformats.org/officeDocument/2006/relationships/slideMaster" Target="slideMasters/slideMaster5.xml"/><Relationship Id="rId31" Type="http://schemas.openxmlformats.org/officeDocument/2006/relationships/slide" Target="slides/slide20.xml"/><Relationship Id="rId30" Type="http://schemas.openxmlformats.org/officeDocument/2006/relationships/slide" Target="slides/slide19.xml"/><Relationship Id="rId11" Type="http://schemas.openxmlformats.org/officeDocument/2006/relationships/notesMaster" Target="notesMasters/notesMaster1.xml"/><Relationship Id="rId33" Type="http://schemas.openxmlformats.org/officeDocument/2006/relationships/slide" Target="slides/slide22.xml"/><Relationship Id="rId10" Type="http://schemas.openxmlformats.org/officeDocument/2006/relationships/slideMaster" Target="slideMasters/slideMaster7.xml"/><Relationship Id="rId32" Type="http://schemas.openxmlformats.org/officeDocument/2006/relationships/slide" Target="slides/slide21.xml"/><Relationship Id="rId13" Type="http://schemas.openxmlformats.org/officeDocument/2006/relationships/slide" Target="slides/slide2.xml"/><Relationship Id="rId35" Type="http://schemas.openxmlformats.org/officeDocument/2006/relationships/slide" Target="slides/slide24.xml"/><Relationship Id="rId12" Type="http://schemas.openxmlformats.org/officeDocument/2006/relationships/slide" Target="slides/slide1.xml"/><Relationship Id="rId34" Type="http://schemas.openxmlformats.org/officeDocument/2006/relationships/slide" Target="slides/slide23.xml"/><Relationship Id="rId15" Type="http://schemas.openxmlformats.org/officeDocument/2006/relationships/slide" Target="slides/slide4.xml"/><Relationship Id="rId37" Type="http://schemas.openxmlformats.org/officeDocument/2006/relationships/slide" Target="slides/slide26.xml"/><Relationship Id="rId14" Type="http://schemas.openxmlformats.org/officeDocument/2006/relationships/slide" Target="slides/slide3.xml"/><Relationship Id="rId36" Type="http://schemas.openxmlformats.org/officeDocument/2006/relationships/slide" Target="slides/slide25.xml"/><Relationship Id="rId17" Type="http://schemas.openxmlformats.org/officeDocument/2006/relationships/slide" Target="slides/slide6.xml"/><Relationship Id="rId39" Type="http://schemas.openxmlformats.org/officeDocument/2006/relationships/font" Target="fonts/ArialBlack-regular.fntdata"/><Relationship Id="rId16" Type="http://schemas.openxmlformats.org/officeDocument/2006/relationships/slide" Target="slides/slide5.xml"/><Relationship Id="rId38" Type="http://schemas.openxmlformats.org/officeDocument/2006/relationships/slide" Target="slides/slide27.xml"/><Relationship Id="rId19" Type="http://schemas.openxmlformats.org/officeDocument/2006/relationships/slide" Target="slides/slide8.xml"/><Relationship Id="rId1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 name="Shape 51"/>
        <p:cNvGrpSpPr/>
        <p:nvPr/>
      </p:nvGrpSpPr>
      <p:grpSpPr>
        <a:xfrm>
          <a:off x="0" y="0"/>
          <a:ext cx="0" cy="0"/>
          <a:chOff x="0" y="0"/>
          <a:chExt cx="0" cy="0"/>
        </a:xfrm>
      </p:grpSpPr>
      <p:sp>
        <p:nvSpPr>
          <p:cNvPr id="52" name="Google Shape;52;p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3" name="Google Shape;53;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b="1" lang="en-US"/>
              <a:t>Today’s assembly is all about energy.</a:t>
            </a:r>
            <a:endParaRPr/>
          </a:p>
          <a:p>
            <a:pPr indent="0" lvl="0" marL="0" rtl="0" algn="l">
              <a:spcBef>
                <a:spcPts val="0"/>
              </a:spcBef>
              <a:spcAft>
                <a:spcPts val="0"/>
              </a:spcAft>
              <a:buNone/>
            </a:pPr>
            <a:r>
              <a:t/>
            </a:r>
            <a:endParaRPr/>
          </a:p>
          <a:p>
            <a:pPr indent="0" lvl="0" marL="0" rtl="0" algn="l">
              <a:spcBef>
                <a:spcPts val="0"/>
              </a:spcBef>
              <a:spcAft>
                <a:spcPts val="0"/>
              </a:spcAft>
              <a:buNone/>
            </a:pPr>
            <a:r>
              <a:rPr i="1" lang="en-US"/>
              <a:t>Use this template if you’re presenting to primary age children. There is a separate presentation for 11+ at http://jointhepod.org/resources/resource/80</a:t>
            </a:r>
            <a:endParaRPr i="1"/>
          </a:p>
        </p:txBody>
      </p:sp>
      <p:sp>
        <p:nvSpPr>
          <p:cNvPr id="54" name="Google Shape;54;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 name="Shape 59"/>
        <p:cNvGrpSpPr/>
        <p:nvPr/>
      </p:nvGrpSpPr>
      <p:grpSpPr>
        <a:xfrm>
          <a:off x="0" y="0"/>
          <a:ext cx="0" cy="0"/>
          <a:chOff x="0" y="0"/>
          <a:chExt cx="0" cy="0"/>
        </a:xfrm>
      </p:grpSpPr>
      <p:sp>
        <p:nvSpPr>
          <p:cNvPr id="60" name="Google Shape;60;p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1" name="Google Shape;61;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rmAutofit/>
          </a:bodyPr>
          <a:lstStyle/>
          <a:p>
            <a:pPr indent="0" lvl="0" marL="0" rtl="0" algn="l">
              <a:lnSpc>
                <a:spcPct val="95000"/>
              </a:lnSpc>
              <a:spcBef>
                <a:spcPts val="0"/>
              </a:spcBef>
              <a:spcAft>
                <a:spcPts val="0"/>
              </a:spcAft>
              <a:buNone/>
            </a:pPr>
            <a:r>
              <a:rPr b="1" lang="en-US">
                <a:solidFill>
                  <a:srgbClr val="000000"/>
                </a:solidFill>
              </a:rPr>
              <a:t>What is waste?</a:t>
            </a:r>
            <a:endParaRPr>
              <a:solidFill>
                <a:srgbClr val="000000"/>
              </a:solidFill>
            </a:endParaRPr>
          </a:p>
          <a:p>
            <a:pPr indent="0" lvl="0" marL="0" rtl="0" algn="l">
              <a:lnSpc>
                <a:spcPct val="95000"/>
              </a:lnSpc>
              <a:spcBef>
                <a:spcPts val="0"/>
              </a:spcBef>
              <a:spcAft>
                <a:spcPts val="0"/>
              </a:spcAft>
              <a:buNone/>
            </a:pPr>
            <a:r>
              <a:t/>
            </a:r>
            <a:endParaRPr b="1">
              <a:solidFill>
                <a:srgbClr val="000000"/>
              </a:solidFill>
            </a:endParaRPr>
          </a:p>
          <a:p>
            <a:pPr indent="0" lvl="0" marL="0" rtl="0" algn="l">
              <a:lnSpc>
                <a:spcPct val="95000"/>
              </a:lnSpc>
              <a:spcBef>
                <a:spcPts val="0"/>
              </a:spcBef>
              <a:spcAft>
                <a:spcPts val="0"/>
              </a:spcAft>
              <a:buNone/>
            </a:pPr>
            <a:r>
              <a:rPr b="1" lang="en-US">
                <a:solidFill>
                  <a:srgbClr val="000000"/>
                </a:solidFill>
              </a:rPr>
              <a:t>Waste is something that someone doesn’t need or want anymore.</a:t>
            </a:r>
            <a:endParaRPr>
              <a:solidFill>
                <a:srgbClr val="000000"/>
              </a:solidFill>
            </a:endParaRPr>
          </a:p>
          <a:p>
            <a:pPr indent="0" lvl="0" marL="0" rtl="0" algn="l">
              <a:lnSpc>
                <a:spcPct val="95000"/>
              </a:lnSpc>
              <a:spcBef>
                <a:spcPts val="0"/>
              </a:spcBef>
              <a:spcAft>
                <a:spcPts val="0"/>
              </a:spcAft>
              <a:buNone/>
            </a:pPr>
            <a:r>
              <a:t/>
            </a:r>
            <a:endParaRPr>
              <a:solidFill>
                <a:srgbClr val="000000"/>
              </a:solidFill>
            </a:endParaRPr>
          </a:p>
          <a:p>
            <a:pPr indent="0" lvl="0" marL="0" rtl="0" algn="l">
              <a:lnSpc>
                <a:spcPct val="95000"/>
              </a:lnSpc>
              <a:spcBef>
                <a:spcPts val="0"/>
              </a:spcBef>
              <a:spcAft>
                <a:spcPts val="0"/>
              </a:spcAft>
              <a:buNone/>
            </a:pPr>
            <a:r>
              <a:rPr b="1" lang="en-US">
                <a:solidFill>
                  <a:srgbClr val="000000"/>
                </a:solidFill>
              </a:rPr>
              <a:t>Many of the things we do every day create waste. </a:t>
            </a:r>
            <a:endParaRPr b="1"/>
          </a:p>
          <a:p>
            <a:pPr indent="-76200" lvl="0" marL="0" rtl="0" algn="l">
              <a:lnSpc>
                <a:spcPct val="95000"/>
              </a:lnSpc>
              <a:spcBef>
                <a:spcPts val="0"/>
              </a:spcBef>
              <a:spcAft>
                <a:spcPts val="0"/>
              </a:spcAft>
              <a:buClr>
                <a:srgbClr val="000000"/>
              </a:buClr>
              <a:buSzPts val="1200"/>
              <a:buFont typeface="Calibri"/>
              <a:buChar char="•"/>
            </a:pPr>
            <a:r>
              <a:rPr i="1" lang="en-US" u="none">
                <a:solidFill>
                  <a:srgbClr val="000000"/>
                </a:solidFill>
              </a:rPr>
              <a:t>   Ask the children to suggest things that people do everyday that create waste. Write their answers on a board.</a:t>
            </a:r>
            <a:endParaRPr i="1" u="none"/>
          </a:p>
          <a:p>
            <a:pPr indent="-76200" lvl="0" marL="0" rtl="0" algn="l">
              <a:lnSpc>
                <a:spcPct val="95000"/>
              </a:lnSpc>
              <a:spcBef>
                <a:spcPts val="0"/>
              </a:spcBef>
              <a:spcAft>
                <a:spcPts val="0"/>
              </a:spcAft>
              <a:buClr>
                <a:srgbClr val="000000"/>
              </a:buClr>
              <a:buSzPts val="1200"/>
              <a:buFont typeface="Calibri"/>
              <a:buChar char="•"/>
            </a:pPr>
            <a:r>
              <a:rPr i="1" lang="en-US" u="none">
                <a:solidFill>
                  <a:srgbClr val="000000"/>
                </a:solidFill>
              </a:rPr>
              <a:t>   Remind them that it's not just what we put in our bins or the litter you see on the streets. </a:t>
            </a:r>
            <a:endParaRPr i="1" u="none"/>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62" name="Google Shape;62;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 name="Shape 68"/>
        <p:cNvGrpSpPr/>
        <p:nvPr/>
      </p:nvGrpSpPr>
      <p:grpSpPr>
        <a:xfrm>
          <a:off x="0" y="0"/>
          <a:ext cx="0" cy="0"/>
          <a:chOff x="0" y="0"/>
          <a:chExt cx="0" cy="0"/>
        </a:xfrm>
      </p:grpSpPr>
      <p:sp>
        <p:nvSpPr>
          <p:cNvPr id="69" name="Google Shape;69;p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0" name="Google Shape;70;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spcBef>
                <a:spcPts val="0"/>
              </a:spcBef>
              <a:spcAft>
                <a:spcPts val="0"/>
              </a:spcAft>
              <a:buNone/>
            </a:pPr>
            <a:r>
              <a:rPr b="1" lang="en-US"/>
              <a:t>What's the biggest source of waste in the UK?</a:t>
            </a:r>
            <a:endParaRPr/>
          </a:p>
          <a:p>
            <a:pPr indent="0" lvl="0" marL="0" rtl="0" algn="l">
              <a:spcBef>
                <a:spcPts val="0"/>
              </a:spcBef>
              <a:spcAft>
                <a:spcPts val="0"/>
              </a:spcAft>
              <a:buNone/>
            </a:pPr>
            <a:br>
              <a:rPr b="1" i="1" lang="en-US"/>
            </a:br>
            <a:r>
              <a:rPr i="1" lang="en-US"/>
              <a:t>Ask the children to vote for the one they think is the biggest source of waste in the UK. When they have voted, see if they are surprised by the answer – agricultural waste.</a:t>
            </a:r>
            <a:endParaRPr/>
          </a:p>
          <a:p>
            <a:pPr indent="0" lvl="0" marL="0" rtl="0" algn="l">
              <a:spcBef>
                <a:spcPts val="0"/>
              </a:spcBef>
              <a:spcAft>
                <a:spcPts val="0"/>
              </a:spcAft>
              <a:buNone/>
            </a:pPr>
            <a:r>
              <a:t/>
            </a:r>
            <a:endParaRPr/>
          </a:p>
          <a:p>
            <a:pPr indent="-70485" lvl="0" marL="0" rtl="0" algn="l">
              <a:spcBef>
                <a:spcPts val="0"/>
              </a:spcBef>
              <a:spcAft>
                <a:spcPts val="0"/>
              </a:spcAft>
              <a:buClr>
                <a:schemeClr val="dk1"/>
              </a:buClr>
              <a:buSzPct val="100000"/>
              <a:buFont typeface="Calibri"/>
              <a:buChar char="•"/>
            </a:pPr>
            <a:r>
              <a:rPr b="1" lang="en-US"/>
              <a:t>   Agricultural waste is the largest single source of waste. </a:t>
            </a:r>
            <a:r>
              <a:rPr lang="en-US"/>
              <a:t>Both crop farming (growing things like cereals, fruit and vegetables) and animal farming produce waste. </a:t>
            </a:r>
            <a:endParaRPr/>
          </a:p>
          <a:p>
            <a:pPr indent="-70485" lvl="0" marL="0" rtl="0" algn="l">
              <a:spcBef>
                <a:spcPts val="0"/>
              </a:spcBef>
              <a:spcAft>
                <a:spcPts val="0"/>
              </a:spcAft>
              <a:buClr>
                <a:schemeClr val="dk1"/>
              </a:buClr>
              <a:buSzPct val="100000"/>
              <a:buFont typeface="Calibri"/>
              <a:buChar char="•"/>
            </a:pPr>
            <a:r>
              <a:rPr lang="en-US"/>
              <a:t>   </a:t>
            </a:r>
            <a:r>
              <a:rPr b="1" lang="en-US"/>
              <a:t>In the past, farms used to be small, and farmers would grow food crops and  raise animals</a:t>
            </a:r>
            <a:r>
              <a:rPr lang="en-US"/>
              <a:t>. They used manure from the animals as fertiliser for the crops, and fed unwanted parts of the plant crops to the animals. </a:t>
            </a:r>
            <a:endParaRPr b="1"/>
          </a:p>
          <a:p>
            <a:pPr indent="-70485" lvl="0" marL="0" rtl="0" algn="l">
              <a:spcBef>
                <a:spcPts val="0"/>
              </a:spcBef>
              <a:spcAft>
                <a:spcPts val="0"/>
              </a:spcAft>
              <a:buClr>
                <a:schemeClr val="dk1"/>
              </a:buClr>
              <a:buSzPct val="100000"/>
              <a:buFont typeface="Calibri"/>
              <a:buChar char="•"/>
            </a:pPr>
            <a:r>
              <a:rPr b="1" lang="en-US"/>
              <a:t>   Today farms are usually larger. </a:t>
            </a:r>
            <a:r>
              <a:rPr lang="en-US"/>
              <a:t>In order to make a profit, they often concentrate on just one type of crop or animal. This creates more waste.</a:t>
            </a:r>
            <a:endParaRPr b="1"/>
          </a:p>
          <a:p>
            <a:pPr indent="0" lvl="0" marL="0" rtl="0" algn="l">
              <a:spcBef>
                <a:spcPts val="0"/>
              </a:spcBef>
              <a:spcAft>
                <a:spcPts val="0"/>
              </a:spcAft>
              <a:buNone/>
            </a:pPr>
            <a:r>
              <a:t/>
            </a:r>
            <a:endParaRPr b="1"/>
          </a:p>
          <a:p>
            <a:pPr indent="0" lvl="0" marL="0" rtl="0" algn="l">
              <a:spcBef>
                <a:spcPts val="0"/>
              </a:spcBef>
              <a:spcAft>
                <a:spcPts val="0"/>
              </a:spcAft>
              <a:buNone/>
            </a:pPr>
            <a:r>
              <a:rPr b="1" lang="en-US"/>
              <a:t>Photos: Agricultural (BBC), Industrial (Getty), Household (Guardian), Hazardous (Surrey CC)</a:t>
            </a:r>
            <a:endParaRPr/>
          </a:p>
          <a:p>
            <a:pPr indent="0" lvl="0" marL="0" rtl="0" algn="l">
              <a:spcBef>
                <a:spcPts val="0"/>
              </a:spcBef>
              <a:spcAft>
                <a:spcPts val="0"/>
              </a:spcAft>
              <a:buNone/>
            </a:pPr>
            <a:br>
              <a:rPr lang="en-US"/>
            </a:b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 </a:t>
            </a:r>
            <a:endParaRPr/>
          </a:p>
          <a:p>
            <a:pPr indent="0" lvl="0" marL="0" rtl="0" algn="l">
              <a:spcBef>
                <a:spcPts val="0"/>
              </a:spcBef>
              <a:spcAft>
                <a:spcPts val="0"/>
              </a:spcAft>
              <a:buNone/>
            </a:pPr>
            <a:r>
              <a:t/>
            </a:r>
            <a:endParaRPr/>
          </a:p>
        </p:txBody>
      </p:sp>
      <p:sp>
        <p:nvSpPr>
          <p:cNvPr id="71" name="Google Shape;71;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2" name="Google Shape;82;p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p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7" name="Google Shape;87;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rmAutofit/>
          </a:bodyPr>
          <a:lstStyle/>
          <a:p>
            <a:pPr indent="0" lvl="0" marL="0" rtl="0" algn="l">
              <a:lnSpc>
                <a:spcPct val="95000"/>
              </a:lnSpc>
              <a:spcBef>
                <a:spcPts val="0"/>
              </a:spcBef>
              <a:spcAft>
                <a:spcPts val="0"/>
              </a:spcAft>
              <a:buNone/>
            </a:pPr>
            <a:r>
              <a:rPr b="1" lang="en-US">
                <a:solidFill>
                  <a:srgbClr val="000000"/>
                </a:solidFill>
              </a:rPr>
              <a:t>Industrial waste:  </a:t>
            </a:r>
            <a:r>
              <a:rPr lang="en-US">
                <a:solidFill>
                  <a:srgbClr val="000000"/>
                </a:solidFill>
              </a:rPr>
              <a:t>This is solid or liquid waste which is left over after various industrial processes.</a:t>
            </a:r>
            <a:endParaRPr/>
          </a:p>
          <a:p>
            <a:pPr indent="0" lvl="0" marL="0" rtl="0" algn="l">
              <a:lnSpc>
                <a:spcPct val="95000"/>
              </a:lnSpc>
              <a:spcBef>
                <a:spcPts val="0"/>
              </a:spcBef>
              <a:spcAft>
                <a:spcPts val="0"/>
              </a:spcAft>
              <a:buNone/>
            </a:pPr>
            <a:r>
              <a:t/>
            </a:r>
            <a:endParaRPr b="1">
              <a:solidFill>
                <a:srgbClr val="000000"/>
              </a:solidFill>
            </a:endParaRPr>
          </a:p>
          <a:p>
            <a:pPr indent="0" lvl="0" marL="0" rtl="0" algn="l">
              <a:lnSpc>
                <a:spcPct val="95000"/>
              </a:lnSpc>
              <a:spcBef>
                <a:spcPts val="0"/>
              </a:spcBef>
              <a:spcAft>
                <a:spcPts val="0"/>
              </a:spcAft>
              <a:buNone/>
            </a:pPr>
            <a:r>
              <a:rPr b="1" lang="en-US">
                <a:solidFill>
                  <a:srgbClr val="000000"/>
                </a:solidFill>
              </a:rPr>
              <a:t>What do we mean by industrial processes?</a:t>
            </a:r>
            <a:r>
              <a:rPr lang="en-US">
                <a:solidFill>
                  <a:srgbClr val="000000"/>
                </a:solidFill>
              </a:rPr>
              <a:t> </a:t>
            </a:r>
            <a:endParaRPr/>
          </a:p>
          <a:p>
            <a:pPr indent="0" lvl="0" marL="0" rtl="0" algn="l">
              <a:lnSpc>
                <a:spcPct val="95000"/>
              </a:lnSpc>
              <a:spcBef>
                <a:spcPts val="0"/>
              </a:spcBef>
              <a:spcAft>
                <a:spcPts val="0"/>
              </a:spcAft>
              <a:buNone/>
            </a:pPr>
            <a:r>
              <a:rPr lang="en-US">
                <a:solidFill>
                  <a:srgbClr val="000000"/>
                </a:solidFill>
              </a:rPr>
              <a:t>You don't have to look far to see things that have been made by industrial processes:</a:t>
            </a:r>
            <a:endParaRPr/>
          </a:p>
          <a:p>
            <a:pPr indent="-76200" lvl="0" marL="0" rtl="0" algn="l">
              <a:lnSpc>
                <a:spcPct val="95000"/>
              </a:lnSpc>
              <a:spcBef>
                <a:spcPts val="0"/>
              </a:spcBef>
              <a:spcAft>
                <a:spcPts val="0"/>
              </a:spcAft>
              <a:buClr>
                <a:srgbClr val="000000"/>
              </a:buClr>
              <a:buSzPts val="1200"/>
              <a:buFont typeface="Calibri"/>
              <a:buChar char="•"/>
            </a:pPr>
            <a:r>
              <a:rPr lang="en-US">
                <a:solidFill>
                  <a:srgbClr val="000000"/>
                </a:solidFill>
              </a:rPr>
              <a:t>   fabrics like </a:t>
            </a:r>
            <a:r>
              <a:rPr b="1" lang="en-US">
                <a:solidFill>
                  <a:srgbClr val="000000"/>
                </a:solidFill>
              </a:rPr>
              <a:t>polyester fleece </a:t>
            </a:r>
            <a:r>
              <a:rPr lang="en-US">
                <a:solidFill>
                  <a:srgbClr val="000000"/>
                </a:solidFill>
              </a:rPr>
              <a:t>that keeps you warm (polyester is made from chemicals); </a:t>
            </a:r>
            <a:endParaRPr/>
          </a:p>
          <a:p>
            <a:pPr indent="-76200" lvl="0" marL="0" rtl="0" algn="l">
              <a:lnSpc>
                <a:spcPct val="95000"/>
              </a:lnSpc>
              <a:spcBef>
                <a:spcPts val="0"/>
              </a:spcBef>
              <a:spcAft>
                <a:spcPts val="0"/>
              </a:spcAft>
              <a:buClr>
                <a:srgbClr val="000000"/>
              </a:buClr>
              <a:buSzPts val="1200"/>
              <a:buFont typeface="Calibri"/>
              <a:buChar char="•"/>
            </a:pPr>
            <a:r>
              <a:rPr lang="en-US">
                <a:solidFill>
                  <a:srgbClr val="000000"/>
                </a:solidFill>
              </a:rPr>
              <a:t>   </a:t>
            </a:r>
            <a:r>
              <a:rPr b="1" lang="en-US">
                <a:solidFill>
                  <a:srgbClr val="000000"/>
                </a:solidFill>
              </a:rPr>
              <a:t>computers</a:t>
            </a:r>
            <a:r>
              <a:rPr lang="en-US">
                <a:solidFill>
                  <a:srgbClr val="000000"/>
                </a:solidFill>
              </a:rPr>
              <a:t> here, at home and in the workplace (lots of metals and plastic); </a:t>
            </a:r>
            <a:endParaRPr/>
          </a:p>
          <a:p>
            <a:pPr indent="-76200" lvl="0" marL="0" rtl="0" algn="l">
              <a:lnSpc>
                <a:spcPct val="95000"/>
              </a:lnSpc>
              <a:spcBef>
                <a:spcPts val="0"/>
              </a:spcBef>
              <a:spcAft>
                <a:spcPts val="0"/>
              </a:spcAft>
              <a:buClr>
                <a:srgbClr val="000000"/>
              </a:buClr>
              <a:buSzPts val="1200"/>
              <a:buFont typeface="Calibri"/>
              <a:buChar char="•"/>
            </a:pPr>
            <a:r>
              <a:rPr lang="en-US">
                <a:solidFill>
                  <a:srgbClr val="000000"/>
                </a:solidFill>
              </a:rPr>
              <a:t>   the </a:t>
            </a:r>
            <a:r>
              <a:rPr b="1" lang="en-US">
                <a:solidFill>
                  <a:srgbClr val="000000"/>
                </a:solidFill>
              </a:rPr>
              <a:t>snack bar, crisps or cheesy dip in your lunchbox</a:t>
            </a:r>
            <a:r>
              <a:rPr lang="en-US">
                <a:solidFill>
                  <a:srgbClr val="000000"/>
                </a:solidFill>
              </a:rPr>
              <a:t> (the food ingredients and the plastic or paper wrapping)</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88" name="Google Shape;88;p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7" name="Google Shape;97;p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2" name="Google Shape;102;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rmAutofit/>
          </a:bodyPr>
          <a:lstStyle/>
          <a:p>
            <a:pPr indent="0" lvl="0" marL="0" rtl="0" algn="l">
              <a:lnSpc>
                <a:spcPct val="95000"/>
              </a:lnSpc>
              <a:spcBef>
                <a:spcPts val="0"/>
              </a:spcBef>
              <a:spcAft>
                <a:spcPts val="0"/>
              </a:spcAft>
              <a:buNone/>
            </a:pPr>
            <a:r>
              <a:rPr i="1" lang="en-US">
                <a:solidFill>
                  <a:srgbClr val="000000"/>
                </a:solidFill>
              </a:rPr>
              <a:t>Ask the children this question:</a:t>
            </a:r>
            <a:endParaRPr i="1"/>
          </a:p>
          <a:p>
            <a:pPr indent="0" lvl="0" marL="0" rtl="0" algn="l">
              <a:lnSpc>
                <a:spcPct val="95000"/>
              </a:lnSpc>
              <a:spcBef>
                <a:spcPts val="0"/>
              </a:spcBef>
              <a:spcAft>
                <a:spcPts val="0"/>
              </a:spcAft>
              <a:buNone/>
            </a:pPr>
            <a:r>
              <a:t/>
            </a:r>
            <a:endParaRPr b="1">
              <a:solidFill>
                <a:srgbClr val="000000"/>
              </a:solidFill>
            </a:endParaRPr>
          </a:p>
          <a:p>
            <a:pPr indent="0" lvl="0" marL="0" rtl="0" algn="l">
              <a:lnSpc>
                <a:spcPct val="95000"/>
              </a:lnSpc>
              <a:spcBef>
                <a:spcPts val="0"/>
              </a:spcBef>
              <a:spcAft>
                <a:spcPts val="0"/>
              </a:spcAft>
              <a:buNone/>
            </a:pPr>
            <a:r>
              <a:rPr b="1" lang="en-US">
                <a:solidFill>
                  <a:srgbClr val="000000"/>
                </a:solidFill>
              </a:rPr>
              <a:t>Is waste a problem?</a:t>
            </a:r>
            <a:endParaRPr/>
          </a:p>
          <a:p>
            <a:pPr indent="0" lvl="0" marL="0" rtl="0" algn="l">
              <a:lnSpc>
                <a:spcPct val="95000"/>
              </a:lnSpc>
              <a:spcBef>
                <a:spcPts val="0"/>
              </a:spcBef>
              <a:spcAft>
                <a:spcPts val="0"/>
              </a:spcAft>
              <a:buNone/>
            </a:pPr>
            <a:r>
              <a:t/>
            </a:r>
            <a:endParaRPr b="1" i="1">
              <a:solidFill>
                <a:srgbClr val="000000"/>
              </a:solidFill>
            </a:endParaRPr>
          </a:p>
          <a:p>
            <a:pPr indent="0" lvl="0" marL="0" rtl="0" algn="l">
              <a:lnSpc>
                <a:spcPct val="95000"/>
              </a:lnSpc>
              <a:spcBef>
                <a:spcPts val="0"/>
              </a:spcBef>
              <a:spcAft>
                <a:spcPts val="0"/>
              </a:spcAft>
              <a:buNone/>
            </a:pPr>
            <a:r>
              <a:rPr i="1" lang="en-US">
                <a:solidFill>
                  <a:srgbClr val="000000"/>
                </a:solidFill>
              </a:rPr>
              <a:t>Most of them will probably agree that it is!</a:t>
            </a:r>
            <a:endParaRPr i="1"/>
          </a:p>
          <a:p>
            <a:pPr indent="0" lvl="0" marL="0" rtl="0" algn="l">
              <a:lnSpc>
                <a:spcPct val="95000"/>
              </a:lnSpc>
              <a:spcBef>
                <a:spcPts val="0"/>
              </a:spcBef>
              <a:spcAft>
                <a:spcPts val="0"/>
              </a:spcAft>
              <a:buNone/>
            </a:pPr>
            <a:r>
              <a:t/>
            </a:r>
            <a:endParaRPr b="1">
              <a:solidFill>
                <a:srgbClr val="000000"/>
              </a:solidFill>
            </a:endParaRPr>
          </a:p>
          <a:p>
            <a:pPr indent="0" lvl="0" marL="0" rtl="0" algn="l">
              <a:lnSpc>
                <a:spcPct val="95000"/>
              </a:lnSpc>
              <a:spcBef>
                <a:spcPts val="0"/>
              </a:spcBef>
              <a:spcAft>
                <a:spcPts val="0"/>
              </a:spcAft>
              <a:buNone/>
            </a:pPr>
            <a:r>
              <a:rPr b="1" lang="en-US">
                <a:solidFill>
                  <a:srgbClr val="000000"/>
                </a:solidFill>
              </a:rPr>
              <a:t>Some things to think about</a:t>
            </a:r>
            <a:endParaRPr/>
          </a:p>
          <a:p>
            <a:pPr indent="-342900" lvl="1" marL="457200" rtl="0" algn="l">
              <a:lnSpc>
                <a:spcPct val="95000"/>
              </a:lnSpc>
              <a:spcBef>
                <a:spcPts val="0"/>
              </a:spcBef>
              <a:spcAft>
                <a:spcPts val="0"/>
              </a:spcAft>
              <a:buClr>
                <a:srgbClr val="000000"/>
              </a:buClr>
              <a:buSzPts val="1200"/>
              <a:buFont typeface="Calibri"/>
              <a:buChar char="•"/>
            </a:pPr>
            <a:r>
              <a:rPr lang="en-US">
                <a:solidFill>
                  <a:srgbClr val="000000"/>
                </a:solidFill>
              </a:rPr>
              <a:t>Some UK councils send landfill by sea to other countries</a:t>
            </a:r>
            <a:endParaRPr/>
          </a:p>
          <a:p>
            <a:pPr indent="-342900" lvl="1" marL="457200" rtl="0" algn="l">
              <a:lnSpc>
                <a:spcPct val="95000"/>
              </a:lnSpc>
              <a:spcBef>
                <a:spcPts val="0"/>
              </a:spcBef>
              <a:spcAft>
                <a:spcPts val="0"/>
              </a:spcAft>
              <a:buClr>
                <a:srgbClr val="000000"/>
              </a:buClr>
              <a:buSzPts val="1200"/>
              <a:buFont typeface="Calibri"/>
              <a:buChar char="•"/>
            </a:pPr>
            <a:r>
              <a:rPr lang="en-US">
                <a:solidFill>
                  <a:srgbClr val="000000"/>
                </a:solidFill>
              </a:rPr>
              <a:t>In countries such as India and China, some children and young people have to sort through rubbish in landfill sites to find rags or other things they can sell for recycling. They are trying to earn enough to live on.</a:t>
            </a:r>
            <a:endParaRPr/>
          </a:p>
          <a:p>
            <a:pPr indent="0" lvl="0" marL="0" rtl="0" algn="l">
              <a:lnSpc>
                <a:spcPct val="95000"/>
              </a:lnSpc>
              <a:spcBef>
                <a:spcPts val="0"/>
              </a:spcBef>
              <a:spcAft>
                <a:spcPts val="0"/>
              </a:spcAft>
              <a:buNone/>
            </a:pPr>
            <a:r>
              <a:t/>
            </a:r>
            <a:endParaRPr sz="1900">
              <a:solidFill>
                <a:srgbClr val="000000"/>
              </a:solidFill>
            </a:endParaRPr>
          </a:p>
          <a:p>
            <a:pPr indent="0" lvl="0" marL="0" rtl="0" algn="l">
              <a:lnSpc>
                <a:spcPct val="95000"/>
              </a:lnSpc>
              <a:spcBef>
                <a:spcPts val="0"/>
              </a:spcBef>
              <a:spcAft>
                <a:spcPts val="0"/>
              </a:spcAft>
              <a:buNone/>
            </a:pPr>
            <a:r>
              <a:t/>
            </a:r>
            <a:endParaRPr sz="1900">
              <a:solidFill>
                <a:srgbClr val="000000"/>
              </a:solidFill>
            </a:endParaRPr>
          </a:p>
          <a:p>
            <a:pPr indent="0" lvl="0" marL="0" rtl="0" algn="l">
              <a:lnSpc>
                <a:spcPct val="95000"/>
              </a:lnSpc>
              <a:spcBef>
                <a:spcPts val="0"/>
              </a:spcBef>
              <a:spcAft>
                <a:spcPts val="0"/>
              </a:spcAft>
              <a:buNone/>
            </a:pPr>
            <a:r>
              <a:t/>
            </a:r>
            <a:endParaRPr sz="1900">
              <a:solidFill>
                <a:srgbClr val="000000"/>
              </a:solidFill>
            </a:endParaRPr>
          </a:p>
          <a:p>
            <a:pPr indent="0" lvl="0" marL="0" rtl="0" algn="l">
              <a:lnSpc>
                <a:spcPct val="95000"/>
              </a:lnSpc>
              <a:spcBef>
                <a:spcPts val="0"/>
              </a:spcBef>
              <a:spcAft>
                <a:spcPts val="0"/>
              </a:spcAft>
              <a:buNone/>
            </a:pPr>
            <a:r>
              <a:rPr lang="en-US" sz="1900">
                <a:solidFill>
                  <a:srgbClr val="000000"/>
                </a:solidFill>
              </a:rPr>
              <a:t>Photo: Brijesh Patel GD*7531770 (A*1582853)</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03" name="Google Shape;103;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0" name="Google Shape;110;p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p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5" name="Google Shape;115;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rmAutofit/>
          </a:bodyPr>
          <a:lstStyle/>
          <a:p>
            <a:pPr indent="0" lvl="0" marL="0" rtl="0" algn="l">
              <a:lnSpc>
                <a:spcPct val="85000"/>
              </a:lnSpc>
              <a:spcBef>
                <a:spcPts val="0"/>
              </a:spcBef>
              <a:spcAft>
                <a:spcPts val="0"/>
              </a:spcAft>
              <a:buNone/>
            </a:pPr>
            <a:r>
              <a:rPr b="1" lang="en-US"/>
              <a:t>What a Waste!</a:t>
            </a:r>
            <a:endParaRPr/>
          </a:p>
          <a:p>
            <a:pPr indent="0" lvl="0" marL="0" rtl="0" algn="l">
              <a:lnSpc>
                <a:spcPct val="85000"/>
              </a:lnSpc>
              <a:spcBef>
                <a:spcPts val="0"/>
              </a:spcBef>
              <a:spcAft>
                <a:spcPts val="0"/>
              </a:spcAft>
              <a:buNone/>
            </a:pPr>
            <a:r>
              <a:t/>
            </a:r>
            <a:endParaRPr/>
          </a:p>
          <a:p>
            <a:pPr indent="0" lvl="0" marL="0" rtl="0" algn="l">
              <a:lnSpc>
                <a:spcPct val="85000"/>
              </a:lnSpc>
              <a:spcBef>
                <a:spcPts val="0"/>
              </a:spcBef>
              <a:spcAft>
                <a:spcPts val="0"/>
              </a:spcAft>
              <a:buNone/>
            </a:pPr>
            <a:r>
              <a:rPr lang="en-US"/>
              <a:t>We throw away 7 million tonnes of food and drink from our homes every year, the majority of which could have been eaten. This costs us over £12 billion a year, harms the environment and equates to around </a:t>
            </a:r>
            <a:r>
              <a:rPr b="1" lang="en-US"/>
              <a:t>1/5 (19%) </a:t>
            </a:r>
            <a:r>
              <a:rPr lang="en-US"/>
              <a:t>of the food we buy.</a:t>
            </a:r>
            <a:endParaRPr/>
          </a:p>
          <a:p>
            <a:pPr indent="0" lvl="0" marL="0" rtl="0" algn="l">
              <a:lnSpc>
                <a:spcPct val="85000"/>
              </a:lnSpc>
              <a:spcBef>
                <a:spcPts val="0"/>
              </a:spcBef>
              <a:spcAft>
                <a:spcPts val="0"/>
              </a:spcAft>
              <a:buNone/>
            </a:pPr>
            <a:r>
              <a:t/>
            </a:r>
            <a:endParaRPr b="1">
              <a:solidFill>
                <a:srgbClr val="000000"/>
              </a:solidFill>
            </a:endParaRPr>
          </a:p>
          <a:p>
            <a:pPr indent="0" lvl="0" marL="0" rtl="0" algn="l">
              <a:lnSpc>
                <a:spcPct val="85000"/>
              </a:lnSpc>
              <a:spcBef>
                <a:spcPts val="0"/>
              </a:spcBef>
              <a:spcAft>
                <a:spcPts val="0"/>
              </a:spcAft>
              <a:buNone/>
            </a:pPr>
            <a:r>
              <a:rPr lang="en-US">
                <a:solidFill>
                  <a:srgbClr val="000000"/>
                </a:solidFill>
              </a:rPr>
              <a:t>Most of this food waste is currently collected by local authorities (4.7 million tonnes)</a:t>
            </a:r>
            <a:endParaRPr/>
          </a:p>
          <a:p>
            <a:pPr indent="-76200" lvl="0" marL="0" rtl="0" algn="l">
              <a:lnSpc>
                <a:spcPct val="85000"/>
              </a:lnSpc>
              <a:spcBef>
                <a:spcPts val="0"/>
              </a:spcBef>
              <a:spcAft>
                <a:spcPts val="0"/>
              </a:spcAft>
              <a:buClr>
                <a:srgbClr val="000000"/>
              </a:buClr>
              <a:buSzPts val="1200"/>
              <a:buFont typeface="Calibri"/>
              <a:buChar char="•"/>
            </a:pPr>
            <a:r>
              <a:rPr b="1" lang="en-US">
                <a:solidFill>
                  <a:srgbClr val="000000"/>
                </a:solidFill>
              </a:rPr>
              <a:t>Most is still going to landfill </a:t>
            </a:r>
            <a:r>
              <a:rPr lang="en-US">
                <a:solidFill>
                  <a:srgbClr val="000000"/>
                </a:solidFill>
              </a:rPr>
              <a:t>where it will rot down, creating methane (a powerful greenhouse gas), and carbon dioxide (CO2)</a:t>
            </a:r>
            <a:endParaRPr/>
          </a:p>
          <a:p>
            <a:pPr indent="-76200" lvl="0" marL="0" rtl="0" algn="l">
              <a:lnSpc>
                <a:spcPct val="85000"/>
              </a:lnSpc>
              <a:spcBef>
                <a:spcPts val="0"/>
              </a:spcBef>
              <a:spcAft>
                <a:spcPts val="0"/>
              </a:spcAft>
              <a:buClr>
                <a:srgbClr val="000000"/>
              </a:buClr>
              <a:buSzPts val="1200"/>
              <a:buFont typeface="Calibri"/>
              <a:buChar char="•"/>
            </a:pPr>
            <a:r>
              <a:rPr lang="en-US">
                <a:solidFill>
                  <a:srgbClr val="000000"/>
                </a:solidFill>
              </a:rPr>
              <a:t>Around a fifth of this (1.6 million tonnes) is disposed of via the sewer – more than half of this is Dairy products tipped down the sink</a:t>
            </a:r>
            <a:endParaRPr/>
          </a:p>
          <a:p>
            <a:pPr indent="-76200" lvl="0" marL="0" rtl="0" algn="l">
              <a:lnSpc>
                <a:spcPct val="85000"/>
              </a:lnSpc>
              <a:spcBef>
                <a:spcPts val="0"/>
              </a:spcBef>
              <a:spcAft>
                <a:spcPts val="0"/>
              </a:spcAft>
              <a:buClr>
                <a:srgbClr val="000000"/>
              </a:buClr>
              <a:buSzPts val="1200"/>
              <a:buFont typeface="Calibri"/>
              <a:buChar char="•"/>
            </a:pPr>
            <a:r>
              <a:rPr lang="en-US">
                <a:solidFill>
                  <a:srgbClr val="000000"/>
                </a:solidFill>
              </a:rPr>
              <a:t>Around 0.79 million tonnes is fed to animals or composted at home.</a:t>
            </a:r>
            <a:endParaRPr/>
          </a:p>
          <a:p>
            <a:pPr indent="0" lvl="0" marL="0" rtl="0" algn="l">
              <a:lnSpc>
                <a:spcPct val="85000"/>
              </a:lnSpc>
              <a:spcBef>
                <a:spcPts val="0"/>
              </a:spcBef>
              <a:spcAft>
                <a:spcPts val="0"/>
              </a:spcAft>
              <a:buClr>
                <a:schemeClr val="dk1"/>
              </a:buClr>
              <a:buSzPts val="1200"/>
              <a:buFont typeface="Calibri"/>
              <a:buNone/>
            </a:pPr>
            <a:r>
              <a:t/>
            </a:r>
            <a:endParaRPr>
              <a:solidFill>
                <a:srgbClr val="000000"/>
              </a:solidFill>
            </a:endParaRPr>
          </a:p>
          <a:p>
            <a:pPr indent="0" lvl="0" marL="0" rtl="0" algn="l">
              <a:lnSpc>
                <a:spcPct val="85000"/>
              </a:lnSpc>
              <a:spcBef>
                <a:spcPts val="0"/>
              </a:spcBef>
              <a:spcAft>
                <a:spcPts val="0"/>
              </a:spcAft>
              <a:buNone/>
            </a:pPr>
            <a:r>
              <a:rPr b="1" lang="en-US">
                <a:solidFill>
                  <a:srgbClr val="000000"/>
                </a:solidFill>
              </a:rPr>
              <a:t>To save time, why don't we just put 1/5 of all the food we buy straight into the dustbin at the supermarket? </a:t>
            </a:r>
            <a:endParaRPr/>
          </a:p>
          <a:p>
            <a:pPr indent="0" lvl="0" marL="0" rtl="0" algn="l">
              <a:lnSpc>
                <a:spcPct val="85000"/>
              </a:lnSpc>
              <a:spcBef>
                <a:spcPts val="0"/>
              </a:spcBef>
              <a:spcAft>
                <a:spcPts val="0"/>
              </a:spcAft>
              <a:buNone/>
            </a:pPr>
            <a:r>
              <a:t/>
            </a:r>
            <a:endParaRPr b="1">
              <a:solidFill>
                <a:srgbClr val="000000"/>
              </a:solidFill>
            </a:endParaRPr>
          </a:p>
          <a:p>
            <a:pPr indent="0" lvl="0" marL="0" rtl="0" algn="l">
              <a:lnSpc>
                <a:spcPct val="85000"/>
              </a:lnSpc>
              <a:spcBef>
                <a:spcPts val="0"/>
              </a:spcBef>
              <a:spcAft>
                <a:spcPts val="0"/>
              </a:spcAft>
              <a:buNone/>
            </a:pPr>
            <a:r>
              <a:rPr b="1" lang="en-US">
                <a:solidFill>
                  <a:srgbClr val="000000"/>
                </a:solidFill>
              </a:rPr>
              <a:t>http://www.wrap.org.uk/sites/files/wrap/hhfdw-2012-main.pdf.pdf</a:t>
            </a:r>
            <a:endParaRPr/>
          </a:p>
          <a:p>
            <a:pPr indent="0" lvl="0" marL="0" rtl="0" algn="l">
              <a:lnSpc>
                <a:spcPct val="85000"/>
              </a:lnSpc>
              <a:spcBef>
                <a:spcPts val="0"/>
              </a:spcBef>
              <a:spcAft>
                <a:spcPts val="0"/>
              </a:spcAft>
              <a:buNone/>
            </a:pPr>
            <a:r>
              <a:t/>
            </a:r>
            <a:endParaRPr b="1">
              <a:solidFill>
                <a:srgbClr val="000000"/>
              </a:solidFill>
            </a:endParaRPr>
          </a:p>
          <a:p>
            <a:pPr indent="0" lvl="0" marL="0" rtl="0" algn="l">
              <a:spcBef>
                <a:spcPts val="0"/>
              </a:spcBef>
              <a:spcAft>
                <a:spcPts val="0"/>
              </a:spcAft>
              <a:buNone/>
            </a:pPr>
            <a:r>
              <a:t/>
            </a:r>
            <a:endParaRPr/>
          </a:p>
        </p:txBody>
      </p:sp>
      <p:sp>
        <p:nvSpPr>
          <p:cNvPr id="116" name="Google Shape;116;p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9" name="Google Shape;129;p1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1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4" name="Google Shape;134;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rPr b="1" lang="en-US"/>
              <a:t>It’s up to you!</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Highlight the choices we make every day, whether to recycle or send to landfill:</a:t>
            </a:r>
            <a:endParaRPr/>
          </a:p>
          <a:p>
            <a:pPr indent="0" lvl="0" marL="0" rtl="0" algn="l">
              <a:spcBef>
                <a:spcPts val="0"/>
              </a:spcBef>
              <a:spcAft>
                <a:spcPts val="0"/>
              </a:spcAft>
              <a:buNone/>
            </a:pPr>
            <a:r>
              <a:t/>
            </a:r>
            <a:endParaRPr/>
          </a:p>
          <a:p>
            <a:pPr indent="-76200" lvl="0" marL="0" rtl="0" algn="l">
              <a:spcBef>
                <a:spcPts val="0"/>
              </a:spcBef>
              <a:spcAft>
                <a:spcPts val="0"/>
              </a:spcAft>
              <a:buClr>
                <a:schemeClr val="dk1"/>
              </a:buClr>
              <a:buSzPts val="1200"/>
              <a:buFont typeface="Calibri"/>
              <a:buChar char="•"/>
            </a:pPr>
            <a:r>
              <a:rPr lang="en-US"/>
              <a:t>   </a:t>
            </a:r>
            <a:r>
              <a:rPr b="1" lang="en-US"/>
              <a:t>You finish the orange juice</a:t>
            </a:r>
            <a:r>
              <a:rPr lang="en-US"/>
              <a:t> at breakfast. What do you do with the carton? (recycling box)</a:t>
            </a:r>
            <a:endParaRPr/>
          </a:p>
          <a:p>
            <a:pPr indent="-76200" lvl="0" marL="0" rtl="0" algn="l">
              <a:spcBef>
                <a:spcPts val="0"/>
              </a:spcBef>
              <a:spcAft>
                <a:spcPts val="0"/>
              </a:spcAft>
              <a:buClr>
                <a:schemeClr val="dk1"/>
              </a:buClr>
              <a:buSzPts val="1200"/>
              <a:buFont typeface="Calibri"/>
              <a:buChar char="•"/>
            </a:pPr>
            <a:r>
              <a:rPr lang="en-US"/>
              <a:t>   </a:t>
            </a:r>
            <a:r>
              <a:rPr b="1" lang="en-US"/>
              <a:t>Your socks have got holes</a:t>
            </a:r>
            <a:r>
              <a:rPr lang="en-US"/>
              <a:t> in them. What do you do? (mend them or maybe use them to make a handpuppet. Otherwise put into clothes recycling bank)</a:t>
            </a:r>
            <a:endParaRPr/>
          </a:p>
          <a:p>
            <a:pPr indent="-76200" lvl="0" marL="0" rtl="0" algn="l">
              <a:spcBef>
                <a:spcPts val="0"/>
              </a:spcBef>
              <a:spcAft>
                <a:spcPts val="0"/>
              </a:spcAft>
              <a:buClr>
                <a:schemeClr val="dk1"/>
              </a:buClr>
              <a:buSzPts val="1200"/>
              <a:buFont typeface="Calibri"/>
              <a:buChar char="•"/>
            </a:pPr>
            <a:r>
              <a:rPr lang="en-US"/>
              <a:t>   </a:t>
            </a:r>
            <a:r>
              <a:rPr b="1" lang="en-US"/>
              <a:t>You made a mistake</a:t>
            </a:r>
            <a:r>
              <a:rPr lang="en-US"/>
              <a:t> and your drawing is spoilt. What do you do with the paper? (recycling box)</a:t>
            </a:r>
            <a:endParaRPr/>
          </a:p>
          <a:p>
            <a:pPr indent="-76200" lvl="0" marL="0" rtl="0" algn="l">
              <a:spcBef>
                <a:spcPts val="0"/>
              </a:spcBef>
              <a:spcAft>
                <a:spcPts val="0"/>
              </a:spcAft>
              <a:buClr>
                <a:schemeClr val="dk1"/>
              </a:buClr>
              <a:buSzPts val="1200"/>
              <a:buFont typeface="Calibri"/>
              <a:buChar char="•"/>
            </a:pPr>
            <a:r>
              <a:rPr lang="en-US"/>
              <a:t>   </a:t>
            </a:r>
            <a:r>
              <a:rPr b="1" lang="en-US"/>
              <a:t>Your auntie gives you a new mp3 player</a:t>
            </a:r>
            <a:r>
              <a:rPr lang="en-US"/>
              <a:t>. What do you do with your old one? (charity shop, or small electricals part of your local recycling centre)</a:t>
            </a:r>
            <a:endParaRPr/>
          </a:p>
          <a:p>
            <a:pPr indent="-76200" lvl="0" marL="0" rtl="0" algn="l">
              <a:spcBef>
                <a:spcPts val="0"/>
              </a:spcBef>
              <a:spcAft>
                <a:spcPts val="0"/>
              </a:spcAft>
              <a:buClr>
                <a:schemeClr val="dk1"/>
              </a:buClr>
              <a:buSzPts val="1200"/>
              <a:buFont typeface="Calibri"/>
              <a:buChar char="•"/>
            </a:pPr>
            <a:r>
              <a:rPr lang="en-US"/>
              <a:t>   </a:t>
            </a:r>
            <a:r>
              <a:rPr b="1" lang="en-US"/>
              <a:t>You're getting a new mattress.</a:t>
            </a:r>
            <a:r>
              <a:rPr lang="en-US"/>
              <a:t> What do you do with your old mattress? (landfill)</a:t>
            </a:r>
            <a:endParaRPr/>
          </a:p>
          <a:p>
            <a:pPr indent="0" lvl="0" marL="0" rtl="0" algn="l">
              <a:spcBef>
                <a:spcPts val="0"/>
              </a:spcBef>
              <a:spcAft>
                <a:spcPts val="0"/>
              </a:spcAft>
              <a:buNone/>
            </a:pPr>
            <a:br>
              <a:rPr lang="en-US"/>
            </a:b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35" name="Google Shape;135;p1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5" name="Google Shape;145;p1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1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0" name="Google Shape;150;p1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rmAutofit/>
          </a:bodyPr>
          <a:lstStyle/>
          <a:p>
            <a:pPr indent="0" lvl="0" marL="0" rtl="0" algn="l">
              <a:lnSpc>
                <a:spcPct val="75000"/>
              </a:lnSpc>
              <a:spcBef>
                <a:spcPts val="0"/>
              </a:spcBef>
              <a:spcAft>
                <a:spcPts val="0"/>
              </a:spcAft>
              <a:buNone/>
            </a:pPr>
            <a:r>
              <a:rPr b="1" lang="en-US" sz="1200">
                <a:solidFill>
                  <a:srgbClr val="000000"/>
                </a:solidFill>
              </a:rPr>
              <a:t>What happens to waste?</a:t>
            </a:r>
            <a:endParaRPr sz="1200"/>
          </a:p>
          <a:p>
            <a:pPr indent="0" lvl="0" marL="0" rtl="0" algn="l">
              <a:lnSpc>
                <a:spcPct val="75000"/>
              </a:lnSpc>
              <a:spcBef>
                <a:spcPts val="0"/>
              </a:spcBef>
              <a:spcAft>
                <a:spcPts val="0"/>
              </a:spcAft>
              <a:buNone/>
            </a:pPr>
            <a:r>
              <a:rPr b="1" lang="en-US" sz="1200">
                <a:solidFill>
                  <a:srgbClr val="404040"/>
                </a:solidFill>
              </a:rPr>
              <a:t> </a:t>
            </a:r>
            <a:endParaRPr sz="1200"/>
          </a:p>
          <a:p>
            <a:pPr indent="0" lvl="0" marL="0" rtl="0" algn="l">
              <a:lnSpc>
                <a:spcPct val="75000"/>
              </a:lnSpc>
              <a:spcBef>
                <a:spcPts val="0"/>
              </a:spcBef>
              <a:spcAft>
                <a:spcPts val="0"/>
              </a:spcAft>
              <a:buNone/>
            </a:pPr>
            <a:r>
              <a:rPr lang="en-US" sz="1200"/>
              <a:t>Let's think about a plastic bottle with juice in your lunchbox. The plastic in this sort of bottle is usually made by a process that uses crude oil.</a:t>
            </a:r>
            <a:endParaRPr/>
          </a:p>
          <a:p>
            <a:pPr indent="-76200" lvl="0" marL="0" rtl="0" algn="l">
              <a:lnSpc>
                <a:spcPct val="75000"/>
              </a:lnSpc>
              <a:spcBef>
                <a:spcPts val="0"/>
              </a:spcBef>
              <a:spcAft>
                <a:spcPts val="0"/>
              </a:spcAft>
              <a:buClr>
                <a:schemeClr val="dk1"/>
              </a:buClr>
              <a:buSzPts val="1200"/>
              <a:buFont typeface="Calibri"/>
              <a:buChar char="•"/>
            </a:pPr>
            <a:r>
              <a:rPr lang="en-US" sz="1200"/>
              <a:t>  Once the plastic is made, it shaped into a bottle and filled with juice.</a:t>
            </a:r>
            <a:endParaRPr/>
          </a:p>
          <a:p>
            <a:pPr indent="-76200" lvl="0" marL="0" rtl="0" algn="l">
              <a:lnSpc>
                <a:spcPct val="75000"/>
              </a:lnSpc>
              <a:spcBef>
                <a:spcPts val="0"/>
              </a:spcBef>
              <a:spcAft>
                <a:spcPts val="0"/>
              </a:spcAft>
              <a:buClr>
                <a:schemeClr val="dk1"/>
              </a:buClr>
              <a:buSzPts val="1200"/>
              <a:buFont typeface="Calibri"/>
              <a:buChar char="•"/>
            </a:pPr>
            <a:r>
              <a:rPr lang="en-US" sz="1200"/>
              <a:t>  It is packed up and stored in a warehouse, then sent (probably by road) to a shop or supermarket.</a:t>
            </a:r>
            <a:endParaRPr/>
          </a:p>
          <a:p>
            <a:pPr indent="-76200" lvl="0" marL="0" rtl="0" algn="l">
              <a:lnSpc>
                <a:spcPct val="75000"/>
              </a:lnSpc>
              <a:spcBef>
                <a:spcPts val="0"/>
              </a:spcBef>
              <a:spcAft>
                <a:spcPts val="0"/>
              </a:spcAft>
              <a:buClr>
                <a:schemeClr val="dk1"/>
              </a:buClr>
              <a:buSzPts val="1200"/>
              <a:buFont typeface="Calibri"/>
              <a:buChar char="•"/>
            </a:pPr>
            <a:r>
              <a:rPr lang="en-US" sz="1200"/>
              <a:t>  You buy it, and drink the juice.</a:t>
            </a:r>
            <a:endParaRPr/>
          </a:p>
          <a:p>
            <a:pPr indent="0" lvl="0" marL="0" rtl="0" algn="l">
              <a:lnSpc>
                <a:spcPct val="75000"/>
              </a:lnSpc>
              <a:spcBef>
                <a:spcPts val="0"/>
              </a:spcBef>
              <a:spcAft>
                <a:spcPts val="0"/>
              </a:spcAft>
              <a:buNone/>
            </a:pPr>
            <a:r>
              <a:t/>
            </a:r>
            <a:endParaRPr sz="1200"/>
          </a:p>
          <a:p>
            <a:pPr indent="0" lvl="0" marL="0" rtl="0" algn="l">
              <a:lnSpc>
                <a:spcPct val="75000"/>
              </a:lnSpc>
              <a:spcBef>
                <a:spcPts val="0"/>
              </a:spcBef>
              <a:spcAft>
                <a:spcPts val="0"/>
              </a:spcAft>
              <a:buNone/>
            </a:pPr>
            <a:r>
              <a:rPr lang="en-US" sz="1200"/>
              <a:t>Now you decide: </a:t>
            </a:r>
            <a:endParaRPr/>
          </a:p>
          <a:p>
            <a:pPr indent="-76200" lvl="0" marL="0" rtl="0" algn="l">
              <a:lnSpc>
                <a:spcPct val="75000"/>
              </a:lnSpc>
              <a:spcBef>
                <a:spcPts val="0"/>
              </a:spcBef>
              <a:spcAft>
                <a:spcPts val="0"/>
              </a:spcAft>
              <a:buClr>
                <a:schemeClr val="dk1"/>
              </a:buClr>
              <a:buSzPts val="1200"/>
              <a:buFont typeface="Calibri"/>
              <a:buAutoNum type="arabicPeriod"/>
            </a:pPr>
            <a:r>
              <a:rPr b="1" lang="en-US" sz="1200"/>
              <a:t>Reuse it </a:t>
            </a:r>
            <a:r>
              <a:rPr lang="en-US" sz="1200"/>
              <a:t>for another drink, maybe fill it with water?</a:t>
            </a:r>
            <a:endParaRPr/>
          </a:p>
          <a:p>
            <a:pPr indent="-76200" lvl="0" marL="0" rtl="0" algn="l">
              <a:lnSpc>
                <a:spcPct val="75000"/>
              </a:lnSpc>
              <a:spcBef>
                <a:spcPts val="0"/>
              </a:spcBef>
              <a:spcAft>
                <a:spcPts val="0"/>
              </a:spcAft>
              <a:buClr>
                <a:schemeClr val="dk1"/>
              </a:buClr>
              <a:buSzPts val="1200"/>
              <a:buFont typeface="Calibri"/>
              <a:buAutoNum type="arabicPeriod"/>
            </a:pPr>
            <a:r>
              <a:rPr lang="en-US" sz="1200"/>
              <a:t>OR </a:t>
            </a:r>
            <a:r>
              <a:rPr b="1" lang="en-US" sz="1200"/>
              <a:t>put it into the recycling bin?</a:t>
            </a:r>
            <a:endParaRPr/>
          </a:p>
          <a:p>
            <a:pPr indent="-76200" lvl="0" marL="0" rtl="0" algn="l">
              <a:lnSpc>
                <a:spcPct val="75000"/>
              </a:lnSpc>
              <a:spcBef>
                <a:spcPts val="0"/>
              </a:spcBef>
              <a:spcAft>
                <a:spcPts val="0"/>
              </a:spcAft>
              <a:buClr>
                <a:schemeClr val="dk1"/>
              </a:buClr>
              <a:buSzPts val="1200"/>
              <a:buFont typeface="Calibri"/>
              <a:buAutoNum type="arabicPeriod"/>
            </a:pPr>
            <a:r>
              <a:rPr lang="en-US" sz="1200"/>
              <a:t>OR </a:t>
            </a:r>
            <a:r>
              <a:rPr b="1" lang="en-US" sz="1200"/>
              <a:t>put it into the dustbin?</a:t>
            </a:r>
            <a:endParaRPr/>
          </a:p>
          <a:p>
            <a:pPr indent="0" lvl="0" marL="0" rtl="0" algn="l">
              <a:lnSpc>
                <a:spcPct val="75000"/>
              </a:lnSpc>
              <a:spcBef>
                <a:spcPts val="0"/>
              </a:spcBef>
              <a:spcAft>
                <a:spcPts val="0"/>
              </a:spcAft>
              <a:buNone/>
            </a:pPr>
            <a:r>
              <a:t/>
            </a:r>
            <a:endParaRPr sz="1200"/>
          </a:p>
          <a:p>
            <a:pPr indent="0" lvl="0" marL="0" rtl="0" algn="l">
              <a:lnSpc>
                <a:spcPct val="75000"/>
              </a:lnSpc>
              <a:spcBef>
                <a:spcPts val="0"/>
              </a:spcBef>
              <a:spcAft>
                <a:spcPts val="0"/>
              </a:spcAft>
              <a:buNone/>
            </a:pPr>
            <a:r>
              <a:rPr lang="en-US" sz="1200"/>
              <a:t>If you reuse it or recycle it, it carries on being useful. </a:t>
            </a:r>
            <a:r>
              <a:rPr b="1" lang="en-US" sz="1200"/>
              <a:t>Throw it in the bin and it will end up in landfill. </a:t>
            </a:r>
            <a:endParaRPr b="1" sz="1200"/>
          </a:p>
          <a:p>
            <a:pPr indent="0" lvl="0" marL="0" rtl="0" algn="l">
              <a:lnSpc>
                <a:spcPct val="80000"/>
              </a:lnSpc>
              <a:spcBef>
                <a:spcPts val="0"/>
              </a:spcBef>
              <a:spcAft>
                <a:spcPts val="0"/>
              </a:spcAft>
              <a:buNone/>
            </a:pPr>
            <a:r>
              <a:t/>
            </a:r>
            <a:endParaRPr sz="1200"/>
          </a:p>
          <a:p>
            <a:pPr indent="0" lvl="0" marL="0" rtl="0" algn="l">
              <a:spcBef>
                <a:spcPts val="0"/>
              </a:spcBef>
              <a:spcAft>
                <a:spcPts val="0"/>
              </a:spcAft>
              <a:buNone/>
            </a:pPr>
            <a:r>
              <a:t/>
            </a:r>
            <a:endParaRPr/>
          </a:p>
        </p:txBody>
      </p:sp>
      <p:sp>
        <p:nvSpPr>
          <p:cNvPr id="151" name="Google Shape;151;p1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8" name="Google Shape;158;p1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1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3" name="Google Shape;163;p1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rmAutofit/>
          </a:bodyPr>
          <a:lstStyle/>
          <a:p>
            <a:pPr indent="0" lvl="0" marL="0" rtl="0" algn="l">
              <a:lnSpc>
                <a:spcPct val="75000"/>
              </a:lnSpc>
              <a:spcBef>
                <a:spcPts val="0"/>
              </a:spcBef>
              <a:spcAft>
                <a:spcPts val="0"/>
              </a:spcAft>
              <a:buNone/>
            </a:pPr>
            <a:r>
              <a:rPr b="1" lang="en-US" sz="1200">
                <a:solidFill>
                  <a:srgbClr val="404040"/>
                </a:solidFill>
              </a:rPr>
              <a:t>What is landfill?</a:t>
            </a:r>
            <a:endParaRPr/>
          </a:p>
          <a:p>
            <a:pPr indent="0" lvl="0" marL="0" rtl="0" algn="l">
              <a:lnSpc>
                <a:spcPct val="75000"/>
              </a:lnSpc>
              <a:spcBef>
                <a:spcPts val="0"/>
              </a:spcBef>
              <a:spcAft>
                <a:spcPts val="0"/>
              </a:spcAft>
              <a:buNone/>
            </a:pPr>
            <a:r>
              <a:t/>
            </a:r>
            <a:endParaRPr b="1" sz="1200">
              <a:solidFill>
                <a:srgbClr val="404040"/>
              </a:solidFill>
            </a:endParaRPr>
          </a:p>
          <a:p>
            <a:pPr indent="0" lvl="0" marL="0" rtl="0" algn="l">
              <a:lnSpc>
                <a:spcPct val="75000"/>
              </a:lnSpc>
              <a:spcBef>
                <a:spcPts val="0"/>
              </a:spcBef>
              <a:spcAft>
                <a:spcPts val="0"/>
              </a:spcAft>
              <a:buNone/>
            </a:pPr>
            <a:r>
              <a:rPr lang="en-US" sz="1200"/>
              <a:t>Landfill sites are </a:t>
            </a:r>
            <a:r>
              <a:rPr b="1" lang="en-US" sz="1200"/>
              <a:t>big holes in the ground </a:t>
            </a:r>
            <a:r>
              <a:rPr lang="en-US" sz="1200"/>
              <a:t>where we dump the rubbish that we don't recycle.</a:t>
            </a:r>
            <a:endParaRPr/>
          </a:p>
          <a:p>
            <a:pPr indent="0" lvl="0" marL="0" rtl="0" algn="l">
              <a:lnSpc>
                <a:spcPct val="75000"/>
              </a:lnSpc>
              <a:spcBef>
                <a:spcPts val="0"/>
              </a:spcBef>
              <a:spcAft>
                <a:spcPts val="0"/>
              </a:spcAft>
              <a:buNone/>
            </a:pPr>
            <a:r>
              <a:t/>
            </a:r>
            <a:endParaRPr sz="1200"/>
          </a:p>
          <a:p>
            <a:pPr indent="0" lvl="0" marL="0" rtl="0" algn="l">
              <a:lnSpc>
                <a:spcPct val="75000"/>
              </a:lnSpc>
              <a:spcBef>
                <a:spcPts val="0"/>
              </a:spcBef>
              <a:spcAft>
                <a:spcPts val="0"/>
              </a:spcAft>
              <a:buNone/>
            </a:pPr>
            <a:r>
              <a:rPr lang="en-US" sz="1200"/>
              <a:t>The landfill sites we are using now are filling up fast. People don't like living near landfill sites, and there is not enough land to keep creating more and more landfill sites just because we have too much rubbish.</a:t>
            </a:r>
            <a:endParaRPr/>
          </a:p>
          <a:p>
            <a:pPr indent="0" lvl="0" marL="0" rtl="0" algn="l">
              <a:lnSpc>
                <a:spcPct val="75000"/>
              </a:lnSpc>
              <a:spcBef>
                <a:spcPts val="0"/>
              </a:spcBef>
              <a:spcAft>
                <a:spcPts val="0"/>
              </a:spcAft>
              <a:buNone/>
            </a:pPr>
            <a:r>
              <a:t/>
            </a:r>
            <a:endParaRPr sz="1200"/>
          </a:p>
          <a:p>
            <a:pPr indent="0" lvl="0" marL="0" rtl="0" algn="l">
              <a:lnSpc>
                <a:spcPct val="75000"/>
              </a:lnSpc>
              <a:spcBef>
                <a:spcPts val="0"/>
              </a:spcBef>
              <a:spcAft>
                <a:spcPts val="0"/>
              </a:spcAft>
              <a:buNone/>
            </a:pPr>
            <a:r>
              <a:rPr b="1" lang="en-US" sz="1200"/>
              <a:t>What happens to rubbish in a landfill site?</a:t>
            </a:r>
            <a:endParaRPr/>
          </a:p>
          <a:p>
            <a:pPr indent="0" lvl="0" marL="0" rtl="0" algn="l">
              <a:lnSpc>
                <a:spcPct val="75000"/>
              </a:lnSpc>
              <a:spcBef>
                <a:spcPts val="0"/>
              </a:spcBef>
              <a:spcAft>
                <a:spcPts val="0"/>
              </a:spcAft>
              <a:buNone/>
            </a:pPr>
            <a:r>
              <a:t/>
            </a:r>
            <a:endParaRPr sz="1200"/>
          </a:p>
          <a:p>
            <a:pPr indent="0" lvl="0" marL="0" rtl="0" algn="l">
              <a:lnSpc>
                <a:spcPct val="75000"/>
              </a:lnSpc>
              <a:spcBef>
                <a:spcPts val="0"/>
              </a:spcBef>
              <a:spcAft>
                <a:spcPts val="0"/>
              </a:spcAft>
              <a:buNone/>
            </a:pPr>
            <a:r>
              <a:rPr b="1" lang="en-US" sz="1200"/>
              <a:t>A lot of the rubbish that goes into these landfill sites will rot </a:t>
            </a:r>
            <a:r>
              <a:rPr lang="en-US" sz="1200"/>
              <a:t>and give off gases called methane and carbon dioxide (CO2) that are bad for the environment. </a:t>
            </a:r>
            <a:endParaRPr/>
          </a:p>
          <a:p>
            <a:pPr indent="0" lvl="0" marL="0" rtl="0" algn="l">
              <a:lnSpc>
                <a:spcPct val="75000"/>
              </a:lnSpc>
              <a:spcBef>
                <a:spcPts val="0"/>
              </a:spcBef>
              <a:spcAft>
                <a:spcPts val="0"/>
              </a:spcAft>
              <a:buNone/>
            </a:pPr>
            <a:r>
              <a:t/>
            </a:r>
            <a:endParaRPr sz="1200"/>
          </a:p>
          <a:p>
            <a:pPr indent="0" lvl="0" marL="0" rtl="0" algn="l">
              <a:lnSpc>
                <a:spcPct val="75000"/>
              </a:lnSpc>
              <a:spcBef>
                <a:spcPts val="0"/>
              </a:spcBef>
              <a:spcAft>
                <a:spcPts val="0"/>
              </a:spcAft>
              <a:buNone/>
            </a:pPr>
            <a:r>
              <a:rPr b="1" lang="en-US" sz="1200"/>
              <a:t>Other waste will not rot, </a:t>
            </a:r>
            <a:r>
              <a:rPr lang="en-US" sz="1200"/>
              <a:t>just remain in the ground for a very long time.</a:t>
            </a:r>
            <a:endParaRPr/>
          </a:p>
          <a:p>
            <a:pPr indent="0" lvl="0" marL="0" rtl="0" algn="l">
              <a:lnSpc>
                <a:spcPct val="75000"/>
              </a:lnSpc>
              <a:spcBef>
                <a:spcPts val="0"/>
              </a:spcBef>
              <a:spcAft>
                <a:spcPts val="0"/>
              </a:spcAft>
              <a:buNone/>
            </a:pPr>
            <a:r>
              <a:t/>
            </a:r>
            <a:endParaRPr sz="1200"/>
          </a:p>
          <a:p>
            <a:pPr indent="-76200" lvl="0" marL="0" rtl="0" algn="l">
              <a:lnSpc>
                <a:spcPct val="75000"/>
              </a:lnSpc>
              <a:spcBef>
                <a:spcPts val="0"/>
              </a:spcBef>
              <a:spcAft>
                <a:spcPts val="0"/>
              </a:spcAft>
              <a:buClr>
                <a:schemeClr val="dk1"/>
              </a:buClr>
              <a:buSzPts val="1200"/>
              <a:buFont typeface="Calibri"/>
              <a:buChar char="•"/>
            </a:pPr>
            <a:r>
              <a:rPr lang="en-US" sz="1200"/>
              <a:t>  </a:t>
            </a:r>
            <a:r>
              <a:rPr b="1" lang="en-US" sz="1200"/>
              <a:t>A glass bottle that ends up in landfill will still be there in a million years' time... and it could have been recycled!</a:t>
            </a:r>
            <a:endParaRPr/>
          </a:p>
          <a:p>
            <a:pPr indent="-76200" lvl="0" marL="0" rtl="0" algn="l">
              <a:lnSpc>
                <a:spcPct val="75000"/>
              </a:lnSpc>
              <a:spcBef>
                <a:spcPts val="0"/>
              </a:spcBef>
              <a:spcAft>
                <a:spcPts val="0"/>
              </a:spcAft>
              <a:buClr>
                <a:schemeClr val="dk1"/>
              </a:buClr>
              <a:buSzPts val="1200"/>
              <a:buFont typeface="Calibri"/>
              <a:buChar char="•"/>
            </a:pPr>
            <a:r>
              <a:rPr lang="en-US" sz="1200"/>
              <a:t>  Harmful liquid wastes must be collected and processed to protect the ground around the site.</a:t>
            </a:r>
            <a:endParaRPr/>
          </a:p>
          <a:p>
            <a:pPr indent="-76200" lvl="0" marL="0" rtl="0" algn="l">
              <a:lnSpc>
                <a:spcPct val="75000"/>
              </a:lnSpc>
              <a:spcBef>
                <a:spcPts val="0"/>
              </a:spcBef>
              <a:spcAft>
                <a:spcPts val="0"/>
              </a:spcAft>
              <a:buClr>
                <a:schemeClr val="dk1"/>
              </a:buClr>
              <a:buSzPts val="1200"/>
              <a:buFont typeface="Calibri"/>
              <a:buChar char="•"/>
            </a:pPr>
            <a:r>
              <a:rPr lang="en-US" sz="1200"/>
              <a:t>  In some cases, landfill gases are collected and burned to produce energy.</a:t>
            </a:r>
            <a:endParaRPr sz="1200"/>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64" name="Google Shape;164;p1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3" name="Google Shape;173;p1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1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8" name="Google Shape;178;p1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rmAutofit/>
          </a:bodyPr>
          <a:lstStyle/>
          <a:p>
            <a:pPr indent="0" lvl="0" marL="0" rtl="0" algn="l">
              <a:lnSpc>
                <a:spcPct val="95000"/>
              </a:lnSpc>
              <a:spcBef>
                <a:spcPts val="0"/>
              </a:spcBef>
              <a:spcAft>
                <a:spcPts val="0"/>
              </a:spcAft>
              <a:buNone/>
            </a:pPr>
            <a:r>
              <a:rPr b="1" lang="en-US">
                <a:solidFill>
                  <a:srgbClr val="000000"/>
                </a:solidFill>
              </a:rPr>
              <a:t>Energy from waste</a:t>
            </a:r>
            <a:endParaRPr/>
          </a:p>
          <a:p>
            <a:pPr indent="0" lvl="0" marL="0" rtl="0" algn="l">
              <a:lnSpc>
                <a:spcPct val="95000"/>
              </a:lnSpc>
              <a:spcBef>
                <a:spcPts val="0"/>
              </a:spcBef>
              <a:spcAft>
                <a:spcPts val="0"/>
              </a:spcAft>
              <a:buNone/>
            </a:pPr>
            <a:r>
              <a:t/>
            </a:r>
            <a:endParaRPr b="1">
              <a:solidFill>
                <a:srgbClr val="000000"/>
              </a:solidFill>
            </a:endParaRPr>
          </a:p>
          <a:p>
            <a:pPr indent="0" lvl="0" marL="0" rtl="0" algn="l">
              <a:lnSpc>
                <a:spcPct val="95000"/>
              </a:lnSpc>
              <a:spcBef>
                <a:spcPts val="0"/>
              </a:spcBef>
              <a:spcAft>
                <a:spcPts val="0"/>
              </a:spcAft>
              <a:buNone/>
            </a:pPr>
            <a:r>
              <a:rPr b="1" lang="en-US">
                <a:solidFill>
                  <a:srgbClr val="000000"/>
                </a:solidFill>
              </a:rPr>
              <a:t>Burning waste can recover substantial amounts of energy</a:t>
            </a:r>
            <a:r>
              <a:rPr lang="en-US">
                <a:solidFill>
                  <a:srgbClr val="000000"/>
                </a:solidFill>
              </a:rPr>
              <a:t> </a:t>
            </a:r>
            <a:endParaRPr/>
          </a:p>
          <a:p>
            <a:pPr indent="-76200" lvl="0" marL="0" rtl="0" algn="l">
              <a:lnSpc>
                <a:spcPct val="95000"/>
              </a:lnSpc>
              <a:spcBef>
                <a:spcPts val="0"/>
              </a:spcBef>
              <a:spcAft>
                <a:spcPts val="0"/>
              </a:spcAft>
              <a:buClr>
                <a:srgbClr val="000000"/>
              </a:buClr>
              <a:buSzPts val="1200"/>
              <a:buFont typeface="'Times New Roman'"/>
              <a:buChar char="•"/>
            </a:pPr>
            <a:r>
              <a:rPr lang="en-US">
                <a:solidFill>
                  <a:srgbClr val="000000"/>
                </a:solidFill>
              </a:rPr>
              <a:t>  At the end of the burning process, the volume of waste is much smaller and so the final amount that goes to landfill is a fraction of the original. </a:t>
            </a:r>
            <a:endParaRPr/>
          </a:p>
          <a:p>
            <a:pPr indent="-76200" lvl="0" marL="0" rtl="0" algn="l">
              <a:lnSpc>
                <a:spcPct val="95000"/>
              </a:lnSpc>
              <a:spcBef>
                <a:spcPts val="0"/>
              </a:spcBef>
              <a:spcAft>
                <a:spcPts val="0"/>
              </a:spcAft>
              <a:buClr>
                <a:srgbClr val="000000"/>
              </a:buClr>
              <a:buSzPts val="1200"/>
              <a:buFont typeface="'Times New Roman'"/>
              <a:buChar char="•"/>
            </a:pPr>
            <a:r>
              <a:rPr lang="en-US">
                <a:solidFill>
                  <a:srgbClr val="000000"/>
                </a:solidFill>
              </a:rPr>
              <a:t> When waste is burnt at high temperatures, it produces heat which can be converted to electricity. </a:t>
            </a:r>
            <a:endParaRPr/>
          </a:p>
          <a:p>
            <a:pPr indent="0" lvl="0" marL="0" rtl="0" algn="l">
              <a:lnSpc>
                <a:spcPct val="95000"/>
              </a:lnSpc>
              <a:spcBef>
                <a:spcPts val="0"/>
              </a:spcBef>
              <a:spcAft>
                <a:spcPts val="0"/>
              </a:spcAft>
              <a:buNone/>
            </a:pPr>
            <a:r>
              <a:t/>
            </a:r>
            <a:endParaRPr>
              <a:solidFill>
                <a:srgbClr val="000000"/>
              </a:solidFill>
            </a:endParaRPr>
          </a:p>
          <a:p>
            <a:pPr indent="0" lvl="0" marL="0" rtl="0" algn="l">
              <a:lnSpc>
                <a:spcPct val="95000"/>
              </a:lnSpc>
              <a:spcBef>
                <a:spcPts val="0"/>
              </a:spcBef>
              <a:spcAft>
                <a:spcPts val="0"/>
              </a:spcAft>
              <a:buNone/>
            </a:pPr>
            <a:r>
              <a:rPr b="1" lang="en-US">
                <a:solidFill>
                  <a:srgbClr val="000000"/>
                </a:solidFill>
              </a:rPr>
              <a:t>Burning waste can give off harmful gases</a:t>
            </a:r>
            <a:r>
              <a:rPr lang="en-US">
                <a:solidFill>
                  <a:srgbClr val="000000"/>
                </a:solidFill>
              </a:rPr>
              <a:t>.</a:t>
            </a:r>
            <a:endParaRPr/>
          </a:p>
          <a:p>
            <a:pPr indent="-76200" lvl="0" marL="0" rtl="0" algn="l">
              <a:lnSpc>
                <a:spcPct val="95000"/>
              </a:lnSpc>
              <a:spcBef>
                <a:spcPts val="0"/>
              </a:spcBef>
              <a:spcAft>
                <a:spcPts val="0"/>
              </a:spcAft>
              <a:buClr>
                <a:srgbClr val="000000"/>
              </a:buClr>
              <a:buSzPts val="1200"/>
              <a:buFont typeface="'Times New Roman'"/>
              <a:buChar char="•"/>
            </a:pPr>
            <a:r>
              <a:rPr lang="en-US">
                <a:solidFill>
                  <a:srgbClr val="000000"/>
                </a:solidFill>
              </a:rPr>
              <a:t>  To protect health, there are strict guidelines about emissions from plants that burn waste.</a:t>
            </a:r>
            <a:endParaRPr/>
          </a:p>
          <a:p>
            <a:pPr indent="0" lvl="0" marL="0" rtl="0" algn="l">
              <a:lnSpc>
                <a:spcPct val="95000"/>
              </a:lnSpc>
              <a:spcBef>
                <a:spcPts val="0"/>
              </a:spcBef>
              <a:spcAft>
                <a:spcPts val="0"/>
              </a:spcAft>
              <a:buNone/>
            </a:pPr>
            <a:r>
              <a:t/>
            </a:r>
            <a:endParaRPr>
              <a:solidFill>
                <a:srgbClr val="000000"/>
              </a:solidFill>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79" name="Google Shape;179;p1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6" name="Google Shape;186;p1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1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1" name="Google Shape;191;p1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rmAutofit/>
          </a:bodyPr>
          <a:lstStyle/>
          <a:p>
            <a:pPr indent="0" lvl="0" marL="0" rtl="0" algn="l">
              <a:lnSpc>
                <a:spcPct val="85000"/>
              </a:lnSpc>
              <a:spcBef>
                <a:spcPts val="0"/>
              </a:spcBef>
              <a:spcAft>
                <a:spcPts val="0"/>
              </a:spcAft>
              <a:buNone/>
            </a:pPr>
            <a:r>
              <a:rPr b="1" lang="en-US" sz="1000">
                <a:solidFill>
                  <a:srgbClr val="000000"/>
                </a:solidFill>
              </a:rPr>
              <a:t>Incredible but true</a:t>
            </a:r>
            <a:endParaRPr sz="1000"/>
          </a:p>
          <a:p>
            <a:pPr indent="0" lvl="0" marL="0" rtl="0" algn="l">
              <a:lnSpc>
                <a:spcPct val="85000"/>
              </a:lnSpc>
              <a:spcBef>
                <a:spcPts val="0"/>
              </a:spcBef>
              <a:spcAft>
                <a:spcPts val="0"/>
              </a:spcAft>
              <a:buNone/>
            </a:pPr>
            <a:r>
              <a:t/>
            </a:r>
            <a:endParaRPr b="1" sz="1000">
              <a:solidFill>
                <a:srgbClr val="000000"/>
              </a:solidFill>
            </a:endParaRPr>
          </a:p>
          <a:p>
            <a:pPr indent="0" lvl="0" marL="0" rtl="0" algn="l">
              <a:lnSpc>
                <a:spcPct val="85000"/>
              </a:lnSpc>
              <a:spcBef>
                <a:spcPts val="0"/>
              </a:spcBef>
              <a:spcAft>
                <a:spcPts val="0"/>
              </a:spcAft>
              <a:buNone/>
            </a:pPr>
            <a:r>
              <a:rPr b="1" lang="en-US" sz="1000">
                <a:solidFill>
                  <a:srgbClr val="000000"/>
                </a:solidFill>
              </a:rPr>
              <a:t>Every year every one of us throws away about 70 kg of food </a:t>
            </a:r>
            <a:r>
              <a:rPr lang="en-US" sz="1000">
                <a:solidFill>
                  <a:srgbClr val="000000"/>
                </a:solidFill>
              </a:rPr>
              <a:t>- that's equivalent to the weight of an average adult.</a:t>
            </a:r>
            <a:endParaRPr sz="1000"/>
          </a:p>
          <a:p>
            <a:pPr indent="0" lvl="0" marL="0" rtl="0" algn="l">
              <a:lnSpc>
                <a:spcPct val="85000"/>
              </a:lnSpc>
              <a:spcBef>
                <a:spcPts val="0"/>
              </a:spcBef>
              <a:spcAft>
                <a:spcPts val="0"/>
              </a:spcAft>
              <a:buNone/>
            </a:pPr>
            <a:r>
              <a:t/>
            </a:r>
            <a:endParaRPr b="1" sz="1000">
              <a:solidFill>
                <a:srgbClr val="000000"/>
              </a:solidFill>
            </a:endParaRPr>
          </a:p>
          <a:p>
            <a:pPr indent="0" lvl="0" marL="0" rtl="0" algn="l">
              <a:lnSpc>
                <a:spcPct val="85000"/>
              </a:lnSpc>
              <a:spcBef>
                <a:spcPts val="0"/>
              </a:spcBef>
              <a:spcAft>
                <a:spcPts val="0"/>
              </a:spcAft>
              <a:buNone/>
            </a:pPr>
            <a:r>
              <a:rPr b="1" lang="en-US" sz="1000">
                <a:solidFill>
                  <a:srgbClr val="000000"/>
                </a:solidFill>
              </a:rPr>
              <a:t>The main reason we throw away food: </a:t>
            </a:r>
            <a:r>
              <a:rPr lang="en-US" sz="1000">
                <a:solidFill>
                  <a:srgbClr val="000000"/>
                </a:solidFill>
              </a:rPr>
              <a:t>it was left on the plate after a meal (in one year, the UK threw away 1,225,700 tonnes of food,  worth £3.3 billion)</a:t>
            </a:r>
            <a:r>
              <a:rPr i="1" lang="en-US" sz="1000">
                <a:solidFill>
                  <a:srgbClr val="000000"/>
                </a:solidFill>
              </a:rPr>
              <a:t>   Source: Wrap report – Food Waste in schools</a:t>
            </a:r>
            <a:endParaRPr i="1" sz="1000"/>
          </a:p>
          <a:p>
            <a:pPr indent="0" lvl="0" marL="0" rtl="0" algn="l">
              <a:lnSpc>
                <a:spcPct val="85000"/>
              </a:lnSpc>
              <a:spcBef>
                <a:spcPts val="0"/>
              </a:spcBef>
              <a:spcAft>
                <a:spcPts val="0"/>
              </a:spcAft>
              <a:buNone/>
            </a:pPr>
            <a:r>
              <a:t/>
            </a:r>
            <a:endParaRPr sz="1000"/>
          </a:p>
          <a:p>
            <a:pPr indent="0" lvl="0" marL="0" rtl="0" algn="l">
              <a:lnSpc>
                <a:spcPct val="85000"/>
              </a:lnSpc>
              <a:spcBef>
                <a:spcPts val="0"/>
              </a:spcBef>
              <a:spcAft>
                <a:spcPts val="0"/>
              </a:spcAft>
              <a:buNone/>
            </a:pPr>
            <a:r>
              <a:rPr lang="en-US" sz="1000">
                <a:solidFill>
                  <a:srgbClr val="000000"/>
                </a:solidFill>
              </a:rPr>
              <a:t>This study suggests that over a school year (40 weeks) a total of:</a:t>
            </a:r>
            <a:endParaRPr sz="1000"/>
          </a:p>
          <a:p>
            <a:pPr indent="-342900" lvl="1" marL="457200" rtl="0" algn="l">
              <a:lnSpc>
                <a:spcPct val="85000"/>
              </a:lnSpc>
              <a:spcBef>
                <a:spcPts val="0"/>
              </a:spcBef>
              <a:spcAft>
                <a:spcPts val="0"/>
              </a:spcAft>
              <a:buClr>
                <a:srgbClr val="000000"/>
              </a:buClr>
              <a:buSzPts val="1000"/>
              <a:buFont typeface="Calibri"/>
              <a:buChar char="•"/>
            </a:pPr>
            <a:r>
              <a:rPr lang="en-US" sz="1000">
                <a:solidFill>
                  <a:srgbClr val="000000"/>
                </a:solidFill>
              </a:rPr>
              <a:t>55,408 tonnes of food waste is generated by </a:t>
            </a:r>
            <a:r>
              <a:rPr b="1" lang="en-US" sz="1000">
                <a:solidFill>
                  <a:srgbClr val="000000"/>
                </a:solidFill>
              </a:rPr>
              <a:t>primary schools in England - that’s 72 grams per pupil per day</a:t>
            </a:r>
            <a:endParaRPr b="1" sz="1000"/>
          </a:p>
          <a:p>
            <a:pPr indent="-342900" lvl="1" marL="457200" rtl="0" algn="l">
              <a:lnSpc>
                <a:spcPct val="85000"/>
              </a:lnSpc>
              <a:spcBef>
                <a:spcPts val="0"/>
              </a:spcBef>
              <a:spcAft>
                <a:spcPts val="0"/>
              </a:spcAft>
              <a:buClr>
                <a:srgbClr val="000000"/>
              </a:buClr>
              <a:buSzPts val="1000"/>
              <a:buFont typeface="Calibri"/>
              <a:buChar char="•"/>
            </a:pPr>
            <a:r>
              <a:rPr lang="en-US" sz="1000">
                <a:solidFill>
                  <a:srgbClr val="000000"/>
                </a:solidFill>
              </a:rPr>
              <a:t>24,974 tonnes by </a:t>
            </a:r>
            <a:r>
              <a:rPr b="1" lang="en-US" sz="1000">
                <a:solidFill>
                  <a:srgbClr val="000000"/>
                </a:solidFill>
              </a:rPr>
              <a:t>secondary schools - that’s 42 grams per pupil per day</a:t>
            </a:r>
            <a:endParaRPr b="1" sz="1000"/>
          </a:p>
          <a:p>
            <a:pPr indent="-342900" lvl="1" marL="457200" rtl="0" algn="l">
              <a:lnSpc>
                <a:spcPct val="85000"/>
              </a:lnSpc>
              <a:spcBef>
                <a:spcPts val="0"/>
              </a:spcBef>
              <a:spcAft>
                <a:spcPts val="0"/>
              </a:spcAft>
              <a:buClr>
                <a:srgbClr val="000000"/>
              </a:buClr>
              <a:buSzPts val="1000"/>
              <a:buFont typeface="Calibri"/>
              <a:buChar char="•"/>
            </a:pPr>
            <a:r>
              <a:rPr lang="en-US" sz="1000">
                <a:solidFill>
                  <a:srgbClr val="000000"/>
                </a:solidFill>
              </a:rPr>
              <a:t>that's a </a:t>
            </a:r>
            <a:r>
              <a:rPr b="1" lang="en-US" sz="1000">
                <a:solidFill>
                  <a:srgbClr val="000000"/>
                </a:solidFill>
              </a:rPr>
              <a:t>total food waste weight of 80,382 tonnes</a:t>
            </a:r>
            <a:r>
              <a:rPr lang="en-US" sz="1000">
                <a:solidFill>
                  <a:srgbClr val="000000"/>
                </a:solidFill>
              </a:rPr>
              <a:t>.</a:t>
            </a:r>
            <a:endParaRPr sz="1000"/>
          </a:p>
          <a:p>
            <a:pPr indent="0" lvl="0" marL="0" rtl="0" algn="l">
              <a:lnSpc>
                <a:spcPct val="85000"/>
              </a:lnSpc>
              <a:spcBef>
                <a:spcPts val="0"/>
              </a:spcBef>
              <a:spcAft>
                <a:spcPts val="0"/>
              </a:spcAft>
              <a:buNone/>
            </a:pPr>
            <a:br>
              <a:rPr lang="en-US" sz="1000">
                <a:solidFill>
                  <a:srgbClr val="000000"/>
                </a:solidFill>
              </a:rPr>
            </a:br>
            <a:r>
              <a:rPr b="1" lang="en-US" sz="1000">
                <a:solidFill>
                  <a:srgbClr val="000000"/>
                </a:solidFill>
              </a:rPr>
              <a:t>The majority of food waste in both secondary (77%) and primary (78%) schools was found to be avoidable.</a:t>
            </a:r>
            <a:endParaRPr sz="1000"/>
          </a:p>
          <a:p>
            <a:pPr indent="0" lvl="0" marL="0" rtl="0" algn="l">
              <a:lnSpc>
                <a:spcPct val="85000"/>
              </a:lnSpc>
              <a:spcBef>
                <a:spcPts val="0"/>
              </a:spcBef>
              <a:spcAft>
                <a:spcPts val="0"/>
              </a:spcAft>
              <a:buNone/>
            </a:pPr>
            <a:r>
              <a:t/>
            </a:r>
            <a:endParaRPr sz="1000">
              <a:solidFill>
                <a:srgbClr val="000000"/>
              </a:solidFill>
            </a:endParaRPr>
          </a:p>
          <a:p>
            <a:pPr indent="0" lvl="0" marL="0" rtl="0" algn="l">
              <a:lnSpc>
                <a:spcPct val="90000"/>
              </a:lnSpc>
              <a:spcBef>
                <a:spcPts val="0"/>
              </a:spcBef>
              <a:spcAft>
                <a:spcPts val="0"/>
              </a:spcAft>
              <a:buNone/>
            </a:pPr>
            <a:r>
              <a:t/>
            </a:r>
            <a:endParaRPr sz="1000"/>
          </a:p>
          <a:p>
            <a:pPr indent="0" lvl="0" marL="0" rtl="0" algn="l">
              <a:lnSpc>
                <a:spcPct val="90000"/>
              </a:lnSpc>
              <a:spcBef>
                <a:spcPts val="0"/>
              </a:spcBef>
              <a:spcAft>
                <a:spcPts val="0"/>
              </a:spcAft>
              <a:buNone/>
            </a:pPr>
            <a:r>
              <a:t/>
            </a:r>
            <a:endParaRPr sz="1000"/>
          </a:p>
          <a:p>
            <a:pPr indent="0" lvl="0" marL="0" rtl="0" algn="l">
              <a:lnSpc>
                <a:spcPct val="90000"/>
              </a:lnSpc>
              <a:spcBef>
                <a:spcPts val="0"/>
              </a:spcBef>
              <a:spcAft>
                <a:spcPts val="0"/>
              </a:spcAft>
              <a:buNone/>
            </a:pPr>
            <a:r>
              <a:t/>
            </a:r>
            <a:endParaRPr sz="1000"/>
          </a:p>
          <a:p>
            <a:pPr indent="0" lvl="0" marL="0" rtl="0" algn="l">
              <a:lnSpc>
                <a:spcPct val="90000"/>
              </a:lnSpc>
              <a:spcBef>
                <a:spcPts val="0"/>
              </a:spcBef>
              <a:spcAft>
                <a:spcPts val="0"/>
              </a:spcAft>
              <a:buNone/>
            </a:pPr>
            <a:r>
              <a:rPr lang="en-US" sz="1000"/>
              <a:t>http://www.wrap.org.uk/sites/files/wrap/Food%20Waste%20in%20Schools%20Summary%20Report.pdf</a:t>
            </a:r>
            <a:endParaRPr/>
          </a:p>
          <a:p>
            <a:pPr indent="0" lvl="0" marL="0" rtl="0" algn="l">
              <a:lnSpc>
                <a:spcPct val="90000"/>
              </a:lnSpc>
              <a:spcBef>
                <a:spcPts val="0"/>
              </a:spcBef>
              <a:spcAft>
                <a:spcPts val="0"/>
              </a:spcAft>
              <a:buNone/>
            </a:pPr>
            <a:r>
              <a:t/>
            </a:r>
            <a:endParaRPr sz="1000"/>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92" name="Google Shape;192;p1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0" name="Google Shape;200;p2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2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5" name="Google Shape;205;p2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a:p>
            <a:pPr indent="0" lvl="0" marL="0" rtl="0" algn="l">
              <a:lnSpc>
                <a:spcPct val="95000"/>
              </a:lnSpc>
              <a:spcBef>
                <a:spcPts val="0"/>
              </a:spcBef>
              <a:spcAft>
                <a:spcPts val="0"/>
              </a:spcAft>
              <a:buNone/>
            </a:pPr>
            <a:r>
              <a:rPr b="1" lang="en-US">
                <a:solidFill>
                  <a:srgbClr val="000000"/>
                </a:solidFill>
              </a:rPr>
              <a:t>We can all make a difference</a:t>
            </a:r>
            <a:endParaRPr/>
          </a:p>
          <a:p>
            <a:pPr indent="0" lvl="0" marL="0" rtl="0" algn="l">
              <a:lnSpc>
                <a:spcPct val="95000"/>
              </a:lnSpc>
              <a:spcBef>
                <a:spcPts val="0"/>
              </a:spcBef>
              <a:spcAft>
                <a:spcPts val="0"/>
              </a:spcAft>
              <a:buNone/>
            </a:pPr>
            <a:r>
              <a:t/>
            </a:r>
            <a:endParaRPr/>
          </a:p>
          <a:p>
            <a:pPr indent="0" lvl="0" marL="0" rtl="0" algn="l">
              <a:lnSpc>
                <a:spcPct val="95000"/>
              </a:lnSpc>
              <a:spcBef>
                <a:spcPts val="0"/>
              </a:spcBef>
              <a:spcAft>
                <a:spcPts val="0"/>
              </a:spcAft>
              <a:buNone/>
            </a:pPr>
            <a:r>
              <a:rPr b="1" lang="en-US">
                <a:solidFill>
                  <a:srgbClr val="000000"/>
                </a:solidFill>
              </a:rPr>
              <a:t>How do you know</a:t>
            </a:r>
            <a:r>
              <a:rPr lang="en-US">
                <a:solidFill>
                  <a:srgbClr val="000000"/>
                </a:solidFill>
              </a:rPr>
              <a:t> if something can be recycled?</a:t>
            </a:r>
            <a:endParaRPr/>
          </a:p>
          <a:p>
            <a:pPr indent="-342900" lvl="1" marL="457200" rtl="0" algn="l">
              <a:lnSpc>
                <a:spcPct val="95000"/>
              </a:lnSpc>
              <a:spcBef>
                <a:spcPts val="0"/>
              </a:spcBef>
              <a:spcAft>
                <a:spcPts val="0"/>
              </a:spcAft>
              <a:buClr>
                <a:srgbClr val="000000"/>
              </a:buClr>
              <a:buSzPts val="1200"/>
              <a:buFont typeface="Calibri"/>
              <a:buChar char="•"/>
            </a:pPr>
            <a:r>
              <a:rPr lang="en-US">
                <a:solidFill>
                  <a:srgbClr val="000000"/>
                </a:solidFill>
              </a:rPr>
              <a:t>Take a look at these recycling symbols and see if everyone knows what they mean. </a:t>
            </a:r>
            <a:endParaRPr/>
          </a:p>
          <a:p>
            <a:pPr indent="-266700" lvl="1" marL="457200" rtl="0" algn="l">
              <a:lnSpc>
                <a:spcPct val="95000"/>
              </a:lnSpc>
              <a:spcBef>
                <a:spcPts val="0"/>
              </a:spcBef>
              <a:spcAft>
                <a:spcPts val="0"/>
              </a:spcAft>
              <a:buClr>
                <a:srgbClr val="000000"/>
              </a:buClr>
              <a:buSzPts val="1200"/>
              <a:buFont typeface="Calibri"/>
              <a:buNone/>
            </a:pPr>
            <a:r>
              <a:t/>
            </a:r>
            <a:endParaRPr b="1">
              <a:solidFill>
                <a:srgbClr val="000000"/>
              </a:solidFill>
            </a:endParaRPr>
          </a:p>
          <a:p>
            <a:pPr indent="0" lvl="0" marL="0" rtl="0" algn="l">
              <a:lnSpc>
                <a:spcPct val="95000"/>
              </a:lnSpc>
              <a:spcBef>
                <a:spcPts val="0"/>
              </a:spcBef>
              <a:spcAft>
                <a:spcPts val="0"/>
              </a:spcAft>
              <a:buNone/>
            </a:pPr>
            <a:r>
              <a:rPr b="1" lang="en-US">
                <a:solidFill>
                  <a:srgbClr val="000000"/>
                </a:solidFill>
              </a:rPr>
              <a:t>What sorts of things can be recycled?</a:t>
            </a:r>
            <a:endParaRPr/>
          </a:p>
          <a:p>
            <a:pPr indent="-342900" lvl="1" marL="457200" rtl="0" algn="l">
              <a:lnSpc>
                <a:spcPct val="95000"/>
              </a:lnSpc>
              <a:spcBef>
                <a:spcPts val="0"/>
              </a:spcBef>
              <a:spcAft>
                <a:spcPts val="0"/>
              </a:spcAft>
              <a:buClr>
                <a:srgbClr val="000000"/>
              </a:buClr>
              <a:buSzPts val="1200"/>
              <a:buFont typeface="Calibri"/>
              <a:buChar char="•"/>
            </a:pPr>
            <a:r>
              <a:rPr lang="en-US">
                <a:solidFill>
                  <a:srgbClr val="000000"/>
                </a:solidFill>
              </a:rPr>
              <a:t>Do you recycle at home?</a:t>
            </a:r>
            <a:endParaRPr/>
          </a:p>
          <a:p>
            <a:pPr indent="-342900" lvl="1" marL="457200" rtl="0" algn="l">
              <a:lnSpc>
                <a:spcPct val="95000"/>
              </a:lnSpc>
              <a:spcBef>
                <a:spcPts val="0"/>
              </a:spcBef>
              <a:spcAft>
                <a:spcPts val="0"/>
              </a:spcAft>
              <a:buClr>
                <a:srgbClr val="000000"/>
              </a:buClr>
              <a:buSzPts val="1200"/>
              <a:buFont typeface="Calibri"/>
              <a:buChar char="•"/>
            </a:pPr>
            <a:r>
              <a:rPr lang="en-US">
                <a:solidFill>
                  <a:srgbClr val="000000"/>
                </a:solidFill>
              </a:rPr>
              <a:t>Does the council collect it or do you take it to a recycling centre?</a:t>
            </a:r>
            <a:endParaRPr/>
          </a:p>
          <a:p>
            <a:pPr indent="-342900" lvl="1" marL="457200" rtl="0" algn="l">
              <a:lnSpc>
                <a:spcPct val="95000"/>
              </a:lnSpc>
              <a:spcBef>
                <a:spcPts val="0"/>
              </a:spcBef>
              <a:spcAft>
                <a:spcPts val="0"/>
              </a:spcAft>
              <a:buClr>
                <a:srgbClr val="000000"/>
              </a:buClr>
              <a:buSzPts val="1200"/>
              <a:buFont typeface="Calibri"/>
              <a:buChar char="•"/>
            </a:pPr>
            <a:r>
              <a:rPr lang="en-US">
                <a:solidFill>
                  <a:srgbClr val="000000"/>
                </a:solidFill>
              </a:rPr>
              <a:t>Do you make your own compost?</a:t>
            </a:r>
            <a:endParaRPr/>
          </a:p>
          <a:p>
            <a:pPr indent="0" lvl="0" marL="0" rtl="0" algn="l">
              <a:lnSpc>
                <a:spcPct val="95000"/>
              </a:lnSpc>
              <a:spcBef>
                <a:spcPts val="0"/>
              </a:spcBef>
              <a:spcAft>
                <a:spcPts val="0"/>
              </a:spcAft>
              <a:buNone/>
            </a:pPr>
            <a:r>
              <a:t/>
            </a:r>
            <a:endParaRPr b="1">
              <a:solidFill>
                <a:srgbClr val="000000"/>
              </a:solidFill>
            </a:endParaRPr>
          </a:p>
          <a:p>
            <a:pPr indent="0" lvl="0" marL="0" rtl="0" algn="l">
              <a:lnSpc>
                <a:spcPct val="95000"/>
              </a:lnSpc>
              <a:spcBef>
                <a:spcPts val="0"/>
              </a:spcBef>
              <a:spcAft>
                <a:spcPts val="0"/>
              </a:spcAft>
              <a:buNone/>
            </a:pPr>
            <a:r>
              <a:rPr b="1" lang="en-US">
                <a:solidFill>
                  <a:srgbClr val="000000"/>
                </a:solidFill>
              </a:rPr>
              <a:t>Not just rubbish</a:t>
            </a:r>
            <a:endParaRPr/>
          </a:p>
          <a:p>
            <a:pPr indent="0" lvl="0" marL="0" rtl="0" algn="l">
              <a:lnSpc>
                <a:spcPct val="95000"/>
              </a:lnSpc>
              <a:spcBef>
                <a:spcPts val="0"/>
              </a:spcBef>
              <a:spcAft>
                <a:spcPts val="0"/>
              </a:spcAft>
              <a:buNone/>
            </a:pPr>
            <a:r>
              <a:t/>
            </a:r>
            <a:endParaRPr b="1">
              <a:solidFill>
                <a:srgbClr val="000000"/>
              </a:solidFill>
            </a:endParaRPr>
          </a:p>
          <a:p>
            <a:pPr indent="0" lvl="0" marL="0" rtl="0" algn="l">
              <a:lnSpc>
                <a:spcPct val="95000"/>
              </a:lnSpc>
              <a:spcBef>
                <a:spcPts val="0"/>
              </a:spcBef>
              <a:spcAft>
                <a:spcPts val="0"/>
              </a:spcAft>
              <a:buNone/>
            </a:pPr>
            <a:r>
              <a:rPr b="1" lang="en-US">
                <a:solidFill>
                  <a:srgbClr val="000000"/>
                </a:solidFill>
              </a:rPr>
              <a:t>Have you bought anything that’s been recycled?</a:t>
            </a:r>
            <a:endParaRPr/>
          </a:p>
          <a:p>
            <a:pPr indent="0" lvl="0" marL="0" rtl="0" algn="l">
              <a:lnSpc>
                <a:spcPct val="95000"/>
              </a:lnSpc>
              <a:spcBef>
                <a:spcPts val="0"/>
              </a:spcBef>
              <a:spcAft>
                <a:spcPts val="0"/>
              </a:spcAft>
              <a:buNone/>
            </a:pPr>
            <a:r>
              <a:t/>
            </a:r>
            <a:endParaRPr/>
          </a:p>
          <a:p>
            <a:pPr indent="-76200" lvl="0" marL="0" rtl="0" algn="l">
              <a:lnSpc>
                <a:spcPct val="95000"/>
              </a:lnSpc>
              <a:spcBef>
                <a:spcPts val="0"/>
              </a:spcBef>
              <a:spcAft>
                <a:spcPts val="0"/>
              </a:spcAft>
              <a:buClr>
                <a:srgbClr val="000000"/>
              </a:buClr>
              <a:buSzPts val="1200"/>
              <a:buFont typeface="Calibri"/>
              <a:buChar char="•"/>
            </a:pPr>
            <a:r>
              <a:rPr lang="en-US">
                <a:solidFill>
                  <a:srgbClr val="000000"/>
                </a:solidFill>
              </a:rPr>
              <a:t>        You never know what you'll find at a charity shop! </a:t>
            </a:r>
            <a:endParaRPr/>
          </a:p>
          <a:p>
            <a:pPr indent="-76200" lvl="0" marL="0" rtl="0" algn="l">
              <a:lnSpc>
                <a:spcPct val="95000"/>
              </a:lnSpc>
              <a:spcBef>
                <a:spcPts val="0"/>
              </a:spcBef>
              <a:spcAft>
                <a:spcPts val="0"/>
              </a:spcAft>
              <a:buClr>
                <a:srgbClr val="000000"/>
              </a:buClr>
              <a:buSzPts val="1200"/>
              <a:buFont typeface="Calibri"/>
              <a:buChar char="•"/>
            </a:pPr>
            <a:r>
              <a:rPr lang="en-US">
                <a:solidFill>
                  <a:srgbClr val="000000"/>
                </a:solidFill>
              </a:rPr>
              <a:t>        And how about a secondhand bike?</a:t>
            </a:r>
            <a:endParaRPr/>
          </a:p>
          <a:p>
            <a:pPr indent="0" lvl="0" marL="0" rtl="0" algn="l">
              <a:lnSpc>
                <a:spcPct val="95000"/>
              </a:lnSpc>
              <a:spcBef>
                <a:spcPts val="0"/>
              </a:spcBef>
              <a:spcAft>
                <a:spcPts val="0"/>
              </a:spcAft>
              <a:buNone/>
            </a:pPr>
            <a:r>
              <a:t/>
            </a:r>
            <a:endParaRPr sz="1600">
              <a:solidFill>
                <a:srgbClr val="000000"/>
              </a:solidFill>
            </a:endParaRPr>
          </a:p>
          <a:p>
            <a:pPr indent="0" lvl="0" marL="0" rtl="0" algn="l">
              <a:lnSpc>
                <a:spcPct val="95000"/>
              </a:lnSpc>
              <a:spcBef>
                <a:spcPts val="0"/>
              </a:spcBef>
              <a:spcAft>
                <a:spcPts val="0"/>
              </a:spcAft>
              <a:buNone/>
            </a:pPr>
            <a:r>
              <a:t/>
            </a:r>
            <a:endParaRPr b="1" sz="1600">
              <a:solidFill>
                <a:srgbClr val="000000"/>
              </a:solidFill>
            </a:endParaRPr>
          </a:p>
          <a:p>
            <a:pPr indent="0" lvl="0" marL="0" rtl="0" algn="l">
              <a:lnSpc>
                <a:spcPct val="95000"/>
              </a:lnSpc>
              <a:spcBef>
                <a:spcPts val="0"/>
              </a:spcBef>
              <a:spcAft>
                <a:spcPts val="0"/>
              </a:spcAft>
              <a:buNone/>
            </a:pPr>
            <a:r>
              <a:t/>
            </a:r>
            <a:endParaRPr sz="1600">
              <a:solidFill>
                <a:srgbClr val="000000"/>
              </a:solidFill>
            </a:endParaRPr>
          </a:p>
          <a:p>
            <a:pPr indent="0" lvl="0" marL="0" rtl="0" algn="l">
              <a:lnSpc>
                <a:spcPct val="95000"/>
              </a:lnSpc>
              <a:spcBef>
                <a:spcPts val="0"/>
              </a:spcBef>
              <a:spcAft>
                <a:spcPts val="0"/>
              </a:spcAft>
              <a:buNone/>
            </a:pPr>
            <a:r>
              <a:t/>
            </a:r>
            <a:endParaRPr sz="1600">
              <a:solidFill>
                <a:srgbClr val="000000"/>
              </a:solidFill>
            </a:endParaRPr>
          </a:p>
          <a:p>
            <a:pPr indent="0" lvl="0" marL="0" rtl="0" algn="l">
              <a:lnSpc>
                <a:spcPct val="95000"/>
              </a:lnSpc>
              <a:spcBef>
                <a:spcPts val="0"/>
              </a:spcBef>
              <a:spcAft>
                <a:spcPts val="0"/>
              </a:spcAft>
              <a:buNone/>
            </a:pPr>
            <a:r>
              <a:t/>
            </a:r>
            <a:endParaRPr sz="1600">
              <a:solidFill>
                <a:srgbClr val="000000"/>
              </a:solidFill>
            </a:endParaRPr>
          </a:p>
          <a:p>
            <a:pPr indent="0" lvl="0" marL="0" rtl="0" algn="l">
              <a:lnSpc>
                <a:spcPct val="95000"/>
              </a:lnSpc>
              <a:spcBef>
                <a:spcPts val="0"/>
              </a:spcBef>
              <a:spcAft>
                <a:spcPts val="0"/>
              </a:spcAft>
              <a:buNone/>
            </a:pPr>
            <a:r>
              <a:t/>
            </a:r>
            <a:endParaRPr sz="1600">
              <a:solidFill>
                <a:srgbClr val="000000"/>
              </a:solidFill>
            </a:endParaRPr>
          </a:p>
          <a:p>
            <a:pPr indent="0" lvl="0" marL="0" rtl="0" algn="l">
              <a:lnSpc>
                <a:spcPct val="95000"/>
              </a:lnSpc>
              <a:spcBef>
                <a:spcPts val="0"/>
              </a:spcBef>
              <a:spcAft>
                <a:spcPts val="0"/>
              </a:spcAft>
              <a:buNone/>
            </a:pPr>
            <a:r>
              <a:t/>
            </a:r>
            <a:endParaRPr sz="1600">
              <a:solidFill>
                <a:srgbClr val="000000"/>
              </a:solidFill>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206" name="Google Shape;206;p2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4" name="Google Shape;214;p2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2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9" name="Google Shape;219;p2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rmAutofit/>
          </a:bodyPr>
          <a:lstStyle/>
          <a:p>
            <a:pPr indent="0" lvl="0" marL="0" rtl="0" algn="l">
              <a:lnSpc>
                <a:spcPct val="95000"/>
              </a:lnSpc>
              <a:spcBef>
                <a:spcPts val="0"/>
              </a:spcBef>
              <a:spcAft>
                <a:spcPts val="0"/>
              </a:spcAft>
              <a:buNone/>
            </a:pPr>
            <a:r>
              <a:rPr b="1" lang="en-US">
                <a:solidFill>
                  <a:srgbClr val="000000"/>
                </a:solidFill>
              </a:rPr>
              <a:t>Reduce, reuse, recycle</a:t>
            </a:r>
            <a:endParaRPr/>
          </a:p>
          <a:p>
            <a:pPr indent="0" lvl="0" marL="0" rtl="0" algn="l">
              <a:lnSpc>
                <a:spcPct val="95000"/>
              </a:lnSpc>
              <a:spcBef>
                <a:spcPts val="0"/>
              </a:spcBef>
              <a:spcAft>
                <a:spcPts val="0"/>
              </a:spcAft>
              <a:buNone/>
            </a:pPr>
            <a:r>
              <a:t/>
            </a:r>
            <a:endParaRPr b="1">
              <a:solidFill>
                <a:srgbClr val="000000"/>
              </a:solidFill>
            </a:endParaRPr>
          </a:p>
          <a:p>
            <a:pPr indent="0" lvl="0" marL="0" rtl="0" algn="l">
              <a:lnSpc>
                <a:spcPct val="95000"/>
              </a:lnSpc>
              <a:spcBef>
                <a:spcPts val="0"/>
              </a:spcBef>
              <a:spcAft>
                <a:spcPts val="0"/>
              </a:spcAft>
              <a:buNone/>
            </a:pPr>
            <a:r>
              <a:rPr b="1" lang="en-US">
                <a:solidFill>
                  <a:srgbClr val="000000"/>
                </a:solidFill>
              </a:rPr>
              <a:t>Reduce</a:t>
            </a:r>
            <a:r>
              <a:rPr lang="en-US">
                <a:solidFill>
                  <a:srgbClr val="000000"/>
                </a:solidFill>
              </a:rPr>
              <a:t> </a:t>
            </a:r>
            <a:endParaRPr/>
          </a:p>
          <a:p>
            <a:pPr indent="-76200" lvl="0" marL="0" rtl="0" algn="l">
              <a:lnSpc>
                <a:spcPct val="95000"/>
              </a:lnSpc>
              <a:spcBef>
                <a:spcPts val="0"/>
              </a:spcBef>
              <a:spcAft>
                <a:spcPts val="0"/>
              </a:spcAft>
              <a:buClr>
                <a:srgbClr val="000000"/>
              </a:buClr>
              <a:buSzPts val="1200"/>
              <a:buFont typeface="Calibri"/>
              <a:buChar char="•"/>
            </a:pPr>
            <a:r>
              <a:rPr lang="en-US">
                <a:solidFill>
                  <a:srgbClr val="000000"/>
                </a:solidFill>
              </a:rPr>
              <a:t>  Buy smart. Buy only what you need; use everything that you buy.</a:t>
            </a:r>
            <a:endParaRPr/>
          </a:p>
          <a:p>
            <a:pPr indent="0" lvl="0" marL="0" rtl="0" algn="l">
              <a:lnSpc>
                <a:spcPct val="95000"/>
              </a:lnSpc>
              <a:spcBef>
                <a:spcPts val="0"/>
              </a:spcBef>
              <a:spcAft>
                <a:spcPts val="0"/>
              </a:spcAft>
              <a:buNone/>
            </a:pPr>
            <a:r>
              <a:t/>
            </a:r>
            <a:endParaRPr>
              <a:solidFill>
                <a:srgbClr val="000000"/>
              </a:solidFill>
            </a:endParaRPr>
          </a:p>
          <a:p>
            <a:pPr indent="0" lvl="0" marL="0" rtl="0" algn="l">
              <a:lnSpc>
                <a:spcPct val="95000"/>
              </a:lnSpc>
              <a:spcBef>
                <a:spcPts val="0"/>
              </a:spcBef>
              <a:spcAft>
                <a:spcPts val="0"/>
              </a:spcAft>
              <a:buNone/>
            </a:pPr>
            <a:r>
              <a:rPr b="1" lang="en-US">
                <a:solidFill>
                  <a:srgbClr val="000000"/>
                </a:solidFill>
              </a:rPr>
              <a:t>Reuse</a:t>
            </a:r>
            <a:endParaRPr>
              <a:solidFill>
                <a:srgbClr val="000000"/>
              </a:solidFill>
            </a:endParaRPr>
          </a:p>
          <a:p>
            <a:pPr indent="-76200" lvl="0" marL="0" rtl="0" algn="l">
              <a:lnSpc>
                <a:spcPct val="95000"/>
              </a:lnSpc>
              <a:spcBef>
                <a:spcPts val="0"/>
              </a:spcBef>
              <a:spcAft>
                <a:spcPts val="0"/>
              </a:spcAft>
              <a:buClr>
                <a:srgbClr val="000000"/>
              </a:buClr>
              <a:buSzPts val="1200"/>
              <a:buFont typeface="Calibri"/>
              <a:buChar char="•"/>
            </a:pPr>
            <a:r>
              <a:rPr lang="en-US">
                <a:solidFill>
                  <a:srgbClr val="000000"/>
                </a:solidFill>
              </a:rPr>
              <a:t>  Get creative! (Remember those socks!)</a:t>
            </a:r>
            <a:endParaRPr/>
          </a:p>
          <a:p>
            <a:pPr indent="0" lvl="0" marL="0" rtl="0" algn="l">
              <a:lnSpc>
                <a:spcPct val="95000"/>
              </a:lnSpc>
              <a:spcBef>
                <a:spcPts val="0"/>
              </a:spcBef>
              <a:spcAft>
                <a:spcPts val="0"/>
              </a:spcAft>
              <a:buNone/>
            </a:pPr>
            <a:r>
              <a:t/>
            </a:r>
            <a:endParaRPr>
              <a:solidFill>
                <a:srgbClr val="000000"/>
              </a:solidFill>
            </a:endParaRPr>
          </a:p>
          <a:p>
            <a:pPr indent="0" lvl="0" marL="0" rtl="0" algn="l">
              <a:lnSpc>
                <a:spcPct val="95000"/>
              </a:lnSpc>
              <a:spcBef>
                <a:spcPts val="0"/>
              </a:spcBef>
              <a:spcAft>
                <a:spcPts val="0"/>
              </a:spcAft>
              <a:buNone/>
            </a:pPr>
            <a:r>
              <a:rPr b="1" lang="en-US">
                <a:solidFill>
                  <a:srgbClr val="000000"/>
                </a:solidFill>
              </a:rPr>
              <a:t>Recycle </a:t>
            </a:r>
            <a:endParaRPr>
              <a:solidFill>
                <a:srgbClr val="000000"/>
              </a:solidFill>
            </a:endParaRPr>
          </a:p>
          <a:p>
            <a:pPr indent="-76200" lvl="0" marL="0" rtl="0" algn="l">
              <a:lnSpc>
                <a:spcPct val="95000"/>
              </a:lnSpc>
              <a:spcBef>
                <a:spcPts val="0"/>
              </a:spcBef>
              <a:spcAft>
                <a:spcPts val="0"/>
              </a:spcAft>
              <a:buClr>
                <a:srgbClr val="000000"/>
              </a:buClr>
              <a:buSzPts val="1200"/>
              <a:buFont typeface="Calibri"/>
              <a:buChar char="•"/>
            </a:pPr>
            <a:r>
              <a:rPr lang="en-US">
                <a:solidFill>
                  <a:srgbClr val="000000"/>
                </a:solidFill>
              </a:rPr>
              <a:t>  Glass, plastic, paper, cardboard, tins and lots more - they all get a second life when they are recycled!</a:t>
            </a:r>
            <a:endParaRPr/>
          </a:p>
          <a:p>
            <a:pPr indent="-76200" lvl="0" marL="0" rtl="0" algn="l">
              <a:lnSpc>
                <a:spcPct val="95000"/>
              </a:lnSpc>
              <a:spcBef>
                <a:spcPts val="0"/>
              </a:spcBef>
              <a:spcAft>
                <a:spcPts val="0"/>
              </a:spcAft>
              <a:buClr>
                <a:schemeClr val="dk1"/>
              </a:buClr>
              <a:buSzPts val="1200"/>
              <a:buFont typeface="Calibri"/>
              <a:buChar char="•"/>
            </a:pPr>
            <a:r>
              <a:rPr lang="en-US"/>
              <a:t>  </a:t>
            </a:r>
            <a:r>
              <a:rPr lang="en-US">
                <a:solidFill>
                  <a:srgbClr val="000000"/>
                </a:solidFill>
              </a:rPr>
              <a:t>Clothes to the charity shop</a:t>
            </a:r>
            <a:endParaRPr/>
          </a:p>
          <a:p>
            <a:pPr indent="-76200" lvl="0" marL="0" rtl="0" algn="l">
              <a:lnSpc>
                <a:spcPct val="95000"/>
              </a:lnSpc>
              <a:spcBef>
                <a:spcPts val="0"/>
              </a:spcBef>
              <a:spcAft>
                <a:spcPts val="0"/>
              </a:spcAft>
              <a:buClr>
                <a:srgbClr val="000000"/>
              </a:buClr>
              <a:buSzPts val="1200"/>
              <a:buFont typeface="Calibri"/>
              <a:buChar char="•"/>
            </a:pPr>
            <a:r>
              <a:rPr lang="en-US">
                <a:solidFill>
                  <a:srgbClr val="000000"/>
                </a:solidFill>
              </a:rPr>
              <a:t>  Buy a secondhand bike</a:t>
            </a:r>
            <a:endParaRPr/>
          </a:p>
          <a:p>
            <a:pPr indent="0" lvl="0" marL="0" rtl="0" algn="l">
              <a:lnSpc>
                <a:spcPct val="95000"/>
              </a:lnSpc>
              <a:spcBef>
                <a:spcPts val="0"/>
              </a:spcBef>
              <a:spcAft>
                <a:spcPts val="0"/>
              </a:spcAft>
              <a:buNone/>
            </a:pPr>
            <a:r>
              <a:t/>
            </a:r>
            <a:endParaRPr>
              <a:solidFill>
                <a:srgbClr val="000000"/>
              </a:solidFill>
            </a:endParaRPr>
          </a:p>
          <a:p>
            <a:pPr indent="0" lvl="0" marL="0" rtl="0" algn="l">
              <a:lnSpc>
                <a:spcPct val="95000"/>
              </a:lnSpc>
              <a:spcBef>
                <a:spcPts val="0"/>
              </a:spcBef>
              <a:spcAft>
                <a:spcPts val="0"/>
              </a:spcAft>
              <a:buNone/>
            </a:pPr>
            <a:r>
              <a:rPr b="1" lang="en-US">
                <a:solidFill>
                  <a:srgbClr val="000000"/>
                </a:solidFill>
              </a:rPr>
              <a:t>Compost</a:t>
            </a:r>
            <a:endParaRPr/>
          </a:p>
          <a:p>
            <a:pPr indent="-76200" lvl="0" marL="0" rtl="0" algn="l">
              <a:lnSpc>
                <a:spcPct val="95000"/>
              </a:lnSpc>
              <a:spcBef>
                <a:spcPts val="0"/>
              </a:spcBef>
              <a:spcAft>
                <a:spcPts val="0"/>
              </a:spcAft>
              <a:buClr>
                <a:srgbClr val="000000"/>
              </a:buClr>
              <a:buSzPts val="1200"/>
              <a:buFont typeface="Calibri"/>
              <a:buChar char="•"/>
            </a:pPr>
            <a:r>
              <a:rPr lang="en-US">
                <a:solidFill>
                  <a:srgbClr val="000000"/>
                </a:solidFill>
              </a:rPr>
              <a:t>  Raw food waste can be composted at home</a:t>
            </a:r>
            <a:endParaRPr/>
          </a:p>
          <a:p>
            <a:pPr indent="-76200" lvl="0" marL="0" rtl="0" algn="l">
              <a:lnSpc>
                <a:spcPct val="95000"/>
              </a:lnSpc>
              <a:spcBef>
                <a:spcPts val="0"/>
              </a:spcBef>
              <a:spcAft>
                <a:spcPts val="0"/>
              </a:spcAft>
              <a:buClr>
                <a:srgbClr val="000000"/>
              </a:buClr>
              <a:buSzPts val="1200"/>
              <a:buFont typeface="Calibri"/>
              <a:buChar char="•"/>
            </a:pPr>
            <a:r>
              <a:rPr lang="en-US">
                <a:solidFill>
                  <a:srgbClr val="000000"/>
                </a:solidFill>
              </a:rPr>
              <a:t>  Most councils collect raw and cooked food waste</a:t>
            </a:r>
            <a:endParaRPr/>
          </a:p>
          <a:p>
            <a:pPr indent="0" lvl="0" marL="0" rtl="0" algn="l">
              <a:lnSpc>
                <a:spcPct val="95000"/>
              </a:lnSpc>
              <a:spcBef>
                <a:spcPts val="0"/>
              </a:spcBef>
              <a:spcAft>
                <a:spcPts val="0"/>
              </a:spcAft>
              <a:buNone/>
            </a:pPr>
            <a:r>
              <a:t/>
            </a:r>
            <a:endParaRPr>
              <a:solidFill>
                <a:srgbClr val="000000"/>
              </a:solidFill>
            </a:endParaRPr>
          </a:p>
          <a:p>
            <a:pPr indent="0" lvl="0" marL="0" rtl="0" algn="l">
              <a:lnSpc>
                <a:spcPct val="95000"/>
              </a:lnSpc>
              <a:spcBef>
                <a:spcPts val="0"/>
              </a:spcBef>
              <a:spcAft>
                <a:spcPts val="0"/>
              </a:spcAft>
              <a:buNone/>
            </a:pPr>
            <a:r>
              <a:t/>
            </a:r>
            <a:endParaRPr>
              <a:solidFill>
                <a:srgbClr val="000000"/>
              </a:solidFill>
            </a:endParaRPr>
          </a:p>
          <a:p>
            <a:pPr indent="0" lvl="0" marL="0" rtl="0" algn="l">
              <a:spcBef>
                <a:spcPts val="0"/>
              </a:spcBef>
              <a:spcAft>
                <a:spcPts val="0"/>
              </a:spcAft>
              <a:buNone/>
            </a:pPr>
            <a:r>
              <a:t/>
            </a:r>
            <a:endParaRPr/>
          </a:p>
        </p:txBody>
      </p:sp>
      <p:sp>
        <p:nvSpPr>
          <p:cNvPr id="220" name="Google Shape;220;p2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7" name="Google Shape;227;p2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2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2" name="Google Shape;232;p2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sz="800"/>
          </a:p>
          <a:p>
            <a:pPr indent="0" lvl="0" marL="0" rtl="0" algn="l">
              <a:lnSpc>
                <a:spcPct val="95000"/>
              </a:lnSpc>
              <a:spcBef>
                <a:spcPts val="0"/>
              </a:spcBef>
              <a:spcAft>
                <a:spcPts val="0"/>
              </a:spcAft>
              <a:buNone/>
            </a:pPr>
            <a:r>
              <a:rPr b="1" lang="en-US" sz="800">
                <a:solidFill>
                  <a:srgbClr val="000000"/>
                </a:solidFill>
              </a:rPr>
              <a:t>What shall we do at our school to reduce waste?</a:t>
            </a:r>
            <a:endParaRPr/>
          </a:p>
          <a:p>
            <a:pPr indent="0" lvl="0" marL="0" rtl="0" algn="l">
              <a:lnSpc>
                <a:spcPct val="95000"/>
              </a:lnSpc>
              <a:spcBef>
                <a:spcPts val="0"/>
              </a:spcBef>
              <a:spcAft>
                <a:spcPts val="0"/>
              </a:spcAft>
              <a:buNone/>
            </a:pPr>
            <a:r>
              <a:t/>
            </a:r>
            <a:endParaRPr b="1" sz="800">
              <a:solidFill>
                <a:srgbClr val="000000"/>
              </a:solidFill>
            </a:endParaRPr>
          </a:p>
          <a:p>
            <a:pPr indent="0" lvl="0" marL="0" rtl="0" algn="l">
              <a:lnSpc>
                <a:spcPct val="95000"/>
              </a:lnSpc>
              <a:spcBef>
                <a:spcPts val="0"/>
              </a:spcBef>
              <a:spcAft>
                <a:spcPts val="0"/>
              </a:spcAft>
              <a:buNone/>
            </a:pPr>
            <a:r>
              <a:rPr lang="en-US" sz="800">
                <a:solidFill>
                  <a:srgbClr val="000000"/>
                </a:solidFill>
              </a:rPr>
              <a:t>What is the majority of the school's waste? (Food? Paper?)</a:t>
            </a:r>
            <a:endParaRPr sz="800"/>
          </a:p>
          <a:p>
            <a:pPr indent="0" lvl="0" marL="0" rtl="0" algn="l">
              <a:lnSpc>
                <a:spcPct val="95000"/>
              </a:lnSpc>
              <a:spcBef>
                <a:spcPts val="0"/>
              </a:spcBef>
              <a:spcAft>
                <a:spcPts val="0"/>
              </a:spcAft>
              <a:buNone/>
            </a:pPr>
            <a:r>
              <a:t/>
            </a:r>
            <a:endParaRPr sz="800">
              <a:solidFill>
                <a:srgbClr val="000000"/>
              </a:solidFill>
            </a:endParaRPr>
          </a:p>
          <a:p>
            <a:pPr indent="0" lvl="0" marL="0" rtl="0" algn="l">
              <a:lnSpc>
                <a:spcPct val="95000"/>
              </a:lnSpc>
              <a:spcBef>
                <a:spcPts val="0"/>
              </a:spcBef>
              <a:spcAft>
                <a:spcPts val="0"/>
              </a:spcAft>
              <a:buNone/>
            </a:pPr>
            <a:r>
              <a:rPr lang="en-US" sz="800">
                <a:solidFill>
                  <a:srgbClr val="000000"/>
                </a:solidFill>
              </a:rPr>
              <a:t>Make a list of the suggestions from the children and staff, on ways to reduce waste.</a:t>
            </a:r>
            <a:endParaRPr/>
          </a:p>
          <a:p>
            <a:pPr indent="0" lvl="0" marL="0" rtl="0" algn="l">
              <a:lnSpc>
                <a:spcPct val="95000"/>
              </a:lnSpc>
              <a:spcBef>
                <a:spcPts val="0"/>
              </a:spcBef>
              <a:spcAft>
                <a:spcPts val="0"/>
              </a:spcAft>
              <a:buNone/>
            </a:pPr>
            <a:r>
              <a:rPr lang="en-US" sz="800">
                <a:solidFill>
                  <a:srgbClr val="000000"/>
                </a:solidFill>
              </a:rPr>
              <a:t>(Do they mention leaving a clean plate at lunchtime?)</a:t>
            </a:r>
            <a:endParaRPr sz="800"/>
          </a:p>
          <a:p>
            <a:pPr indent="0" lvl="0" marL="0" rtl="0" algn="l">
              <a:lnSpc>
                <a:spcPct val="95000"/>
              </a:lnSpc>
              <a:spcBef>
                <a:spcPts val="0"/>
              </a:spcBef>
              <a:spcAft>
                <a:spcPts val="0"/>
              </a:spcAft>
              <a:buNone/>
            </a:pPr>
            <a:r>
              <a:t/>
            </a:r>
            <a:endParaRPr sz="800">
              <a:solidFill>
                <a:srgbClr val="000000"/>
              </a:solidFill>
            </a:endParaRPr>
          </a:p>
          <a:p>
            <a:pPr indent="0" lvl="0" marL="0" rtl="0" algn="l">
              <a:lnSpc>
                <a:spcPct val="95000"/>
              </a:lnSpc>
              <a:spcBef>
                <a:spcPts val="0"/>
              </a:spcBef>
              <a:spcAft>
                <a:spcPts val="0"/>
              </a:spcAft>
              <a:buNone/>
            </a:pPr>
            <a:r>
              <a:rPr lang="en-US" sz="800">
                <a:solidFill>
                  <a:srgbClr val="000000"/>
                </a:solidFill>
              </a:rPr>
              <a:t>Which ones are new ideas?</a:t>
            </a:r>
            <a:endParaRPr sz="800"/>
          </a:p>
          <a:p>
            <a:pPr indent="0" lvl="0" marL="0" rtl="0" algn="l">
              <a:lnSpc>
                <a:spcPct val="95000"/>
              </a:lnSpc>
              <a:spcBef>
                <a:spcPts val="0"/>
              </a:spcBef>
              <a:spcAft>
                <a:spcPts val="0"/>
              </a:spcAft>
              <a:buNone/>
            </a:pPr>
            <a:r>
              <a:t/>
            </a:r>
            <a:endParaRPr sz="800">
              <a:solidFill>
                <a:srgbClr val="000000"/>
              </a:solidFill>
            </a:endParaRPr>
          </a:p>
          <a:p>
            <a:pPr indent="0" lvl="0" marL="0" rtl="0" algn="l">
              <a:lnSpc>
                <a:spcPct val="95000"/>
              </a:lnSpc>
              <a:spcBef>
                <a:spcPts val="0"/>
              </a:spcBef>
              <a:spcAft>
                <a:spcPts val="0"/>
              </a:spcAft>
              <a:buNone/>
            </a:pPr>
            <a:r>
              <a:rPr lang="en-US" sz="800">
                <a:solidFill>
                  <a:srgbClr val="000000"/>
                </a:solidFill>
              </a:rPr>
              <a:t>What could we improve and how can we do better?</a:t>
            </a:r>
            <a:endParaRPr sz="800"/>
          </a:p>
          <a:p>
            <a:pPr indent="0" lvl="0" marL="0" rtl="0" algn="l">
              <a:lnSpc>
                <a:spcPct val="80000"/>
              </a:lnSpc>
              <a:spcBef>
                <a:spcPts val="0"/>
              </a:spcBef>
              <a:spcAft>
                <a:spcPts val="0"/>
              </a:spcAft>
              <a:buNone/>
            </a:pPr>
            <a:r>
              <a:t/>
            </a:r>
            <a:endParaRPr sz="300"/>
          </a:p>
          <a:p>
            <a:pPr indent="0" lvl="0" marL="0" rtl="0" algn="l">
              <a:lnSpc>
                <a:spcPct val="80000"/>
              </a:lnSpc>
              <a:spcBef>
                <a:spcPts val="0"/>
              </a:spcBef>
              <a:spcAft>
                <a:spcPts val="0"/>
              </a:spcAft>
              <a:buNone/>
            </a:pPr>
            <a:r>
              <a:t/>
            </a:r>
            <a:endParaRPr sz="800"/>
          </a:p>
        </p:txBody>
      </p:sp>
      <p:sp>
        <p:nvSpPr>
          <p:cNvPr id="233" name="Google Shape;233;p2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0" name="Google Shape;240;p2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p2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5" name="Google Shape;245;p2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i="1" lang="en-US"/>
              <a:t>Find more supporting resources on waste at </a:t>
            </a:r>
            <a:r>
              <a:rPr b="1" i="1" lang="en-US"/>
              <a:t>www.jointhepod.org</a:t>
            </a:r>
            <a:endParaRPr b="1" i="1"/>
          </a:p>
        </p:txBody>
      </p:sp>
      <p:sp>
        <p:nvSpPr>
          <p:cNvPr id="246" name="Google Shape;246;p2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p:spTree>
      <p:nvGrpSpPr>
        <p:cNvPr id="14" name="Shape 14"/>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p:spTree>
      <p:nvGrpSpPr>
        <p:cNvPr id="19" name="Shape 19"/>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p:spTree>
      <p:nvGrpSpPr>
        <p:cNvPr id="26" name="Shape 26"/>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p:spTree>
      <p:nvGrpSpPr>
        <p:cNvPr id="32" name="Shape 32"/>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p:spTree>
      <p:nvGrpSpPr>
        <p:cNvPr id="38" name="Shape 38"/>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p:spTree>
      <p:nvGrpSpPr>
        <p:cNvPr id="43" name="Shape 43"/>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p:spTree>
      <p:nvGrpSpPr>
        <p:cNvPr id="50" name="Shape 50"/>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image" Target="../media/image7.png"/><Relationship Id="rId3" Type="http://schemas.openxmlformats.org/officeDocument/2006/relationships/image" Target="../media/image2.png"/><Relationship Id="rId4" Type="http://schemas.openxmlformats.org/officeDocument/2006/relationships/image" Target="../media/image4.png"/><Relationship Id="rId5" Type="http://schemas.openxmlformats.org/officeDocument/2006/relationships/slideLayout" Target="../slideLayouts/slideLayout1.xml"/><Relationship Id="rId6" Type="http://schemas.openxmlformats.org/officeDocument/2006/relationships/theme" Target="../theme/theme2.xml"/></Relationships>
</file>

<file path=ppt/slideMasters/_rels/slideMaster2.xml.rels><?xml version="1.0" encoding="UTF-8" standalone="yes"?><Relationships xmlns="http://schemas.openxmlformats.org/package/2006/relationships"><Relationship Id="rId1" Type="http://schemas.openxmlformats.org/officeDocument/2006/relationships/image" Target="../media/image6.png"/><Relationship Id="rId2" Type="http://schemas.openxmlformats.org/officeDocument/2006/relationships/image" Target="../media/image7.png"/><Relationship Id="rId3" Type="http://schemas.openxmlformats.org/officeDocument/2006/relationships/image" Target="../media/image4.png"/><Relationship Id="rId4" Type="http://schemas.openxmlformats.org/officeDocument/2006/relationships/slideLayout" Target="../slideLayouts/slideLayout2.xml"/><Relationship Id="rId5" Type="http://schemas.openxmlformats.org/officeDocument/2006/relationships/theme" Target="../theme/theme4.xml"/></Relationships>
</file>

<file path=ppt/slideMasters/_rels/slideMaster3.xml.rels><?xml version="1.0" encoding="UTF-8" standalone="yes"?><Relationships xmlns="http://schemas.openxmlformats.org/package/2006/relationships"><Relationship Id="rId1" Type="http://schemas.openxmlformats.org/officeDocument/2006/relationships/image" Target="../media/image6.png"/><Relationship Id="rId2" Type="http://schemas.openxmlformats.org/officeDocument/2006/relationships/image" Target="../media/image7.png"/><Relationship Id="rId3" Type="http://schemas.openxmlformats.org/officeDocument/2006/relationships/image" Target="../media/image4.png"/><Relationship Id="rId4" Type="http://schemas.openxmlformats.org/officeDocument/2006/relationships/slideLayout" Target="../slideLayouts/slideLayout3.xml"/><Relationship Id="rId5"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1" Type="http://schemas.openxmlformats.org/officeDocument/2006/relationships/image" Target="../media/image5.png"/><Relationship Id="rId2" Type="http://schemas.openxmlformats.org/officeDocument/2006/relationships/image" Target="../media/image7.png"/><Relationship Id="rId3" Type="http://schemas.openxmlformats.org/officeDocument/2006/relationships/image" Target="../media/image8.png"/><Relationship Id="rId4" Type="http://schemas.openxmlformats.org/officeDocument/2006/relationships/image" Target="../media/image4.png"/><Relationship Id="rId5" Type="http://schemas.openxmlformats.org/officeDocument/2006/relationships/slideLayout" Target="../slideLayouts/slideLayout4.xml"/><Relationship Id="rId6" Type="http://schemas.openxmlformats.org/officeDocument/2006/relationships/theme" Target="../theme/theme5.xml"/></Relationships>
</file>

<file path=ppt/slideMasters/_rels/slideMaster5.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image" Target="../media/image7.png"/><Relationship Id="rId3" Type="http://schemas.openxmlformats.org/officeDocument/2006/relationships/image" Target="../media/image2.png"/><Relationship Id="rId4" Type="http://schemas.openxmlformats.org/officeDocument/2006/relationships/image" Target="../media/image4.png"/><Relationship Id="rId5" Type="http://schemas.openxmlformats.org/officeDocument/2006/relationships/slideLayout" Target="../slideLayouts/slideLayout5.xml"/><Relationship Id="rId6" Type="http://schemas.openxmlformats.org/officeDocument/2006/relationships/theme" Target="../theme/theme7.xml"/></Relationships>
</file>

<file path=ppt/slideMasters/_rels/slideMaster6.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image" Target="../media/image7.png"/><Relationship Id="rId3" Type="http://schemas.openxmlformats.org/officeDocument/2006/relationships/image" Target="../media/image4.png"/><Relationship Id="rId4" Type="http://schemas.openxmlformats.org/officeDocument/2006/relationships/slideLayout" Target="../slideLayouts/slideLayout6.xml"/><Relationship Id="rId5" Type="http://schemas.openxmlformats.org/officeDocument/2006/relationships/theme" Target="../theme/theme1.xml"/></Relationships>
</file>

<file path=ppt/slideMasters/_rels/slideMaster7.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image" Target="../media/image7.png"/><Relationship Id="rId3" Type="http://schemas.openxmlformats.org/officeDocument/2006/relationships/image" Target="../media/image2.png"/><Relationship Id="rId4" Type="http://schemas.openxmlformats.org/officeDocument/2006/relationships/image" Target="../media/image19.png"/><Relationship Id="rId5" Type="http://schemas.openxmlformats.org/officeDocument/2006/relationships/image" Target="../media/image4.png"/><Relationship Id="rId6" Type="http://schemas.openxmlformats.org/officeDocument/2006/relationships/slideLayout" Target="../slideLayouts/slideLayout7.xml"/><Relationship Id="rId7" Type="http://schemas.openxmlformats.org/officeDocument/2006/relationships/theme" Target="../theme/theme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pic>
        <p:nvPicPr>
          <p:cNvPr id="10" name="Google Shape;10;p28"/>
          <p:cNvPicPr preferRelativeResize="0"/>
          <p:nvPr/>
        </p:nvPicPr>
        <p:blipFill rotWithShape="1">
          <a:blip r:embed="rId1">
            <a:alphaModFix/>
          </a:blip>
          <a:srcRect b="0" l="0" r="0" t="0"/>
          <a:stretch/>
        </p:blipFill>
        <p:spPr>
          <a:xfrm>
            <a:off x="253831" y="185823"/>
            <a:ext cx="8602950" cy="5830333"/>
          </a:xfrm>
          <a:prstGeom prst="rect">
            <a:avLst/>
          </a:prstGeom>
          <a:noFill/>
          <a:ln>
            <a:noFill/>
          </a:ln>
        </p:spPr>
      </p:pic>
      <p:pic>
        <p:nvPicPr>
          <p:cNvPr descr="EDF EDUCATION Logo.ai" id="11" name="Google Shape;11;p28"/>
          <p:cNvPicPr preferRelativeResize="0"/>
          <p:nvPr/>
        </p:nvPicPr>
        <p:blipFill rotWithShape="1">
          <a:blip r:embed="rId2">
            <a:alphaModFix/>
          </a:blip>
          <a:srcRect b="0" l="0" r="0" t="0"/>
          <a:stretch/>
        </p:blipFill>
        <p:spPr>
          <a:xfrm>
            <a:off x="6743531" y="6118056"/>
            <a:ext cx="2286000" cy="714375"/>
          </a:xfrm>
          <a:prstGeom prst="rect">
            <a:avLst/>
          </a:prstGeom>
          <a:noFill/>
          <a:ln>
            <a:noFill/>
          </a:ln>
        </p:spPr>
      </p:pic>
      <p:pic>
        <p:nvPicPr>
          <p:cNvPr id="12" name="Google Shape;12;p28"/>
          <p:cNvPicPr preferRelativeResize="0"/>
          <p:nvPr/>
        </p:nvPicPr>
        <p:blipFill rotWithShape="1">
          <a:blip r:embed="rId3">
            <a:alphaModFix/>
          </a:blip>
          <a:srcRect b="0" l="0" r="0" t="0"/>
          <a:stretch/>
        </p:blipFill>
        <p:spPr>
          <a:xfrm>
            <a:off x="495772" y="76200"/>
            <a:ext cx="1680829" cy="1054079"/>
          </a:xfrm>
          <a:prstGeom prst="rect">
            <a:avLst/>
          </a:prstGeom>
          <a:noFill/>
          <a:ln>
            <a:noFill/>
          </a:ln>
        </p:spPr>
      </p:pic>
      <p:pic>
        <p:nvPicPr>
          <p:cNvPr id="13" name="Google Shape;13;p28"/>
          <p:cNvPicPr preferRelativeResize="0"/>
          <p:nvPr/>
        </p:nvPicPr>
        <p:blipFill rotWithShape="1">
          <a:blip r:embed="rId4">
            <a:alphaModFix/>
          </a:blip>
          <a:srcRect b="0" l="0" r="0" t="0"/>
          <a:stretch/>
        </p:blipFill>
        <p:spPr>
          <a:xfrm>
            <a:off x="228600" y="6290121"/>
            <a:ext cx="2518462" cy="463550"/>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49" r:id="rId5"/>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 name="Shape 15"/>
        <p:cNvGrpSpPr/>
        <p:nvPr/>
      </p:nvGrpSpPr>
      <p:grpSpPr>
        <a:xfrm>
          <a:off x="0" y="0"/>
          <a:ext cx="0" cy="0"/>
          <a:chOff x="0" y="0"/>
          <a:chExt cx="0" cy="0"/>
        </a:xfrm>
      </p:grpSpPr>
      <p:pic>
        <p:nvPicPr>
          <p:cNvPr id="16" name="Google Shape;16;p30"/>
          <p:cNvPicPr preferRelativeResize="0"/>
          <p:nvPr/>
        </p:nvPicPr>
        <p:blipFill rotWithShape="1">
          <a:blip r:embed="rId1">
            <a:alphaModFix/>
          </a:blip>
          <a:srcRect b="0" l="0" r="0" t="0"/>
          <a:stretch/>
        </p:blipFill>
        <p:spPr>
          <a:xfrm>
            <a:off x="253831" y="185823"/>
            <a:ext cx="8602950" cy="5830333"/>
          </a:xfrm>
          <a:prstGeom prst="rect">
            <a:avLst/>
          </a:prstGeom>
          <a:noFill/>
          <a:ln>
            <a:noFill/>
          </a:ln>
        </p:spPr>
      </p:pic>
      <p:pic>
        <p:nvPicPr>
          <p:cNvPr descr="EDF EDUCATION Logo.ai" id="17" name="Google Shape;17;p30"/>
          <p:cNvPicPr preferRelativeResize="0"/>
          <p:nvPr/>
        </p:nvPicPr>
        <p:blipFill rotWithShape="1">
          <a:blip r:embed="rId2">
            <a:alphaModFix/>
          </a:blip>
          <a:srcRect b="0" l="0" r="0" t="0"/>
          <a:stretch/>
        </p:blipFill>
        <p:spPr>
          <a:xfrm>
            <a:off x="6743531" y="6118056"/>
            <a:ext cx="2286000" cy="714375"/>
          </a:xfrm>
          <a:prstGeom prst="rect">
            <a:avLst/>
          </a:prstGeom>
          <a:noFill/>
          <a:ln>
            <a:noFill/>
          </a:ln>
        </p:spPr>
      </p:pic>
      <p:pic>
        <p:nvPicPr>
          <p:cNvPr id="18" name="Google Shape;18;p30"/>
          <p:cNvPicPr preferRelativeResize="0"/>
          <p:nvPr/>
        </p:nvPicPr>
        <p:blipFill rotWithShape="1">
          <a:blip r:embed="rId3">
            <a:alphaModFix/>
          </a:blip>
          <a:srcRect b="0" l="0" r="0" t="0"/>
          <a:stretch/>
        </p:blipFill>
        <p:spPr>
          <a:xfrm>
            <a:off x="228600" y="6290121"/>
            <a:ext cx="2518462" cy="463550"/>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51" r:id="rId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0" name="Shape 20"/>
        <p:cNvGrpSpPr/>
        <p:nvPr/>
      </p:nvGrpSpPr>
      <p:grpSpPr>
        <a:xfrm>
          <a:off x="0" y="0"/>
          <a:ext cx="0" cy="0"/>
          <a:chOff x="0" y="0"/>
          <a:chExt cx="0" cy="0"/>
        </a:xfrm>
      </p:grpSpPr>
      <p:pic>
        <p:nvPicPr>
          <p:cNvPr id="21" name="Google Shape;21;p32"/>
          <p:cNvPicPr preferRelativeResize="0"/>
          <p:nvPr/>
        </p:nvPicPr>
        <p:blipFill rotWithShape="1">
          <a:blip r:embed="rId1">
            <a:alphaModFix/>
          </a:blip>
          <a:srcRect b="0" l="0" r="0" t="0"/>
          <a:stretch/>
        </p:blipFill>
        <p:spPr>
          <a:xfrm>
            <a:off x="253831" y="185823"/>
            <a:ext cx="8602950" cy="5830333"/>
          </a:xfrm>
          <a:prstGeom prst="rect">
            <a:avLst/>
          </a:prstGeom>
          <a:noFill/>
          <a:ln>
            <a:noFill/>
          </a:ln>
        </p:spPr>
      </p:pic>
      <p:pic>
        <p:nvPicPr>
          <p:cNvPr descr="EDF EDUCATION Logo.ai" id="22" name="Google Shape;22;p32"/>
          <p:cNvPicPr preferRelativeResize="0"/>
          <p:nvPr/>
        </p:nvPicPr>
        <p:blipFill rotWithShape="1">
          <a:blip r:embed="rId2">
            <a:alphaModFix/>
          </a:blip>
          <a:srcRect b="0" l="0" r="0" t="0"/>
          <a:stretch/>
        </p:blipFill>
        <p:spPr>
          <a:xfrm>
            <a:off x="6743531" y="6118056"/>
            <a:ext cx="2286000" cy="714375"/>
          </a:xfrm>
          <a:prstGeom prst="rect">
            <a:avLst/>
          </a:prstGeom>
          <a:noFill/>
          <a:ln>
            <a:noFill/>
          </a:ln>
        </p:spPr>
      </p:pic>
      <p:pic>
        <p:nvPicPr>
          <p:cNvPr id="23" name="Google Shape;23;p32"/>
          <p:cNvPicPr preferRelativeResize="0"/>
          <p:nvPr/>
        </p:nvPicPr>
        <p:blipFill rotWithShape="1">
          <a:blip r:embed="rId3">
            <a:alphaModFix/>
          </a:blip>
          <a:srcRect b="0" l="0" r="0" t="0"/>
          <a:stretch/>
        </p:blipFill>
        <p:spPr>
          <a:xfrm>
            <a:off x="3486729" y="6290121"/>
            <a:ext cx="2518462" cy="463550"/>
          </a:xfrm>
          <a:prstGeom prst="rect">
            <a:avLst/>
          </a:prstGeom>
          <a:noFill/>
          <a:ln>
            <a:noFill/>
          </a:ln>
        </p:spPr>
      </p:pic>
      <p:sp>
        <p:nvSpPr>
          <p:cNvPr id="24" name="Google Shape;24;p32"/>
          <p:cNvSpPr/>
          <p:nvPr/>
        </p:nvSpPr>
        <p:spPr>
          <a:xfrm>
            <a:off x="253831" y="6290121"/>
            <a:ext cx="1972912" cy="463550"/>
          </a:xfrm>
          <a:prstGeom prst="rect">
            <a:avLst/>
          </a:prstGeom>
          <a:solidFill>
            <a:schemeClr val="lt1"/>
          </a:solidFill>
          <a:ln cap="flat" cmpd="sng" w="9525">
            <a:solidFill>
              <a:srgbClr val="A5A5A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5" name="Google Shape;25;p32"/>
          <p:cNvSpPr txBox="1"/>
          <p:nvPr/>
        </p:nvSpPr>
        <p:spPr>
          <a:xfrm>
            <a:off x="253831" y="6389682"/>
            <a:ext cx="1972912" cy="27699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200">
                <a:solidFill>
                  <a:schemeClr val="dk1"/>
                </a:solidFill>
                <a:latin typeface="Calibri"/>
                <a:ea typeface="Calibri"/>
                <a:cs typeface="Calibri"/>
                <a:sym typeface="Calibri"/>
              </a:rPr>
              <a:t>Insert partner logo</a:t>
            </a:r>
            <a:endParaRPr sz="1200">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sldLayoutIdLst>
    <p:sldLayoutId id="2147483653" r:id="rId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 name="Shape 27"/>
        <p:cNvGrpSpPr/>
        <p:nvPr/>
      </p:nvGrpSpPr>
      <p:grpSpPr>
        <a:xfrm>
          <a:off x="0" y="0"/>
          <a:ext cx="0" cy="0"/>
          <a:chOff x="0" y="0"/>
          <a:chExt cx="0" cy="0"/>
        </a:xfrm>
      </p:grpSpPr>
      <p:pic>
        <p:nvPicPr>
          <p:cNvPr id="28" name="Google Shape;28;p34"/>
          <p:cNvPicPr preferRelativeResize="0"/>
          <p:nvPr/>
        </p:nvPicPr>
        <p:blipFill rotWithShape="1">
          <a:blip r:embed="rId1">
            <a:alphaModFix/>
          </a:blip>
          <a:srcRect b="0" l="0" r="0" t="0"/>
          <a:stretch/>
        </p:blipFill>
        <p:spPr>
          <a:xfrm>
            <a:off x="253831" y="185821"/>
            <a:ext cx="8602950" cy="5830335"/>
          </a:xfrm>
          <a:prstGeom prst="rect">
            <a:avLst/>
          </a:prstGeom>
          <a:noFill/>
          <a:ln>
            <a:noFill/>
          </a:ln>
        </p:spPr>
      </p:pic>
      <p:pic>
        <p:nvPicPr>
          <p:cNvPr descr="EDF EDUCATION Logo.ai" id="29" name="Google Shape;29;p34"/>
          <p:cNvPicPr preferRelativeResize="0"/>
          <p:nvPr/>
        </p:nvPicPr>
        <p:blipFill rotWithShape="1">
          <a:blip r:embed="rId2">
            <a:alphaModFix/>
          </a:blip>
          <a:srcRect b="0" l="0" r="0" t="0"/>
          <a:stretch/>
        </p:blipFill>
        <p:spPr>
          <a:xfrm>
            <a:off x="6743531" y="6118056"/>
            <a:ext cx="2286000" cy="714375"/>
          </a:xfrm>
          <a:prstGeom prst="rect">
            <a:avLst/>
          </a:prstGeom>
          <a:noFill/>
          <a:ln>
            <a:noFill/>
          </a:ln>
        </p:spPr>
      </p:pic>
      <p:pic>
        <p:nvPicPr>
          <p:cNvPr descr="POD LOGO_rgb.ai" id="30" name="Google Shape;30;p34"/>
          <p:cNvPicPr preferRelativeResize="0"/>
          <p:nvPr/>
        </p:nvPicPr>
        <p:blipFill rotWithShape="1">
          <a:blip r:embed="rId3">
            <a:alphaModFix/>
          </a:blip>
          <a:srcRect b="0" l="0" r="0" t="0"/>
          <a:stretch/>
        </p:blipFill>
        <p:spPr>
          <a:xfrm>
            <a:off x="464854" y="317521"/>
            <a:ext cx="1569031" cy="1085298"/>
          </a:xfrm>
          <a:prstGeom prst="rect">
            <a:avLst/>
          </a:prstGeom>
          <a:noFill/>
          <a:ln>
            <a:noFill/>
          </a:ln>
        </p:spPr>
      </p:pic>
      <p:pic>
        <p:nvPicPr>
          <p:cNvPr id="31" name="Google Shape;31;p34"/>
          <p:cNvPicPr preferRelativeResize="0"/>
          <p:nvPr/>
        </p:nvPicPr>
        <p:blipFill rotWithShape="1">
          <a:blip r:embed="rId4">
            <a:alphaModFix/>
          </a:blip>
          <a:srcRect b="0" l="0" r="0" t="0"/>
          <a:stretch/>
        </p:blipFill>
        <p:spPr>
          <a:xfrm>
            <a:off x="228600" y="6290121"/>
            <a:ext cx="2518462" cy="463550"/>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55" r:id="rId5"/>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3" name="Shape 33"/>
        <p:cNvGrpSpPr/>
        <p:nvPr/>
      </p:nvGrpSpPr>
      <p:grpSpPr>
        <a:xfrm>
          <a:off x="0" y="0"/>
          <a:ext cx="0" cy="0"/>
          <a:chOff x="0" y="0"/>
          <a:chExt cx="0" cy="0"/>
        </a:xfrm>
      </p:grpSpPr>
      <p:pic>
        <p:nvPicPr>
          <p:cNvPr id="34" name="Google Shape;34;p36"/>
          <p:cNvPicPr preferRelativeResize="0"/>
          <p:nvPr/>
        </p:nvPicPr>
        <p:blipFill rotWithShape="1">
          <a:blip r:embed="rId1">
            <a:alphaModFix/>
          </a:blip>
          <a:srcRect b="0" l="0" r="0" t="0"/>
          <a:stretch/>
        </p:blipFill>
        <p:spPr>
          <a:xfrm>
            <a:off x="253831" y="185822"/>
            <a:ext cx="8602950" cy="5830333"/>
          </a:xfrm>
          <a:prstGeom prst="rect">
            <a:avLst/>
          </a:prstGeom>
          <a:noFill/>
          <a:ln>
            <a:noFill/>
          </a:ln>
        </p:spPr>
      </p:pic>
      <p:pic>
        <p:nvPicPr>
          <p:cNvPr descr="EDF EDUCATION Logo.ai" id="35" name="Google Shape;35;p36"/>
          <p:cNvPicPr preferRelativeResize="0"/>
          <p:nvPr/>
        </p:nvPicPr>
        <p:blipFill rotWithShape="1">
          <a:blip r:embed="rId2">
            <a:alphaModFix/>
          </a:blip>
          <a:srcRect b="0" l="0" r="0" t="0"/>
          <a:stretch/>
        </p:blipFill>
        <p:spPr>
          <a:xfrm>
            <a:off x="6743531" y="6118056"/>
            <a:ext cx="2286000" cy="714375"/>
          </a:xfrm>
          <a:prstGeom prst="rect">
            <a:avLst/>
          </a:prstGeom>
          <a:noFill/>
          <a:ln>
            <a:noFill/>
          </a:ln>
        </p:spPr>
      </p:pic>
      <p:pic>
        <p:nvPicPr>
          <p:cNvPr id="36" name="Google Shape;36;p36"/>
          <p:cNvPicPr preferRelativeResize="0"/>
          <p:nvPr/>
        </p:nvPicPr>
        <p:blipFill rotWithShape="1">
          <a:blip r:embed="rId3">
            <a:alphaModFix/>
          </a:blip>
          <a:srcRect b="0" l="0" r="0" t="0"/>
          <a:stretch/>
        </p:blipFill>
        <p:spPr>
          <a:xfrm>
            <a:off x="495772" y="76200"/>
            <a:ext cx="1680829" cy="1054079"/>
          </a:xfrm>
          <a:prstGeom prst="rect">
            <a:avLst/>
          </a:prstGeom>
          <a:noFill/>
          <a:ln>
            <a:noFill/>
          </a:ln>
        </p:spPr>
      </p:pic>
      <p:pic>
        <p:nvPicPr>
          <p:cNvPr id="37" name="Google Shape;37;p36"/>
          <p:cNvPicPr preferRelativeResize="0"/>
          <p:nvPr/>
        </p:nvPicPr>
        <p:blipFill rotWithShape="1">
          <a:blip r:embed="rId4">
            <a:alphaModFix/>
          </a:blip>
          <a:srcRect b="0" l="0" r="0" t="0"/>
          <a:stretch/>
        </p:blipFill>
        <p:spPr>
          <a:xfrm>
            <a:off x="228600" y="6290121"/>
            <a:ext cx="2518462" cy="463550"/>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57" r:id="rId5"/>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9" name="Shape 39"/>
        <p:cNvGrpSpPr/>
        <p:nvPr/>
      </p:nvGrpSpPr>
      <p:grpSpPr>
        <a:xfrm>
          <a:off x="0" y="0"/>
          <a:ext cx="0" cy="0"/>
          <a:chOff x="0" y="0"/>
          <a:chExt cx="0" cy="0"/>
        </a:xfrm>
      </p:grpSpPr>
      <p:pic>
        <p:nvPicPr>
          <p:cNvPr id="40" name="Google Shape;40;p38"/>
          <p:cNvPicPr preferRelativeResize="0"/>
          <p:nvPr/>
        </p:nvPicPr>
        <p:blipFill rotWithShape="1">
          <a:blip r:embed="rId1">
            <a:alphaModFix/>
          </a:blip>
          <a:srcRect b="0" l="0" r="0" t="0"/>
          <a:stretch/>
        </p:blipFill>
        <p:spPr>
          <a:xfrm>
            <a:off x="253831" y="185823"/>
            <a:ext cx="8602950" cy="5830333"/>
          </a:xfrm>
          <a:prstGeom prst="rect">
            <a:avLst/>
          </a:prstGeom>
          <a:noFill/>
          <a:ln>
            <a:noFill/>
          </a:ln>
        </p:spPr>
      </p:pic>
      <p:pic>
        <p:nvPicPr>
          <p:cNvPr descr="EDF EDUCATION Logo.ai" id="41" name="Google Shape;41;p38"/>
          <p:cNvPicPr preferRelativeResize="0"/>
          <p:nvPr/>
        </p:nvPicPr>
        <p:blipFill rotWithShape="1">
          <a:blip r:embed="rId2">
            <a:alphaModFix/>
          </a:blip>
          <a:srcRect b="0" l="0" r="0" t="0"/>
          <a:stretch/>
        </p:blipFill>
        <p:spPr>
          <a:xfrm>
            <a:off x="6743531" y="6118056"/>
            <a:ext cx="2286000" cy="714375"/>
          </a:xfrm>
          <a:prstGeom prst="rect">
            <a:avLst/>
          </a:prstGeom>
          <a:noFill/>
          <a:ln>
            <a:noFill/>
          </a:ln>
        </p:spPr>
      </p:pic>
      <p:pic>
        <p:nvPicPr>
          <p:cNvPr id="42" name="Google Shape;42;p38"/>
          <p:cNvPicPr preferRelativeResize="0"/>
          <p:nvPr/>
        </p:nvPicPr>
        <p:blipFill rotWithShape="1">
          <a:blip r:embed="rId3">
            <a:alphaModFix/>
          </a:blip>
          <a:srcRect b="0" l="0" r="0" t="0"/>
          <a:stretch/>
        </p:blipFill>
        <p:spPr>
          <a:xfrm>
            <a:off x="228600" y="6290121"/>
            <a:ext cx="2518462" cy="463550"/>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59" r:id="rId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7.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4" name="Shape 44"/>
        <p:cNvGrpSpPr/>
        <p:nvPr/>
      </p:nvGrpSpPr>
      <p:grpSpPr>
        <a:xfrm>
          <a:off x="0" y="0"/>
          <a:ext cx="0" cy="0"/>
          <a:chOff x="0" y="0"/>
          <a:chExt cx="0" cy="0"/>
        </a:xfrm>
      </p:grpSpPr>
      <p:pic>
        <p:nvPicPr>
          <p:cNvPr id="45" name="Google Shape;45;p40"/>
          <p:cNvPicPr preferRelativeResize="0"/>
          <p:nvPr/>
        </p:nvPicPr>
        <p:blipFill rotWithShape="1">
          <a:blip r:embed="rId1">
            <a:alphaModFix/>
          </a:blip>
          <a:srcRect b="0" l="0" r="0" t="0"/>
          <a:stretch/>
        </p:blipFill>
        <p:spPr>
          <a:xfrm>
            <a:off x="253831" y="185822"/>
            <a:ext cx="8602950" cy="5830333"/>
          </a:xfrm>
          <a:prstGeom prst="rect">
            <a:avLst/>
          </a:prstGeom>
          <a:noFill/>
          <a:ln>
            <a:noFill/>
          </a:ln>
        </p:spPr>
      </p:pic>
      <p:pic>
        <p:nvPicPr>
          <p:cNvPr descr="EDF EDUCATION Logo.ai" id="46" name="Google Shape;46;p40"/>
          <p:cNvPicPr preferRelativeResize="0"/>
          <p:nvPr/>
        </p:nvPicPr>
        <p:blipFill rotWithShape="1">
          <a:blip r:embed="rId2">
            <a:alphaModFix/>
          </a:blip>
          <a:srcRect b="0" l="0" r="0" t="0"/>
          <a:stretch/>
        </p:blipFill>
        <p:spPr>
          <a:xfrm>
            <a:off x="6743531" y="6118056"/>
            <a:ext cx="2286000" cy="714375"/>
          </a:xfrm>
          <a:prstGeom prst="rect">
            <a:avLst/>
          </a:prstGeom>
          <a:noFill/>
          <a:ln>
            <a:noFill/>
          </a:ln>
        </p:spPr>
      </p:pic>
      <p:pic>
        <p:nvPicPr>
          <p:cNvPr id="47" name="Google Shape;47;p40"/>
          <p:cNvPicPr preferRelativeResize="0"/>
          <p:nvPr/>
        </p:nvPicPr>
        <p:blipFill rotWithShape="1">
          <a:blip r:embed="rId3">
            <a:alphaModFix/>
          </a:blip>
          <a:srcRect b="0" l="0" r="0" t="0"/>
          <a:stretch/>
        </p:blipFill>
        <p:spPr>
          <a:xfrm>
            <a:off x="495772" y="76200"/>
            <a:ext cx="1680829" cy="1054079"/>
          </a:xfrm>
          <a:prstGeom prst="rect">
            <a:avLst/>
          </a:prstGeom>
          <a:noFill/>
          <a:ln>
            <a:noFill/>
          </a:ln>
        </p:spPr>
      </p:pic>
      <p:pic>
        <p:nvPicPr>
          <p:cNvPr id="48" name="Google Shape;48;p40"/>
          <p:cNvPicPr preferRelativeResize="0"/>
          <p:nvPr/>
        </p:nvPicPr>
        <p:blipFill rotWithShape="1">
          <a:blip r:embed="rId4">
            <a:alphaModFix/>
          </a:blip>
          <a:srcRect b="0" l="0" r="0" t="0"/>
          <a:stretch/>
        </p:blipFill>
        <p:spPr>
          <a:xfrm>
            <a:off x="2736681" y="2324100"/>
            <a:ext cx="4006850" cy="1148586"/>
          </a:xfrm>
          <a:prstGeom prst="rect">
            <a:avLst/>
          </a:prstGeom>
          <a:noFill/>
          <a:ln>
            <a:noFill/>
          </a:ln>
        </p:spPr>
      </p:pic>
      <p:pic>
        <p:nvPicPr>
          <p:cNvPr id="49" name="Google Shape;49;p40"/>
          <p:cNvPicPr preferRelativeResize="0"/>
          <p:nvPr/>
        </p:nvPicPr>
        <p:blipFill rotWithShape="1">
          <a:blip r:embed="rId5">
            <a:alphaModFix/>
          </a:blip>
          <a:srcRect b="0" l="0" r="0" t="0"/>
          <a:stretch/>
        </p:blipFill>
        <p:spPr>
          <a:xfrm>
            <a:off x="228600" y="6290121"/>
            <a:ext cx="2518462" cy="463550"/>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61" r:id="rId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8.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9.jpg"/><Relationship Id="rId4" Type="http://schemas.openxmlformats.org/officeDocument/2006/relationships/image" Target="../media/image10.jpg"/><Relationship Id="rId5" Type="http://schemas.openxmlformats.org/officeDocument/2006/relationships/image" Target="../media/image16.png"/><Relationship Id="rId6" Type="http://schemas.openxmlformats.org/officeDocument/2006/relationships/image" Target="../media/image20.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1.jp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2.png"/><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hyperlink" Target="http://images.suite101.com/2921868_COM_waste_incineration.JPG" TargetMode="External"/><Relationship Id="rId4" Type="http://schemas.openxmlformats.org/officeDocument/2006/relationships/image" Target="../media/image11.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5.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3.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2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27.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 name="Shape 55"/>
        <p:cNvGrpSpPr/>
        <p:nvPr/>
      </p:nvGrpSpPr>
      <p:grpSpPr>
        <a:xfrm>
          <a:off x="0" y="0"/>
          <a:ext cx="0" cy="0"/>
          <a:chOff x="0" y="0"/>
          <a:chExt cx="0" cy="0"/>
        </a:xfrm>
      </p:grpSpPr>
      <p:sp>
        <p:nvSpPr>
          <p:cNvPr id="56" name="Google Shape;56;p1"/>
          <p:cNvSpPr/>
          <p:nvPr/>
        </p:nvSpPr>
        <p:spPr>
          <a:xfrm>
            <a:off x="1487294" y="2417703"/>
            <a:ext cx="6212314" cy="1345260"/>
          </a:xfrm>
          <a:custGeom>
            <a:rect b="b" l="l" r="r" t="t"/>
            <a:pathLst>
              <a:path extrusionOk="0" h="1345260" w="7572963">
                <a:moveTo>
                  <a:pt x="0" y="197556"/>
                </a:moveTo>
                <a:lnTo>
                  <a:pt x="169333" y="1119482"/>
                </a:lnTo>
                <a:lnTo>
                  <a:pt x="7478889" y="1345260"/>
                </a:lnTo>
                <a:lnTo>
                  <a:pt x="7572963" y="0"/>
                </a:lnTo>
                <a:lnTo>
                  <a:pt x="0" y="197556"/>
                </a:lnTo>
                <a:close/>
              </a:path>
            </a:pathLst>
          </a:custGeom>
          <a:solidFill>
            <a:srgbClr val="0069B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57" name="Google Shape;57;p1"/>
          <p:cNvSpPr txBox="1"/>
          <p:nvPr/>
        </p:nvSpPr>
        <p:spPr>
          <a:xfrm>
            <a:off x="457200" y="2624667"/>
            <a:ext cx="8229600" cy="972497"/>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4800"/>
              <a:buFont typeface="Arial Black"/>
              <a:buNone/>
            </a:pPr>
            <a:r>
              <a:rPr b="0" i="0" lang="en-US" sz="4800" u="none" cap="none" strike="noStrike">
                <a:solidFill>
                  <a:srgbClr val="FFFFFF"/>
                </a:solidFill>
                <a:latin typeface="Arial Black"/>
                <a:ea typeface="Arial Black"/>
                <a:cs typeface="Arial Black"/>
                <a:sym typeface="Arial Black"/>
              </a:rPr>
              <a:t>It’s not Rubbish!</a:t>
            </a:r>
            <a:endParaRPr b="0" i="0" sz="4800" u="none" cap="none" strike="noStrike">
              <a:solidFill>
                <a:srgbClr val="FFFFFF"/>
              </a:solidFill>
              <a:latin typeface="Arial Black"/>
              <a:ea typeface="Arial Black"/>
              <a:cs typeface="Arial Black"/>
              <a:sym typeface="Arial Black"/>
            </a:endParaRPr>
          </a:p>
        </p:txBody>
      </p:sp>
      <p:sp>
        <p:nvSpPr>
          <p:cNvPr id="58" name="Google Shape;58;p1"/>
          <p:cNvSpPr/>
          <p:nvPr/>
        </p:nvSpPr>
        <p:spPr>
          <a:xfrm>
            <a:off x="2272319" y="3888461"/>
            <a:ext cx="4645126" cy="55399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000" u="none" cap="none" strike="noStrike">
                <a:solidFill>
                  <a:srgbClr val="FFFFFF"/>
                </a:solidFill>
                <a:latin typeface="Arial Black"/>
                <a:ea typeface="Arial Black"/>
                <a:cs typeface="Arial Black"/>
                <a:sym typeface="Arial Black"/>
              </a:rPr>
              <a:t>Assembly on waste</a:t>
            </a:r>
            <a:endParaRPr b="0" i="0" sz="3000" u="none" cap="none" strike="noStrike">
              <a:solidFill>
                <a:srgbClr val="FFFFFF"/>
              </a:solidFill>
              <a:latin typeface="Arial Black"/>
              <a:ea typeface="Arial Black"/>
              <a:cs typeface="Arial Black"/>
              <a:sym typeface="Arial Black"/>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 name="Shape 63"/>
        <p:cNvGrpSpPr/>
        <p:nvPr/>
      </p:nvGrpSpPr>
      <p:grpSpPr>
        <a:xfrm>
          <a:off x="0" y="0"/>
          <a:ext cx="0" cy="0"/>
          <a:chOff x="0" y="0"/>
          <a:chExt cx="0" cy="0"/>
        </a:xfrm>
      </p:grpSpPr>
      <p:sp>
        <p:nvSpPr>
          <p:cNvPr id="64" name="Google Shape;64;p2"/>
          <p:cNvSpPr/>
          <p:nvPr/>
        </p:nvSpPr>
        <p:spPr>
          <a:xfrm flipH="1" rot="10800000">
            <a:off x="2482634" y="441414"/>
            <a:ext cx="4152984" cy="634121"/>
          </a:xfrm>
          <a:prstGeom prst="trapezoid">
            <a:avLst>
              <a:gd fmla="val 25000" name="adj"/>
            </a:avLst>
          </a:prstGeom>
          <a:solidFill>
            <a:srgbClr val="F59C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descr="I:\2. Projects\POD\power-point\its-not-rubbish\assets\91694108.jpg" id="65" name="Google Shape;65;p2"/>
          <p:cNvPicPr preferRelativeResize="0"/>
          <p:nvPr/>
        </p:nvPicPr>
        <p:blipFill rotWithShape="1">
          <a:blip r:embed="rId3">
            <a:alphaModFix/>
          </a:blip>
          <a:srcRect b="8585" l="2711" r="1693" t="38857"/>
          <a:stretch/>
        </p:blipFill>
        <p:spPr>
          <a:xfrm>
            <a:off x="538163" y="1225603"/>
            <a:ext cx="8066087" cy="3166516"/>
          </a:xfrm>
          <a:prstGeom prst="rect">
            <a:avLst/>
          </a:prstGeom>
          <a:noFill/>
          <a:ln>
            <a:noFill/>
          </a:ln>
        </p:spPr>
      </p:pic>
      <p:sp>
        <p:nvSpPr>
          <p:cNvPr id="66" name="Google Shape;66;p2"/>
          <p:cNvSpPr txBox="1"/>
          <p:nvPr/>
        </p:nvSpPr>
        <p:spPr>
          <a:xfrm>
            <a:off x="399631" y="4542187"/>
            <a:ext cx="8204619" cy="1163637"/>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500"/>
              <a:buFont typeface="Arial"/>
              <a:buNone/>
            </a:pPr>
            <a:r>
              <a:rPr b="0" i="0" lang="en-US" sz="2500" u="none" cap="none" strike="noStrike">
                <a:solidFill>
                  <a:schemeClr val="dk1"/>
                </a:solidFill>
                <a:latin typeface="Calibri"/>
                <a:ea typeface="Calibri"/>
                <a:cs typeface="Calibri"/>
                <a:sym typeface="Calibri"/>
              </a:rPr>
              <a:t>Many of the everyday things we do creates waste.</a:t>
            </a:r>
            <a:endParaRPr/>
          </a:p>
          <a:p>
            <a:pPr indent="0" lvl="0" marL="0" marR="0" rtl="0" algn="ctr">
              <a:lnSpc>
                <a:spcPct val="100000"/>
              </a:lnSpc>
              <a:spcBef>
                <a:spcPts val="500"/>
              </a:spcBef>
              <a:spcAft>
                <a:spcPts val="0"/>
              </a:spcAft>
              <a:buClr>
                <a:schemeClr val="dk1"/>
              </a:buClr>
              <a:buSzPts val="2500"/>
              <a:buFont typeface="Arial"/>
              <a:buNone/>
            </a:pPr>
            <a:r>
              <a:rPr b="0" i="0" lang="en-US" sz="2500" u="none" cap="none" strike="noStrike">
                <a:solidFill>
                  <a:schemeClr val="dk1"/>
                </a:solidFill>
                <a:latin typeface="Calibri"/>
                <a:ea typeface="Calibri"/>
                <a:cs typeface="Calibri"/>
                <a:sym typeface="Calibri"/>
              </a:rPr>
              <a:t>Write a list of things that create waste everyday?</a:t>
            </a:r>
            <a:endParaRPr/>
          </a:p>
          <a:p>
            <a:pPr indent="0" lvl="0" marL="0" marR="0" rtl="0" algn="ctr">
              <a:lnSpc>
                <a:spcPct val="100000"/>
              </a:lnSpc>
              <a:spcBef>
                <a:spcPts val="500"/>
              </a:spcBef>
              <a:spcAft>
                <a:spcPts val="0"/>
              </a:spcAft>
              <a:buClr>
                <a:schemeClr val="dk1"/>
              </a:buClr>
              <a:buSzPts val="2500"/>
              <a:buFont typeface="Arial"/>
              <a:buNone/>
            </a:pPr>
            <a:r>
              <a:rPr b="0" i="0" lang="en-US" sz="2500" u="none" cap="none" strike="noStrike">
                <a:solidFill>
                  <a:schemeClr val="dk1"/>
                </a:solidFill>
                <a:latin typeface="Calibri"/>
                <a:ea typeface="Calibri"/>
                <a:cs typeface="Calibri"/>
                <a:sym typeface="Calibri"/>
              </a:rPr>
              <a:t>Not just what is put in the bins but on the streets as well. </a:t>
            </a:r>
            <a:endParaRPr b="0" i="0" sz="2500" u="none" cap="none" strike="noStrike">
              <a:solidFill>
                <a:schemeClr val="dk1"/>
              </a:solidFill>
              <a:latin typeface="Calibri"/>
              <a:ea typeface="Calibri"/>
              <a:cs typeface="Calibri"/>
              <a:sym typeface="Calibri"/>
            </a:endParaRPr>
          </a:p>
        </p:txBody>
      </p:sp>
      <p:sp>
        <p:nvSpPr>
          <p:cNvPr id="67" name="Google Shape;67;p2"/>
          <p:cNvSpPr txBox="1"/>
          <p:nvPr/>
        </p:nvSpPr>
        <p:spPr>
          <a:xfrm>
            <a:off x="1204148" y="445140"/>
            <a:ext cx="6829778" cy="625585"/>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lt1"/>
              </a:buClr>
              <a:buSzPts val="3200"/>
              <a:buFont typeface="Arial Black"/>
              <a:buNone/>
            </a:pPr>
            <a:r>
              <a:rPr b="0" i="0" lang="en-US" sz="3200" u="none" cap="none" strike="noStrike">
                <a:solidFill>
                  <a:schemeClr val="lt1"/>
                </a:solidFill>
                <a:latin typeface="Arial Black"/>
                <a:ea typeface="Arial Black"/>
                <a:cs typeface="Arial Black"/>
                <a:sym typeface="Arial Black"/>
              </a:rPr>
              <a:t>What is waste?</a:t>
            </a:r>
            <a:endParaRPr b="0" i="0" sz="3200" u="none" cap="none" strike="noStrike">
              <a:solidFill>
                <a:schemeClr val="lt1"/>
              </a:solidFill>
              <a:latin typeface="Arial Black"/>
              <a:ea typeface="Arial Black"/>
              <a:cs typeface="Arial Black"/>
              <a:sym typeface="Arial Black"/>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 name="Shape 72"/>
        <p:cNvGrpSpPr/>
        <p:nvPr/>
      </p:nvGrpSpPr>
      <p:grpSpPr>
        <a:xfrm>
          <a:off x="0" y="0"/>
          <a:ext cx="0" cy="0"/>
          <a:chOff x="0" y="0"/>
          <a:chExt cx="0" cy="0"/>
        </a:xfrm>
      </p:grpSpPr>
      <p:sp>
        <p:nvSpPr>
          <p:cNvPr id="73" name="Google Shape;73;p3"/>
          <p:cNvSpPr/>
          <p:nvPr/>
        </p:nvSpPr>
        <p:spPr>
          <a:xfrm>
            <a:off x="1199849" y="445140"/>
            <a:ext cx="6545520" cy="1048427"/>
          </a:xfrm>
          <a:prstGeom prst="trapezoid">
            <a:avLst>
              <a:gd fmla="val 25000" name="adj"/>
            </a:avLst>
          </a:prstGeom>
          <a:solidFill>
            <a:srgbClr val="F59C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descr="Methods for How to Recycle Industrial Waste Waterthumbnail" id="74" name="Google Shape;74;p3"/>
          <p:cNvPicPr preferRelativeResize="0"/>
          <p:nvPr/>
        </p:nvPicPr>
        <p:blipFill rotWithShape="1">
          <a:blip r:embed="rId3">
            <a:alphaModFix/>
          </a:blip>
          <a:srcRect b="34789" l="0" r="0" t="19327"/>
          <a:stretch/>
        </p:blipFill>
        <p:spPr>
          <a:xfrm>
            <a:off x="4652587" y="1669720"/>
            <a:ext cx="3937376" cy="1766618"/>
          </a:xfrm>
          <a:prstGeom prst="rect">
            <a:avLst/>
          </a:prstGeom>
          <a:noFill/>
          <a:ln>
            <a:noFill/>
          </a:ln>
        </p:spPr>
      </p:pic>
      <p:pic>
        <p:nvPicPr>
          <p:cNvPr descr="http://static.guim.co.uk/sys-images/Education/Pix/pictures/2008/09/11/bins1.jpg" id="75" name="Google Shape;75;p3"/>
          <p:cNvPicPr preferRelativeResize="0"/>
          <p:nvPr/>
        </p:nvPicPr>
        <p:blipFill rotWithShape="1">
          <a:blip r:embed="rId4">
            <a:alphaModFix/>
          </a:blip>
          <a:srcRect b="20540" l="0" r="0" t="8215"/>
          <a:stretch/>
        </p:blipFill>
        <p:spPr>
          <a:xfrm>
            <a:off x="502964" y="3513616"/>
            <a:ext cx="4080477" cy="1763208"/>
          </a:xfrm>
          <a:prstGeom prst="rect">
            <a:avLst/>
          </a:prstGeom>
          <a:noFill/>
          <a:ln>
            <a:noFill/>
          </a:ln>
        </p:spPr>
      </p:pic>
      <p:pic>
        <p:nvPicPr>
          <p:cNvPr descr="hazardous" id="76" name="Google Shape;76;p3"/>
          <p:cNvPicPr preferRelativeResize="0"/>
          <p:nvPr/>
        </p:nvPicPr>
        <p:blipFill rotWithShape="1">
          <a:blip r:embed="rId5">
            <a:alphaModFix/>
          </a:blip>
          <a:srcRect b="0" l="0" r="0" t="0"/>
          <a:stretch/>
        </p:blipFill>
        <p:spPr>
          <a:xfrm>
            <a:off x="4650351" y="3506796"/>
            <a:ext cx="3969774" cy="1770028"/>
          </a:xfrm>
          <a:prstGeom prst="rect">
            <a:avLst/>
          </a:prstGeom>
          <a:noFill/>
          <a:ln>
            <a:noFill/>
          </a:ln>
        </p:spPr>
      </p:pic>
      <p:sp>
        <p:nvSpPr>
          <p:cNvPr id="77" name="Google Shape;77;p3"/>
          <p:cNvSpPr txBox="1"/>
          <p:nvPr/>
        </p:nvSpPr>
        <p:spPr>
          <a:xfrm>
            <a:off x="665163" y="5292126"/>
            <a:ext cx="7954962" cy="792162"/>
          </a:xfrm>
          <a:prstGeom prst="rect">
            <a:avLst/>
          </a:prstGeom>
          <a:noFill/>
          <a:ln>
            <a:noFill/>
          </a:ln>
        </p:spPr>
        <p:txBody>
          <a:bodyPr anchorCtr="0" anchor="t" bIns="45700" lIns="91425" spcFirstLastPara="1" rIns="91425" wrap="square" tIns="45700">
            <a:noAutofit/>
          </a:bodyPr>
          <a:lstStyle/>
          <a:p>
            <a:pPr indent="-342900" lvl="0" marL="342900" marR="0" rtl="0" algn="ctr">
              <a:spcBef>
                <a:spcPts val="0"/>
              </a:spcBef>
              <a:spcAft>
                <a:spcPts val="0"/>
              </a:spcAft>
              <a:buNone/>
            </a:pPr>
            <a:r>
              <a:rPr b="0" i="0" lang="en-US" sz="2500" u="none" cap="none" strike="noStrike">
                <a:solidFill>
                  <a:schemeClr val="dk1"/>
                </a:solidFill>
                <a:latin typeface="Calibri"/>
                <a:ea typeface="Calibri"/>
                <a:cs typeface="Calibri"/>
                <a:sym typeface="Calibri"/>
              </a:rPr>
              <a:t>Agricultural, Industrial, Household or Hazardous?</a:t>
            </a:r>
            <a:endParaRPr/>
          </a:p>
        </p:txBody>
      </p:sp>
      <p:pic>
        <p:nvPicPr>
          <p:cNvPr id="78" name="Google Shape;78;p3"/>
          <p:cNvPicPr preferRelativeResize="0"/>
          <p:nvPr/>
        </p:nvPicPr>
        <p:blipFill rotWithShape="1">
          <a:blip r:embed="rId6">
            <a:alphaModFix/>
          </a:blip>
          <a:srcRect b="0" l="0" r="0" t="0"/>
          <a:stretch/>
        </p:blipFill>
        <p:spPr>
          <a:xfrm>
            <a:off x="502964" y="1658338"/>
            <a:ext cx="4080477" cy="1778000"/>
          </a:xfrm>
          <a:prstGeom prst="rect">
            <a:avLst/>
          </a:prstGeom>
          <a:noFill/>
          <a:ln>
            <a:noFill/>
          </a:ln>
        </p:spPr>
      </p:pic>
      <p:sp>
        <p:nvSpPr>
          <p:cNvPr id="79" name="Google Shape;79;p3"/>
          <p:cNvSpPr txBox="1"/>
          <p:nvPr/>
        </p:nvSpPr>
        <p:spPr>
          <a:xfrm>
            <a:off x="502965" y="445140"/>
            <a:ext cx="8086998" cy="62558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3200" u="none" cap="none" strike="noStrike">
                <a:solidFill>
                  <a:srgbClr val="FFFFFF"/>
                </a:solidFill>
                <a:latin typeface="Arial Black"/>
                <a:ea typeface="Arial Black"/>
                <a:cs typeface="Arial Black"/>
                <a:sym typeface="Arial Black"/>
              </a:rPr>
              <a:t>What’s the biggest source </a:t>
            </a:r>
            <a:br>
              <a:rPr b="0" i="0" lang="en-US" sz="3200" u="none" cap="none" strike="noStrike">
                <a:solidFill>
                  <a:srgbClr val="FFFFFF"/>
                </a:solidFill>
                <a:latin typeface="Arial Black"/>
                <a:ea typeface="Arial Black"/>
                <a:cs typeface="Arial Black"/>
                <a:sym typeface="Arial Black"/>
              </a:rPr>
            </a:br>
            <a:r>
              <a:rPr b="0" i="0" lang="en-US" sz="3200" u="none" cap="none" strike="noStrike">
                <a:solidFill>
                  <a:srgbClr val="FFFFFF"/>
                </a:solidFill>
                <a:latin typeface="Arial Black"/>
                <a:ea typeface="Arial Black"/>
                <a:cs typeface="Arial Black"/>
                <a:sym typeface="Arial Black"/>
              </a:rPr>
              <a:t>of waste in the UK?</a:t>
            </a:r>
            <a:endParaRPr b="0" i="0" sz="3200" u="none" cap="none" strike="noStrike">
              <a:solidFill>
                <a:srgbClr val="FFFFFF"/>
              </a:solidFill>
              <a:latin typeface="Arial Black"/>
              <a:ea typeface="Arial Black"/>
              <a:cs typeface="Arial Black"/>
              <a:sym typeface="Arial Black"/>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4"/>
          <p:cNvSpPr/>
          <p:nvPr/>
        </p:nvSpPr>
        <p:spPr>
          <a:xfrm>
            <a:off x="344773" y="231311"/>
            <a:ext cx="8514413" cy="526297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2800" u="none" cap="none" strike="noStrike">
                <a:solidFill>
                  <a:schemeClr val="dk1"/>
                </a:solidFill>
                <a:latin typeface="Calibri"/>
                <a:ea typeface="Calibri"/>
                <a:cs typeface="Calibri"/>
                <a:sym typeface="Calibri"/>
              </a:rPr>
              <a:t> Agricultural waste is the largest single source of waste. </a:t>
            </a:r>
            <a:r>
              <a:rPr b="0" i="0" lang="en-US" sz="2800" u="none" cap="none" strike="noStrike">
                <a:solidFill>
                  <a:schemeClr val="dk1"/>
                </a:solidFill>
                <a:latin typeface="Calibri"/>
                <a:ea typeface="Calibri"/>
                <a:cs typeface="Calibri"/>
                <a:sym typeface="Calibri"/>
              </a:rPr>
              <a:t>Both crop farming (growing things like cereals, fruit and vegetables) and animal farming produce waste. </a:t>
            </a:r>
            <a:endParaRPr/>
          </a:p>
          <a:p>
            <a:pPr indent="0" lvl="0" marL="0" marR="0" rtl="0" algn="l">
              <a:spcBef>
                <a:spcPts val="0"/>
              </a:spcBef>
              <a:spcAft>
                <a:spcPts val="0"/>
              </a:spcAft>
              <a:buNone/>
            </a:pPr>
            <a:r>
              <a:t/>
            </a:r>
            <a:endParaRPr sz="2800">
              <a:solidFill>
                <a:schemeClr val="dk1"/>
              </a:solidFill>
              <a:latin typeface="Calibri"/>
              <a:ea typeface="Calibri"/>
              <a:cs typeface="Calibri"/>
              <a:sym typeface="Calibri"/>
            </a:endParaRPr>
          </a:p>
          <a:p>
            <a:pPr indent="0" lvl="0" marL="0" marR="0" rtl="0" algn="l">
              <a:spcBef>
                <a:spcPts val="0"/>
              </a:spcBef>
              <a:spcAft>
                <a:spcPts val="0"/>
              </a:spcAft>
              <a:buNone/>
            </a:pPr>
            <a:r>
              <a:rPr lang="en-US" sz="2800">
                <a:solidFill>
                  <a:schemeClr val="dk1"/>
                </a:solidFill>
                <a:latin typeface="Calibri"/>
                <a:ea typeface="Calibri"/>
                <a:cs typeface="Calibri"/>
                <a:sym typeface="Calibri"/>
              </a:rPr>
              <a:t>  </a:t>
            </a:r>
            <a:r>
              <a:rPr b="1" lang="en-US" sz="2800">
                <a:solidFill>
                  <a:schemeClr val="dk1"/>
                </a:solidFill>
                <a:latin typeface="Calibri"/>
                <a:ea typeface="Calibri"/>
                <a:cs typeface="Calibri"/>
                <a:sym typeface="Calibri"/>
              </a:rPr>
              <a:t>In the past, farms used to be small, and farmers would grow food crops and  raise animals</a:t>
            </a:r>
            <a:r>
              <a:rPr lang="en-US" sz="2800">
                <a:solidFill>
                  <a:schemeClr val="dk1"/>
                </a:solidFill>
                <a:latin typeface="Calibri"/>
                <a:ea typeface="Calibri"/>
                <a:cs typeface="Calibri"/>
                <a:sym typeface="Calibri"/>
              </a:rPr>
              <a:t>. They used manure from the animals as fertiliser for the crops, and fed unwanted parts of the plant crops to the animals. </a:t>
            </a:r>
            <a:endParaRPr b="1" sz="2800">
              <a:solidFill>
                <a:schemeClr val="dk1"/>
              </a:solidFill>
              <a:latin typeface="Calibri"/>
              <a:ea typeface="Calibri"/>
              <a:cs typeface="Calibri"/>
              <a:sym typeface="Calibri"/>
            </a:endParaRPr>
          </a:p>
          <a:p>
            <a:pPr indent="0" lvl="0" marL="0" marR="0" rtl="0" algn="l">
              <a:spcBef>
                <a:spcPts val="0"/>
              </a:spcBef>
              <a:spcAft>
                <a:spcPts val="0"/>
              </a:spcAft>
              <a:buClr>
                <a:schemeClr val="dk1"/>
              </a:buClr>
              <a:buSzPts val="2800"/>
              <a:buFont typeface="Calibri"/>
              <a:buNone/>
            </a:pPr>
            <a:r>
              <a:t/>
            </a:r>
            <a:endParaRPr b="1" sz="2800">
              <a:solidFill>
                <a:schemeClr val="dk1"/>
              </a:solidFill>
              <a:latin typeface="Calibri"/>
              <a:ea typeface="Calibri"/>
              <a:cs typeface="Calibri"/>
              <a:sym typeface="Calibri"/>
            </a:endParaRPr>
          </a:p>
          <a:p>
            <a:pPr indent="-177800" lvl="0" marL="0" marR="0" rtl="0" algn="l">
              <a:spcBef>
                <a:spcPts val="0"/>
              </a:spcBef>
              <a:spcAft>
                <a:spcPts val="0"/>
              </a:spcAft>
              <a:buClr>
                <a:schemeClr val="dk1"/>
              </a:buClr>
              <a:buSzPts val="2800"/>
              <a:buFont typeface="Calibri"/>
              <a:buChar char="•"/>
            </a:pPr>
            <a:r>
              <a:rPr b="1" lang="en-US" sz="2800">
                <a:solidFill>
                  <a:schemeClr val="dk1"/>
                </a:solidFill>
                <a:latin typeface="Calibri"/>
                <a:ea typeface="Calibri"/>
                <a:cs typeface="Calibri"/>
                <a:sym typeface="Calibri"/>
              </a:rPr>
              <a:t>Today farms are usually larger. </a:t>
            </a:r>
            <a:r>
              <a:rPr lang="en-US" sz="2800">
                <a:solidFill>
                  <a:schemeClr val="dk1"/>
                </a:solidFill>
                <a:latin typeface="Calibri"/>
                <a:ea typeface="Calibri"/>
                <a:cs typeface="Calibri"/>
                <a:sym typeface="Calibri"/>
              </a:rPr>
              <a:t>In order to make a profit, they often concentrate on just one type of crop or animal. This creates more waste.</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p5"/>
          <p:cNvSpPr/>
          <p:nvPr/>
        </p:nvSpPr>
        <p:spPr>
          <a:xfrm flipH="1" rot="10800000">
            <a:off x="2413996" y="430422"/>
            <a:ext cx="4347474" cy="645563"/>
          </a:xfrm>
          <a:prstGeom prst="trapezoid">
            <a:avLst>
              <a:gd fmla="val 25000" name="adj"/>
            </a:avLst>
          </a:prstGeom>
          <a:solidFill>
            <a:srgbClr val="F59C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91" name="Google Shape;91;p5"/>
          <p:cNvSpPr txBox="1"/>
          <p:nvPr/>
        </p:nvSpPr>
        <p:spPr>
          <a:xfrm>
            <a:off x="2528398" y="445141"/>
            <a:ext cx="4141543" cy="62558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3200">
                <a:solidFill>
                  <a:srgbClr val="FFFFFF"/>
                </a:solidFill>
                <a:latin typeface="Arial Black"/>
                <a:ea typeface="Arial Black"/>
                <a:cs typeface="Arial Black"/>
                <a:sym typeface="Arial Black"/>
              </a:rPr>
              <a:t>Industrial waste</a:t>
            </a:r>
            <a:endParaRPr sz="3200">
              <a:solidFill>
                <a:srgbClr val="FFFFFF"/>
              </a:solidFill>
              <a:latin typeface="Arial Black"/>
              <a:ea typeface="Arial Black"/>
              <a:cs typeface="Arial Black"/>
              <a:sym typeface="Arial Black"/>
            </a:endParaRPr>
          </a:p>
        </p:txBody>
      </p:sp>
      <p:pic>
        <p:nvPicPr>
          <p:cNvPr descr="78051966" id="92" name="Google Shape;92;p5"/>
          <p:cNvPicPr preferRelativeResize="0"/>
          <p:nvPr/>
        </p:nvPicPr>
        <p:blipFill rotWithShape="1">
          <a:blip r:embed="rId3">
            <a:alphaModFix/>
          </a:blip>
          <a:srcRect b="2664" l="20235" r="1285" t="0"/>
          <a:stretch/>
        </p:blipFill>
        <p:spPr>
          <a:xfrm>
            <a:off x="509445" y="1932547"/>
            <a:ext cx="4078288" cy="3883115"/>
          </a:xfrm>
          <a:prstGeom prst="rect">
            <a:avLst/>
          </a:prstGeom>
          <a:noFill/>
          <a:ln>
            <a:noFill/>
          </a:ln>
        </p:spPr>
      </p:pic>
      <p:pic>
        <p:nvPicPr>
          <p:cNvPr id="93" name="Google Shape;93;p5"/>
          <p:cNvPicPr preferRelativeResize="0"/>
          <p:nvPr/>
        </p:nvPicPr>
        <p:blipFill rotWithShape="1">
          <a:blip r:embed="rId4">
            <a:alphaModFix/>
          </a:blip>
          <a:srcRect b="27312" l="0" r="2373" t="6998"/>
          <a:stretch/>
        </p:blipFill>
        <p:spPr>
          <a:xfrm>
            <a:off x="4684425" y="1932547"/>
            <a:ext cx="4038600" cy="3883116"/>
          </a:xfrm>
          <a:prstGeom prst="rect">
            <a:avLst/>
          </a:prstGeom>
          <a:noFill/>
          <a:ln>
            <a:noFill/>
          </a:ln>
        </p:spPr>
      </p:pic>
      <p:sp>
        <p:nvSpPr>
          <p:cNvPr id="94" name="Google Shape;94;p5"/>
          <p:cNvSpPr/>
          <p:nvPr/>
        </p:nvSpPr>
        <p:spPr>
          <a:xfrm>
            <a:off x="509446" y="1138484"/>
            <a:ext cx="8177354" cy="794064"/>
          </a:xfrm>
          <a:prstGeom prst="rect">
            <a:avLst/>
          </a:prstGeom>
          <a:noFill/>
          <a:ln>
            <a:noFill/>
          </a:ln>
        </p:spPr>
        <p:txBody>
          <a:bodyPr anchorCtr="0" anchor="t" bIns="45700" lIns="91425" spcFirstLastPara="1" rIns="91425" wrap="square" tIns="45700">
            <a:spAutoFit/>
          </a:bodyPr>
          <a:lstStyle/>
          <a:p>
            <a:pPr indent="0" lvl="0" marL="0" marR="0" rtl="0" algn="l">
              <a:lnSpc>
                <a:spcPct val="95000"/>
              </a:lnSpc>
              <a:spcBef>
                <a:spcPts val="0"/>
              </a:spcBef>
              <a:spcAft>
                <a:spcPts val="0"/>
              </a:spcAft>
              <a:buNone/>
            </a:pPr>
            <a:r>
              <a:rPr lang="en-US" sz="2400">
                <a:solidFill>
                  <a:srgbClr val="000000"/>
                </a:solidFill>
                <a:latin typeface="Calibri"/>
                <a:ea typeface="Calibri"/>
                <a:cs typeface="Calibri"/>
                <a:sym typeface="Calibri"/>
              </a:rPr>
              <a:t>This is solid or liquid waste which is left over after various industrial processes.</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 name="Shape 98"/>
        <p:cNvGrpSpPr/>
        <p:nvPr/>
      </p:nvGrpSpPr>
      <p:grpSpPr>
        <a:xfrm>
          <a:off x="0" y="0"/>
          <a:ext cx="0" cy="0"/>
          <a:chOff x="0" y="0"/>
          <a:chExt cx="0" cy="0"/>
        </a:xfrm>
      </p:grpSpPr>
      <p:sp>
        <p:nvSpPr>
          <p:cNvPr id="99" name="Google Shape;99;p6"/>
          <p:cNvSpPr/>
          <p:nvPr/>
        </p:nvSpPr>
        <p:spPr>
          <a:xfrm>
            <a:off x="577121" y="358210"/>
            <a:ext cx="8087194" cy="4595104"/>
          </a:xfrm>
          <a:prstGeom prst="rect">
            <a:avLst/>
          </a:prstGeom>
          <a:noFill/>
          <a:ln>
            <a:noFill/>
          </a:ln>
        </p:spPr>
        <p:txBody>
          <a:bodyPr anchorCtr="0" anchor="t" bIns="45700" lIns="91425" spcFirstLastPara="1" rIns="91425" wrap="square" tIns="45700">
            <a:spAutoFit/>
          </a:bodyPr>
          <a:lstStyle/>
          <a:p>
            <a:pPr indent="0" lvl="0" marL="0" marR="0" rtl="0" algn="l">
              <a:lnSpc>
                <a:spcPct val="95000"/>
              </a:lnSpc>
              <a:spcBef>
                <a:spcPts val="0"/>
              </a:spcBef>
              <a:spcAft>
                <a:spcPts val="0"/>
              </a:spcAft>
              <a:buNone/>
            </a:pPr>
            <a:r>
              <a:rPr b="1" lang="en-US" sz="2800">
                <a:solidFill>
                  <a:srgbClr val="000000"/>
                </a:solidFill>
                <a:latin typeface="Calibri"/>
                <a:ea typeface="Calibri"/>
                <a:cs typeface="Calibri"/>
                <a:sym typeface="Calibri"/>
              </a:rPr>
              <a:t>What do we mean by industrial processes?</a:t>
            </a:r>
            <a:endParaRPr/>
          </a:p>
          <a:p>
            <a:pPr indent="0" lvl="0" marL="0" marR="0" rtl="0" algn="l">
              <a:lnSpc>
                <a:spcPct val="95000"/>
              </a:lnSpc>
              <a:spcBef>
                <a:spcPts val="0"/>
              </a:spcBef>
              <a:spcAft>
                <a:spcPts val="0"/>
              </a:spcAft>
              <a:buNone/>
            </a:pPr>
            <a:r>
              <a:rPr lang="en-US" sz="2800">
                <a:solidFill>
                  <a:srgbClr val="000000"/>
                </a:solidFill>
                <a:latin typeface="Calibri"/>
                <a:ea typeface="Calibri"/>
                <a:cs typeface="Calibri"/>
                <a:sym typeface="Calibri"/>
              </a:rPr>
              <a:t> </a:t>
            </a:r>
            <a:endParaRPr sz="2800">
              <a:solidFill>
                <a:schemeClr val="dk1"/>
              </a:solidFill>
              <a:latin typeface="Calibri"/>
              <a:ea typeface="Calibri"/>
              <a:cs typeface="Calibri"/>
              <a:sym typeface="Calibri"/>
            </a:endParaRPr>
          </a:p>
          <a:p>
            <a:pPr indent="0" lvl="0" marL="0" marR="0" rtl="0" algn="l">
              <a:lnSpc>
                <a:spcPct val="95000"/>
              </a:lnSpc>
              <a:spcBef>
                <a:spcPts val="0"/>
              </a:spcBef>
              <a:spcAft>
                <a:spcPts val="0"/>
              </a:spcAft>
              <a:buNone/>
            </a:pPr>
            <a:r>
              <a:rPr lang="en-US" sz="2800">
                <a:solidFill>
                  <a:srgbClr val="000000"/>
                </a:solidFill>
                <a:latin typeface="Calibri"/>
                <a:ea typeface="Calibri"/>
                <a:cs typeface="Calibri"/>
                <a:sym typeface="Calibri"/>
              </a:rPr>
              <a:t>You don't have to look far to see things that have been made by industrial processes:</a:t>
            </a:r>
            <a:endParaRPr sz="2800">
              <a:solidFill>
                <a:schemeClr val="dk1"/>
              </a:solidFill>
              <a:latin typeface="Calibri"/>
              <a:ea typeface="Calibri"/>
              <a:cs typeface="Calibri"/>
              <a:sym typeface="Calibri"/>
            </a:endParaRPr>
          </a:p>
          <a:p>
            <a:pPr indent="-177800" lvl="0" marL="0" marR="0" rtl="0" algn="l">
              <a:lnSpc>
                <a:spcPct val="95000"/>
              </a:lnSpc>
              <a:spcBef>
                <a:spcPts val="0"/>
              </a:spcBef>
              <a:spcAft>
                <a:spcPts val="0"/>
              </a:spcAft>
              <a:buClr>
                <a:srgbClr val="000000"/>
              </a:buClr>
              <a:buSzPts val="2800"/>
              <a:buFont typeface="Calibri"/>
              <a:buChar char="•"/>
            </a:pPr>
            <a:r>
              <a:rPr lang="en-US" sz="2800">
                <a:solidFill>
                  <a:srgbClr val="000000"/>
                </a:solidFill>
                <a:latin typeface="Calibri"/>
                <a:ea typeface="Calibri"/>
                <a:cs typeface="Calibri"/>
                <a:sym typeface="Calibri"/>
              </a:rPr>
              <a:t>   fabrics like </a:t>
            </a:r>
            <a:r>
              <a:rPr b="1" lang="en-US" sz="2800">
                <a:solidFill>
                  <a:srgbClr val="000000"/>
                </a:solidFill>
                <a:latin typeface="Calibri"/>
                <a:ea typeface="Calibri"/>
                <a:cs typeface="Calibri"/>
                <a:sym typeface="Calibri"/>
              </a:rPr>
              <a:t>polyester fleece </a:t>
            </a:r>
            <a:r>
              <a:rPr lang="en-US" sz="2800">
                <a:solidFill>
                  <a:srgbClr val="000000"/>
                </a:solidFill>
                <a:latin typeface="Calibri"/>
                <a:ea typeface="Calibri"/>
                <a:cs typeface="Calibri"/>
                <a:sym typeface="Calibri"/>
              </a:rPr>
              <a:t>that keeps you warm (polyester is made from chemicals); </a:t>
            </a:r>
            <a:endParaRPr sz="2800">
              <a:solidFill>
                <a:schemeClr val="dk1"/>
              </a:solidFill>
              <a:latin typeface="Calibri"/>
              <a:ea typeface="Calibri"/>
              <a:cs typeface="Calibri"/>
              <a:sym typeface="Calibri"/>
            </a:endParaRPr>
          </a:p>
          <a:p>
            <a:pPr indent="-177800" lvl="0" marL="0" marR="0" rtl="0" algn="l">
              <a:lnSpc>
                <a:spcPct val="95000"/>
              </a:lnSpc>
              <a:spcBef>
                <a:spcPts val="0"/>
              </a:spcBef>
              <a:spcAft>
                <a:spcPts val="0"/>
              </a:spcAft>
              <a:buClr>
                <a:srgbClr val="000000"/>
              </a:buClr>
              <a:buSzPts val="2800"/>
              <a:buFont typeface="Calibri"/>
              <a:buChar char="•"/>
            </a:pPr>
            <a:r>
              <a:rPr lang="en-US" sz="2800">
                <a:solidFill>
                  <a:srgbClr val="000000"/>
                </a:solidFill>
                <a:latin typeface="Calibri"/>
                <a:ea typeface="Calibri"/>
                <a:cs typeface="Calibri"/>
                <a:sym typeface="Calibri"/>
              </a:rPr>
              <a:t>   </a:t>
            </a:r>
            <a:r>
              <a:rPr b="1" lang="en-US" sz="2800">
                <a:solidFill>
                  <a:srgbClr val="000000"/>
                </a:solidFill>
                <a:latin typeface="Calibri"/>
                <a:ea typeface="Calibri"/>
                <a:cs typeface="Calibri"/>
                <a:sym typeface="Calibri"/>
              </a:rPr>
              <a:t>computers</a:t>
            </a:r>
            <a:r>
              <a:rPr lang="en-US" sz="2800">
                <a:solidFill>
                  <a:srgbClr val="000000"/>
                </a:solidFill>
                <a:latin typeface="Calibri"/>
                <a:ea typeface="Calibri"/>
                <a:cs typeface="Calibri"/>
                <a:sym typeface="Calibri"/>
              </a:rPr>
              <a:t> here, at home and in the workplace (lots of metals and plastic); </a:t>
            </a:r>
            <a:endParaRPr sz="2800">
              <a:solidFill>
                <a:schemeClr val="dk1"/>
              </a:solidFill>
              <a:latin typeface="Calibri"/>
              <a:ea typeface="Calibri"/>
              <a:cs typeface="Calibri"/>
              <a:sym typeface="Calibri"/>
            </a:endParaRPr>
          </a:p>
          <a:p>
            <a:pPr indent="-177800" lvl="0" marL="0" marR="0" rtl="0" algn="l">
              <a:lnSpc>
                <a:spcPct val="95000"/>
              </a:lnSpc>
              <a:spcBef>
                <a:spcPts val="0"/>
              </a:spcBef>
              <a:spcAft>
                <a:spcPts val="0"/>
              </a:spcAft>
              <a:buClr>
                <a:srgbClr val="000000"/>
              </a:buClr>
              <a:buSzPts val="2800"/>
              <a:buFont typeface="Calibri"/>
              <a:buChar char="•"/>
            </a:pPr>
            <a:r>
              <a:rPr lang="en-US" sz="2800">
                <a:solidFill>
                  <a:srgbClr val="000000"/>
                </a:solidFill>
                <a:latin typeface="Calibri"/>
                <a:ea typeface="Calibri"/>
                <a:cs typeface="Calibri"/>
                <a:sym typeface="Calibri"/>
              </a:rPr>
              <a:t>   the </a:t>
            </a:r>
            <a:r>
              <a:rPr b="1" lang="en-US" sz="2800">
                <a:solidFill>
                  <a:srgbClr val="000000"/>
                </a:solidFill>
                <a:latin typeface="Calibri"/>
                <a:ea typeface="Calibri"/>
                <a:cs typeface="Calibri"/>
                <a:sym typeface="Calibri"/>
              </a:rPr>
              <a:t>snack bar, crisps or cheesy dip in your lunchbox</a:t>
            </a:r>
            <a:r>
              <a:rPr lang="en-US" sz="2800">
                <a:solidFill>
                  <a:srgbClr val="000000"/>
                </a:solidFill>
                <a:latin typeface="Calibri"/>
                <a:ea typeface="Calibri"/>
                <a:cs typeface="Calibri"/>
                <a:sym typeface="Calibri"/>
              </a:rPr>
              <a:t> (the food ingredients and the plastic or paper wrapping)</a:t>
            </a:r>
            <a:endParaRPr sz="2800">
              <a:solidFill>
                <a:schemeClr val="dk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pic>
        <p:nvPicPr>
          <p:cNvPr id="105" name="Google Shape;105;p7"/>
          <p:cNvPicPr preferRelativeResize="0"/>
          <p:nvPr/>
        </p:nvPicPr>
        <p:blipFill rotWithShape="1">
          <a:blip r:embed="rId3">
            <a:alphaModFix/>
          </a:blip>
          <a:srcRect b="0" l="0" r="0" t="26096"/>
          <a:stretch/>
        </p:blipFill>
        <p:spPr>
          <a:xfrm>
            <a:off x="1038225" y="1747838"/>
            <a:ext cx="7048500" cy="3459162"/>
          </a:xfrm>
          <a:prstGeom prst="rect">
            <a:avLst/>
          </a:prstGeom>
          <a:noFill/>
          <a:ln>
            <a:noFill/>
          </a:ln>
        </p:spPr>
      </p:pic>
      <p:sp>
        <p:nvSpPr>
          <p:cNvPr id="106" name="Google Shape;106;p7"/>
          <p:cNvSpPr/>
          <p:nvPr/>
        </p:nvSpPr>
        <p:spPr>
          <a:xfrm>
            <a:off x="1611725" y="445140"/>
            <a:ext cx="5870519" cy="1048427"/>
          </a:xfrm>
          <a:prstGeom prst="trapezoid">
            <a:avLst>
              <a:gd fmla="val 25000" name="adj"/>
            </a:avLst>
          </a:prstGeom>
          <a:solidFill>
            <a:srgbClr val="F59C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07" name="Google Shape;107;p7"/>
          <p:cNvSpPr txBox="1"/>
          <p:nvPr/>
        </p:nvSpPr>
        <p:spPr>
          <a:xfrm>
            <a:off x="502965" y="445140"/>
            <a:ext cx="8086998" cy="62558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3200">
                <a:solidFill>
                  <a:srgbClr val="FFFFFF"/>
                </a:solidFill>
                <a:latin typeface="Arial Black"/>
                <a:ea typeface="Arial Black"/>
                <a:cs typeface="Arial Black"/>
                <a:sym typeface="Arial Black"/>
              </a:rPr>
              <a:t>Is waste a problem? </a:t>
            </a:r>
            <a:endParaRPr/>
          </a:p>
          <a:p>
            <a:pPr indent="0" lvl="0" marL="0" marR="0" rtl="0" algn="ctr">
              <a:spcBef>
                <a:spcPts val="0"/>
              </a:spcBef>
              <a:spcAft>
                <a:spcPts val="0"/>
              </a:spcAft>
              <a:buNone/>
            </a:pPr>
            <a:r>
              <a:rPr lang="en-US" sz="3200">
                <a:solidFill>
                  <a:srgbClr val="FFFFFF"/>
                </a:solidFill>
                <a:latin typeface="Arial Black"/>
                <a:ea typeface="Arial Black"/>
                <a:cs typeface="Arial Black"/>
                <a:sym typeface="Arial Black"/>
              </a:rPr>
              <a:t>What do you think?</a:t>
            </a:r>
            <a:endParaRPr sz="3200">
              <a:solidFill>
                <a:srgbClr val="FFFFFF"/>
              </a:solidFill>
              <a:latin typeface="Arial Black"/>
              <a:ea typeface="Arial Black"/>
              <a:cs typeface="Arial Black"/>
              <a:sym typeface="Arial Black"/>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8"/>
          <p:cNvSpPr/>
          <p:nvPr/>
        </p:nvSpPr>
        <p:spPr>
          <a:xfrm>
            <a:off x="404734" y="458163"/>
            <a:ext cx="8259581" cy="3600986"/>
          </a:xfrm>
          <a:prstGeom prst="rect">
            <a:avLst/>
          </a:prstGeom>
          <a:noFill/>
          <a:ln>
            <a:noFill/>
          </a:ln>
        </p:spPr>
        <p:txBody>
          <a:bodyPr anchorCtr="0" anchor="t" bIns="45700" lIns="91425" spcFirstLastPara="1" rIns="91425" wrap="square" tIns="45700">
            <a:spAutoFit/>
          </a:bodyPr>
          <a:lstStyle/>
          <a:p>
            <a:pPr indent="0" lvl="0" marL="0" marR="0" rtl="0" algn="l">
              <a:lnSpc>
                <a:spcPct val="95000"/>
              </a:lnSpc>
              <a:spcBef>
                <a:spcPts val="0"/>
              </a:spcBef>
              <a:spcAft>
                <a:spcPts val="0"/>
              </a:spcAft>
              <a:buNone/>
            </a:pPr>
            <a:r>
              <a:rPr b="1" lang="en-US" sz="2400">
                <a:solidFill>
                  <a:srgbClr val="000000"/>
                </a:solidFill>
                <a:latin typeface="Calibri"/>
                <a:ea typeface="Calibri"/>
                <a:cs typeface="Calibri"/>
                <a:sym typeface="Calibri"/>
              </a:rPr>
              <a:t>Is waste a problem?</a:t>
            </a:r>
            <a:endParaRPr/>
          </a:p>
          <a:p>
            <a:pPr indent="0" lvl="0" marL="0" marR="0" rtl="0" algn="l">
              <a:lnSpc>
                <a:spcPct val="95000"/>
              </a:lnSpc>
              <a:spcBef>
                <a:spcPts val="0"/>
              </a:spcBef>
              <a:spcAft>
                <a:spcPts val="0"/>
              </a:spcAft>
              <a:buNone/>
            </a:pPr>
            <a:r>
              <a:t/>
            </a:r>
            <a:endParaRPr b="1" i="1" sz="2400">
              <a:solidFill>
                <a:srgbClr val="000000"/>
              </a:solidFill>
              <a:latin typeface="Calibri"/>
              <a:ea typeface="Calibri"/>
              <a:cs typeface="Calibri"/>
              <a:sym typeface="Calibri"/>
            </a:endParaRPr>
          </a:p>
          <a:p>
            <a:pPr indent="0" lvl="0" marL="0" marR="0" rtl="0" algn="l">
              <a:lnSpc>
                <a:spcPct val="95000"/>
              </a:lnSpc>
              <a:spcBef>
                <a:spcPts val="0"/>
              </a:spcBef>
              <a:spcAft>
                <a:spcPts val="0"/>
              </a:spcAft>
              <a:buNone/>
            </a:pPr>
            <a:r>
              <a:rPr i="1" lang="en-US" sz="2400">
                <a:solidFill>
                  <a:srgbClr val="000000"/>
                </a:solidFill>
                <a:latin typeface="Calibri"/>
                <a:ea typeface="Calibri"/>
                <a:cs typeface="Calibri"/>
                <a:sym typeface="Calibri"/>
              </a:rPr>
              <a:t>Most of you will probably agree that it is!</a:t>
            </a:r>
            <a:endParaRPr i="1" sz="2400">
              <a:solidFill>
                <a:schemeClr val="dk1"/>
              </a:solidFill>
              <a:latin typeface="Calibri"/>
              <a:ea typeface="Calibri"/>
              <a:cs typeface="Calibri"/>
              <a:sym typeface="Calibri"/>
            </a:endParaRPr>
          </a:p>
          <a:p>
            <a:pPr indent="0" lvl="0" marL="0" marR="0" rtl="0" algn="l">
              <a:lnSpc>
                <a:spcPct val="95000"/>
              </a:lnSpc>
              <a:spcBef>
                <a:spcPts val="0"/>
              </a:spcBef>
              <a:spcAft>
                <a:spcPts val="0"/>
              </a:spcAft>
              <a:buNone/>
            </a:pPr>
            <a:r>
              <a:t/>
            </a:r>
            <a:endParaRPr b="1" sz="2400">
              <a:solidFill>
                <a:srgbClr val="000000"/>
              </a:solidFill>
              <a:latin typeface="Calibri"/>
              <a:ea typeface="Calibri"/>
              <a:cs typeface="Calibri"/>
              <a:sym typeface="Calibri"/>
            </a:endParaRPr>
          </a:p>
          <a:p>
            <a:pPr indent="0" lvl="0" marL="0" marR="0" rtl="0" algn="l">
              <a:lnSpc>
                <a:spcPct val="95000"/>
              </a:lnSpc>
              <a:spcBef>
                <a:spcPts val="0"/>
              </a:spcBef>
              <a:spcAft>
                <a:spcPts val="0"/>
              </a:spcAft>
              <a:buNone/>
            </a:pPr>
            <a:r>
              <a:rPr b="1" lang="en-US" sz="2400">
                <a:solidFill>
                  <a:srgbClr val="000000"/>
                </a:solidFill>
                <a:latin typeface="Calibri"/>
                <a:ea typeface="Calibri"/>
                <a:cs typeface="Calibri"/>
                <a:sym typeface="Calibri"/>
              </a:rPr>
              <a:t>Some things to think about</a:t>
            </a:r>
            <a:endParaRPr sz="2400">
              <a:solidFill>
                <a:schemeClr val="dk1"/>
              </a:solidFill>
              <a:latin typeface="Calibri"/>
              <a:ea typeface="Calibri"/>
              <a:cs typeface="Calibri"/>
              <a:sym typeface="Calibri"/>
            </a:endParaRPr>
          </a:p>
          <a:p>
            <a:pPr indent="-342900" lvl="1" marL="457200" marR="0" rtl="0" algn="l">
              <a:lnSpc>
                <a:spcPct val="95000"/>
              </a:lnSpc>
              <a:spcBef>
                <a:spcPts val="0"/>
              </a:spcBef>
              <a:spcAft>
                <a:spcPts val="0"/>
              </a:spcAft>
              <a:buClr>
                <a:srgbClr val="000000"/>
              </a:buClr>
              <a:buSzPts val="2400"/>
              <a:buFont typeface="Calibri"/>
              <a:buChar char="•"/>
            </a:pPr>
            <a:r>
              <a:rPr b="0" i="0" lang="en-US" sz="2400" u="none" cap="none" strike="noStrike">
                <a:solidFill>
                  <a:srgbClr val="000000"/>
                </a:solidFill>
                <a:latin typeface="Calibri"/>
                <a:ea typeface="Calibri"/>
                <a:cs typeface="Calibri"/>
                <a:sym typeface="Calibri"/>
              </a:rPr>
              <a:t>Some UK councils send landfill by sea to other countries</a:t>
            </a:r>
            <a:endParaRPr b="0" i="0" sz="2400" u="none" cap="none" strike="noStrike">
              <a:solidFill>
                <a:srgbClr val="000000"/>
              </a:solidFill>
              <a:latin typeface="Calibri"/>
              <a:ea typeface="Calibri"/>
              <a:cs typeface="Calibri"/>
              <a:sym typeface="Calibri"/>
            </a:endParaRPr>
          </a:p>
          <a:p>
            <a:pPr indent="0" lvl="0" marL="914400" marR="0" rtl="0" algn="l">
              <a:lnSpc>
                <a:spcPct val="95000"/>
              </a:lnSpc>
              <a:spcBef>
                <a:spcPts val="0"/>
              </a:spcBef>
              <a:spcAft>
                <a:spcPts val="0"/>
              </a:spcAft>
              <a:buNone/>
            </a:pPr>
            <a:r>
              <a:t/>
            </a:r>
            <a:endParaRPr sz="2400">
              <a:latin typeface="Calibri"/>
              <a:ea typeface="Calibri"/>
              <a:cs typeface="Calibri"/>
              <a:sym typeface="Calibri"/>
            </a:endParaRPr>
          </a:p>
          <a:p>
            <a:pPr indent="-342900" lvl="1" marL="457200" marR="0" rtl="0" algn="l">
              <a:lnSpc>
                <a:spcPct val="95000"/>
              </a:lnSpc>
              <a:spcBef>
                <a:spcPts val="0"/>
              </a:spcBef>
              <a:spcAft>
                <a:spcPts val="0"/>
              </a:spcAft>
              <a:buClr>
                <a:srgbClr val="000000"/>
              </a:buClr>
              <a:buSzPts val="2400"/>
              <a:buFont typeface="Calibri"/>
              <a:buChar char="•"/>
            </a:pPr>
            <a:r>
              <a:rPr b="0" i="0" lang="en-US" sz="2400" u="none" cap="none" strike="noStrike">
                <a:solidFill>
                  <a:srgbClr val="000000"/>
                </a:solidFill>
                <a:latin typeface="Calibri"/>
                <a:ea typeface="Calibri"/>
                <a:cs typeface="Calibri"/>
                <a:sym typeface="Calibri"/>
              </a:rPr>
              <a:t>In countries such as India and China, some children and young people have to sort through rubbish in landfill sites to find rags or other things they can sell for recycling. They are trying to earn enough to live on.</a:t>
            </a:r>
            <a:endParaRPr b="0" i="0" sz="2400" u="none" cap="none" strike="noStrike">
              <a:solidFill>
                <a:schemeClr val="dk1"/>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9"/>
          <p:cNvSpPr txBox="1"/>
          <p:nvPr/>
        </p:nvSpPr>
        <p:spPr>
          <a:xfrm>
            <a:off x="457200" y="1600200"/>
            <a:ext cx="8229600" cy="1828800"/>
          </a:xfrm>
          <a:prstGeom prst="rect">
            <a:avLst/>
          </a:prstGeom>
          <a:noFill/>
          <a:ln>
            <a:noFill/>
          </a:ln>
        </p:spPr>
        <p:txBody>
          <a:bodyPr anchorCtr="0" anchor="t" bIns="45700" lIns="91425" spcFirstLastPara="1" rIns="91425" wrap="square" tIns="45700">
            <a:noAutofit/>
          </a:bodyPr>
          <a:lstStyle/>
          <a:p>
            <a:pPr indent="0" lvl="0" marL="0" marR="0" rtl="0" algn="l">
              <a:lnSpc>
                <a:spcPct val="95000"/>
              </a:lnSpc>
              <a:spcBef>
                <a:spcPts val="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Some facts about household waste might surprise you.</a:t>
            </a:r>
            <a:endParaRPr b="0" i="0" sz="2800" u="none" cap="none" strike="noStrike">
              <a:solidFill>
                <a:schemeClr val="dk1"/>
              </a:solidFill>
              <a:latin typeface="Calibri"/>
              <a:ea typeface="Calibri"/>
              <a:cs typeface="Calibri"/>
              <a:sym typeface="Calibri"/>
            </a:endParaRPr>
          </a:p>
          <a:p>
            <a:pPr indent="0" lvl="0" marL="0" marR="0" rtl="0" algn="l">
              <a:lnSpc>
                <a:spcPct val="95000"/>
              </a:lnSpc>
              <a:spcBef>
                <a:spcPts val="0"/>
              </a:spcBef>
              <a:spcAft>
                <a:spcPts val="0"/>
              </a:spcAft>
              <a:buClr>
                <a:schemeClr val="dk1"/>
              </a:buClr>
              <a:buSzPts val="2800"/>
              <a:buFont typeface="Arial"/>
              <a:buNone/>
            </a:pPr>
            <a:r>
              <a:t/>
            </a:r>
            <a:endParaRPr b="0" i="0" sz="2800" u="none" cap="none" strike="noStrike">
              <a:solidFill>
                <a:srgbClr val="000000"/>
              </a:solidFill>
              <a:latin typeface="Calibri"/>
              <a:ea typeface="Calibri"/>
              <a:cs typeface="Calibri"/>
              <a:sym typeface="Calibri"/>
            </a:endParaRPr>
          </a:p>
          <a:p>
            <a:pPr indent="0" lvl="0" marL="0" marR="0" rtl="0" algn="l">
              <a:lnSpc>
                <a:spcPct val="95000"/>
              </a:lnSpc>
              <a:spcBef>
                <a:spcPts val="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What fraction of the food they buy does a typical UK household put in the bin in one year?</a:t>
            </a:r>
            <a:endParaRPr b="0" i="0" sz="2800" u="none" cap="none" strike="noStrike">
              <a:solidFill>
                <a:schemeClr val="dk1"/>
              </a:solidFill>
              <a:latin typeface="Calibri"/>
              <a:ea typeface="Calibri"/>
              <a:cs typeface="Calibri"/>
              <a:sym typeface="Calibri"/>
            </a:endParaRPr>
          </a:p>
          <a:p>
            <a:pPr indent="0" lvl="0" marL="0" marR="0" rtl="0" algn="l">
              <a:lnSpc>
                <a:spcPct val="100000"/>
              </a:lnSpc>
              <a:spcBef>
                <a:spcPts val="560"/>
              </a:spcBef>
              <a:spcAft>
                <a:spcPts val="0"/>
              </a:spcAft>
              <a:buClr>
                <a:schemeClr val="dk1"/>
              </a:buClr>
              <a:buSzPts val="2800"/>
              <a:buFont typeface="Arial"/>
              <a:buNone/>
            </a:pPr>
            <a:r>
              <a:t/>
            </a:r>
            <a:endParaRPr b="0" i="0" sz="2800" u="none" cap="none" strike="noStrike">
              <a:solidFill>
                <a:schemeClr val="dk1"/>
              </a:solidFill>
              <a:latin typeface="Calibri"/>
              <a:ea typeface="Calibri"/>
              <a:cs typeface="Calibri"/>
              <a:sym typeface="Calibri"/>
            </a:endParaRPr>
          </a:p>
        </p:txBody>
      </p:sp>
      <p:sp>
        <p:nvSpPr>
          <p:cNvPr id="119" name="Google Shape;119;p9"/>
          <p:cNvSpPr/>
          <p:nvPr/>
        </p:nvSpPr>
        <p:spPr>
          <a:xfrm>
            <a:off x="457200" y="3886200"/>
            <a:ext cx="1036637" cy="1038225"/>
          </a:xfrm>
          <a:prstGeom prst="ellipse">
            <a:avLst/>
          </a:prstGeom>
          <a:solidFill>
            <a:srgbClr val="FAD10A"/>
          </a:solidFill>
          <a:ln>
            <a:noFill/>
          </a:ln>
        </p:spPr>
        <p:txBody>
          <a:bodyPr anchorCtr="0" anchor="ctr" bIns="41125" lIns="82275" spcFirstLastPara="1" rIns="82275" wrap="square" tIns="41125">
            <a:noAutofit/>
          </a:bodyPr>
          <a:lstStyle/>
          <a:p>
            <a:pPr indent="0" lvl="0" marL="0" marR="0" rtl="0" algn="ctr">
              <a:spcBef>
                <a:spcPts val="0"/>
              </a:spcBef>
              <a:spcAft>
                <a:spcPts val="0"/>
              </a:spcAft>
              <a:buNone/>
            </a:pPr>
            <a:r>
              <a:rPr b="1" lang="en-US" sz="2200">
                <a:solidFill>
                  <a:srgbClr val="FFFFFF"/>
                </a:solidFill>
                <a:latin typeface="Arial"/>
                <a:ea typeface="Arial"/>
                <a:cs typeface="Arial"/>
                <a:sym typeface="Arial"/>
              </a:rPr>
              <a:t>1/10</a:t>
            </a:r>
            <a:endParaRPr/>
          </a:p>
        </p:txBody>
      </p:sp>
      <p:sp>
        <p:nvSpPr>
          <p:cNvPr id="120" name="Google Shape;120;p9"/>
          <p:cNvSpPr/>
          <p:nvPr/>
        </p:nvSpPr>
        <p:spPr>
          <a:xfrm>
            <a:off x="1899901" y="3886200"/>
            <a:ext cx="1035050" cy="1038225"/>
          </a:xfrm>
          <a:prstGeom prst="ellipse">
            <a:avLst/>
          </a:prstGeom>
          <a:solidFill>
            <a:srgbClr val="57AD47"/>
          </a:solidFill>
          <a:ln>
            <a:noFill/>
          </a:ln>
        </p:spPr>
        <p:txBody>
          <a:bodyPr anchorCtr="0" anchor="ctr" bIns="41125" lIns="82275" spcFirstLastPara="1" rIns="82275" wrap="square" tIns="41125">
            <a:noAutofit/>
          </a:bodyPr>
          <a:lstStyle/>
          <a:p>
            <a:pPr indent="0" lvl="0" marL="0" marR="0" rtl="0" algn="ctr">
              <a:spcBef>
                <a:spcPts val="0"/>
              </a:spcBef>
              <a:spcAft>
                <a:spcPts val="0"/>
              </a:spcAft>
              <a:buNone/>
            </a:pPr>
            <a:r>
              <a:rPr b="1" lang="en-US" sz="2200">
                <a:solidFill>
                  <a:srgbClr val="FFFFFF"/>
                </a:solidFill>
                <a:latin typeface="Arial"/>
                <a:ea typeface="Arial"/>
                <a:cs typeface="Arial"/>
                <a:sym typeface="Arial"/>
              </a:rPr>
              <a:t>1/5</a:t>
            </a:r>
            <a:endParaRPr/>
          </a:p>
        </p:txBody>
      </p:sp>
      <p:sp>
        <p:nvSpPr>
          <p:cNvPr id="121" name="Google Shape;121;p9"/>
          <p:cNvSpPr/>
          <p:nvPr/>
        </p:nvSpPr>
        <p:spPr>
          <a:xfrm>
            <a:off x="3351173" y="3933825"/>
            <a:ext cx="1038225" cy="1038225"/>
          </a:xfrm>
          <a:prstGeom prst="ellipse">
            <a:avLst/>
          </a:prstGeom>
          <a:solidFill>
            <a:srgbClr val="2652A3"/>
          </a:solidFill>
          <a:ln>
            <a:noFill/>
          </a:ln>
        </p:spPr>
        <p:txBody>
          <a:bodyPr anchorCtr="0" anchor="ctr" bIns="41125" lIns="82275" spcFirstLastPara="1" rIns="82275" wrap="square" tIns="41125">
            <a:noAutofit/>
          </a:bodyPr>
          <a:lstStyle/>
          <a:p>
            <a:pPr indent="0" lvl="0" marL="0" marR="0" rtl="0" algn="ctr">
              <a:spcBef>
                <a:spcPts val="0"/>
              </a:spcBef>
              <a:spcAft>
                <a:spcPts val="0"/>
              </a:spcAft>
              <a:buNone/>
            </a:pPr>
            <a:r>
              <a:rPr b="1" lang="en-US" sz="2200">
                <a:solidFill>
                  <a:srgbClr val="FFFFFF"/>
                </a:solidFill>
                <a:latin typeface="Arial"/>
                <a:ea typeface="Arial"/>
                <a:cs typeface="Arial"/>
                <a:sym typeface="Arial"/>
              </a:rPr>
              <a:t>1/4</a:t>
            </a:r>
            <a:endParaRPr/>
          </a:p>
        </p:txBody>
      </p:sp>
      <p:sp>
        <p:nvSpPr>
          <p:cNvPr id="122" name="Google Shape;122;p9"/>
          <p:cNvSpPr/>
          <p:nvPr/>
        </p:nvSpPr>
        <p:spPr>
          <a:xfrm>
            <a:off x="4728647" y="3905250"/>
            <a:ext cx="1036637" cy="1038225"/>
          </a:xfrm>
          <a:prstGeom prst="ellipse">
            <a:avLst/>
          </a:prstGeom>
          <a:solidFill>
            <a:srgbClr val="54174D"/>
          </a:solidFill>
          <a:ln>
            <a:noFill/>
          </a:ln>
        </p:spPr>
        <p:txBody>
          <a:bodyPr anchorCtr="0" anchor="ctr" bIns="41125" lIns="82275" spcFirstLastPara="1" rIns="82275" wrap="square" tIns="41125">
            <a:noAutofit/>
          </a:bodyPr>
          <a:lstStyle/>
          <a:p>
            <a:pPr indent="0" lvl="0" marL="0" marR="0" rtl="0" algn="ctr">
              <a:spcBef>
                <a:spcPts val="0"/>
              </a:spcBef>
              <a:spcAft>
                <a:spcPts val="0"/>
              </a:spcAft>
              <a:buNone/>
            </a:pPr>
            <a:r>
              <a:rPr b="1" lang="en-US" sz="2200">
                <a:solidFill>
                  <a:srgbClr val="FFFFFF"/>
                </a:solidFill>
                <a:latin typeface="Arial"/>
                <a:ea typeface="Arial"/>
                <a:cs typeface="Arial"/>
                <a:sym typeface="Arial"/>
              </a:rPr>
              <a:t>1/3</a:t>
            </a:r>
            <a:endParaRPr/>
          </a:p>
        </p:txBody>
      </p:sp>
      <p:sp>
        <p:nvSpPr>
          <p:cNvPr id="123" name="Google Shape;123;p9"/>
          <p:cNvSpPr/>
          <p:nvPr/>
        </p:nvSpPr>
        <p:spPr>
          <a:xfrm>
            <a:off x="6174899" y="3886200"/>
            <a:ext cx="1036637" cy="1038225"/>
          </a:xfrm>
          <a:prstGeom prst="ellipse">
            <a:avLst/>
          </a:prstGeom>
          <a:solidFill>
            <a:srgbClr val="D42E78"/>
          </a:solidFill>
          <a:ln>
            <a:noFill/>
          </a:ln>
        </p:spPr>
        <p:txBody>
          <a:bodyPr anchorCtr="0" anchor="ctr" bIns="41125" lIns="82275" spcFirstLastPara="1" rIns="82275" wrap="square" tIns="41125">
            <a:noAutofit/>
          </a:bodyPr>
          <a:lstStyle/>
          <a:p>
            <a:pPr indent="0" lvl="0" marL="0" marR="0" rtl="0" algn="ctr">
              <a:spcBef>
                <a:spcPts val="0"/>
              </a:spcBef>
              <a:spcAft>
                <a:spcPts val="0"/>
              </a:spcAft>
              <a:buNone/>
            </a:pPr>
            <a:r>
              <a:rPr b="1" lang="en-US" sz="2200">
                <a:solidFill>
                  <a:srgbClr val="FFFFFF"/>
                </a:solidFill>
                <a:latin typeface="Arial"/>
                <a:ea typeface="Arial"/>
                <a:cs typeface="Arial"/>
                <a:sym typeface="Arial"/>
              </a:rPr>
              <a:t>1/2</a:t>
            </a:r>
            <a:endParaRPr/>
          </a:p>
        </p:txBody>
      </p:sp>
      <p:sp>
        <p:nvSpPr>
          <p:cNvPr id="124" name="Google Shape;124;p9"/>
          <p:cNvSpPr/>
          <p:nvPr/>
        </p:nvSpPr>
        <p:spPr>
          <a:xfrm>
            <a:off x="7620000" y="3905250"/>
            <a:ext cx="1036637" cy="1038225"/>
          </a:xfrm>
          <a:prstGeom prst="ellipse">
            <a:avLst/>
          </a:prstGeom>
          <a:solidFill>
            <a:srgbClr val="E34A26"/>
          </a:solidFill>
          <a:ln>
            <a:noFill/>
          </a:ln>
        </p:spPr>
        <p:txBody>
          <a:bodyPr anchorCtr="0" anchor="ctr" bIns="41125" lIns="82275" spcFirstLastPara="1" rIns="82275" wrap="square" tIns="41125">
            <a:noAutofit/>
          </a:bodyPr>
          <a:lstStyle/>
          <a:p>
            <a:pPr indent="0" lvl="0" marL="0" marR="0" rtl="0" algn="ctr">
              <a:spcBef>
                <a:spcPts val="0"/>
              </a:spcBef>
              <a:spcAft>
                <a:spcPts val="0"/>
              </a:spcAft>
              <a:buNone/>
            </a:pPr>
            <a:r>
              <a:rPr b="1" lang="en-US" sz="2200">
                <a:solidFill>
                  <a:srgbClr val="FFFFFF"/>
                </a:solidFill>
                <a:latin typeface="Arial"/>
                <a:ea typeface="Arial"/>
                <a:cs typeface="Arial"/>
                <a:sym typeface="Arial"/>
              </a:rPr>
              <a:t>All of it!</a:t>
            </a:r>
            <a:endParaRPr/>
          </a:p>
        </p:txBody>
      </p:sp>
      <p:sp>
        <p:nvSpPr>
          <p:cNvPr id="125" name="Google Shape;125;p9"/>
          <p:cNvSpPr/>
          <p:nvPr/>
        </p:nvSpPr>
        <p:spPr>
          <a:xfrm flipH="1" rot="10800000">
            <a:off x="2482634" y="441414"/>
            <a:ext cx="4152984" cy="634121"/>
          </a:xfrm>
          <a:prstGeom prst="trapezoid">
            <a:avLst>
              <a:gd fmla="val 25000" name="adj"/>
            </a:avLst>
          </a:prstGeom>
          <a:solidFill>
            <a:srgbClr val="F59C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26" name="Google Shape;126;p9"/>
          <p:cNvSpPr txBox="1"/>
          <p:nvPr/>
        </p:nvSpPr>
        <p:spPr>
          <a:xfrm>
            <a:off x="1204148" y="445140"/>
            <a:ext cx="6829778" cy="625585"/>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lt1"/>
              </a:buClr>
              <a:buSzPts val="3200"/>
              <a:buFont typeface="Arial Black"/>
              <a:buNone/>
            </a:pPr>
            <a:r>
              <a:rPr b="0" i="0" lang="en-US" sz="3200" u="none" cap="none" strike="noStrike">
                <a:solidFill>
                  <a:schemeClr val="lt1"/>
                </a:solidFill>
                <a:latin typeface="Arial Black"/>
                <a:ea typeface="Arial Black"/>
                <a:cs typeface="Arial Black"/>
                <a:sym typeface="Arial Black"/>
              </a:rPr>
              <a:t>What is waste?</a:t>
            </a:r>
            <a:endParaRPr b="0" i="0" sz="3200" u="none" cap="none" strike="noStrike">
              <a:solidFill>
                <a:schemeClr val="lt1"/>
              </a:solidFill>
              <a:latin typeface="Arial Black"/>
              <a:ea typeface="Arial Black"/>
              <a:cs typeface="Arial Black"/>
              <a:sym typeface="Arial Black"/>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10"/>
          <p:cNvSpPr/>
          <p:nvPr/>
        </p:nvSpPr>
        <p:spPr>
          <a:xfrm>
            <a:off x="329784" y="389744"/>
            <a:ext cx="8454452" cy="5745868"/>
          </a:xfrm>
          <a:prstGeom prst="rect">
            <a:avLst/>
          </a:prstGeom>
          <a:noFill/>
          <a:ln>
            <a:noFill/>
          </a:ln>
        </p:spPr>
        <p:txBody>
          <a:bodyPr anchorCtr="0" anchor="t" bIns="45700" lIns="91425" spcFirstLastPara="1" rIns="91425" wrap="square" tIns="45700">
            <a:spAutoFit/>
          </a:bodyPr>
          <a:lstStyle/>
          <a:p>
            <a:pPr indent="0" lvl="0" marL="0" marR="0" rtl="0" algn="l">
              <a:lnSpc>
                <a:spcPct val="85000"/>
              </a:lnSpc>
              <a:spcBef>
                <a:spcPts val="0"/>
              </a:spcBef>
              <a:spcAft>
                <a:spcPts val="0"/>
              </a:spcAft>
              <a:buNone/>
            </a:pPr>
            <a:r>
              <a:rPr b="1" lang="en-US" sz="2400">
                <a:solidFill>
                  <a:schemeClr val="dk1"/>
                </a:solidFill>
                <a:latin typeface="Calibri"/>
                <a:ea typeface="Calibri"/>
                <a:cs typeface="Calibri"/>
                <a:sym typeface="Calibri"/>
              </a:rPr>
              <a:t>What a Waste!</a:t>
            </a:r>
            <a:endParaRPr/>
          </a:p>
          <a:p>
            <a:pPr indent="0" lvl="0" marL="0" marR="0" rtl="0" algn="l">
              <a:lnSpc>
                <a:spcPct val="85000"/>
              </a:lnSpc>
              <a:spcBef>
                <a:spcPts val="0"/>
              </a:spcBef>
              <a:spcAft>
                <a:spcPts val="0"/>
              </a:spcAft>
              <a:buNone/>
            </a:pPr>
            <a:r>
              <a:rPr lang="en-US" sz="2400">
                <a:solidFill>
                  <a:schemeClr val="dk1"/>
                </a:solidFill>
                <a:latin typeface="Calibri"/>
                <a:ea typeface="Calibri"/>
                <a:cs typeface="Calibri"/>
                <a:sym typeface="Calibri"/>
              </a:rPr>
              <a:t>We throw away 7 million tonnes of food and drink from our homes every year, the majority of which could have been eaten. This costs us over £12 billion a year, harms the environment and equates to around </a:t>
            </a:r>
            <a:r>
              <a:rPr b="1" lang="en-US" sz="2400">
                <a:solidFill>
                  <a:schemeClr val="dk1"/>
                </a:solidFill>
                <a:latin typeface="Calibri"/>
                <a:ea typeface="Calibri"/>
                <a:cs typeface="Calibri"/>
                <a:sym typeface="Calibri"/>
              </a:rPr>
              <a:t>1/5 (19%) </a:t>
            </a:r>
            <a:r>
              <a:rPr lang="en-US" sz="2400">
                <a:solidFill>
                  <a:schemeClr val="dk1"/>
                </a:solidFill>
                <a:latin typeface="Calibri"/>
                <a:ea typeface="Calibri"/>
                <a:cs typeface="Calibri"/>
                <a:sym typeface="Calibri"/>
              </a:rPr>
              <a:t>of the food we buy.</a:t>
            </a:r>
            <a:endParaRPr/>
          </a:p>
          <a:p>
            <a:pPr indent="0" lvl="0" marL="0" marR="0" rtl="0" algn="l">
              <a:lnSpc>
                <a:spcPct val="85000"/>
              </a:lnSpc>
              <a:spcBef>
                <a:spcPts val="0"/>
              </a:spcBef>
              <a:spcAft>
                <a:spcPts val="0"/>
              </a:spcAft>
              <a:buNone/>
            </a:pPr>
            <a:r>
              <a:t/>
            </a:r>
            <a:endParaRPr b="1" sz="2400">
              <a:solidFill>
                <a:srgbClr val="000000"/>
              </a:solidFill>
              <a:latin typeface="Calibri"/>
              <a:ea typeface="Calibri"/>
              <a:cs typeface="Calibri"/>
              <a:sym typeface="Calibri"/>
            </a:endParaRPr>
          </a:p>
          <a:p>
            <a:pPr indent="0" lvl="0" marL="0" marR="0" rtl="0" algn="l">
              <a:lnSpc>
                <a:spcPct val="85000"/>
              </a:lnSpc>
              <a:spcBef>
                <a:spcPts val="0"/>
              </a:spcBef>
              <a:spcAft>
                <a:spcPts val="0"/>
              </a:spcAft>
              <a:buNone/>
            </a:pPr>
            <a:r>
              <a:rPr lang="en-US" sz="2400">
                <a:solidFill>
                  <a:srgbClr val="000000"/>
                </a:solidFill>
                <a:latin typeface="Calibri"/>
                <a:ea typeface="Calibri"/>
                <a:cs typeface="Calibri"/>
                <a:sym typeface="Calibri"/>
              </a:rPr>
              <a:t>Most of this food waste is currently collected by local authorities (4.7 million tonnes)</a:t>
            </a:r>
            <a:endParaRPr/>
          </a:p>
          <a:p>
            <a:pPr indent="-152400" lvl="0" marL="0" marR="0" rtl="0" algn="l">
              <a:lnSpc>
                <a:spcPct val="85000"/>
              </a:lnSpc>
              <a:spcBef>
                <a:spcPts val="0"/>
              </a:spcBef>
              <a:spcAft>
                <a:spcPts val="0"/>
              </a:spcAft>
              <a:buClr>
                <a:srgbClr val="000000"/>
              </a:buClr>
              <a:buSzPts val="2400"/>
              <a:buFont typeface="Calibri"/>
              <a:buChar char="•"/>
            </a:pPr>
            <a:r>
              <a:rPr b="1" lang="en-US" sz="2400">
                <a:solidFill>
                  <a:srgbClr val="000000"/>
                </a:solidFill>
                <a:latin typeface="Calibri"/>
                <a:ea typeface="Calibri"/>
                <a:cs typeface="Calibri"/>
                <a:sym typeface="Calibri"/>
              </a:rPr>
              <a:t>Most is still going to landfill </a:t>
            </a:r>
            <a:r>
              <a:rPr lang="en-US" sz="2400">
                <a:solidFill>
                  <a:srgbClr val="000000"/>
                </a:solidFill>
                <a:latin typeface="Calibri"/>
                <a:ea typeface="Calibri"/>
                <a:cs typeface="Calibri"/>
                <a:sym typeface="Calibri"/>
              </a:rPr>
              <a:t>where it will rot down, creating methane (a powerful greenhouse gas), and carbon dioxide (CO2)</a:t>
            </a:r>
            <a:endParaRPr/>
          </a:p>
          <a:p>
            <a:pPr indent="-152400" lvl="0" marL="0" marR="0" rtl="0" algn="l">
              <a:lnSpc>
                <a:spcPct val="85000"/>
              </a:lnSpc>
              <a:spcBef>
                <a:spcPts val="0"/>
              </a:spcBef>
              <a:spcAft>
                <a:spcPts val="0"/>
              </a:spcAft>
              <a:buClr>
                <a:srgbClr val="000000"/>
              </a:buClr>
              <a:buSzPts val="2400"/>
              <a:buFont typeface="Calibri"/>
              <a:buChar char="•"/>
            </a:pPr>
            <a:r>
              <a:rPr lang="en-US" sz="2400">
                <a:solidFill>
                  <a:srgbClr val="000000"/>
                </a:solidFill>
                <a:latin typeface="Calibri"/>
                <a:ea typeface="Calibri"/>
                <a:cs typeface="Calibri"/>
                <a:sym typeface="Calibri"/>
              </a:rPr>
              <a:t>Around a fifth of this (1.6 million tonnes) is disposed of via the sewer – more than half of this is Dairy products tipped down the sink</a:t>
            </a:r>
            <a:endParaRPr/>
          </a:p>
          <a:p>
            <a:pPr indent="-152400" lvl="0" marL="0" marR="0" rtl="0" algn="l">
              <a:lnSpc>
                <a:spcPct val="85000"/>
              </a:lnSpc>
              <a:spcBef>
                <a:spcPts val="0"/>
              </a:spcBef>
              <a:spcAft>
                <a:spcPts val="0"/>
              </a:spcAft>
              <a:buClr>
                <a:srgbClr val="000000"/>
              </a:buClr>
              <a:buSzPts val="2400"/>
              <a:buFont typeface="Calibri"/>
              <a:buChar char="•"/>
            </a:pPr>
            <a:r>
              <a:rPr lang="en-US" sz="2400">
                <a:solidFill>
                  <a:srgbClr val="000000"/>
                </a:solidFill>
                <a:latin typeface="Calibri"/>
                <a:ea typeface="Calibri"/>
                <a:cs typeface="Calibri"/>
                <a:sym typeface="Calibri"/>
              </a:rPr>
              <a:t>Around 0.79 million tonnes is fed to animals or composted at home.</a:t>
            </a:r>
            <a:endParaRPr/>
          </a:p>
          <a:p>
            <a:pPr indent="0" lvl="0" marL="0" marR="0" rtl="0" algn="l">
              <a:lnSpc>
                <a:spcPct val="85000"/>
              </a:lnSpc>
              <a:spcBef>
                <a:spcPts val="0"/>
              </a:spcBef>
              <a:spcAft>
                <a:spcPts val="0"/>
              </a:spcAft>
              <a:buClr>
                <a:schemeClr val="dk1"/>
              </a:buClr>
              <a:buSzPts val="2400"/>
              <a:buFont typeface="Calibri"/>
              <a:buNone/>
            </a:pPr>
            <a:r>
              <a:t/>
            </a:r>
            <a:endParaRPr sz="2400">
              <a:solidFill>
                <a:srgbClr val="000000"/>
              </a:solidFill>
              <a:latin typeface="Calibri"/>
              <a:ea typeface="Calibri"/>
              <a:cs typeface="Calibri"/>
              <a:sym typeface="Calibri"/>
            </a:endParaRPr>
          </a:p>
          <a:p>
            <a:pPr indent="0" lvl="0" marL="0" marR="0" rtl="0" algn="l">
              <a:lnSpc>
                <a:spcPct val="85000"/>
              </a:lnSpc>
              <a:spcBef>
                <a:spcPts val="0"/>
              </a:spcBef>
              <a:spcAft>
                <a:spcPts val="0"/>
              </a:spcAft>
              <a:buNone/>
            </a:pPr>
            <a:r>
              <a:rPr b="1" lang="en-US" sz="2400">
                <a:solidFill>
                  <a:srgbClr val="000000"/>
                </a:solidFill>
                <a:latin typeface="Calibri"/>
                <a:ea typeface="Calibri"/>
                <a:cs typeface="Calibri"/>
                <a:sym typeface="Calibri"/>
              </a:rPr>
              <a:t>To save time, why don't we just put 1/5 of all the food we buy straight into the dustbin at the supermarket?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pic>
        <p:nvPicPr>
          <p:cNvPr descr="recycling logo" id="137" name="Google Shape;137;p11"/>
          <p:cNvPicPr preferRelativeResize="0"/>
          <p:nvPr/>
        </p:nvPicPr>
        <p:blipFill rotWithShape="1">
          <a:blip r:embed="rId3">
            <a:alphaModFix/>
          </a:blip>
          <a:srcRect b="0" l="0" r="0" t="0"/>
          <a:stretch/>
        </p:blipFill>
        <p:spPr>
          <a:xfrm>
            <a:off x="1073150" y="2238375"/>
            <a:ext cx="3132138" cy="3030538"/>
          </a:xfrm>
          <a:prstGeom prst="rect">
            <a:avLst/>
          </a:prstGeom>
          <a:noFill/>
          <a:ln>
            <a:noFill/>
          </a:ln>
        </p:spPr>
      </p:pic>
      <p:pic>
        <p:nvPicPr>
          <p:cNvPr descr="landfill-large" id="138" name="Google Shape;138;p11"/>
          <p:cNvPicPr preferRelativeResize="0"/>
          <p:nvPr/>
        </p:nvPicPr>
        <p:blipFill rotWithShape="1">
          <a:blip r:embed="rId4">
            <a:alphaModFix/>
          </a:blip>
          <a:srcRect b="0" l="35471" r="25074" t="2049"/>
          <a:stretch/>
        </p:blipFill>
        <p:spPr>
          <a:xfrm>
            <a:off x="4978400" y="2182813"/>
            <a:ext cx="3708400" cy="3086100"/>
          </a:xfrm>
          <a:prstGeom prst="rect">
            <a:avLst/>
          </a:prstGeom>
          <a:noFill/>
          <a:ln>
            <a:noFill/>
          </a:ln>
        </p:spPr>
      </p:pic>
      <p:sp>
        <p:nvSpPr>
          <p:cNvPr id="139" name="Google Shape;139;p11"/>
          <p:cNvSpPr txBox="1"/>
          <p:nvPr/>
        </p:nvSpPr>
        <p:spPr>
          <a:xfrm>
            <a:off x="0" y="1322388"/>
            <a:ext cx="9144000" cy="86042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Clr>
                <a:schemeClr val="dk1"/>
              </a:buClr>
              <a:buSzPts val="2800"/>
              <a:buFont typeface="Arial"/>
              <a:buNone/>
            </a:pPr>
            <a:r>
              <a:rPr lang="en-US" sz="2800">
                <a:solidFill>
                  <a:schemeClr val="dk1"/>
                </a:solidFill>
                <a:latin typeface="Calibri"/>
                <a:ea typeface="Calibri"/>
                <a:cs typeface="Calibri"/>
                <a:sym typeface="Calibri"/>
              </a:rPr>
              <a:t>When you throw something away, you have a choice</a:t>
            </a:r>
            <a:endParaRPr/>
          </a:p>
        </p:txBody>
      </p:sp>
      <p:sp>
        <p:nvSpPr>
          <p:cNvPr id="140" name="Google Shape;140;p11"/>
          <p:cNvSpPr txBox="1"/>
          <p:nvPr/>
        </p:nvSpPr>
        <p:spPr>
          <a:xfrm>
            <a:off x="1888795" y="5166289"/>
            <a:ext cx="5381625" cy="639762"/>
          </a:xfrm>
          <a:prstGeom prst="rect">
            <a:avLst/>
          </a:prstGeom>
          <a:noFill/>
          <a:ln>
            <a:noFill/>
          </a:ln>
        </p:spPr>
        <p:txBody>
          <a:bodyPr anchorCtr="0" anchor="b" bIns="45700" lIns="91425" spcFirstLastPara="1" rIns="91425" wrap="square" tIns="45700">
            <a:noAutofit/>
          </a:bodyPr>
          <a:lstStyle/>
          <a:p>
            <a:pPr indent="0" lvl="0" marL="0" marR="0" rtl="0" algn="ctr">
              <a:spcBef>
                <a:spcPts val="0"/>
              </a:spcBef>
              <a:spcAft>
                <a:spcPts val="0"/>
              </a:spcAft>
              <a:buClr>
                <a:schemeClr val="dk1"/>
              </a:buClr>
              <a:buSzPts val="2500"/>
              <a:buFont typeface="Arial"/>
              <a:buNone/>
            </a:pPr>
            <a:r>
              <a:rPr b="1" lang="en-US" sz="2500">
                <a:solidFill>
                  <a:schemeClr val="dk1"/>
                </a:solidFill>
                <a:latin typeface="Calibri"/>
                <a:ea typeface="Calibri"/>
                <a:cs typeface="Calibri"/>
                <a:sym typeface="Calibri"/>
              </a:rPr>
              <a:t>Recycle       or          Landfill</a:t>
            </a:r>
            <a:endParaRPr/>
          </a:p>
        </p:txBody>
      </p:sp>
      <p:sp>
        <p:nvSpPr>
          <p:cNvPr id="141" name="Google Shape;141;p11"/>
          <p:cNvSpPr/>
          <p:nvPr/>
        </p:nvSpPr>
        <p:spPr>
          <a:xfrm flipH="1" rot="10800000">
            <a:off x="2482634" y="441414"/>
            <a:ext cx="4152984" cy="634121"/>
          </a:xfrm>
          <a:prstGeom prst="trapezoid">
            <a:avLst>
              <a:gd fmla="val 25000" name="adj"/>
            </a:avLst>
          </a:prstGeom>
          <a:solidFill>
            <a:srgbClr val="F59C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42" name="Google Shape;142;p11"/>
          <p:cNvSpPr txBox="1"/>
          <p:nvPr/>
        </p:nvSpPr>
        <p:spPr>
          <a:xfrm>
            <a:off x="1204148" y="445140"/>
            <a:ext cx="6829778" cy="625585"/>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lt1"/>
              </a:buClr>
              <a:buSzPts val="3200"/>
              <a:buFont typeface="Arial Black"/>
              <a:buNone/>
            </a:pPr>
            <a:r>
              <a:rPr b="0" i="0" lang="en-US" sz="3200" u="none" cap="none" strike="noStrike">
                <a:solidFill>
                  <a:schemeClr val="lt1"/>
                </a:solidFill>
                <a:latin typeface="Arial Black"/>
                <a:ea typeface="Arial Black"/>
                <a:cs typeface="Arial Black"/>
                <a:sym typeface="Arial Black"/>
              </a:rPr>
              <a:t>It’s up to you!</a:t>
            </a:r>
            <a:endParaRPr b="0" i="0" sz="3200" u="none" cap="none" strike="noStrike">
              <a:solidFill>
                <a:schemeClr val="lt1"/>
              </a:solidFill>
              <a:latin typeface="Arial Black"/>
              <a:ea typeface="Arial Black"/>
              <a:cs typeface="Arial Black"/>
              <a:sym typeface="Arial Black"/>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12"/>
          <p:cNvSpPr/>
          <p:nvPr/>
        </p:nvSpPr>
        <p:spPr>
          <a:xfrm>
            <a:off x="359763" y="189532"/>
            <a:ext cx="8529403" cy="526297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dk1"/>
                </a:solidFill>
                <a:latin typeface="Calibri"/>
                <a:ea typeface="Calibri"/>
                <a:cs typeface="Calibri"/>
                <a:sym typeface="Calibri"/>
              </a:rPr>
              <a:t>It’s up to you!</a:t>
            </a:r>
            <a:endParaRPr/>
          </a:p>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a:p>
            <a:pPr indent="-152400" lvl="0" marL="0" marR="0" rtl="0" algn="l">
              <a:spcBef>
                <a:spcPts val="0"/>
              </a:spcBef>
              <a:spcAft>
                <a:spcPts val="0"/>
              </a:spcAft>
              <a:buClr>
                <a:schemeClr val="dk1"/>
              </a:buClr>
              <a:buSzPts val="2400"/>
              <a:buFont typeface="Calibri"/>
              <a:buChar char="•"/>
            </a:pPr>
            <a:r>
              <a:rPr lang="en-US" sz="2400">
                <a:solidFill>
                  <a:schemeClr val="dk1"/>
                </a:solidFill>
                <a:latin typeface="Calibri"/>
                <a:ea typeface="Calibri"/>
                <a:cs typeface="Calibri"/>
                <a:sym typeface="Calibri"/>
              </a:rPr>
              <a:t>   </a:t>
            </a:r>
            <a:r>
              <a:rPr b="1" lang="en-US" sz="2400">
                <a:solidFill>
                  <a:schemeClr val="dk1"/>
                </a:solidFill>
                <a:latin typeface="Calibri"/>
                <a:ea typeface="Calibri"/>
                <a:cs typeface="Calibri"/>
                <a:sym typeface="Calibri"/>
              </a:rPr>
              <a:t>You finish the orange juice</a:t>
            </a:r>
            <a:r>
              <a:rPr lang="en-US" sz="2400">
                <a:solidFill>
                  <a:schemeClr val="dk1"/>
                </a:solidFill>
                <a:latin typeface="Calibri"/>
                <a:ea typeface="Calibri"/>
                <a:cs typeface="Calibri"/>
                <a:sym typeface="Calibri"/>
              </a:rPr>
              <a:t> at breakfast. What do you do with the carton? (recycling box)</a:t>
            </a:r>
            <a:endParaRPr/>
          </a:p>
          <a:p>
            <a:pPr indent="-152400" lvl="0" marL="0" marR="0" rtl="0" algn="l">
              <a:spcBef>
                <a:spcPts val="0"/>
              </a:spcBef>
              <a:spcAft>
                <a:spcPts val="0"/>
              </a:spcAft>
              <a:buClr>
                <a:schemeClr val="dk1"/>
              </a:buClr>
              <a:buSzPts val="2400"/>
              <a:buFont typeface="Calibri"/>
              <a:buChar char="•"/>
            </a:pPr>
            <a:r>
              <a:rPr lang="en-US" sz="2400">
                <a:solidFill>
                  <a:schemeClr val="dk1"/>
                </a:solidFill>
                <a:latin typeface="Calibri"/>
                <a:ea typeface="Calibri"/>
                <a:cs typeface="Calibri"/>
                <a:sym typeface="Calibri"/>
              </a:rPr>
              <a:t>   </a:t>
            </a:r>
            <a:r>
              <a:rPr b="1" lang="en-US" sz="2400">
                <a:solidFill>
                  <a:schemeClr val="dk1"/>
                </a:solidFill>
                <a:latin typeface="Calibri"/>
                <a:ea typeface="Calibri"/>
                <a:cs typeface="Calibri"/>
                <a:sym typeface="Calibri"/>
              </a:rPr>
              <a:t>Your socks have got holes</a:t>
            </a:r>
            <a:r>
              <a:rPr lang="en-US" sz="2400">
                <a:solidFill>
                  <a:schemeClr val="dk1"/>
                </a:solidFill>
                <a:latin typeface="Calibri"/>
                <a:ea typeface="Calibri"/>
                <a:cs typeface="Calibri"/>
                <a:sym typeface="Calibri"/>
              </a:rPr>
              <a:t> in them. What do you do? (mend them or maybe use them to make a hand puppet. Otherwise put into clothes recycling bank)</a:t>
            </a:r>
            <a:endParaRPr/>
          </a:p>
          <a:p>
            <a:pPr indent="-152400" lvl="0" marL="0" marR="0" rtl="0" algn="l">
              <a:spcBef>
                <a:spcPts val="0"/>
              </a:spcBef>
              <a:spcAft>
                <a:spcPts val="0"/>
              </a:spcAft>
              <a:buClr>
                <a:schemeClr val="dk1"/>
              </a:buClr>
              <a:buSzPts val="2400"/>
              <a:buFont typeface="Calibri"/>
              <a:buChar char="•"/>
            </a:pPr>
            <a:r>
              <a:rPr lang="en-US" sz="2400">
                <a:solidFill>
                  <a:schemeClr val="dk1"/>
                </a:solidFill>
                <a:latin typeface="Calibri"/>
                <a:ea typeface="Calibri"/>
                <a:cs typeface="Calibri"/>
                <a:sym typeface="Calibri"/>
              </a:rPr>
              <a:t>   </a:t>
            </a:r>
            <a:r>
              <a:rPr b="1" lang="en-US" sz="2400">
                <a:solidFill>
                  <a:schemeClr val="dk1"/>
                </a:solidFill>
                <a:latin typeface="Calibri"/>
                <a:ea typeface="Calibri"/>
                <a:cs typeface="Calibri"/>
                <a:sym typeface="Calibri"/>
              </a:rPr>
              <a:t>You made a mistake</a:t>
            </a:r>
            <a:r>
              <a:rPr lang="en-US" sz="2400">
                <a:solidFill>
                  <a:schemeClr val="dk1"/>
                </a:solidFill>
                <a:latin typeface="Calibri"/>
                <a:ea typeface="Calibri"/>
                <a:cs typeface="Calibri"/>
                <a:sym typeface="Calibri"/>
              </a:rPr>
              <a:t> and your drawing is spoilt. What do you do with the paper? (recycling box)</a:t>
            </a:r>
            <a:endParaRPr/>
          </a:p>
          <a:p>
            <a:pPr indent="-152400" lvl="0" marL="0" marR="0" rtl="0" algn="l">
              <a:spcBef>
                <a:spcPts val="0"/>
              </a:spcBef>
              <a:spcAft>
                <a:spcPts val="0"/>
              </a:spcAft>
              <a:buClr>
                <a:schemeClr val="dk1"/>
              </a:buClr>
              <a:buSzPts val="2400"/>
              <a:buFont typeface="Calibri"/>
              <a:buChar char="•"/>
            </a:pPr>
            <a:r>
              <a:rPr lang="en-US" sz="2400">
                <a:solidFill>
                  <a:schemeClr val="dk1"/>
                </a:solidFill>
                <a:latin typeface="Calibri"/>
                <a:ea typeface="Calibri"/>
                <a:cs typeface="Calibri"/>
                <a:sym typeface="Calibri"/>
              </a:rPr>
              <a:t>   </a:t>
            </a:r>
            <a:r>
              <a:rPr b="1" lang="en-US" sz="2400">
                <a:solidFill>
                  <a:schemeClr val="dk1"/>
                </a:solidFill>
                <a:latin typeface="Calibri"/>
                <a:ea typeface="Calibri"/>
                <a:cs typeface="Calibri"/>
                <a:sym typeface="Calibri"/>
              </a:rPr>
              <a:t>Your auntie gives you a new mp3 player</a:t>
            </a:r>
            <a:r>
              <a:rPr lang="en-US" sz="2400">
                <a:solidFill>
                  <a:schemeClr val="dk1"/>
                </a:solidFill>
                <a:latin typeface="Calibri"/>
                <a:ea typeface="Calibri"/>
                <a:cs typeface="Calibri"/>
                <a:sym typeface="Calibri"/>
              </a:rPr>
              <a:t>. What do you do with your old one? (charity shop, or small electricals part of your local recycling centre)</a:t>
            </a:r>
            <a:endParaRPr/>
          </a:p>
          <a:p>
            <a:pPr indent="-152400" lvl="0" marL="0" marR="0" rtl="0" algn="l">
              <a:spcBef>
                <a:spcPts val="0"/>
              </a:spcBef>
              <a:spcAft>
                <a:spcPts val="0"/>
              </a:spcAft>
              <a:buClr>
                <a:schemeClr val="dk1"/>
              </a:buClr>
              <a:buSzPts val="2400"/>
              <a:buFont typeface="Calibri"/>
              <a:buChar char="•"/>
            </a:pPr>
            <a:r>
              <a:rPr lang="en-US" sz="2400">
                <a:solidFill>
                  <a:schemeClr val="dk1"/>
                </a:solidFill>
                <a:latin typeface="Calibri"/>
                <a:ea typeface="Calibri"/>
                <a:cs typeface="Calibri"/>
                <a:sym typeface="Calibri"/>
              </a:rPr>
              <a:t>   </a:t>
            </a:r>
            <a:r>
              <a:rPr b="1" lang="en-US" sz="2400">
                <a:solidFill>
                  <a:schemeClr val="dk1"/>
                </a:solidFill>
                <a:latin typeface="Calibri"/>
                <a:ea typeface="Calibri"/>
                <a:cs typeface="Calibri"/>
                <a:sym typeface="Calibri"/>
              </a:rPr>
              <a:t>You're getting a new mattress.</a:t>
            </a:r>
            <a:r>
              <a:rPr lang="en-US" sz="2400">
                <a:solidFill>
                  <a:schemeClr val="dk1"/>
                </a:solidFill>
                <a:latin typeface="Calibri"/>
                <a:ea typeface="Calibri"/>
                <a:cs typeface="Calibri"/>
                <a:sym typeface="Calibri"/>
              </a:rPr>
              <a:t> What do you do with your old mattress? (landfill)</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13"/>
          <p:cNvSpPr/>
          <p:nvPr/>
        </p:nvSpPr>
        <p:spPr>
          <a:xfrm>
            <a:off x="744094" y="445141"/>
            <a:ext cx="7659023" cy="625584"/>
          </a:xfrm>
          <a:prstGeom prst="trapezoid">
            <a:avLst>
              <a:gd fmla="val 25000" name="adj"/>
            </a:avLst>
          </a:prstGeom>
          <a:solidFill>
            <a:srgbClr val="F59C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54" name="Google Shape;154;p13"/>
          <p:cNvSpPr txBox="1"/>
          <p:nvPr/>
        </p:nvSpPr>
        <p:spPr>
          <a:xfrm>
            <a:off x="0" y="445141"/>
            <a:ext cx="9144000" cy="45279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3200">
                <a:solidFill>
                  <a:srgbClr val="FFFFFF"/>
                </a:solidFill>
                <a:latin typeface="Arial Black"/>
                <a:ea typeface="Arial Black"/>
                <a:cs typeface="Arial Black"/>
                <a:sym typeface="Arial Black"/>
              </a:rPr>
              <a:t>What happens to our waste?</a:t>
            </a:r>
            <a:endParaRPr sz="3200">
              <a:solidFill>
                <a:srgbClr val="FFFFFF"/>
              </a:solidFill>
              <a:latin typeface="Arial Black"/>
              <a:ea typeface="Arial Black"/>
              <a:cs typeface="Arial Black"/>
              <a:sym typeface="Arial Black"/>
            </a:endParaRPr>
          </a:p>
        </p:txBody>
      </p:sp>
      <p:pic>
        <p:nvPicPr>
          <p:cNvPr descr="life-cycle-no-logo pupils" id="155" name="Google Shape;155;p13"/>
          <p:cNvPicPr preferRelativeResize="0"/>
          <p:nvPr/>
        </p:nvPicPr>
        <p:blipFill rotWithShape="1">
          <a:blip r:embed="rId3">
            <a:alphaModFix/>
          </a:blip>
          <a:srcRect b="0" l="0" r="0" t="0"/>
          <a:stretch/>
        </p:blipFill>
        <p:spPr>
          <a:xfrm>
            <a:off x="769938" y="1247775"/>
            <a:ext cx="7459662" cy="4535488"/>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14"/>
          <p:cNvSpPr/>
          <p:nvPr/>
        </p:nvSpPr>
        <p:spPr>
          <a:xfrm>
            <a:off x="314793" y="243153"/>
            <a:ext cx="8454453" cy="5923288"/>
          </a:xfrm>
          <a:prstGeom prst="rect">
            <a:avLst/>
          </a:prstGeom>
          <a:noFill/>
          <a:ln>
            <a:noFill/>
          </a:ln>
        </p:spPr>
        <p:txBody>
          <a:bodyPr anchorCtr="0" anchor="t" bIns="45700" lIns="91425" spcFirstLastPara="1" rIns="91425" wrap="square" tIns="45700">
            <a:spAutoFit/>
          </a:bodyPr>
          <a:lstStyle/>
          <a:p>
            <a:pPr indent="0" lvl="0" marL="0" marR="0" rtl="0" algn="l">
              <a:lnSpc>
                <a:spcPct val="75000"/>
              </a:lnSpc>
              <a:spcBef>
                <a:spcPts val="0"/>
              </a:spcBef>
              <a:spcAft>
                <a:spcPts val="0"/>
              </a:spcAft>
              <a:buNone/>
            </a:pPr>
            <a:r>
              <a:rPr b="1" lang="en-US" sz="2800">
                <a:solidFill>
                  <a:srgbClr val="000000"/>
                </a:solidFill>
                <a:latin typeface="Calibri"/>
                <a:ea typeface="Calibri"/>
                <a:cs typeface="Calibri"/>
                <a:sym typeface="Calibri"/>
              </a:rPr>
              <a:t>What happens to waste?</a:t>
            </a:r>
            <a:endParaRPr sz="2800">
              <a:solidFill>
                <a:schemeClr val="dk1"/>
              </a:solidFill>
              <a:latin typeface="Calibri"/>
              <a:ea typeface="Calibri"/>
              <a:cs typeface="Calibri"/>
              <a:sym typeface="Calibri"/>
            </a:endParaRPr>
          </a:p>
          <a:p>
            <a:pPr indent="0" lvl="0" marL="0" marR="0" rtl="0" algn="l">
              <a:lnSpc>
                <a:spcPct val="75000"/>
              </a:lnSpc>
              <a:spcBef>
                <a:spcPts val="0"/>
              </a:spcBef>
              <a:spcAft>
                <a:spcPts val="0"/>
              </a:spcAft>
              <a:buNone/>
            </a:pPr>
            <a:r>
              <a:rPr b="1" lang="en-US" sz="2800">
                <a:solidFill>
                  <a:srgbClr val="404040"/>
                </a:solidFill>
                <a:latin typeface="Calibri"/>
                <a:ea typeface="Calibri"/>
                <a:cs typeface="Calibri"/>
                <a:sym typeface="Calibri"/>
              </a:rPr>
              <a:t> </a:t>
            </a:r>
            <a:endParaRPr sz="2800">
              <a:solidFill>
                <a:schemeClr val="dk1"/>
              </a:solidFill>
              <a:latin typeface="Calibri"/>
              <a:ea typeface="Calibri"/>
              <a:cs typeface="Calibri"/>
              <a:sym typeface="Calibri"/>
            </a:endParaRPr>
          </a:p>
          <a:p>
            <a:pPr indent="0" lvl="0" marL="0" marR="0" rtl="0" algn="l">
              <a:lnSpc>
                <a:spcPct val="75000"/>
              </a:lnSpc>
              <a:spcBef>
                <a:spcPts val="0"/>
              </a:spcBef>
              <a:spcAft>
                <a:spcPts val="0"/>
              </a:spcAft>
              <a:buNone/>
            </a:pPr>
            <a:r>
              <a:rPr lang="en-US" sz="2800">
                <a:solidFill>
                  <a:schemeClr val="dk1"/>
                </a:solidFill>
                <a:latin typeface="Calibri"/>
                <a:ea typeface="Calibri"/>
                <a:cs typeface="Calibri"/>
                <a:sym typeface="Calibri"/>
              </a:rPr>
              <a:t>Let's think about a plastic bottle with juice in your lunchbox. The plastic in this sort of bottle is usually made by a process that uses crude oil.</a:t>
            </a:r>
            <a:endParaRPr/>
          </a:p>
          <a:p>
            <a:pPr indent="-177800" lvl="0" marL="0" marR="0" rtl="0" algn="l">
              <a:lnSpc>
                <a:spcPct val="75000"/>
              </a:lnSpc>
              <a:spcBef>
                <a:spcPts val="0"/>
              </a:spcBef>
              <a:spcAft>
                <a:spcPts val="0"/>
              </a:spcAft>
              <a:buClr>
                <a:schemeClr val="dk1"/>
              </a:buClr>
              <a:buSzPts val="2800"/>
              <a:buFont typeface="Calibri"/>
              <a:buChar char="•"/>
            </a:pPr>
            <a:r>
              <a:rPr lang="en-US" sz="2800">
                <a:solidFill>
                  <a:schemeClr val="dk1"/>
                </a:solidFill>
                <a:latin typeface="Calibri"/>
                <a:ea typeface="Calibri"/>
                <a:cs typeface="Calibri"/>
                <a:sym typeface="Calibri"/>
              </a:rPr>
              <a:t>  Once the plastic is made, it shaped into a bottle and filled with juice.</a:t>
            </a:r>
            <a:endParaRPr/>
          </a:p>
          <a:p>
            <a:pPr indent="-177800" lvl="0" marL="0" marR="0" rtl="0" algn="l">
              <a:lnSpc>
                <a:spcPct val="75000"/>
              </a:lnSpc>
              <a:spcBef>
                <a:spcPts val="0"/>
              </a:spcBef>
              <a:spcAft>
                <a:spcPts val="0"/>
              </a:spcAft>
              <a:buClr>
                <a:schemeClr val="dk1"/>
              </a:buClr>
              <a:buSzPts val="2800"/>
              <a:buFont typeface="Calibri"/>
              <a:buChar char="•"/>
            </a:pPr>
            <a:r>
              <a:rPr lang="en-US" sz="2800">
                <a:solidFill>
                  <a:schemeClr val="dk1"/>
                </a:solidFill>
                <a:latin typeface="Calibri"/>
                <a:ea typeface="Calibri"/>
                <a:cs typeface="Calibri"/>
                <a:sym typeface="Calibri"/>
              </a:rPr>
              <a:t>  It is packed up and stored in a warehouse, then sent (probably by road) to a shop or supermarket.</a:t>
            </a:r>
            <a:endParaRPr/>
          </a:p>
          <a:p>
            <a:pPr indent="-177800" lvl="0" marL="0" marR="0" rtl="0" algn="l">
              <a:lnSpc>
                <a:spcPct val="75000"/>
              </a:lnSpc>
              <a:spcBef>
                <a:spcPts val="0"/>
              </a:spcBef>
              <a:spcAft>
                <a:spcPts val="0"/>
              </a:spcAft>
              <a:buClr>
                <a:schemeClr val="dk1"/>
              </a:buClr>
              <a:buSzPts val="2800"/>
              <a:buFont typeface="Calibri"/>
              <a:buChar char="•"/>
            </a:pPr>
            <a:r>
              <a:rPr lang="en-US" sz="2800">
                <a:solidFill>
                  <a:schemeClr val="dk1"/>
                </a:solidFill>
                <a:latin typeface="Calibri"/>
                <a:ea typeface="Calibri"/>
                <a:cs typeface="Calibri"/>
                <a:sym typeface="Calibri"/>
              </a:rPr>
              <a:t>  You buy it, and drink the juice.</a:t>
            </a:r>
            <a:endParaRPr/>
          </a:p>
          <a:p>
            <a:pPr indent="0" lvl="0" marL="0" marR="0" rtl="0" algn="l">
              <a:lnSpc>
                <a:spcPct val="75000"/>
              </a:lnSpc>
              <a:spcBef>
                <a:spcPts val="0"/>
              </a:spcBef>
              <a:spcAft>
                <a:spcPts val="0"/>
              </a:spcAft>
              <a:buNone/>
            </a:pPr>
            <a:r>
              <a:t/>
            </a:r>
            <a:endParaRPr sz="2800">
              <a:solidFill>
                <a:schemeClr val="dk1"/>
              </a:solidFill>
              <a:latin typeface="Calibri"/>
              <a:ea typeface="Calibri"/>
              <a:cs typeface="Calibri"/>
              <a:sym typeface="Calibri"/>
            </a:endParaRPr>
          </a:p>
          <a:p>
            <a:pPr indent="0" lvl="0" marL="0" marR="0" rtl="0" algn="l">
              <a:lnSpc>
                <a:spcPct val="75000"/>
              </a:lnSpc>
              <a:spcBef>
                <a:spcPts val="0"/>
              </a:spcBef>
              <a:spcAft>
                <a:spcPts val="0"/>
              </a:spcAft>
              <a:buNone/>
            </a:pPr>
            <a:r>
              <a:rPr lang="en-US" sz="2800">
                <a:solidFill>
                  <a:schemeClr val="dk1"/>
                </a:solidFill>
                <a:latin typeface="Calibri"/>
                <a:ea typeface="Calibri"/>
                <a:cs typeface="Calibri"/>
                <a:sym typeface="Calibri"/>
              </a:rPr>
              <a:t>Now you decide: </a:t>
            </a:r>
            <a:endParaRPr/>
          </a:p>
          <a:p>
            <a:pPr indent="-177800" lvl="0" marL="0" marR="0" rtl="0" algn="l">
              <a:lnSpc>
                <a:spcPct val="75000"/>
              </a:lnSpc>
              <a:spcBef>
                <a:spcPts val="0"/>
              </a:spcBef>
              <a:spcAft>
                <a:spcPts val="0"/>
              </a:spcAft>
              <a:buClr>
                <a:schemeClr val="dk1"/>
              </a:buClr>
              <a:buSzPts val="2800"/>
              <a:buFont typeface="Calibri"/>
              <a:buAutoNum type="arabicPeriod"/>
            </a:pPr>
            <a:r>
              <a:rPr b="1" lang="en-US" sz="2800">
                <a:solidFill>
                  <a:schemeClr val="dk1"/>
                </a:solidFill>
                <a:latin typeface="Calibri"/>
                <a:ea typeface="Calibri"/>
                <a:cs typeface="Calibri"/>
                <a:sym typeface="Calibri"/>
              </a:rPr>
              <a:t>Reuse it </a:t>
            </a:r>
            <a:r>
              <a:rPr lang="en-US" sz="2800">
                <a:solidFill>
                  <a:schemeClr val="dk1"/>
                </a:solidFill>
                <a:latin typeface="Calibri"/>
                <a:ea typeface="Calibri"/>
                <a:cs typeface="Calibri"/>
                <a:sym typeface="Calibri"/>
              </a:rPr>
              <a:t>for another drink, maybe fill it with water?</a:t>
            </a:r>
            <a:endParaRPr/>
          </a:p>
          <a:p>
            <a:pPr indent="-177800" lvl="0" marL="0" marR="0" rtl="0" algn="l">
              <a:lnSpc>
                <a:spcPct val="75000"/>
              </a:lnSpc>
              <a:spcBef>
                <a:spcPts val="0"/>
              </a:spcBef>
              <a:spcAft>
                <a:spcPts val="0"/>
              </a:spcAft>
              <a:buClr>
                <a:schemeClr val="dk1"/>
              </a:buClr>
              <a:buSzPts val="2800"/>
              <a:buFont typeface="Calibri"/>
              <a:buAutoNum type="arabicPeriod"/>
            </a:pPr>
            <a:r>
              <a:rPr lang="en-US" sz="2800">
                <a:solidFill>
                  <a:schemeClr val="dk1"/>
                </a:solidFill>
                <a:latin typeface="Calibri"/>
                <a:ea typeface="Calibri"/>
                <a:cs typeface="Calibri"/>
                <a:sym typeface="Calibri"/>
              </a:rPr>
              <a:t>OR </a:t>
            </a:r>
            <a:r>
              <a:rPr b="1" lang="en-US" sz="2800">
                <a:solidFill>
                  <a:schemeClr val="dk1"/>
                </a:solidFill>
                <a:latin typeface="Calibri"/>
                <a:ea typeface="Calibri"/>
                <a:cs typeface="Calibri"/>
                <a:sym typeface="Calibri"/>
              </a:rPr>
              <a:t>put it into the recycling bin?</a:t>
            </a:r>
            <a:endParaRPr/>
          </a:p>
          <a:p>
            <a:pPr indent="-177800" lvl="0" marL="0" marR="0" rtl="0" algn="l">
              <a:lnSpc>
                <a:spcPct val="75000"/>
              </a:lnSpc>
              <a:spcBef>
                <a:spcPts val="0"/>
              </a:spcBef>
              <a:spcAft>
                <a:spcPts val="0"/>
              </a:spcAft>
              <a:buClr>
                <a:schemeClr val="dk1"/>
              </a:buClr>
              <a:buSzPts val="2800"/>
              <a:buFont typeface="Calibri"/>
              <a:buAutoNum type="arabicPeriod"/>
            </a:pPr>
            <a:r>
              <a:rPr lang="en-US" sz="2800">
                <a:solidFill>
                  <a:schemeClr val="dk1"/>
                </a:solidFill>
                <a:latin typeface="Calibri"/>
                <a:ea typeface="Calibri"/>
                <a:cs typeface="Calibri"/>
                <a:sym typeface="Calibri"/>
              </a:rPr>
              <a:t>OR </a:t>
            </a:r>
            <a:r>
              <a:rPr b="1" lang="en-US" sz="2800">
                <a:solidFill>
                  <a:schemeClr val="dk1"/>
                </a:solidFill>
                <a:latin typeface="Calibri"/>
                <a:ea typeface="Calibri"/>
                <a:cs typeface="Calibri"/>
                <a:sym typeface="Calibri"/>
              </a:rPr>
              <a:t>put it into the dustbin?</a:t>
            </a:r>
            <a:endParaRPr/>
          </a:p>
          <a:p>
            <a:pPr indent="0" lvl="0" marL="0" marR="0" rtl="0" algn="l">
              <a:lnSpc>
                <a:spcPct val="75000"/>
              </a:lnSpc>
              <a:spcBef>
                <a:spcPts val="0"/>
              </a:spcBef>
              <a:spcAft>
                <a:spcPts val="0"/>
              </a:spcAft>
              <a:buNone/>
            </a:pPr>
            <a:r>
              <a:t/>
            </a:r>
            <a:endParaRPr sz="2800">
              <a:solidFill>
                <a:schemeClr val="dk1"/>
              </a:solidFill>
              <a:latin typeface="Calibri"/>
              <a:ea typeface="Calibri"/>
              <a:cs typeface="Calibri"/>
              <a:sym typeface="Calibri"/>
            </a:endParaRPr>
          </a:p>
          <a:p>
            <a:pPr indent="0" lvl="0" marL="0" marR="0" rtl="0" algn="l">
              <a:lnSpc>
                <a:spcPct val="75000"/>
              </a:lnSpc>
              <a:spcBef>
                <a:spcPts val="0"/>
              </a:spcBef>
              <a:spcAft>
                <a:spcPts val="0"/>
              </a:spcAft>
              <a:buNone/>
            </a:pPr>
            <a:r>
              <a:rPr lang="en-US" sz="2800">
                <a:solidFill>
                  <a:schemeClr val="dk1"/>
                </a:solidFill>
                <a:latin typeface="Calibri"/>
                <a:ea typeface="Calibri"/>
                <a:cs typeface="Calibri"/>
                <a:sym typeface="Calibri"/>
              </a:rPr>
              <a:t>If you reuse it or recycle it, it carries on being useful. </a:t>
            </a:r>
            <a:r>
              <a:rPr b="1" lang="en-US" sz="2800">
                <a:solidFill>
                  <a:schemeClr val="dk1"/>
                </a:solidFill>
                <a:latin typeface="Calibri"/>
                <a:ea typeface="Calibri"/>
                <a:cs typeface="Calibri"/>
                <a:sym typeface="Calibri"/>
              </a:rPr>
              <a:t>Throw it in the bin and it will end up in landfill. </a:t>
            </a:r>
            <a:endParaRPr b="1" sz="2800">
              <a:solidFill>
                <a:schemeClr val="dk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15"/>
          <p:cNvSpPr/>
          <p:nvPr/>
        </p:nvSpPr>
        <p:spPr>
          <a:xfrm flipH="1" rot="10800000">
            <a:off x="2553004" y="414700"/>
            <a:ext cx="4105340" cy="609701"/>
          </a:xfrm>
          <a:prstGeom prst="trapezoid">
            <a:avLst>
              <a:gd fmla="val 25000" name="adj"/>
            </a:avLst>
          </a:prstGeom>
          <a:solidFill>
            <a:srgbClr val="F59C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7" name="Google Shape;167;p15"/>
          <p:cNvSpPr txBox="1"/>
          <p:nvPr/>
        </p:nvSpPr>
        <p:spPr>
          <a:xfrm>
            <a:off x="0" y="445141"/>
            <a:ext cx="9144000" cy="45279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2800">
                <a:solidFill>
                  <a:srgbClr val="FFFFFF"/>
                </a:solidFill>
                <a:latin typeface="Arial Black"/>
                <a:ea typeface="Arial Black"/>
                <a:cs typeface="Arial Black"/>
                <a:sym typeface="Arial Black"/>
              </a:rPr>
              <a:t>What is landfill?</a:t>
            </a:r>
            <a:endParaRPr sz="2800">
              <a:solidFill>
                <a:srgbClr val="FFFFFF"/>
              </a:solidFill>
              <a:latin typeface="Arial Black"/>
              <a:ea typeface="Arial Black"/>
              <a:cs typeface="Arial Black"/>
              <a:sym typeface="Arial Black"/>
            </a:endParaRPr>
          </a:p>
        </p:txBody>
      </p:sp>
      <p:pic>
        <p:nvPicPr>
          <p:cNvPr id="168" name="Google Shape;168;p15"/>
          <p:cNvPicPr preferRelativeResize="0"/>
          <p:nvPr/>
        </p:nvPicPr>
        <p:blipFill rotWithShape="1">
          <a:blip r:embed="rId3">
            <a:alphaModFix/>
          </a:blip>
          <a:srcRect b="22598" l="0" r="0" t="21571"/>
          <a:stretch/>
        </p:blipFill>
        <p:spPr>
          <a:xfrm>
            <a:off x="457200" y="2155825"/>
            <a:ext cx="8343900" cy="2795588"/>
          </a:xfrm>
          <a:prstGeom prst="rect">
            <a:avLst/>
          </a:prstGeom>
          <a:noFill/>
          <a:ln>
            <a:noFill/>
          </a:ln>
        </p:spPr>
      </p:pic>
      <p:sp>
        <p:nvSpPr>
          <p:cNvPr id="169" name="Google Shape;169;p15"/>
          <p:cNvSpPr txBox="1"/>
          <p:nvPr/>
        </p:nvSpPr>
        <p:spPr>
          <a:xfrm>
            <a:off x="457200" y="1447800"/>
            <a:ext cx="8343900" cy="46755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500"/>
              <a:buFont typeface="Arial"/>
              <a:buNone/>
            </a:pPr>
            <a:r>
              <a:rPr b="0" i="0" lang="en-US" sz="2500" u="none" cap="none" strike="noStrike">
                <a:solidFill>
                  <a:schemeClr val="dk1"/>
                </a:solidFill>
                <a:latin typeface="Calibri"/>
                <a:ea typeface="Calibri"/>
                <a:cs typeface="Calibri"/>
                <a:sym typeface="Calibri"/>
              </a:rPr>
              <a:t>Big holes in the ground – they’re filling up fast!</a:t>
            </a:r>
            <a:endParaRPr b="0" i="0" sz="2500" u="none" cap="none" strike="noStrike">
              <a:solidFill>
                <a:schemeClr val="dk1"/>
              </a:solidFill>
              <a:latin typeface="Calibri"/>
              <a:ea typeface="Calibri"/>
              <a:cs typeface="Calibri"/>
              <a:sym typeface="Calibri"/>
            </a:endParaRPr>
          </a:p>
        </p:txBody>
      </p:sp>
      <p:sp>
        <p:nvSpPr>
          <p:cNvPr id="170" name="Google Shape;170;p15"/>
          <p:cNvSpPr txBox="1"/>
          <p:nvPr/>
        </p:nvSpPr>
        <p:spPr>
          <a:xfrm>
            <a:off x="1450122" y="5114925"/>
            <a:ext cx="6257925" cy="58102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2500">
                <a:solidFill>
                  <a:schemeClr val="dk1"/>
                </a:solidFill>
                <a:latin typeface="Calibri"/>
                <a:ea typeface="Calibri"/>
                <a:cs typeface="Calibri"/>
                <a:sym typeface="Calibri"/>
              </a:rPr>
              <a:t>What happens to waste that goes to landfill?</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16"/>
          <p:cNvSpPr/>
          <p:nvPr/>
        </p:nvSpPr>
        <p:spPr>
          <a:xfrm>
            <a:off x="404733" y="220569"/>
            <a:ext cx="8319542" cy="5180649"/>
          </a:xfrm>
          <a:prstGeom prst="rect">
            <a:avLst/>
          </a:prstGeom>
          <a:noFill/>
          <a:ln>
            <a:noFill/>
          </a:ln>
        </p:spPr>
        <p:txBody>
          <a:bodyPr anchorCtr="0" anchor="t" bIns="45700" lIns="91425" spcFirstLastPara="1" rIns="91425" wrap="square" tIns="45700">
            <a:spAutoFit/>
          </a:bodyPr>
          <a:lstStyle/>
          <a:p>
            <a:pPr indent="0" lvl="0" marL="0" marR="0" rtl="0" algn="l">
              <a:lnSpc>
                <a:spcPct val="75000"/>
              </a:lnSpc>
              <a:spcBef>
                <a:spcPts val="0"/>
              </a:spcBef>
              <a:spcAft>
                <a:spcPts val="0"/>
              </a:spcAft>
              <a:buNone/>
            </a:pPr>
            <a:r>
              <a:rPr b="1" lang="en-US" sz="2000">
                <a:solidFill>
                  <a:srgbClr val="404040"/>
                </a:solidFill>
                <a:latin typeface="Calibri"/>
                <a:ea typeface="Calibri"/>
                <a:cs typeface="Calibri"/>
                <a:sym typeface="Calibri"/>
              </a:rPr>
              <a:t>What is landfill?</a:t>
            </a:r>
            <a:endParaRPr/>
          </a:p>
          <a:p>
            <a:pPr indent="0" lvl="0" marL="0" marR="0" rtl="0" algn="l">
              <a:lnSpc>
                <a:spcPct val="75000"/>
              </a:lnSpc>
              <a:spcBef>
                <a:spcPts val="0"/>
              </a:spcBef>
              <a:spcAft>
                <a:spcPts val="0"/>
              </a:spcAft>
              <a:buNone/>
            </a:pPr>
            <a:r>
              <a:t/>
            </a:r>
            <a:endParaRPr b="1" sz="2000">
              <a:solidFill>
                <a:srgbClr val="404040"/>
              </a:solidFill>
              <a:latin typeface="Calibri"/>
              <a:ea typeface="Calibri"/>
              <a:cs typeface="Calibri"/>
              <a:sym typeface="Calibri"/>
            </a:endParaRPr>
          </a:p>
          <a:p>
            <a:pPr indent="0" lvl="0" marL="0" marR="0" rtl="0" algn="l">
              <a:lnSpc>
                <a:spcPct val="75000"/>
              </a:lnSpc>
              <a:spcBef>
                <a:spcPts val="0"/>
              </a:spcBef>
              <a:spcAft>
                <a:spcPts val="0"/>
              </a:spcAft>
              <a:buNone/>
            </a:pPr>
            <a:r>
              <a:rPr lang="en-US" sz="2000">
                <a:solidFill>
                  <a:schemeClr val="dk1"/>
                </a:solidFill>
                <a:latin typeface="Calibri"/>
                <a:ea typeface="Calibri"/>
                <a:cs typeface="Calibri"/>
                <a:sym typeface="Calibri"/>
              </a:rPr>
              <a:t>Landfill sites are </a:t>
            </a:r>
            <a:r>
              <a:rPr b="1" lang="en-US" sz="2000">
                <a:solidFill>
                  <a:schemeClr val="dk1"/>
                </a:solidFill>
                <a:latin typeface="Calibri"/>
                <a:ea typeface="Calibri"/>
                <a:cs typeface="Calibri"/>
                <a:sym typeface="Calibri"/>
              </a:rPr>
              <a:t>big holes in the ground </a:t>
            </a:r>
            <a:r>
              <a:rPr lang="en-US" sz="2000">
                <a:solidFill>
                  <a:schemeClr val="dk1"/>
                </a:solidFill>
                <a:latin typeface="Calibri"/>
                <a:ea typeface="Calibri"/>
                <a:cs typeface="Calibri"/>
                <a:sym typeface="Calibri"/>
              </a:rPr>
              <a:t>where we dump the rubbish that we don't recycle.</a:t>
            </a:r>
            <a:endParaRPr/>
          </a:p>
          <a:p>
            <a:pPr indent="0" lvl="0" marL="0" marR="0" rtl="0" algn="l">
              <a:lnSpc>
                <a:spcPct val="75000"/>
              </a:lnSpc>
              <a:spcBef>
                <a:spcPts val="0"/>
              </a:spcBef>
              <a:spcAft>
                <a:spcPts val="0"/>
              </a:spcAft>
              <a:buNone/>
            </a:pPr>
            <a:r>
              <a:t/>
            </a:r>
            <a:endParaRPr sz="2000">
              <a:solidFill>
                <a:schemeClr val="dk1"/>
              </a:solidFill>
              <a:latin typeface="Calibri"/>
              <a:ea typeface="Calibri"/>
              <a:cs typeface="Calibri"/>
              <a:sym typeface="Calibri"/>
            </a:endParaRPr>
          </a:p>
          <a:p>
            <a:pPr indent="0" lvl="0" marL="0" marR="0" rtl="0" algn="l">
              <a:lnSpc>
                <a:spcPct val="75000"/>
              </a:lnSpc>
              <a:spcBef>
                <a:spcPts val="0"/>
              </a:spcBef>
              <a:spcAft>
                <a:spcPts val="0"/>
              </a:spcAft>
              <a:buNone/>
            </a:pPr>
            <a:r>
              <a:rPr lang="en-US" sz="2000">
                <a:solidFill>
                  <a:schemeClr val="dk1"/>
                </a:solidFill>
                <a:latin typeface="Calibri"/>
                <a:ea typeface="Calibri"/>
                <a:cs typeface="Calibri"/>
                <a:sym typeface="Calibri"/>
              </a:rPr>
              <a:t>The landfill sites we are using now are filling up fast. People don't like living near landfill sites, and there is not enough land to keep creating more and more landfill sites just because we have too much rubbish.</a:t>
            </a:r>
            <a:endParaRPr/>
          </a:p>
          <a:p>
            <a:pPr indent="0" lvl="0" marL="0" marR="0" rtl="0" algn="l">
              <a:lnSpc>
                <a:spcPct val="75000"/>
              </a:lnSpc>
              <a:spcBef>
                <a:spcPts val="0"/>
              </a:spcBef>
              <a:spcAft>
                <a:spcPts val="0"/>
              </a:spcAft>
              <a:buNone/>
            </a:pPr>
            <a:r>
              <a:t/>
            </a:r>
            <a:endParaRPr sz="2000">
              <a:solidFill>
                <a:schemeClr val="dk1"/>
              </a:solidFill>
              <a:latin typeface="Calibri"/>
              <a:ea typeface="Calibri"/>
              <a:cs typeface="Calibri"/>
              <a:sym typeface="Calibri"/>
            </a:endParaRPr>
          </a:p>
          <a:p>
            <a:pPr indent="0" lvl="0" marL="0" marR="0" rtl="0" algn="l">
              <a:lnSpc>
                <a:spcPct val="75000"/>
              </a:lnSpc>
              <a:spcBef>
                <a:spcPts val="0"/>
              </a:spcBef>
              <a:spcAft>
                <a:spcPts val="0"/>
              </a:spcAft>
              <a:buNone/>
            </a:pPr>
            <a:r>
              <a:rPr b="1" lang="en-US" sz="2000">
                <a:solidFill>
                  <a:schemeClr val="dk1"/>
                </a:solidFill>
                <a:latin typeface="Calibri"/>
                <a:ea typeface="Calibri"/>
                <a:cs typeface="Calibri"/>
                <a:sym typeface="Calibri"/>
              </a:rPr>
              <a:t>What happens to rubbish in a landfill site?</a:t>
            </a:r>
            <a:endParaRPr/>
          </a:p>
          <a:p>
            <a:pPr indent="0" lvl="0" marL="0" marR="0" rtl="0" algn="l">
              <a:lnSpc>
                <a:spcPct val="75000"/>
              </a:lnSpc>
              <a:spcBef>
                <a:spcPts val="0"/>
              </a:spcBef>
              <a:spcAft>
                <a:spcPts val="0"/>
              </a:spcAft>
              <a:buNone/>
            </a:pPr>
            <a:r>
              <a:t/>
            </a:r>
            <a:endParaRPr sz="2000">
              <a:solidFill>
                <a:schemeClr val="dk1"/>
              </a:solidFill>
              <a:latin typeface="Calibri"/>
              <a:ea typeface="Calibri"/>
              <a:cs typeface="Calibri"/>
              <a:sym typeface="Calibri"/>
            </a:endParaRPr>
          </a:p>
          <a:p>
            <a:pPr indent="0" lvl="0" marL="0" marR="0" rtl="0" algn="l">
              <a:lnSpc>
                <a:spcPct val="75000"/>
              </a:lnSpc>
              <a:spcBef>
                <a:spcPts val="0"/>
              </a:spcBef>
              <a:spcAft>
                <a:spcPts val="0"/>
              </a:spcAft>
              <a:buNone/>
            </a:pPr>
            <a:r>
              <a:rPr b="1" lang="en-US" sz="2000">
                <a:solidFill>
                  <a:schemeClr val="dk1"/>
                </a:solidFill>
                <a:latin typeface="Calibri"/>
                <a:ea typeface="Calibri"/>
                <a:cs typeface="Calibri"/>
                <a:sym typeface="Calibri"/>
              </a:rPr>
              <a:t>A lot of the rubbish that goes into these landfill sites will rot </a:t>
            </a:r>
            <a:r>
              <a:rPr lang="en-US" sz="2000">
                <a:solidFill>
                  <a:schemeClr val="dk1"/>
                </a:solidFill>
                <a:latin typeface="Calibri"/>
                <a:ea typeface="Calibri"/>
                <a:cs typeface="Calibri"/>
                <a:sym typeface="Calibri"/>
              </a:rPr>
              <a:t>and give off gases called methane and carbon dioxide (CO2) that are bad for the environment. </a:t>
            </a:r>
            <a:endParaRPr/>
          </a:p>
          <a:p>
            <a:pPr indent="0" lvl="0" marL="0" marR="0" rtl="0" algn="l">
              <a:lnSpc>
                <a:spcPct val="75000"/>
              </a:lnSpc>
              <a:spcBef>
                <a:spcPts val="0"/>
              </a:spcBef>
              <a:spcAft>
                <a:spcPts val="0"/>
              </a:spcAft>
              <a:buNone/>
            </a:pPr>
            <a:r>
              <a:t/>
            </a:r>
            <a:endParaRPr sz="2000">
              <a:solidFill>
                <a:schemeClr val="dk1"/>
              </a:solidFill>
              <a:latin typeface="Calibri"/>
              <a:ea typeface="Calibri"/>
              <a:cs typeface="Calibri"/>
              <a:sym typeface="Calibri"/>
            </a:endParaRPr>
          </a:p>
          <a:p>
            <a:pPr indent="0" lvl="0" marL="0" marR="0" rtl="0" algn="l">
              <a:lnSpc>
                <a:spcPct val="75000"/>
              </a:lnSpc>
              <a:spcBef>
                <a:spcPts val="0"/>
              </a:spcBef>
              <a:spcAft>
                <a:spcPts val="0"/>
              </a:spcAft>
              <a:buNone/>
            </a:pPr>
            <a:r>
              <a:rPr b="1" lang="en-US" sz="2000">
                <a:solidFill>
                  <a:schemeClr val="dk1"/>
                </a:solidFill>
                <a:latin typeface="Calibri"/>
                <a:ea typeface="Calibri"/>
                <a:cs typeface="Calibri"/>
                <a:sym typeface="Calibri"/>
              </a:rPr>
              <a:t>Other waste will not rot, </a:t>
            </a:r>
            <a:r>
              <a:rPr lang="en-US" sz="2000">
                <a:solidFill>
                  <a:schemeClr val="dk1"/>
                </a:solidFill>
                <a:latin typeface="Calibri"/>
                <a:ea typeface="Calibri"/>
                <a:cs typeface="Calibri"/>
                <a:sym typeface="Calibri"/>
              </a:rPr>
              <a:t>just remain in the ground for a very long time.</a:t>
            </a:r>
            <a:endParaRPr/>
          </a:p>
          <a:p>
            <a:pPr indent="0" lvl="0" marL="0" marR="0" rtl="0" algn="l">
              <a:lnSpc>
                <a:spcPct val="75000"/>
              </a:lnSpc>
              <a:spcBef>
                <a:spcPts val="0"/>
              </a:spcBef>
              <a:spcAft>
                <a:spcPts val="0"/>
              </a:spcAft>
              <a:buNone/>
            </a:pPr>
            <a:r>
              <a:t/>
            </a:r>
            <a:endParaRPr sz="2000">
              <a:solidFill>
                <a:schemeClr val="dk1"/>
              </a:solidFill>
              <a:latin typeface="Calibri"/>
              <a:ea typeface="Calibri"/>
              <a:cs typeface="Calibri"/>
              <a:sym typeface="Calibri"/>
            </a:endParaRPr>
          </a:p>
          <a:p>
            <a:pPr indent="-127000" lvl="0" marL="0" marR="0" rtl="0" algn="l">
              <a:lnSpc>
                <a:spcPct val="75000"/>
              </a:lnSpc>
              <a:spcBef>
                <a:spcPts val="0"/>
              </a:spcBef>
              <a:spcAft>
                <a:spcPts val="0"/>
              </a:spcAft>
              <a:buClr>
                <a:schemeClr val="dk1"/>
              </a:buClr>
              <a:buSzPts val="2000"/>
              <a:buFont typeface="Calibri"/>
              <a:buChar char="•"/>
            </a:pPr>
            <a:r>
              <a:rPr lang="en-US" sz="2000">
                <a:solidFill>
                  <a:schemeClr val="dk1"/>
                </a:solidFill>
                <a:latin typeface="Calibri"/>
                <a:ea typeface="Calibri"/>
                <a:cs typeface="Calibri"/>
                <a:sym typeface="Calibri"/>
              </a:rPr>
              <a:t>  </a:t>
            </a:r>
            <a:r>
              <a:rPr b="1" lang="en-US" sz="2000">
                <a:solidFill>
                  <a:schemeClr val="dk1"/>
                </a:solidFill>
                <a:latin typeface="Calibri"/>
                <a:ea typeface="Calibri"/>
                <a:cs typeface="Calibri"/>
                <a:sym typeface="Calibri"/>
              </a:rPr>
              <a:t>A glass bottle that ends up in landfill will still be there in a million years' time... and it could have been recycled!</a:t>
            </a:r>
            <a:endParaRPr/>
          </a:p>
          <a:p>
            <a:pPr indent="-127000" lvl="0" marL="0" marR="0" rtl="0" algn="l">
              <a:lnSpc>
                <a:spcPct val="75000"/>
              </a:lnSpc>
              <a:spcBef>
                <a:spcPts val="0"/>
              </a:spcBef>
              <a:spcAft>
                <a:spcPts val="0"/>
              </a:spcAft>
              <a:buClr>
                <a:schemeClr val="dk1"/>
              </a:buClr>
              <a:buSzPts val="2000"/>
              <a:buFont typeface="Calibri"/>
              <a:buChar char="•"/>
            </a:pPr>
            <a:r>
              <a:rPr lang="en-US" sz="2000">
                <a:solidFill>
                  <a:schemeClr val="dk1"/>
                </a:solidFill>
                <a:latin typeface="Calibri"/>
                <a:ea typeface="Calibri"/>
                <a:cs typeface="Calibri"/>
                <a:sym typeface="Calibri"/>
              </a:rPr>
              <a:t>  Harmful liquid wastes must be collected and processed to protect the ground around the site.</a:t>
            </a:r>
            <a:endParaRPr/>
          </a:p>
          <a:p>
            <a:pPr indent="-127000" lvl="0" marL="0" marR="0" rtl="0" algn="l">
              <a:lnSpc>
                <a:spcPct val="75000"/>
              </a:lnSpc>
              <a:spcBef>
                <a:spcPts val="0"/>
              </a:spcBef>
              <a:spcAft>
                <a:spcPts val="0"/>
              </a:spcAft>
              <a:buClr>
                <a:schemeClr val="dk1"/>
              </a:buClr>
              <a:buSzPts val="2000"/>
              <a:buFont typeface="Calibri"/>
              <a:buChar char="•"/>
            </a:pPr>
            <a:r>
              <a:rPr lang="en-US" sz="2000">
                <a:solidFill>
                  <a:schemeClr val="dk1"/>
                </a:solidFill>
                <a:latin typeface="Calibri"/>
                <a:ea typeface="Calibri"/>
                <a:cs typeface="Calibri"/>
                <a:sym typeface="Calibri"/>
              </a:rPr>
              <a:t>  In some cases, landfill gases are collected and burned to produce energy.</a:t>
            </a:r>
            <a:endParaRPr sz="2000">
              <a:solidFill>
                <a:schemeClr val="dk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id="181" name="Google Shape;181;p17"/>
          <p:cNvSpPr/>
          <p:nvPr/>
        </p:nvSpPr>
        <p:spPr>
          <a:xfrm flipH="1" rot="10800000">
            <a:off x="2373397" y="414699"/>
            <a:ext cx="4374755" cy="609701"/>
          </a:xfrm>
          <a:prstGeom prst="trapezoid">
            <a:avLst>
              <a:gd fmla="val 25000" name="adj"/>
            </a:avLst>
          </a:prstGeom>
          <a:solidFill>
            <a:srgbClr val="F59C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82" name="Google Shape;182;p17"/>
          <p:cNvSpPr txBox="1"/>
          <p:nvPr/>
        </p:nvSpPr>
        <p:spPr>
          <a:xfrm>
            <a:off x="0" y="445141"/>
            <a:ext cx="9144000" cy="45279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2800">
                <a:solidFill>
                  <a:srgbClr val="FFFFFF"/>
                </a:solidFill>
                <a:latin typeface="Arial Black"/>
                <a:ea typeface="Arial Black"/>
                <a:cs typeface="Arial Black"/>
                <a:sym typeface="Arial Black"/>
              </a:rPr>
              <a:t>Energy from waste</a:t>
            </a:r>
            <a:endParaRPr sz="2800">
              <a:solidFill>
                <a:srgbClr val="FFFFFF"/>
              </a:solidFill>
              <a:latin typeface="Arial Black"/>
              <a:ea typeface="Arial Black"/>
              <a:cs typeface="Arial Black"/>
              <a:sym typeface="Arial Black"/>
            </a:endParaRPr>
          </a:p>
        </p:txBody>
      </p:sp>
      <p:pic>
        <p:nvPicPr>
          <p:cNvPr descr="Waste incineration: a controversial way to produce energy., Wikimedia Commons" id="183" name="Google Shape;183;p17">
            <a:hlinkClick r:id="rId3"/>
          </p:cNvPr>
          <p:cNvPicPr preferRelativeResize="0"/>
          <p:nvPr/>
        </p:nvPicPr>
        <p:blipFill rotWithShape="1">
          <a:blip r:embed="rId4">
            <a:alphaModFix/>
          </a:blip>
          <a:srcRect b="9921" l="0" r="0" t="22204"/>
          <a:stretch/>
        </p:blipFill>
        <p:spPr>
          <a:xfrm>
            <a:off x="876300" y="1333500"/>
            <a:ext cx="7400925" cy="3767138"/>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18"/>
          <p:cNvSpPr/>
          <p:nvPr/>
        </p:nvSpPr>
        <p:spPr>
          <a:xfrm>
            <a:off x="419724" y="229798"/>
            <a:ext cx="8409482" cy="5693866"/>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Times New Roman'"/>
              <a:buNone/>
            </a:pPr>
            <a:r>
              <a:rPr b="1" i="0" lang="en-US" sz="2800" u="none" cap="none" strike="noStrike">
                <a:solidFill>
                  <a:srgbClr val="000000"/>
                </a:solidFill>
              </a:rPr>
              <a:t>Energy from waste</a:t>
            </a:r>
            <a:endParaRPr b="0" i="0" sz="2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00"/>
              <a:buFont typeface="'Times New Roman'"/>
              <a:buNone/>
            </a:pPr>
            <a:r>
              <a:rPr b="1" i="0" lang="en-US" sz="2800" u="none" cap="none" strike="noStrike">
                <a:solidFill>
                  <a:srgbClr val="000000"/>
                </a:solidFill>
              </a:rPr>
              <a:t>Burning waste can recover substantial amounts of energy</a:t>
            </a:r>
            <a:r>
              <a:rPr b="0" i="0" lang="en-US" sz="2800" u="none" cap="none" strike="noStrike">
                <a:solidFill>
                  <a:srgbClr val="000000"/>
                </a:solidFill>
              </a:rPr>
              <a:t> </a:t>
            </a:r>
            <a:endParaRPr b="0" i="0" sz="2800" u="none" cap="none" strike="noStrike">
              <a:solidFill>
                <a:schemeClr val="dk1"/>
              </a:solidFill>
              <a:latin typeface="Calibri"/>
              <a:ea typeface="Calibri"/>
              <a:cs typeface="Calibri"/>
              <a:sym typeface="Calibri"/>
            </a:endParaRPr>
          </a:p>
          <a:p>
            <a:pPr indent="-177800" lvl="0" marL="0" marR="0" rtl="0" algn="l">
              <a:lnSpc>
                <a:spcPct val="100000"/>
              </a:lnSpc>
              <a:spcBef>
                <a:spcPts val="0"/>
              </a:spcBef>
              <a:spcAft>
                <a:spcPts val="0"/>
              </a:spcAft>
              <a:buClr>
                <a:srgbClr val="000000"/>
              </a:buClr>
              <a:buSzPts val="2800"/>
              <a:buFont typeface="'Times New Roman'"/>
              <a:buChar char="•"/>
            </a:pPr>
            <a:r>
              <a:rPr b="0" i="0" lang="en-US" sz="2800" u="none" cap="none" strike="noStrike">
                <a:solidFill>
                  <a:srgbClr val="000000"/>
                </a:solidFill>
              </a:rPr>
              <a:t>  At the end of the burning process, the volume of waste is much smaller and so the final amount that goes to landfill is a fraction of the original. </a:t>
            </a:r>
            <a:endParaRPr b="0" i="0" sz="2800" u="none" cap="none" strike="noStrike">
              <a:solidFill>
                <a:schemeClr val="dk1"/>
              </a:solidFill>
              <a:latin typeface="Calibri"/>
              <a:ea typeface="Calibri"/>
              <a:cs typeface="Calibri"/>
              <a:sym typeface="Calibri"/>
            </a:endParaRPr>
          </a:p>
          <a:p>
            <a:pPr indent="-177800" lvl="0" marL="0" marR="0" rtl="0" algn="l">
              <a:lnSpc>
                <a:spcPct val="100000"/>
              </a:lnSpc>
              <a:spcBef>
                <a:spcPts val="0"/>
              </a:spcBef>
              <a:spcAft>
                <a:spcPts val="0"/>
              </a:spcAft>
              <a:buClr>
                <a:srgbClr val="000000"/>
              </a:buClr>
              <a:buSzPts val="2800"/>
              <a:buFont typeface="'Times New Roman'"/>
              <a:buChar char="•"/>
            </a:pPr>
            <a:r>
              <a:rPr b="0" i="0" lang="en-US" sz="2800" u="none" cap="none" strike="noStrike">
                <a:solidFill>
                  <a:srgbClr val="000000"/>
                </a:solidFill>
              </a:rPr>
              <a:t> When waste is burnt at high temperatures, it produces heat which can be converted to electricity. </a:t>
            </a:r>
            <a:endParaRPr b="0" i="0" sz="2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00"/>
              <a:buFont typeface="'Times New Roman'"/>
              <a:buNone/>
            </a:pPr>
            <a:r>
              <a:rPr b="1" i="0" lang="en-US" sz="2800" u="none" cap="none" strike="noStrike">
                <a:solidFill>
                  <a:srgbClr val="000000"/>
                </a:solidFill>
              </a:rPr>
              <a:t>Burning waste can give off harmful gases</a:t>
            </a:r>
            <a:r>
              <a:rPr b="0" i="0" lang="en-US" sz="2800" u="none" cap="none" strike="noStrike">
                <a:solidFill>
                  <a:srgbClr val="000000"/>
                </a:solidFill>
              </a:rPr>
              <a:t>.</a:t>
            </a:r>
            <a:endParaRPr b="0" i="0" sz="2800" u="none" cap="none" strike="noStrike">
              <a:solidFill>
                <a:schemeClr val="dk1"/>
              </a:solidFill>
              <a:latin typeface="Calibri"/>
              <a:ea typeface="Calibri"/>
              <a:cs typeface="Calibri"/>
              <a:sym typeface="Calibri"/>
            </a:endParaRPr>
          </a:p>
          <a:p>
            <a:pPr indent="-177800" lvl="0" marL="0" marR="0" rtl="0" algn="l">
              <a:lnSpc>
                <a:spcPct val="100000"/>
              </a:lnSpc>
              <a:spcBef>
                <a:spcPts val="0"/>
              </a:spcBef>
              <a:spcAft>
                <a:spcPts val="0"/>
              </a:spcAft>
              <a:buClr>
                <a:srgbClr val="000000"/>
              </a:buClr>
              <a:buSzPts val="2800"/>
              <a:buFont typeface="'Times New Roman'"/>
              <a:buChar char="•"/>
            </a:pPr>
            <a:r>
              <a:rPr b="0" i="0" lang="en-US" sz="2800" u="none" cap="none" strike="noStrike">
                <a:solidFill>
                  <a:srgbClr val="000000"/>
                </a:solidFill>
              </a:rPr>
              <a:t>  To protect health, there are strict guidelines about emissions from plants that burn waste.</a:t>
            </a:r>
            <a:endParaRPr b="0" i="0" sz="2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2800"/>
              <a:buFont typeface="Calibri"/>
              <a:buNone/>
            </a:pPr>
            <a:r>
              <a:t/>
            </a:r>
            <a:endParaRPr b="0" i="0" sz="2800" u="none" cap="none" strike="noStrike">
              <a:solidFill>
                <a:schemeClr val="dk1"/>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19"/>
          <p:cNvSpPr txBox="1"/>
          <p:nvPr/>
        </p:nvSpPr>
        <p:spPr>
          <a:xfrm>
            <a:off x="457200" y="1285406"/>
            <a:ext cx="4038600" cy="4525963"/>
          </a:xfrm>
          <a:prstGeom prst="rect">
            <a:avLst/>
          </a:prstGeom>
          <a:noFill/>
          <a:ln>
            <a:noFill/>
          </a:ln>
        </p:spPr>
        <p:txBody>
          <a:bodyPr anchorCtr="0" anchor="t" bIns="45700" lIns="91425" spcFirstLastPara="1" rIns="91425" wrap="square" tIns="45700">
            <a:noAutofit/>
          </a:bodyPr>
          <a:lstStyle/>
          <a:p>
            <a:pPr indent="-127000" lvl="0" marL="0" marR="0" rtl="0" algn="l">
              <a:lnSpc>
                <a:spcPct val="100000"/>
              </a:lnSpc>
              <a:spcBef>
                <a:spcPts val="0"/>
              </a:spcBef>
              <a:spcAft>
                <a:spcPts val="0"/>
              </a:spcAft>
              <a:buClr>
                <a:srgbClr val="1BAB0D"/>
              </a:buClr>
              <a:buSzPts val="2000"/>
              <a:buFont typeface="Arial"/>
              <a:buChar char="•"/>
            </a:pPr>
            <a:r>
              <a:rPr b="0" i="0" lang="en-US" sz="2000" u="none" cap="none" strike="noStrike">
                <a:solidFill>
                  <a:schemeClr val="dk1"/>
                </a:solidFill>
                <a:latin typeface="Calibri"/>
                <a:ea typeface="Calibri"/>
                <a:cs typeface="Calibri"/>
                <a:sym typeface="Calibri"/>
              </a:rPr>
              <a:t>We all waste food. </a:t>
            </a:r>
            <a:endParaRPr/>
          </a:p>
          <a:p>
            <a:pPr indent="0" lvl="0" marL="0" marR="0" rtl="0" algn="l">
              <a:lnSpc>
                <a:spcPct val="100000"/>
              </a:lnSpc>
              <a:spcBef>
                <a:spcPts val="400"/>
              </a:spcBef>
              <a:spcAft>
                <a:spcPts val="0"/>
              </a:spcAft>
              <a:buClr>
                <a:srgbClr val="1BAB0D"/>
              </a:buClr>
              <a:buSzPts val="2000"/>
              <a:buFont typeface="Arial"/>
              <a:buNone/>
            </a:pPr>
            <a:r>
              <a:t/>
            </a:r>
            <a:endParaRPr b="0" i="0" sz="2000" u="none" cap="none" strike="noStrike">
              <a:solidFill>
                <a:schemeClr val="dk1"/>
              </a:solidFill>
              <a:latin typeface="Calibri"/>
              <a:ea typeface="Calibri"/>
              <a:cs typeface="Calibri"/>
              <a:sym typeface="Calibri"/>
            </a:endParaRPr>
          </a:p>
          <a:p>
            <a:pPr indent="-127000" lvl="0" marL="0" marR="0" rtl="0" algn="l">
              <a:lnSpc>
                <a:spcPct val="100000"/>
              </a:lnSpc>
              <a:spcBef>
                <a:spcPts val="400"/>
              </a:spcBef>
              <a:spcAft>
                <a:spcPts val="0"/>
              </a:spcAft>
              <a:buClr>
                <a:srgbClr val="1BAB0D"/>
              </a:buClr>
              <a:buSzPts val="2000"/>
              <a:buFont typeface="Arial"/>
              <a:buChar char="•"/>
            </a:pPr>
            <a:r>
              <a:rPr b="0" i="0" lang="en-US" sz="2000" u="none" cap="none" strike="noStrike">
                <a:solidFill>
                  <a:schemeClr val="dk1"/>
                </a:solidFill>
                <a:latin typeface="Calibri"/>
                <a:ea typeface="Calibri"/>
                <a:cs typeface="Calibri"/>
                <a:sym typeface="Calibri"/>
              </a:rPr>
              <a:t>Did you know that in one year, every one of us throws away about 70 kg of food on average? </a:t>
            </a:r>
            <a:endParaRPr/>
          </a:p>
          <a:p>
            <a:pPr indent="-127000" lvl="0" marL="0" marR="0" rtl="0" algn="l">
              <a:spcBef>
                <a:spcPts val="400"/>
              </a:spcBef>
              <a:spcAft>
                <a:spcPts val="0"/>
              </a:spcAft>
              <a:buClr>
                <a:srgbClr val="1BAB0D"/>
              </a:buClr>
              <a:buSzPts val="2000"/>
              <a:buFont typeface="Calibri"/>
              <a:buChar char="•"/>
            </a:pPr>
            <a:r>
              <a:rPr b="0" i="0" lang="en-US" sz="2000" u="none" cap="none" strike="noStrike">
                <a:solidFill>
                  <a:schemeClr val="dk1"/>
                </a:solidFill>
                <a:latin typeface="Calibri"/>
                <a:ea typeface="Calibri"/>
                <a:cs typeface="Calibri"/>
                <a:sym typeface="Calibri"/>
              </a:rPr>
              <a:t> </a:t>
            </a:r>
            <a:r>
              <a:rPr b="1" i="0" lang="en-US" sz="2000" u="none" cap="none" strike="noStrike">
                <a:solidFill>
                  <a:schemeClr val="dk1"/>
                </a:solidFill>
                <a:latin typeface="Calibri"/>
                <a:ea typeface="Calibri"/>
                <a:cs typeface="Calibri"/>
                <a:sym typeface="Calibri"/>
              </a:rPr>
              <a:t>What is that equivalent to?</a:t>
            </a:r>
            <a:r>
              <a:rPr lang="en-US" sz="2000">
                <a:solidFill>
                  <a:srgbClr val="000000"/>
                </a:solidFill>
                <a:latin typeface="Calibri"/>
                <a:ea typeface="Calibri"/>
                <a:cs typeface="Calibri"/>
                <a:sym typeface="Calibri"/>
              </a:rPr>
              <a:t> </a:t>
            </a:r>
            <a:endParaRPr sz="2000">
              <a:solidFill>
                <a:srgbClr val="000000"/>
              </a:solidFill>
              <a:latin typeface="Calibri"/>
              <a:ea typeface="Calibri"/>
              <a:cs typeface="Calibri"/>
              <a:sym typeface="Calibri"/>
            </a:endParaRPr>
          </a:p>
          <a:p>
            <a:pPr indent="0" lvl="0" marL="0" marR="0" rtl="0" algn="l">
              <a:spcBef>
                <a:spcPts val="400"/>
              </a:spcBef>
              <a:spcAft>
                <a:spcPts val="0"/>
              </a:spcAft>
              <a:buNone/>
            </a:pPr>
            <a:r>
              <a:rPr lang="en-US" sz="2000">
                <a:solidFill>
                  <a:srgbClr val="000000"/>
                </a:solidFill>
                <a:latin typeface="Calibri"/>
                <a:ea typeface="Calibri"/>
                <a:cs typeface="Calibri"/>
                <a:sym typeface="Calibri"/>
              </a:rPr>
              <a:t>That's equivalent to the weight of an average adult.</a:t>
            </a:r>
            <a:endParaRPr sz="2000">
              <a:solidFill>
                <a:schemeClr val="dk1"/>
              </a:solidFill>
              <a:latin typeface="Calibri"/>
              <a:ea typeface="Calibri"/>
              <a:cs typeface="Calibri"/>
              <a:sym typeface="Calibri"/>
            </a:endParaRPr>
          </a:p>
          <a:p>
            <a:pPr indent="0" lvl="0" marL="0" marR="0" rtl="0" algn="l">
              <a:lnSpc>
                <a:spcPct val="100000"/>
              </a:lnSpc>
              <a:spcBef>
                <a:spcPts val="400"/>
              </a:spcBef>
              <a:spcAft>
                <a:spcPts val="0"/>
              </a:spcAft>
              <a:buNone/>
            </a:pPr>
            <a:r>
              <a:t/>
            </a:r>
            <a:endParaRPr b="1" sz="2000">
              <a:solidFill>
                <a:schemeClr val="dk1"/>
              </a:solidFill>
              <a:latin typeface="Calibri"/>
              <a:ea typeface="Calibri"/>
              <a:cs typeface="Calibri"/>
              <a:sym typeface="Calibri"/>
            </a:endParaRPr>
          </a:p>
          <a:p>
            <a:pPr indent="0" lvl="0" marL="0" marR="0" rtl="0" algn="l">
              <a:lnSpc>
                <a:spcPct val="100000"/>
              </a:lnSpc>
              <a:spcBef>
                <a:spcPts val="400"/>
              </a:spcBef>
              <a:spcAft>
                <a:spcPts val="0"/>
              </a:spcAft>
              <a:buNone/>
            </a:pPr>
            <a:r>
              <a:rPr b="0" i="0" lang="en-US" sz="2000" u="none" cap="none" strike="noStrike">
                <a:solidFill>
                  <a:schemeClr val="dk1"/>
                </a:solidFill>
                <a:latin typeface="Calibri"/>
                <a:ea typeface="Calibri"/>
                <a:cs typeface="Calibri"/>
                <a:sym typeface="Calibri"/>
              </a:rPr>
              <a:t>Most of the food we throw away could have been eaten</a:t>
            </a:r>
            <a:endParaRPr/>
          </a:p>
          <a:p>
            <a:pPr indent="-127000" lvl="0" marL="0" marR="0" rtl="0" algn="l">
              <a:lnSpc>
                <a:spcPct val="100000"/>
              </a:lnSpc>
              <a:spcBef>
                <a:spcPts val="400"/>
              </a:spcBef>
              <a:spcAft>
                <a:spcPts val="0"/>
              </a:spcAft>
              <a:buClr>
                <a:srgbClr val="1BAB0D"/>
              </a:buClr>
              <a:buSzPts val="2000"/>
              <a:buFont typeface="Calibri"/>
              <a:buChar char="•"/>
            </a:pPr>
            <a:r>
              <a:rPr b="0" i="0" lang="en-US" sz="2000" u="none" cap="none" strike="noStrike">
                <a:solidFill>
                  <a:schemeClr val="dk1"/>
                </a:solidFill>
                <a:latin typeface="Calibri"/>
                <a:ea typeface="Calibri"/>
                <a:cs typeface="Calibri"/>
                <a:sym typeface="Calibri"/>
              </a:rPr>
              <a:t> </a:t>
            </a:r>
            <a:r>
              <a:rPr b="1" i="0" lang="en-US" sz="2000" u="none" cap="none" strike="noStrike">
                <a:solidFill>
                  <a:schemeClr val="dk1"/>
                </a:solidFill>
                <a:latin typeface="Calibri"/>
                <a:ea typeface="Calibri"/>
                <a:cs typeface="Calibri"/>
                <a:sym typeface="Calibri"/>
              </a:rPr>
              <a:t>What do you think is the main reason for throwing away food?</a:t>
            </a:r>
            <a:endParaRPr/>
          </a:p>
          <a:p>
            <a:pPr indent="0" lvl="0" marL="0" marR="0" rtl="0" algn="l">
              <a:lnSpc>
                <a:spcPct val="100000"/>
              </a:lnSpc>
              <a:spcBef>
                <a:spcPts val="480"/>
              </a:spcBef>
              <a:spcAft>
                <a:spcPts val="0"/>
              </a:spcAft>
              <a:buClr>
                <a:srgbClr val="1BAB0D"/>
              </a:buClr>
              <a:buSzPts val="2400"/>
              <a:buFont typeface="Arial"/>
              <a:buNone/>
            </a:pPr>
            <a:r>
              <a:t/>
            </a:r>
            <a:endParaRPr b="1" i="0" sz="2400" u="none" cap="none" strike="noStrike">
              <a:solidFill>
                <a:schemeClr val="dk1"/>
              </a:solidFill>
              <a:latin typeface="Calibri"/>
              <a:ea typeface="Calibri"/>
              <a:cs typeface="Calibri"/>
              <a:sym typeface="Calibri"/>
            </a:endParaRPr>
          </a:p>
        </p:txBody>
      </p:sp>
      <p:pic>
        <p:nvPicPr>
          <p:cNvPr descr="http://www.ecoutlet.co.uk/blog/wp-content/uploads/2009/08/Food-Waste.JPG" id="195" name="Google Shape;195;p19"/>
          <p:cNvPicPr preferRelativeResize="0"/>
          <p:nvPr/>
        </p:nvPicPr>
        <p:blipFill rotWithShape="1">
          <a:blip r:embed="rId3">
            <a:alphaModFix/>
          </a:blip>
          <a:srcRect b="5045" l="17575" r="31746" t="3026"/>
          <a:stretch/>
        </p:blipFill>
        <p:spPr>
          <a:xfrm>
            <a:off x="4664075" y="1417638"/>
            <a:ext cx="3848100" cy="3925887"/>
          </a:xfrm>
          <a:prstGeom prst="rect">
            <a:avLst/>
          </a:prstGeom>
          <a:noFill/>
          <a:ln>
            <a:noFill/>
          </a:ln>
        </p:spPr>
      </p:pic>
      <p:sp>
        <p:nvSpPr>
          <p:cNvPr id="196" name="Google Shape;196;p19"/>
          <p:cNvSpPr/>
          <p:nvPr/>
        </p:nvSpPr>
        <p:spPr>
          <a:xfrm flipH="1" rot="10800000">
            <a:off x="1950036" y="414696"/>
            <a:ext cx="5324110" cy="609701"/>
          </a:xfrm>
          <a:prstGeom prst="trapezoid">
            <a:avLst>
              <a:gd fmla="val 25000" name="adj"/>
            </a:avLst>
          </a:prstGeom>
          <a:solidFill>
            <a:srgbClr val="F59C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97" name="Google Shape;197;p19"/>
          <p:cNvSpPr txBox="1"/>
          <p:nvPr/>
        </p:nvSpPr>
        <p:spPr>
          <a:xfrm>
            <a:off x="0" y="445141"/>
            <a:ext cx="9144000" cy="45279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3200">
                <a:solidFill>
                  <a:srgbClr val="FFFFFF"/>
                </a:solidFill>
                <a:latin typeface="Arial Black"/>
                <a:ea typeface="Arial Black"/>
                <a:cs typeface="Arial Black"/>
                <a:sym typeface="Arial Black"/>
              </a:rPr>
              <a:t>Incredible… but true</a:t>
            </a:r>
            <a:endParaRPr sz="3200">
              <a:solidFill>
                <a:srgbClr val="FFFFFF"/>
              </a:solidFill>
              <a:latin typeface="Arial Black"/>
              <a:ea typeface="Arial Black"/>
              <a:cs typeface="Arial Black"/>
              <a:sym typeface="Arial Black"/>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20"/>
          <p:cNvSpPr/>
          <p:nvPr/>
        </p:nvSpPr>
        <p:spPr>
          <a:xfrm>
            <a:off x="637081" y="568890"/>
            <a:ext cx="8027233" cy="5118004"/>
          </a:xfrm>
          <a:prstGeom prst="rect">
            <a:avLst/>
          </a:prstGeom>
          <a:noFill/>
          <a:ln>
            <a:noFill/>
          </a:ln>
        </p:spPr>
        <p:txBody>
          <a:bodyPr anchorCtr="0" anchor="t" bIns="45700" lIns="91425" spcFirstLastPara="1" rIns="91425" wrap="square" tIns="45700">
            <a:spAutoFit/>
          </a:bodyPr>
          <a:lstStyle/>
          <a:p>
            <a:pPr indent="0" lvl="0" marL="0" marR="0" rtl="0" algn="l">
              <a:lnSpc>
                <a:spcPct val="85000"/>
              </a:lnSpc>
              <a:spcBef>
                <a:spcPts val="0"/>
              </a:spcBef>
              <a:spcAft>
                <a:spcPts val="0"/>
              </a:spcAft>
              <a:buNone/>
            </a:pPr>
            <a:r>
              <a:rPr b="1" lang="en-US" sz="2400">
                <a:solidFill>
                  <a:srgbClr val="000000"/>
                </a:solidFill>
                <a:latin typeface="Calibri"/>
                <a:ea typeface="Calibri"/>
                <a:cs typeface="Calibri"/>
                <a:sym typeface="Calibri"/>
              </a:rPr>
              <a:t>The main reason we throw away food: </a:t>
            </a:r>
            <a:r>
              <a:rPr lang="en-US" sz="2400">
                <a:solidFill>
                  <a:srgbClr val="000000"/>
                </a:solidFill>
                <a:latin typeface="Calibri"/>
                <a:ea typeface="Calibri"/>
                <a:cs typeface="Calibri"/>
                <a:sym typeface="Calibri"/>
              </a:rPr>
              <a:t>it was left on the plate after a meal (in one year, the UK threw away 1,225,700 tonnes of food,  worth £3.3 billion)</a:t>
            </a:r>
            <a:r>
              <a:rPr i="1" lang="en-US" sz="2400">
                <a:solidFill>
                  <a:srgbClr val="000000"/>
                </a:solidFill>
                <a:latin typeface="Calibri"/>
                <a:ea typeface="Calibri"/>
                <a:cs typeface="Calibri"/>
                <a:sym typeface="Calibri"/>
              </a:rPr>
              <a:t>   Source: Wrap report – Food Waste in schools</a:t>
            </a:r>
            <a:endParaRPr i="1" sz="2400">
              <a:solidFill>
                <a:schemeClr val="dk1"/>
              </a:solidFill>
              <a:latin typeface="Calibri"/>
              <a:ea typeface="Calibri"/>
              <a:cs typeface="Calibri"/>
              <a:sym typeface="Calibri"/>
            </a:endParaRPr>
          </a:p>
          <a:p>
            <a:pPr indent="0" lvl="0" marL="0" marR="0" rtl="0" algn="l">
              <a:lnSpc>
                <a:spcPct val="85000"/>
              </a:lnSpc>
              <a:spcBef>
                <a:spcPts val="0"/>
              </a:spcBef>
              <a:spcAft>
                <a:spcPts val="0"/>
              </a:spcAft>
              <a:buNone/>
            </a:pPr>
            <a:r>
              <a:t/>
            </a:r>
            <a:endParaRPr sz="2400">
              <a:solidFill>
                <a:schemeClr val="dk1"/>
              </a:solidFill>
              <a:latin typeface="Calibri"/>
              <a:ea typeface="Calibri"/>
              <a:cs typeface="Calibri"/>
              <a:sym typeface="Calibri"/>
            </a:endParaRPr>
          </a:p>
          <a:p>
            <a:pPr indent="0" lvl="0" marL="0" marR="0" rtl="0" algn="l">
              <a:lnSpc>
                <a:spcPct val="85000"/>
              </a:lnSpc>
              <a:spcBef>
                <a:spcPts val="0"/>
              </a:spcBef>
              <a:spcAft>
                <a:spcPts val="0"/>
              </a:spcAft>
              <a:buNone/>
            </a:pPr>
            <a:r>
              <a:rPr lang="en-US" sz="2400">
                <a:solidFill>
                  <a:srgbClr val="000000"/>
                </a:solidFill>
                <a:latin typeface="Calibri"/>
                <a:ea typeface="Calibri"/>
                <a:cs typeface="Calibri"/>
                <a:sym typeface="Calibri"/>
              </a:rPr>
              <a:t>This study suggests that over a school year (40 weeks) a total of:</a:t>
            </a:r>
            <a:endParaRPr sz="2400">
              <a:solidFill>
                <a:schemeClr val="dk1"/>
              </a:solidFill>
              <a:latin typeface="Calibri"/>
              <a:ea typeface="Calibri"/>
              <a:cs typeface="Calibri"/>
              <a:sym typeface="Calibri"/>
            </a:endParaRPr>
          </a:p>
          <a:p>
            <a:pPr indent="-342900" lvl="1" marL="457200" marR="0" rtl="0" algn="l">
              <a:lnSpc>
                <a:spcPct val="85000"/>
              </a:lnSpc>
              <a:spcBef>
                <a:spcPts val="0"/>
              </a:spcBef>
              <a:spcAft>
                <a:spcPts val="0"/>
              </a:spcAft>
              <a:buClr>
                <a:srgbClr val="000000"/>
              </a:buClr>
              <a:buSzPts val="2400"/>
              <a:buFont typeface="Calibri"/>
              <a:buChar char="•"/>
            </a:pPr>
            <a:r>
              <a:rPr b="0" i="0" lang="en-US" sz="2400" u="none" cap="none" strike="noStrike">
                <a:solidFill>
                  <a:srgbClr val="000000"/>
                </a:solidFill>
                <a:latin typeface="Calibri"/>
                <a:ea typeface="Calibri"/>
                <a:cs typeface="Calibri"/>
                <a:sym typeface="Calibri"/>
              </a:rPr>
              <a:t>55,408 tonnes of food waste is generated by </a:t>
            </a:r>
            <a:r>
              <a:rPr b="1" i="0" lang="en-US" sz="2400" u="none" cap="none" strike="noStrike">
                <a:solidFill>
                  <a:srgbClr val="000000"/>
                </a:solidFill>
                <a:latin typeface="Calibri"/>
                <a:ea typeface="Calibri"/>
                <a:cs typeface="Calibri"/>
                <a:sym typeface="Calibri"/>
              </a:rPr>
              <a:t>primary schools in England - that’s 72 grams per pupil per day</a:t>
            </a:r>
            <a:endParaRPr b="1" i="0" sz="2400" u="none" cap="none" strike="noStrike">
              <a:solidFill>
                <a:schemeClr val="dk1"/>
              </a:solidFill>
              <a:latin typeface="Calibri"/>
              <a:ea typeface="Calibri"/>
              <a:cs typeface="Calibri"/>
              <a:sym typeface="Calibri"/>
            </a:endParaRPr>
          </a:p>
          <a:p>
            <a:pPr indent="-342900" lvl="1" marL="457200" marR="0" rtl="0" algn="l">
              <a:lnSpc>
                <a:spcPct val="85000"/>
              </a:lnSpc>
              <a:spcBef>
                <a:spcPts val="0"/>
              </a:spcBef>
              <a:spcAft>
                <a:spcPts val="0"/>
              </a:spcAft>
              <a:buClr>
                <a:srgbClr val="000000"/>
              </a:buClr>
              <a:buSzPts val="2400"/>
              <a:buFont typeface="Calibri"/>
              <a:buChar char="•"/>
            </a:pPr>
            <a:r>
              <a:rPr b="0" i="0" lang="en-US" sz="2400" u="none" cap="none" strike="noStrike">
                <a:solidFill>
                  <a:srgbClr val="000000"/>
                </a:solidFill>
                <a:latin typeface="Calibri"/>
                <a:ea typeface="Calibri"/>
                <a:cs typeface="Calibri"/>
                <a:sym typeface="Calibri"/>
              </a:rPr>
              <a:t>24,974 tonnes by </a:t>
            </a:r>
            <a:r>
              <a:rPr b="1" i="0" lang="en-US" sz="2400" u="none" cap="none" strike="noStrike">
                <a:solidFill>
                  <a:srgbClr val="000000"/>
                </a:solidFill>
                <a:latin typeface="Calibri"/>
                <a:ea typeface="Calibri"/>
                <a:cs typeface="Calibri"/>
                <a:sym typeface="Calibri"/>
              </a:rPr>
              <a:t>secondary schools - that’s 42 grams per pupil per day</a:t>
            </a:r>
            <a:endParaRPr b="1" i="0" sz="2400" u="none" cap="none" strike="noStrike">
              <a:solidFill>
                <a:schemeClr val="dk1"/>
              </a:solidFill>
              <a:latin typeface="Calibri"/>
              <a:ea typeface="Calibri"/>
              <a:cs typeface="Calibri"/>
              <a:sym typeface="Calibri"/>
            </a:endParaRPr>
          </a:p>
          <a:p>
            <a:pPr indent="-342900" lvl="1" marL="457200" marR="0" rtl="0" algn="l">
              <a:lnSpc>
                <a:spcPct val="85000"/>
              </a:lnSpc>
              <a:spcBef>
                <a:spcPts val="0"/>
              </a:spcBef>
              <a:spcAft>
                <a:spcPts val="0"/>
              </a:spcAft>
              <a:buClr>
                <a:srgbClr val="000000"/>
              </a:buClr>
              <a:buSzPts val="2400"/>
              <a:buFont typeface="Calibri"/>
              <a:buChar char="•"/>
            </a:pPr>
            <a:r>
              <a:rPr b="0" i="0" lang="en-US" sz="2400" u="none" cap="none" strike="noStrike">
                <a:solidFill>
                  <a:srgbClr val="000000"/>
                </a:solidFill>
                <a:latin typeface="Calibri"/>
                <a:ea typeface="Calibri"/>
                <a:cs typeface="Calibri"/>
                <a:sym typeface="Calibri"/>
              </a:rPr>
              <a:t>that's a </a:t>
            </a:r>
            <a:r>
              <a:rPr b="1" i="0" lang="en-US" sz="2400" u="none" cap="none" strike="noStrike">
                <a:solidFill>
                  <a:srgbClr val="000000"/>
                </a:solidFill>
                <a:latin typeface="Calibri"/>
                <a:ea typeface="Calibri"/>
                <a:cs typeface="Calibri"/>
                <a:sym typeface="Calibri"/>
              </a:rPr>
              <a:t>total food waste weight of 80,382 tonnes</a:t>
            </a:r>
            <a:r>
              <a:rPr b="0" i="0" lang="en-US" sz="2400" u="none" cap="none" strike="noStrike">
                <a:solidFill>
                  <a:srgbClr val="000000"/>
                </a:solidFill>
                <a:latin typeface="Calibri"/>
                <a:ea typeface="Calibri"/>
                <a:cs typeface="Calibri"/>
                <a:sym typeface="Calibri"/>
              </a:rPr>
              <a:t>.</a:t>
            </a:r>
            <a:endParaRPr b="0" i="0" sz="2400" u="none" cap="none" strike="noStrike">
              <a:solidFill>
                <a:schemeClr val="dk1"/>
              </a:solidFill>
              <a:latin typeface="Calibri"/>
              <a:ea typeface="Calibri"/>
              <a:cs typeface="Calibri"/>
              <a:sym typeface="Calibri"/>
            </a:endParaRPr>
          </a:p>
          <a:p>
            <a:pPr indent="0" lvl="0" marL="0" marR="0" rtl="0" algn="l">
              <a:lnSpc>
                <a:spcPct val="85000"/>
              </a:lnSpc>
              <a:spcBef>
                <a:spcPts val="0"/>
              </a:spcBef>
              <a:spcAft>
                <a:spcPts val="0"/>
              </a:spcAft>
              <a:buNone/>
            </a:pPr>
            <a:br>
              <a:rPr lang="en-US" sz="2400">
                <a:solidFill>
                  <a:srgbClr val="000000"/>
                </a:solidFill>
                <a:latin typeface="Calibri"/>
                <a:ea typeface="Calibri"/>
                <a:cs typeface="Calibri"/>
                <a:sym typeface="Calibri"/>
              </a:rPr>
            </a:br>
            <a:r>
              <a:rPr b="1" lang="en-US" sz="2400">
                <a:solidFill>
                  <a:srgbClr val="000000"/>
                </a:solidFill>
                <a:latin typeface="Calibri"/>
                <a:ea typeface="Calibri"/>
                <a:cs typeface="Calibri"/>
                <a:sym typeface="Calibri"/>
              </a:rPr>
              <a:t>The majority of food waste in both secondary (77%) and primary (78%) schools was found to be avoidable.</a:t>
            </a:r>
            <a:endParaRPr sz="2400">
              <a:solidFill>
                <a:schemeClr val="dk1"/>
              </a:solidFill>
              <a:latin typeface="Calibri"/>
              <a:ea typeface="Calibri"/>
              <a:cs typeface="Calibri"/>
              <a:sym typeface="Calibri"/>
            </a:endParaRPr>
          </a:p>
          <a:p>
            <a:pPr indent="0" lvl="0" marL="0" marR="0" rtl="0" algn="l">
              <a:lnSpc>
                <a:spcPct val="85000"/>
              </a:lnSpc>
              <a:spcBef>
                <a:spcPts val="0"/>
              </a:spcBef>
              <a:spcAft>
                <a:spcPts val="0"/>
              </a:spcAft>
              <a:buNone/>
            </a:pPr>
            <a:r>
              <a:t/>
            </a:r>
            <a:endParaRPr sz="2400">
              <a:solidFill>
                <a:srgbClr val="000000"/>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21"/>
          <p:cNvSpPr txBox="1"/>
          <p:nvPr/>
        </p:nvSpPr>
        <p:spPr>
          <a:xfrm>
            <a:off x="98425" y="2157413"/>
            <a:ext cx="8953500" cy="681037"/>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dk1"/>
              </a:buClr>
              <a:buSzPts val="3200"/>
              <a:buFont typeface="Arial"/>
              <a:buNone/>
            </a:pPr>
            <a:r>
              <a:rPr b="0" i="0" lang="en-US" sz="3200" u="none" cap="none" strike="noStrike">
                <a:solidFill>
                  <a:schemeClr val="dk1"/>
                </a:solidFill>
                <a:latin typeface="Calibri"/>
                <a:ea typeface="Calibri"/>
                <a:cs typeface="Calibri"/>
                <a:sym typeface="Calibri"/>
              </a:rPr>
              <a:t>How do you know something can be recycled?</a:t>
            </a:r>
            <a:endParaRPr b="0" i="0" sz="3200" u="none" cap="none" strike="noStrike">
              <a:solidFill>
                <a:schemeClr val="dk1"/>
              </a:solidFill>
              <a:latin typeface="Calibri"/>
              <a:ea typeface="Calibri"/>
              <a:cs typeface="Calibri"/>
              <a:sym typeface="Calibri"/>
            </a:endParaRPr>
          </a:p>
        </p:txBody>
      </p:sp>
      <p:pic>
        <p:nvPicPr>
          <p:cNvPr descr="http://www.toddpak.co.uk/images/pages/symbols.png" id="209" name="Google Shape;209;p21"/>
          <p:cNvPicPr preferRelativeResize="0"/>
          <p:nvPr/>
        </p:nvPicPr>
        <p:blipFill rotWithShape="1">
          <a:blip r:embed="rId3">
            <a:alphaModFix/>
          </a:blip>
          <a:srcRect b="0" l="0" r="0" t="0"/>
          <a:stretch/>
        </p:blipFill>
        <p:spPr>
          <a:xfrm>
            <a:off x="1020223" y="3146425"/>
            <a:ext cx="7069032" cy="1893491"/>
          </a:xfrm>
          <a:prstGeom prst="rect">
            <a:avLst/>
          </a:prstGeom>
          <a:noFill/>
          <a:ln>
            <a:noFill/>
          </a:ln>
        </p:spPr>
      </p:pic>
      <p:sp>
        <p:nvSpPr>
          <p:cNvPr id="210" name="Google Shape;210;p21"/>
          <p:cNvSpPr/>
          <p:nvPr/>
        </p:nvSpPr>
        <p:spPr>
          <a:xfrm>
            <a:off x="744094" y="507744"/>
            <a:ext cx="7659023" cy="625584"/>
          </a:xfrm>
          <a:prstGeom prst="trapezoid">
            <a:avLst>
              <a:gd fmla="val 25000" name="adj"/>
            </a:avLst>
          </a:prstGeom>
          <a:solidFill>
            <a:srgbClr val="F59C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11" name="Google Shape;211;p21"/>
          <p:cNvSpPr txBox="1"/>
          <p:nvPr/>
        </p:nvSpPr>
        <p:spPr>
          <a:xfrm>
            <a:off x="0" y="507744"/>
            <a:ext cx="9144000" cy="45279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3200">
                <a:solidFill>
                  <a:srgbClr val="FFFFFF"/>
                </a:solidFill>
                <a:latin typeface="Arial Black"/>
                <a:ea typeface="Arial Black"/>
                <a:cs typeface="Arial Black"/>
                <a:sym typeface="Arial Black"/>
              </a:rPr>
              <a:t>We can all make a difference</a:t>
            </a:r>
            <a:endParaRPr sz="3200">
              <a:solidFill>
                <a:srgbClr val="FFFFFF"/>
              </a:solidFill>
              <a:latin typeface="Arial Black"/>
              <a:ea typeface="Arial Black"/>
              <a:cs typeface="Arial Black"/>
              <a:sym typeface="Arial Black"/>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p22"/>
          <p:cNvSpPr/>
          <p:nvPr/>
        </p:nvSpPr>
        <p:spPr>
          <a:xfrm>
            <a:off x="539646" y="340312"/>
            <a:ext cx="8289560" cy="5262979"/>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Calibri"/>
              <a:buNone/>
            </a:pPr>
            <a:r>
              <a:rPr b="1" i="0" lang="en-US" sz="2400" u="none" cap="none" strike="noStrike">
                <a:solidFill>
                  <a:srgbClr val="000000"/>
                </a:solidFill>
                <a:latin typeface="Calibri"/>
                <a:ea typeface="Calibri"/>
                <a:cs typeface="Calibri"/>
                <a:sym typeface="Calibri"/>
              </a:rPr>
              <a:t>We can all make a difference</a:t>
            </a:r>
            <a:endParaRPr b="0" i="0" sz="2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Calibri"/>
              <a:buNone/>
            </a:pPr>
            <a:r>
              <a:rPr b="1" i="0" lang="en-US" sz="2400" u="none" cap="none" strike="noStrike">
                <a:solidFill>
                  <a:srgbClr val="000000"/>
                </a:solidFill>
                <a:latin typeface="Calibri"/>
                <a:ea typeface="Calibri"/>
                <a:cs typeface="Calibri"/>
                <a:sym typeface="Calibri"/>
              </a:rPr>
              <a:t>How do you know</a:t>
            </a:r>
            <a:r>
              <a:rPr b="0" i="0" lang="en-US" sz="2400" u="none" cap="none" strike="noStrike">
                <a:solidFill>
                  <a:srgbClr val="000000"/>
                </a:solidFill>
                <a:latin typeface="Calibri"/>
                <a:ea typeface="Calibri"/>
                <a:cs typeface="Calibri"/>
                <a:sym typeface="Calibri"/>
              </a:rPr>
              <a:t> if something can be recycled?</a:t>
            </a:r>
            <a:endParaRPr b="0" i="0" sz="2400" u="none" cap="none" strike="noStrike">
              <a:solidFill>
                <a:schemeClr val="dk1"/>
              </a:solidFill>
              <a:latin typeface="Arial"/>
              <a:ea typeface="Arial"/>
              <a:cs typeface="Arial"/>
              <a:sym typeface="Arial"/>
            </a:endParaRPr>
          </a:p>
          <a:p>
            <a:pPr indent="-457200" lvl="1" marL="457200" marR="0" rtl="0" algn="l">
              <a:lnSpc>
                <a:spcPct val="100000"/>
              </a:lnSpc>
              <a:spcBef>
                <a:spcPts val="0"/>
              </a:spcBef>
              <a:spcAft>
                <a:spcPts val="0"/>
              </a:spcAft>
              <a:buClr>
                <a:srgbClr val="000000"/>
              </a:buClr>
              <a:buSzPts val="2400"/>
              <a:buFont typeface="Calibri"/>
              <a:buChar char="•"/>
            </a:pPr>
            <a:r>
              <a:rPr b="0" i="0" lang="en-US" sz="2400" u="none" cap="none" strike="noStrike">
                <a:solidFill>
                  <a:srgbClr val="000000"/>
                </a:solidFill>
                <a:latin typeface="Calibri"/>
                <a:ea typeface="Calibri"/>
                <a:cs typeface="Calibri"/>
                <a:sym typeface="Calibri"/>
              </a:rPr>
              <a:t>Take a look at these recycling symbols and see if everyone knows what they mean. </a:t>
            </a:r>
            <a:endParaRPr b="0" i="0" sz="2400" u="none" cap="none" strike="noStrike">
              <a:solidFill>
                <a:schemeClr val="dk1"/>
              </a:solidFill>
              <a:latin typeface="Arial"/>
              <a:ea typeface="Arial"/>
              <a:cs typeface="Arial"/>
              <a:sym typeface="Arial"/>
            </a:endParaRPr>
          </a:p>
          <a:p>
            <a:pPr indent="-457200" lvl="1" marL="457200" marR="0" rtl="0" algn="l">
              <a:lnSpc>
                <a:spcPct val="100000"/>
              </a:lnSpc>
              <a:spcBef>
                <a:spcPts val="0"/>
              </a:spcBef>
              <a:spcAft>
                <a:spcPts val="0"/>
              </a:spcAft>
              <a:buClr>
                <a:srgbClr val="000000"/>
              </a:buClr>
              <a:buSzPts val="2400"/>
              <a:buFont typeface="Calibri"/>
              <a:buChar char="•"/>
            </a:pPr>
            <a:r>
              <a:rPr b="1" i="0" lang="en-US" sz="2400" u="none" cap="none" strike="noStrike">
                <a:solidFill>
                  <a:srgbClr val="000000"/>
                </a:solidFill>
                <a:latin typeface="Calibri"/>
                <a:ea typeface="Calibri"/>
                <a:cs typeface="Calibri"/>
                <a:sym typeface="Calibri"/>
              </a:rPr>
              <a:t>What sorts of things can be recycled?</a:t>
            </a:r>
            <a:endParaRPr b="0" i="0" sz="2400" u="none" cap="none" strike="noStrike">
              <a:solidFill>
                <a:schemeClr val="dk1"/>
              </a:solidFill>
              <a:latin typeface="Arial"/>
              <a:ea typeface="Arial"/>
              <a:cs typeface="Arial"/>
              <a:sym typeface="Arial"/>
            </a:endParaRPr>
          </a:p>
          <a:p>
            <a:pPr indent="-457200" lvl="1" marL="457200" marR="0" rtl="0" algn="l">
              <a:lnSpc>
                <a:spcPct val="100000"/>
              </a:lnSpc>
              <a:spcBef>
                <a:spcPts val="0"/>
              </a:spcBef>
              <a:spcAft>
                <a:spcPts val="0"/>
              </a:spcAft>
              <a:buClr>
                <a:srgbClr val="000000"/>
              </a:buClr>
              <a:buSzPts val="2400"/>
              <a:buFont typeface="Calibri"/>
              <a:buChar char="•"/>
            </a:pPr>
            <a:r>
              <a:rPr b="0" i="0" lang="en-US" sz="2400" u="none" cap="none" strike="noStrike">
                <a:solidFill>
                  <a:srgbClr val="000000"/>
                </a:solidFill>
                <a:latin typeface="Calibri"/>
                <a:ea typeface="Calibri"/>
                <a:cs typeface="Calibri"/>
                <a:sym typeface="Calibri"/>
              </a:rPr>
              <a:t>Do you recycle at home?</a:t>
            </a:r>
            <a:endParaRPr b="0" i="0" sz="2400" u="none" cap="none" strike="noStrike">
              <a:solidFill>
                <a:schemeClr val="dk1"/>
              </a:solidFill>
              <a:latin typeface="Arial"/>
              <a:ea typeface="Arial"/>
              <a:cs typeface="Arial"/>
              <a:sym typeface="Arial"/>
            </a:endParaRPr>
          </a:p>
          <a:p>
            <a:pPr indent="-457200" lvl="1" marL="457200" marR="0" rtl="0" algn="l">
              <a:lnSpc>
                <a:spcPct val="100000"/>
              </a:lnSpc>
              <a:spcBef>
                <a:spcPts val="0"/>
              </a:spcBef>
              <a:spcAft>
                <a:spcPts val="0"/>
              </a:spcAft>
              <a:buClr>
                <a:srgbClr val="000000"/>
              </a:buClr>
              <a:buSzPts val="2400"/>
              <a:buFont typeface="Calibri"/>
              <a:buChar char="•"/>
            </a:pPr>
            <a:r>
              <a:rPr b="0" i="0" lang="en-US" sz="2400" u="none" cap="none" strike="noStrike">
                <a:solidFill>
                  <a:srgbClr val="000000"/>
                </a:solidFill>
                <a:latin typeface="Calibri"/>
                <a:ea typeface="Calibri"/>
                <a:cs typeface="Calibri"/>
                <a:sym typeface="Calibri"/>
              </a:rPr>
              <a:t>Does the council collect it or do you take it to a recycling centre?</a:t>
            </a:r>
            <a:endParaRPr b="0" i="0" sz="2400" u="none" cap="none" strike="noStrike">
              <a:solidFill>
                <a:schemeClr val="dk1"/>
              </a:solidFill>
              <a:latin typeface="Arial"/>
              <a:ea typeface="Arial"/>
              <a:cs typeface="Arial"/>
              <a:sym typeface="Arial"/>
            </a:endParaRPr>
          </a:p>
          <a:p>
            <a:pPr indent="-457200" lvl="1" marL="457200" marR="0" rtl="0" algn="l">
              <a:lnSpc>
                <a:spcPct val="100000"/>
              </a:lnSpc>
              <a:spcBef>
                <a:spcPts val="0"/>
              </a:spcBef>
              <a:spcAft>
                <a:spcPts val="0"/>
              </a:spcAft>
              <a:buClr>
                <a:srgbClr val="000000"/>
              </a:buClr>
              <a:buSzPts val="2400"/>
              <a:buFont typeface="Calibri"/>
              <a:buChar char="•"/>
            </a:pPr>
            <a:r>
              <a:rPr b="0" i="0" lang="en-US" sz="2400" u="none" cap="none" strike="noStrike">
                <a:solidFill>
                  <a:srgbClr val="000000"/>
                </a:solidFill>
                <a:latin typeface="Calibri"/>
                <a:ea typeface="Calibri"/>
                <a:cs typeface="Calibri"/>
                <a:sym typeface="Calibri"/>
              </a:rPr>
              <a:t>Do you make your own compost?</a:t>
            </a:r>
            <a:endParaRPr b="0" i="0" sz="2400" u="none" cap="none" strike="noStrike">
              <a:solidFill>
                <a:schemeClr val="dk1"/>
              </a:solidFill>
              <a:latin typeface="Arial"/>
              <a:ea typeface="Arial"/>
              <a:cs typeface="Arial"/>
              <a:sym typeface="Arial"/>
            </a:endParaRPr>
          </a:p>
          <a:p>
            <a:pPr indent="-457200" lvl="1" marL="457200" marR="0" rtl="0" algn="l">
              <a:lnSpc>
                <a:spcPct val="100000"/>
              </a:lnSpc>
              <a:spcBef>
                <a:spcPts val="0"/>
              </a:spcBef>
              <a:spcAft>
                <a:spcPts val="0"/>
              </a:spcAft>
              <a:buClr>
                <a:srgbClr val="000000"/>
              </a:buClr>
              <a:buSzPts val="2400"/>
              <a:buFont typeface="Calibri"/>
              <a:buNone/>
            </a:pPr>
            <a:r>
              <a:rPr b="1" i="0" lang="en-US" sz="2400" u="none" cap="none" strike="noStrike">
                <a:solidFill>
                  <a:srgbClr val="000000"/>
                </a:solidFill>
                <a:latin typeface="Calibri"/>
                <a:ea typeface="Calibri"/>
                <a:cs typeface="Calibri"/>
                <a:sym typeface="Calibri"/>
              </a:rPr>
              <a:t>Not just rubbish</a:t>
            </a:r>
            <a:endParaRPr b="0" i="0" sz="2400" u="none" cap="none" strike="noStrike">
              <a:solidFill>
                <a:schemeClr val="dk1"/>
              </a:solidFill>
              <a:latin typeface="Arial"/>
              <a:ea typeface="Arial"/>
              <a:cs typeface="Arial"/>
              <a:sym typeface="Arial"/>
            </a:endParaRPr>
          </a:p>
          <a:p>
            <a:pPr indent="-457200" lvl="1" marL="457200" marR="0" rtl="0" algn="l">
              <a:lnSpc>
                <a:spcPct val="100000"/>
              </a:lnSpc>
              <a:spcBef>
                <a:spcPts val="0"/>
              </a:spcBef>
              <a:spcAft>
                <a:spcPts val="0"/>
              </a:spcAft>
              <a:buClr>
                <a:srgbClr val="000000"/>
              </a:buClr>
              <a:buSzPts val="2400"/>
              <a:buFont typeface="Calibri"/>
              <a:buNone/>
            </a:pPr>
            <a:r>
              <a:rPr b="1" i="0" lang="en-US" sz="2400" u="none" cap="none" strike="noStrike">
                <a:solidFill>
                  <a:srgbClr val="000000"/>
                </a:solidFill>
                <a:latin typeface="Calibri"/>
                <a:ea typeface="Calibri"/>
                <a:cs typeface="Calibri"/>
                <a:sym typeface="Calibri"/>
              </a:rPr>
              <a:t>Have you bought anything that’s been recycled?</a:t>
            </a:r>
            <a:endParaRPr b="0" i="0" sz="2400" u="none" cap="none" strike="noStrike">
              <a:solidFill>
                <a:schemeClr val="dk1"/>
              </a:solidFill>
              <a:latin typeface="Arial"/>
              <a:ea typeface="Arial"/>
              <a:cs typeface="Arial"/>
              <a:sym typeface="Arial"/>
            </a:endParaRPr>
          </a:p>
          <a:p>
            <a:pPr indent="-457200" lvl="1" marL="457200" marR="0" rtl="0" algn="l">
              <a:lnSpc>
                <a:spcPct val="100000"/>
              </a:lnSpc>
              <a:spcBef>
                <a:spcPts val="0"/>
              </a:spcBef>
              <a:spcAft>
                <a:spcPts val="0"/>
              </a:spcAft>
              <a:buClr>
                <a:srgbClr val="000000"/>
              </a:buClr>
              <a:buSzPts val="2400"/>
              <a:buFont typeface="Calibri"/>
              <a:buChar char="•"/>
            </a:pPr>
            <a:r>
              <a:rPr b="0" i="0" lang="en-US" sz="2400" u="none" cap="none" strike="noStrike">
                <a:solidFill>
                  <a:srgbClr val="000000"/>
                </a:solidFill>
                <a:latin typeface="Calibri"/>
                <a:ea typeface="Calibri"/>
                <a:cs typeface="Calibri"/>
                <a:sym typeface="Calibri"/>
              </a:rPr>
              <a:t>        You never know what you'll find at a charity shop! </a:t>
            </a:r>
            <a:endParaRPr b="0" i="0" sz="2400" u="none" cap="none" strike="noStrike">
              <a:solidFill>
                <a:schemeClr val="dk1"/>
              </a:solidFill>
              <a:latin typeface="Arial"/>
              <a:ea typeface="Arial"/>
              <a:cs typeface="Arial"/>
              <a:sym typeface="Arial"/>
            </a:endParaRPr>
          </a:p>
          <a:p>
            <a:pPr indent="-457200" lvl="1" marL="457200" marR="0" rtl="0" algn="l">
              <a:lnSpc>
                <a:spcPct val="100000"/>
              </a:lnSpc>
              <a:spcBef>
                <a:spcPts val="0"/>
              </a:spcBef>
              <a:spcAft>
                <a:spcPts val="0"/>
              </a:spcAft>
              <a:buClr>
                <a:srgbClr val="000000"/>
              </a:buClr>
              <a:buSzPts val="2400"/>
              <a:buFont typeface="Calibri"/>
              <a:buChar char="•"/>
            </a:pPr>
            <a:r>
              <a:rPr b="0" i="0" lang="en-US" sz="2400" u="none" cap="none" strike="noStrike">
                <a:solidFill>
                  <a:srgbClr val="000000"/>
                </a:solidFill>
                <a:latin typeface="Calibri"/>
                <a:ea typeface="Calibri"/>
                <a:cs typeface="Calibri"/>
                <a:sym typeface="Calibri"/>
              </a:rPr>
              <a:t>        And how about a secondhand bike?</a:t>
            </a:r>
            <a:endParaRPr b="0" i="0" sz="2400" u="none" cap="none" strike="noStrike">
              <a:solidFill>
                <a:schemeClr val="dk1"/>
              </a:solidFill>
              <a:latin typeface="Arial"/>
              <a:ea typeface="Arial"/>
              <a:cs typeface="Arial"/>
              <a:sym typeface="Arial"/>
            </a:endParaRPr>
          </a:p>
          <a:p>
            <a:pPr indent="-457200" lvl="1" marL="457200" marR="0" rtl="0" algn="l">
              <a:lnSpc>
                <a:spcPct val="100000"/>
              </a:lnSpc>
              <a:spcBef>
                <a:spcPts val="0"/>
              </a:spcBef>
              <a:spcAft>
                <a:spcPts val="0"/>
              </a:spcAft>
              <a:buClr>
                <a:schemeClr val="dk1"/>
              </a:buClr>
              <a:buSzPts val="2400"/>
              <a:buFont typeface="Arial"/>
              <a:buNone/>
            </a:pPr>
            <a:r>
              <a:t/>
            </a:r>
            <a:endParaRPr b="0" i="0" sz="2400" u="none" cap="none" strike="noStrike">
              <a:solidFill>
                <a:schemeClr val="dk1"/>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pic>
        <p:nvPicPr>
          <p:cNvPr descr="I:\2. Projects\POD\power-point\its-not-rubbish\assets\reduce-reuse-recycle.png" id="222" name="Google Shape;222;p23"/>
          <p:cNvPicPr preferRelativeResize="0"/>
          <p:nvPr/>
        </p:nvPicPr>
        <p:blipFill rotWithShape="1">
          <a:blip r:embed="rId3">
            <a:alphaModFix/>
          </a:blip>
          <a:srcRect b="0" l="0" r="0" t="0"/>
          <a:stretch/>
        </p:blipFill>
        <p:spPr>
          <a:xfrm>
            <a:off x="552450" y="1417638"/>
            <a:ext cx="7153275" cy="3963987"/>
          </a:xfrm>
          <a:prstGeom prst="rect">
            <a:avLst/>
          </a:prstGeom>
          <a:noFill/>
          <a:ln>
            <a:noFill/>
          </a:ln>
        </p:spPr>
      </p:pic>
      <p:sp>
        <p:nvSpPr>
          <p:cNvPr id="223" name="Google Shape;223;p23"/>
          <p:cNvSpPr/>
          <p:nvPr/>
        </p:nvSpPr>
        <p:spPr>
          <a:xfrm flipH="1" rot="10800000">
            <a:off x="1411211" y="414694"/>
            <a:ext cx="6294514" cy="609701"/>
          </a:xfrm>
          <a:prstGeom prst="trapezoid">
            <a:avLst>
              <a:gd fmla="val 25000" name="adj"/>
            </a:avLst>
          </a:prstGeom>
          <a:solidFill>
            <a:srgbClr val="F59C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24" name="Google Shape;224;p23"/>
          <p:cNvSpPr txBox="1"/>
          <p:nvPr/>
        </p:nvSpPr>
        <p:spPr>
          <a:xfrm>
            <a:off x="0" y="445141"/>
            <a:ext cx="9144000" cy="45279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3200">
                <a:solidFill>
                  <a:srgbClr val="FFFFFF"/>
                </a:solidFill>
                <a:latin typeface="Arial Black"/>
                <a:ea typeface="Arial Black"/>
                <a:cs typeface="Arial Black"/>
                <a:sym typeface="Arial Black"/>
              </a:rPr>
              <a:t>Reduce, reuse, recycle</a:t>
            </a:r>
            <a:endParaRPr sz="3200">
              <a:solidFill>
                <a:srgbClr val="FFFFFF"/>
              </a:solidFill>
              <a:latin typeface="Arial Black"/>
              <a:ea typeface="Arial Black"/>
              <a:cs typeface="Arial Black"/>
              <a:sym typeface="Arial Black"/>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p24"/>
          <p:cNvSpPr/>
          <p:nvPr/>
        </p:nvSpPr>
        <p:spPr>
          <a:xfrm>
            <a:off x="284811" y="166727"/>
            <a:ext cx="8679307" cy="5706177"/>
          </a:xfrm>
          <a:prstGeom prst="rect">
            <a:avLst/>
          </a:prstGeom>
          <a:noFill/>
          <a:ln>
            <a:noFill/>
          </a:ln>
        </p:spPr>
        <p:txBody>
          <a:bodyPr anchorCtr="0" anchor="t" bIns="45700" lIns="91425" spcFirstLastPara="1" rIns="91425" wrap="square" tIns="45700">
            <a:spAutoFit/>
          </a:bodyPr>
          <a:lstStyle/>
          <a:p>
            <a:pPr indent="0" lvl="0" marL="0" marR="0" rtl="0" algn="l">
              <a:lnSpc>
                <a:spcPct val="95000"/>
              </a:lnSpc>
              <a:spcBef>
                <a:spcPts val="0"/>
              </a:spcBef>
              <a:spcAft>
                <a:spcPts val="0"/>
              </a:spcAft>
              <a:buNone/>
            </a:pPr>
            <a:r>
              <a:rPr b="1" lang="en-US" sz="2400">
                <a:solidFill>
                  <a:srgbClr val="000000"/>
                </a:solidFill>
                <a:latin typeface="Calibri"/>
                <a:ea typeface="Calibri"/>
                <a:cs typeface="Calibri"/>
                <a:sym typeface="Calibri"/>
              </a:rPr>
              <a:t>Reduce, reuse, recycle</a:t>
            </a:r>
            <a:endParaRPr sz="2400">
              <a:solidFill>
                <a:schemeClr val="dk1"/>
              </a:solidFill>
              <a:latin typeface="Calibri"/>
              <a:ea typeface="Calibri"/>
              <a:cs typeface="Calibri"/>
              <a:sym typeface="Calibri"/>
            </a:endParaRPr>
          </a:p>
          <a:p>
            <a:pPr indent="0" lvl="0" marL="0" marR="0" rtl="0" algn="l">
              <a:lnSpc>
                <a:spcPct val="95000"/>
              </a:lnSpc>
              <a:spcBef>
                <a:spcPts val="0"/>
              </a:spcBef>
              <a:spcAft>
                <a:spcPts val="0"/>
              </a:spcAft>
              <a:buNone/>
            </a:pPr>
            <a:r>
              <a:rPr b="1" lang="en-US" sz="2400">
                <a:solidFill>
                  <a:srgbClr val="000000"/>
                </a:solidFill>
                <a:latin typeface="Calibri"/>
                <a:ea typeface="Calibri"/>
                <a:cs typeface="Calibri"/>
                <a:sym typeface="Calibri"/>
              </a:rPr>
              <a:t>Reduce</a:t>
            </a:r>
            <a:r>
              <a:rPr lang="en-US" sz="2400">
                <a:solidFill>
                  <a:srgbClr val="000000"/>
                </a:solidFill>
                <a:latin typeface="Calibri"/>
                <a:ea typeface="Calibri"/>
                <a:cs typeface="Calibri"/>
                <a:sym typeface="Calibri"/>
              </a:rPr>
              <a:t> </a:t>
            </a:r>
            <a:endParaRPr sz="2400">
              <a:solidFill>
                <a:srgbClr val="000000"/>
              </a:solidFill>
              <a:latin typeface="Calibri"/>
              <a:ea typeface="Calibri"/>
              <a:cs typeface="Calibri"/>
              <a:sym typeface="Calibri"/>
            </a:endParaRPr>
          </a:p>
          <a:p>
            <a:pPr indent="-152400" lvl="0" marL="0" marR="0" rtl="0" algn="l">
              <a:lnSpc>
                <a:spcPct val="95000"/>
              </a:lnSpc>
              <a:spcBef>
                <a:spcPts val="0"/>
              </a:spcBef>
              <a:spcAft>
                <a:spcPts val="0"/>
              </a:spcAft>
              <a:buClr>
                <a:srgbClr val="000000"/>
              </a:buClr>
              <a:buSzPts val="2400"/>
              <a:buFont typeface="Calibri"/>
              <a:buChar char="•"/>
            </a:pPr>
            <a:r>
              <a:rPr lang="en-US" sz="2400">
                <a:solidFill>
                  <a:srgbClr val="000000"/>
                </a:solidFill>
                <a:latin typeface="Calibri"/>
                <a:ea typeface="Calibri"/>
                <a:cs typeface="Calibri"/>
                <a:sym typeface="Calibri"/>
              </a:rPr>
              <a:t>  Buy smart. Buy only what you need; use everything that you buy.</a:t>
            </a:r>
            <a:endParaRPr sz="2400">
              <a:solidFill>
                <a:schemeClr val="dk1"/>
              </a:solidFill>
              <a:latin typeface="Calibri"/>
              <a:ea typeface="Calibri"/>
              <a:cs typeface="Calibri"/>
              <a:sym typeface="Calibri"/>
            </a:endParaRPr>
          </a:p>
          <a:p>
            <a:pPr indent="0" lvl="0" marL="0" marR="0" rtl="0" algn="l">
              <a:lnSpc>
                <a:spcPct val="95000"/>
              </a:lnSpc>
              <a:spcBef>
                <a:spcPts val="0"/>
              </a:spcBef>
              <a:spcAft>
                <a:spcPts val="0"/>
              </a:spcAft>
              <a:buNone/>
            </a:pPr>
            <a:r>
              <a:t/>
            </a:r>
            <a:endParaRPr sz="2400">
              <a:solidFill>
                <a:srgbClr val="000000"/>
              </a:solidFill>
              <a:latin typeface="Calibri"/>
              <a:ea typeface="Calibri"/>
              <a:cs typeface="Calibri"/>
              <a:sym typeface="Calibri"/>
            </a:endParaRPr>
          </a:p>
          <a:p>
            <a:pPr indent="0" lvl="0" marL="0" marR="0" rtl="0" algn="l">
              <a:lnSpc>
                <a:spcPct val="95000"/>
              </a:lnSpc>
              <a:spcBef>
                <a:spcPts val="0"/>
              </a:spcBef>
              <a:spcAft>
                <a:spcPts val="0"/>
              </a:spcAft>
              <a:buNone/>
            </a:pPr>
            <a:r>
              <a:rPr b="1" lang="en-US" sz="2400">
                <a:solidFill>
                  <a:srgbClr val="000000"/>
                </a:solidFill>
                <a:latin typeface="Calibri"/>
                <a:ea typeface="Calibri"/>
                <a:cs typeface="Calibri"/>
                <a:sym typeface="Calibri"/>
              </a:rPr>
              <a:t>Reuse</a:t>
            </a:r>
            <a:endParaRPr sz="2400">
              <a:solidFill>
                <a:srgbClr val="000000"/>
              </a:solidFill>
              <a:latin typeface="Calibri"/>
              <a:ea typeface="Calibri"/>
              <a:cs typeface="Calibri"/>
              <a:sym typeface="Calibri"/>
            </a:endParaRPr>
          </a:p>
          <a:p>
            <a:pPr indent="-152400" lvl="0" marL="0" marR="0" rtl="0" algn="l">
              <a:lnSpc>
                <a:spcPct val="95000"/>
              </a:lnSpc>
              <a:spcBef>
                <a:spcPts val="0"/>
              </a:spcBef>
              <a:spcAft>
                <a:spcPts val="0"/>
              </a:spcAft>
              <a:buClr>
                <a:srgbClr val="000000"/>
              </a:buClr>
              <a:buSzPts val="2400"/>
              <a:buFont typeface="Calibri"/>
              <a:buChar char="•"/>
            </a:pPr>
            <a:r>
              <a:rPr lang="en-US" sz="2400">
                <a:solidFill>
                  <a:srgbClr val="000000"/>
                </a:solidFill>
                <a:latin typeface="Calibri"/>
                <a:ea typeface="Calibri"/>
                <a:cs typeface="Calibri"/>
                <a:sym typeface="Calibri"/>
              </a:rPr>
              <a:t>  Get creative! (Remember those socks!)</a:t>
            </a:r>
            <a:endParaRPr sz="2400">
              <a:solidFill>
                <a:schemeClr val="dk1"/>
              </a:solidFill>
              <a:latin typeface="Calibri"/>
              <a:ea typeface="Calibri"/>
              <a:cs typeface="Calibri"/>
              <a:sym typeface="Calibri"/>
            </a:endParaRPr>
          </a:p>
          <a:p>
            <a:pPr indent="0" lvl="0" marL="0" marR="0" rtl="0" algn="l">
              <a:lnSpc>
                <a:spcPct val="95000"/>
              </a:lnSpc>
              <a:spcBef>
                <a:spcPts val="0"/>
              </a:spcBef>
              <a:spcAft>
                <a:spcPts val="0"/>
              </a:spcAft>
              <a:buNone/>
            </a:pPr>
            <a:r>
              <a:t/>
            </a:r>
            <a:endParaRPr sz="2400">
              <a:solidFill>
                <a:srgbClr val="000000"/>
              </a:solidFill>
              <a:latin typeface="Calibri"/>
              <a:ea typeface="Calibri"/>
              <a:cs typeface="Calibri"/>
              <a:sym typeface="Calibri"/>
            </a:endParaRPr>
          </a:p>
          <a:p>
            <a:pPr indent="0" lvl="0" marL="0" marR="0" rtl="0" algn="l">
              <a:lnSpc>
                <a:spcPct val="95000"/>
              </a:lnSpc>
              <a:spcBef>
                <a:spcPts val="0"/>
              </a:spcBef>
              <a:spcAft>
                <a:spcPts val="0"/>
              </a:spcAft>
              <a:buNone/>
            </a:pPr>
            <a:r>
              <a:rPr b="1" lang="en-US" sz="2400">
                <a:solidFill>
                  <a:srgbClr val="000000"/>
                </a:solidFill>
                <a:latin typeface="Calibri"/>
                <a:ea typeface="Calibri"/>
                <a:cs typeface="Calibri"/>
                <a:sym typeface="Calibri"/>
              </a:rPr>
              <a:t>Recycle </a:t>
            </a:r>
            <a:endParaRPr sz="2400">
              <a:solidFill>
                <a:srgbClr val="000000"/>
              </a:solidFill>
              <a:latin typeface="Calibri"/>
              <a:ea typeface="Calibri"/>
              <a:cs typeface="Calibri"/>
              <a:sym typeface="Calibri"/>
            </a:endParaRPr>
          </a:p>
          <a:p>
            <a:pPr indent="-152400" lvl="0" marL="0" marR="0" rtl="0" algn="l">
              <a:lnSpc>
                <a:spcPct val="95000"/>
              </a:lnSpc>
              <a:spcBef>
                <a:spcPts val="0"/>
              </a:spcBef>
              <a:spcAft>
                <a:spcPts val="0"/>
              </a:spcAft>
              <a:buClr>
                <a:srgbClr val="000000"/>
              </a:buClr>
              <a:buSzPts val="2400"/>
              <a:buFont typeface="Calibri"/>
              <a:buChar char="•"/>
            </a:pPr>
            <a:r>
              <a:rPr lang="en-US" sz="2400">
                <a:solidFill>
                  <a:srgbClr val="000000"/>
                </a:solidFill>
                <a:latin typeface="Calibri"/>
                <a:ea typeface="Calibri"/>
                <a:cs typeface="Calibri"/>
                <a:sym typeface="Calibri"/>
              </a:rPr>
              <a:t>  Glass, plastic, paper, cardboard, tins and lots more - they all get a second life when they are recycled!</a:t>
            </a:r>
            <a:endParaRPr sz="2400">
              <a:solidFill>
                <a:schemeClr val="dk1"/>
              </a:solidFill>
              <a:latin typeface="Calibri"/>
              <a:ea typeface="Calibri"/>
              <a:cs typeface="Calibri"/>
              <a:sym typeface="Calibri"/>
            </a:endParaRPr>
          </a:p>
          <a:p>
            <a:pPr indent="-152400" lvl="0" marL="0" marR="0" rtl="0" algn="l">
              <a:lnSpc>
                <a:spcPct val="95000"/>
              </a:lnSpc>
              <a:spcBef>
                <a:spcPts val="0"/>
              </a:spcBef>
              <a:spcAft>
                <a:spcPts val="0"/>
              </a:spcAft>
              <a:buClr>
                <a:schemeClr val="dk1"/>
              </a:buClr>
              <a:buSzPts val="2400"/>
              <a:buFont typeface="Calibri"/>
              <a:buChar char="•"/>
            </a:pPr>
            <a:r>
              <a:rPr lang="en-US" sz="2400">
                <a:solidFill>
                  <a:schemeClr val="dk1"/>
                </a:solidFill>
                <a:latin typeface="Calibri"/>
                <a:ea typeface="Calibri"/>
                <a:cs typeface="Calibri"/>
                <a:sym typeface="Calibri"/>
              </a:rPr>
              <a:t>  </a:t>
            </a:r>
            <a:r>
              <a:rPr lang="en-US" sz="2400">
                <a:solidFill>
                  <a:srgbClr val="000000"/>
                </a:solidFill>
                <a:latin typeface="Calibri"/>
                <a:ea typeface="Calibri"/>
                <a:cs typeface="Calibri"/>
                <a:sym typeface="Calibri"/>
              </a:rPr>
              <a:t>Clothes to the charity shop</a:t>
            </a:r>
            <a:endParaRPr/>
          </a:p>
          <a:p>
            <a:pPr indent="-152400" lvl="0" marL="0" marR="0" rtl="0" algn="l">
              <a:lnSpc>
                <a:spcPct val="95000"/>
              </a:lnSpc>
              <a:spcBef>
                <a:spcPts val="0"/>
              </a:spcBef>
              <a:spcAft>
                <a:spcPts val="0"/>
              </a:spcAft>
              <a:buClr>
                <a:srgbClr val="000000"/>
              </a:buClr>
              <a:buSzPts val="2400"/>
              <a:buFont typeface="Calibri"/>
              <a:buChar char="•"/>
            </a:pPr>
            <a:r>
              <a:rPr lang="en-US" sz="2400">
                <a:solidFill>
                  <a:srgbClr val="000000"/>
                </a:solidFill>
                <a:latin typeface="Calibri"/>
                <a:ea typeface="Calibri"/>
                <a:cs typeface="Calibri"/>
                <a:sym typeface="Calibri"/>
              </a:rPr>
              <a:t>  Buy a secondhand bike</a:t>
            </a:r>
            <a:endParaRPr sz="2400">
              <a:solidFill>
                <a:schemeClr val="dk1"/>
              </a:solidFill>
              <a:latin typeface="Calibri"/>
              <a:ea typeface="Calibri"/>
              <a:cs typeface="Calibri"/>
              <a:sym typeface="Calibri"/>
            </a:endParaRPr>
          </a:p>
          <a:p>
            <a:pPr indent="0" lvl="0" marL="0" marR="0" rtl="0" algn="l">
              <a:lnSpc>
                <a:spcPct val="95000"/>
              </a:lnSpc>
              <a:spcBef>
                <a:spcPts val="0"/>
              </a:spcBef>
              <a:spcAft>
                <a:spcPts val="0"/>
              </a:spcAft>
              <a:buNone/>
            </a:pPr>
            <a:r>
              <a:t/>
            </a:r>
            <a:endParaRPr sz="2400">
              <a:solidFill>
                <a:srgbClr val="000000"/>
              </a:solidFill>
              <a:latin typeface="Calibri"/>
              <a:ea typeface="Calibri"/>
              <a:cs typeface="Calibri"/>
              <a:sym typeface="Calibri"/>
            </a:endParaRPr>
          </a:p>
          <a:p>
            <a:pPr indent="0" lvl="0" marL="0" marR="0" rtl="0" algn="l">
              <a:lnSpc>
                <a:spcPct val="95000"/>
              </a:lnSpc>
              <a:spcBef>
                <a:spcPts val="0"/>
              </a:spcBef>
              <a:spcAft>
                <a:spcPts val="0"/>
              </a:spcAft>
              <a:buNone/>
            </a:pPr>
            <a:r>
              <a:rPr b="1" lang="en-US" sz="2400">
                <a:solidFill>
                  <a:srgbClr val="000000"/>
                </a:solidFill>
                <a:latin typeface="Calibri"/>
                <a:ea typeface="Calibri"/>
                <a:cs typeface="Calibri"/>
                <a:sym typeface="Calibri"/>
              </a:rPr>
              <a:t>Compost</a:t>
            </a:r>
            <a:endParaRPr/>
          </a:p>
          <a:p>
            <a:pPr indent="-152400" lvl="0" marL="0" marR="0" rtl="0" algn="l">
              <a:lnSpc>
                <a:spcPct val="95000"/>
              </a:lnSpc>
              <a:spcBef>
                <a:spcPts val="0"/>
              </a:spcBef>
              <a:spcAft>
                <a:spcPts val="0"/>
              </a:spcAft>
              <a:buClr>
                <a:srgbClr val="000000"/>
              </a:buClr>
              <a:buSzPts val="2400"/>
              <a:buFont typeface="Calibri"/>
              <a:buChar char="•"/>
            </a:pPr>
            <a:r>
              <a:rPr lang="en-US" sz="2400">
                <a:solidFill>
                  <a:srgbClr val="000000"/>
                </a:solidFill>
                <a:latin typeface="Calibri"/>
                <a:ea typeface="Calibri"/>
                <a:cs typeface="Calibri"/>
                <a:sym typeface="Calibri"/>
              </a:rPr>
              <a:t>  Raw food waste can be composted at home</a:t>
            </a:r>
            <a:endParaRPr/>
          </a:p>
          <a:p>
            <a:pPr indent="-152400" lvl="0" marL="0" marR="0" rtl="0" algn="l">
              <a:lnSpc>
                <a:spcPct val="95000"/>
              </a:lnSpc>
              <a:spcBef>
                <a:spcPts val="0"/>
              </a:spcBef>
              <a:spcAft>
                <a:spcPts val="0"/>
              </a:spcAft>
              <a:buClr>
                <a:srgbClr val="000000"/>
              </a:buClr>
              <a:buSzPts val="2400"/>
              <a:buFont typeface="Calibri"/>
              <a:buChar char="•"/>
            </a:pPr>
            <a:r>
              <a:rPr lang="en-US" sz="2400">
                <a:solidFill>
                  <a:srgbClr val="000000"/>
                </a:solidFill>
                <a:latin typeface="Calibri"/>
                <a:ea typeface="Calibri"/>
                <a:cs typeface="Calibri"/>
                <a:sym typeface="Calibri"/>
              </a:rPr>
              <a:t>  Most councils collect raw and cooked food waste</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4" name="Shape 234"/>
        <p:cNvGrpSpPr/>
        <p:nvPr/>
      </p:nvGrpSpPr>
      <p:grpSpPr>
        <a:xfrm>
          <a:off x="0" y="0"/>
          <a:ext cx="0" cy="0"/>
          <a:chOff x="0" y="0"/>
          <a:chExt cx="0" cy="0"/>
        </a:xfrm>
      </p:grpSpPr>
      <p:sp>
        <p:nvSpPr>
          <p:cNvPr id="235" name="Google Shape;235;p25"/>
          <p:cNvSpPr/>
          <p:nvPr/>
        </p:nvSpPr>
        <p:spPr>
          <a:xfrm>
            <a:off x="1199849" y="445140"/>
            <a:ext cx="6545520" cy="1048427"/>
          </a:xfrm>
          <a:prstGeom prst="trapezoid">
            <a:avLst>
              <a:gd fmla="val 25000" name="adj"/>
            </a:avLst>
          </a:prstGeom>
          <a:solidFill>
            <a:srgbClr val="F59C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36" name="Google Shape;236;p25"/>
          <p:cNvSpPr txBox="1"/>
          <p:nvPr/>
        </p:nvSpPr>
        <p:spPr>
          <a:xfrm>
            <a:off x="502965" y="445140"/>
            <a:ext cx="8086998" cy="62558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3200">
                <a:solidFill>
                  <a:srgbClr val="FFFFFF"/>
                </a:solidFill>
                <a:latin typeface="Arial Black"/>
                <a:ea typeface="Arial Black"/>
                <a:cs typeface="Arial Black"/>
                <a:sym typeface="Arial Black"/>
              </a:rPr>
              <a:t>What shall </a:t>
            </a:r>
            <a:r>
              <a:rPr b="1" lang="en-US" sz="3200" u="sng">
                <a:solidFill>
                  <a:srgbClr val="FFFFFF"/>
                </a:solidFill>
                <a:latin typeface="Arial Black"/>
                <a:ea typeface="Arial Black"/>
                <a:cs typeface="Arial Black"/>
                <a:sym typeface="Arial Black"/>
              </a:rPr>
              <a:t>we</a:t>
            </a:r>
            <a:r>
              <a:rPr b="1" lang="en-US" sz="3200">
                <a:solidFill>
                  <a:srgbClr val="FFFFFF"/>
                </a:solidFill>
                <a:latin typeface="Arial Black"/>
                <a:ea typeface="Arial Black"/>
                <a:cs typeface="Arial Black"/>
                <a:sym typeface="Arial Black"/>
              </a:rPr>
              <a:t> do at our </a:t>
            </a:r>
            <a:br>
              <a:rPr b="1" lang="en-US" sz="3200">
                <a:solidFill>
                  <a:srgbClr val="FFFFFF"/>
                </a:solidFill>
                <a:latin typeface="Arial Black"/>
                <a:ea typeface="Arial Black"/>
                <a:cs typeface="Arial Black"/>
                <a:sym typeface="Arial Black"/>
              </a:rPr>
            </a:br>
            <a:r>
              <a:rPr b="1" lang="en-US" sz="3200">
                <a:solidFill>
                  <a:srgbClr val="FFFFFF"/>
                </a:solidFill>
                <a:latin typeface="Arial Black"/>
                <a:ea typeface="Arial Black"/>
                <a:cs typeface="Arial Black"/>
                <a:sym typeface="Arial Black"/>
              </a:rPr>
              <a:t>school to reduce waste?</a:t>
            </a:r>
            <a:endParaRPr b="1" sz="3200">
              <a:solidFill>
                <a:srgbClr val="FFFFFF"/>
              </a:solidFill>
              <a:latin typeface="Arial Black"/>
              <a:ea typeface="Arial Black"/>
              <a:cs typeface="Arial Black"/>
              <a:sym typeface="Arial Black"/>
            </a:endParaRPr>
          </a:p>
        </p:txBody>
      </p:sp>
      <p:pic>
        <p:nvPicPr>
          <p:cNvPr id="237" name="Google Shape;237;p25"/>
          <p:cNvPicPr preferRelativeResize="0"/>
          <p:nvPr/>
        </p:nvPicPr>
        <p:blipFill rotWithShape="1">
          <a:blip r:embed="rId3">
            <a:alphaModFix/>
          </a:blip>
          <a:srcRect b="0" l="0" r="0" t="0"/>
          <a:stretch/>
        </p:blipFill>
        <p:spPr>
          <a:xfrm>
            <a:off x="2019300" y="1612260"/>
            <a:ext cx="5105400" cy="422910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p26"/>
          <p:cNvSpPr/>
          <p:nvPr/>
        </p:nvSpPr>
        <p:spPr>
          <a:xfrm>
            <a:off x="442197" y="285936"/>
            <a:ext cx="8012255" cy="4832092"/>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Calibri"/>
              <a:buNone/>
            </a:pPr>
            <a:r>
              <a:rPr b="1" i="0" lang="en-US" sz="2800" u="none" cap="none" strike="noStrike">
                <a:solidFill>
                  <a:srgbClr val="000000"/>
                </a:solidFill>
                <a:latin typeface="Calibri"/>
                <a:ea typeface="Calibri"/>
                <a:cs typeface="Calibri"/>
                <a:sym typeface="Calibri"/>
              </a:rPr>
              <a:t>What shall we do at our school to reduce waste?</a:t>
            </a:r>
            <a:endParaRPr b="0" i="0" sz="2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00"/>
              <a:buFont typeface="Calibri"/>
              <a:buNone/>
            </a:pPr>
            <a:r>
              <a:rPr b="0" i="0" lang="en-US" sz="2800" u="none" cap="none" strike="noStrike">
                <a:solidFill>
                  <a:srgbClr val="000000"/>
                </a:solidFill>
                <a:latin typeface="Calibri"/>
                <a:ea typeface="Calibri"/>
                <a:cs typeface="Calibri"/>
                <a:sym typeface="Calibri"/>
              </a:rPr>
              <a:t>What is the majority of the school's waste? (Food? Paper?)</a:t>
            </a:r>
            <a:endParaRPr b="0" i="0" sz="2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2800"/>
              <a:buFont typeface="Calibri"/>
              <a:buNone/>
            </a:pPr>
            <a:r>
              <a:t/>
            </a:r>
            <a:endParaRPr b="0" i="0" sz="28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2800"/>
              <a:buFont typeface="Calibri"/>
              <a:buNone/>
            </a:pPr>
            <a:r>
              <a:t/>
            </a:r>
            <a:endParaRPr sz="2800">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00"/>
              <a:buFont typeface="Calibri"/>
              <a:buNone/>
            </a:pPr>
            <a:r>
              <a:rPr b="0" i="0" lang="en-US" sz="2800" u="none" cap="none" strike="noStrike">
                <a:solidFill>
                  <a:srgbClr val="000000"/>
                </a:solidFill>
                <a:latin typeface="Calibri"/>
                <a:ea typeface="Calibri"/>
                <a:cs typeface="Calibri"/>
                <a:sym typeface="Calibri"/>
              </a:rPr>
              <a:t>Make a list of the suggestions on ways to reduce waste.</a:t>
            </a:r>
            <a:endParaRPr/>
          </a:p>
          <a:p>
            <a:pPr indent="0" lvl="0" marL="0" marR="0" rtl="0" algn="l">
              <a:lnSpc>
                <a:spcPct val="100000"/>
              </a:lnSpc>
              <a:spcBef>
                <a:spcPts val="0"/>
              </a:spcBef>
              <a:spcAft>
                <a:spcPts val="0"/>
              </a:spcAft>
              <a:buClr>
                <a:srgbClr val="000000"/>
              </a:buClr>
              <a:buSzPts val="2800"/>
              <a:buFont typeface="Calibri"/>
              <a:buNone/>
            </a:pPr>
            <a:r>
              <a:t/>
            </a:r>
            <a:endParaRPr sz="2800">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00"/>
              <a:buFont typeface="Calibri"/>
              <a:buNone/>
            </a:pPr>
            <a:r>
              <a:t/>
            </a:r>
            <a:endParaRPr sz="28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2800"/>
              <a:buFont typeface="Calibri"/>
              <a:buNone/>
            </a:pPr>
            <a:r>
              <a:t/>
            </a:r>
            <a:endParaRPr b="0" i="0" sz="2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2800"/>
              <a:buFont typeface="Calibri"/>
              <a:buNone/>
            </a:pPr>
            <a:r>
              <a:t/>
            </a:r>
            <a:endParaRPr b="0" i="0" sz="2800" u="none" cap="none" strike="noStrike">
              <a:solidFill>
                <a:schemeClr val="dk1"/>
              </a:solidFill>
              <a:latin typeface="Calibri"/>
              <a:ea typeface="Calibri"/>
              <a:cs typeface="Calibri"/>
              <a:sym typeface="Calibri"/>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pic>
        <p:nvPicPr>
          <p:cNvPr id="248" name="Google Shape;248;p27"/>
          <p:cNvPicPr preferRelativeResize="0"/>
          <p:nvPr/>
        </p:nvPicPr>
        <p:blipFill rotWithShape="1">
          <a:blip r:embed="rId3">
            <a:alphaModFix/>
          </a:blip>
          <a:srcRect b="0" l="0" r="0" t="0"/>
          <a:stretch/>
        </p:blipFill>
        <p:spPr>
          <a:xfrm>
            <a:off x="2684395" y="2314642"/>
            <a:ext cx="4093927" cy="1173548"/>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POD MASTER BACK RED">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POD MASTER 2">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POD MASTER 3">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6.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7.xml><?xml version="1.0" encoding="utf-8"?>
<a:theme xmlns:a="http://schemas.openxmlformats.org/drawingml/2006/main" xmlns:r="http://schemas.openxmlformats.org/officeDocument/2006/relationships" name="POD MASTER 4">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8.xml><?xml version="1.0" encoding="utf-8"?>
<a:theme xmlns:a="http://schemas.openxmlformats.org/drawingml/2006/main" xmlns:r="http://schemas.openxmlformats.org/officeDocument/2006/relationships" name="POD MASTER BACK BLU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2016-10-27T08:24:39Z</dcterms:created>
  <dc:creator>Art Desk</dc:creator>
</cp:coreProperties>
</file>