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3" r:id="rId2"/>
    <p:sldId id="256" r:id="rId3"/>
    <p:sldId id="257" r:id="rId4"/>
    <p:sldId id="259" r:id="rId5"/>
    <p:sldId id="258" r:id="rId6"/>
    <p:sldId id="261" r:id="rId7"/>
    <p:sldId id="262" r:id="rId8"/>
    <p:sldId id="280" r:id="rId9"/>
    <p:sldId id="265" r:id="rId10"/>
    <p:sldId id="266" r:id="rId11"/>
    <p:sldId id="260" r:id="rId12"/>
    <p:sldId id="268" r:id="rId13"/>
    <p:sldId id="269" r:id="rId14"/>
    <p:sldId id="270" r:id="rId15"/>
    <p:sldId id="271" r:id="rId16"/>
    <p:sldId id="272" r:id="rId17"/>
    <p:sldId id="273" r:id="rId18"/>
    <p:sldId id="274" r:id="rId19"/>
    <p:sldId id="275" r:id="rId20"/>
    <p:sldId id="277" r:id="rId21"/>
    <p:sldId id="276" r:id="rId22"/>
    <p:sldId id="278" r:id="rId23"/>
    <p:sldId id="279" r:id="rId24"/>
    <p:sldId id="267"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9" autoAdjust="0"/>
    <p:restoredTop sz="94660"/>
  </p:normalViewPr>
  <p:slideViewPr>
    <p:cSldViewPr snapToGrid="0">
      <p:cViewPr varScale="1">
        <p:scale>
          <a:sx n="61" d="100"/>
          <a:sy n="61" d="100"/>
        </p:scale>
        <p:origin x="108"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C2AC31-BB23-45EE-BE69-A8EB73F3644E}"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3045475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C2AC31-BB23-45EE-BE69-A8EB73F3644E}"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13567820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C2AC31-BB23-45EE-BE69-A8EB73F3644E}"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128089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C2AC31-BB23-45EE-BE69-A8EB73F3644E}"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24701838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C2AC31-BB23-45EE-BE69-A8EB73F3644E}" type="datetimeFigureOut">
              <a:rPr lang="en-GB" smtClean="0"/>
              <a:t>14/05/2021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4317276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C2AC31-BB23-45EE-BE69-A8EB73F3644E}" type="datetimeFigureOut">
              <a:rPr lang="en-GB" smtClean="0"/>
              <a:t>14/05/2021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24142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C2AC31-BB23-45EE-BE69-A8EB73F3644E}" type="datetimeFigureOut">
              <a:rPr lang="en-GB" smtClean="0"/>
              <a:t>14/05/2021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39133277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C2AC31-BB23-45EE-BE69-A8EB73F3644E}"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3217940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C2AC31-BB23-45EE-BE69-A8EB73F3644E}" type="datetimeFigureOut">
              <a:rPr lang="en-GB" smtClean="0"/>
              <a:t>14/05/2021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1382656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C2AC31-BB23-45EE-BE69-A8EB73F3644E}"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3452998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C2AC31-BB23-45EE-BE69-A8EB73F3644E}" type="datetimeFigureOut">
              <a:rPr lang="en-GB" smtClean="0"/>
              <a:t>14/05/2021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7236276-1415-4D51-A92E-57FE3321E7BE}" type="slidenum">
              <a:rPr lang="en-GB" smtClean="0"/>
              <a:t>‹#›</a:t>
            </a:fld>
            <a:endParaRPr lang="en-GB"/>
          </a:p>
        </p:txBody>
      </p:sp>
    </p:spTree>
    <p:extLst>
      <p:ext uri="{BB962C8B-B14F-4D97-AF65-F5344CB8AC3E}">
        <p14:creationId xmlns:p14="http://schemas.microsoft.com/office/powerpoint/2010/main" val="14068713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C2AC31-BB23-45EE-BE69-A8EB73F3644E}" type="datetimeFigureOut">
              <a:rPr lang="en-GB" smtClean="0"/>
              <a:t>14/05/2021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236276-1415-4D51-A92E-57FE3321E7BE}" type="slidenum">
              <a:rPr lang="en-GB" smtClean="0"/>
              <a:t>‹#›</a:t>
            </a:fld>
            <a:endParaRPr lang="en-GB"/>
          </a:p>
        </p:txBody>
      </p:sp>
    </p:spTree>
    <p:extLst>
      <p:ext uri="{BB962C8B-B14F-4D97-AF65-F5344CB8AC3E}">
        <p14:creationId xmlns:p14="http://schemas.microsoft.com/office/powerpoint/2010/main" val="215835866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bvCRuDKBT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3.png"/><Relationship Id="rId5" Type="http://schemas.microsoft.com/office/2007/relationships/hdphoto" Target="../media/hdphoto2.wdp"/><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www.youtube.com/watch?v=QVwckiFs3Ek&amp;feature=youtu.b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9.png"/><Relationship Id="rId1" Type="http://schemas.openxmlformats.org/officeDocument/2006/relationships/slideLayout" Target="../slideLayouts/slideLayout2.xml"/><Relationship Id="rId4" Type="http://schemas.microsoft.com/office/2007/relationships/hdphoto" Target="../media/hdphoto4.wdp"/></Relationships>
</file>

<file path=ppt/slides/_rels/slide19.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49006" y="365125"/>
            <a:ext cx="5504793" cy="1325563"/>
          </a:xfrm>
        </p:spPr>
        <p:txBody>
          <a:bodyPr/>
          <a:lstStyle/>
          <a:p>
            <a:r>
              <a:rPr lang="en-GB" dirty="0" smtClean="0"/>
              <a:t>Pre-visit activities</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22667" b="100000" l="18667" r="82667"/>
                    </a14:imgEffect>
                  </a14:imgLayer>
                </a14:imgProps>
              </a:ext>
            </a:extLst>
          </a:blip>
          <a:stretch>
            <a:fillRect/>
          </a:stretch>
        </p:blipFill>
        <p:spPr>
          <a:xfrm>
            <a:off x="-1475143" y="-1009842"/>
            <a:ext cx="7866337" cy="7866337"/>
          </a:xfrm>
          <a:prstGeom prst="rect">
            <a:avLst/>
          </a:prstGeom>
        </p:spPr>
      </p:pic>
      <p:pic>
        <p:nvPicPr>
          <p:cNvPr id="5" name="Picture 4"/>
          <p:cNvPicPr>
            <a:picLocks noChangeAspect="1"/>
          </p:cNvPicPr>
          <p:nvPr/>
        </p:nvPicPr>
        <p:blipFill rotWithShape="1">
          <a:blip r:embed="rId4">
            <a:extLst>
              <a:ext uri="{BEBA8EAE-BF5A-486C-A8C5-ECC9F3942E4B}">
                <a14:imgProps xmlns:a14="http://schemas.microsoft.com/office/drawing/2010/main">
                  <a14:imgLayer r:embed="rId5">
                    <a14:imgEffect>
                      <a14:backgroundRemoval t="19000" b="100000" l="17667" r="87000"/>
                    </a14:imgEffect>
                  </a14:imgLayer>
                </a14:imgProps>
              </a:ext>
            </a:extLst>
          </a:blip>
          <a:srcRect l="19153"/>
          <a:stretch/>
        </p:blipFill>
        <p:spPr>
          <a:xfrm>
            <a:off x="8348090" y="719766"/>
            <a:ext cx="4962605" cy="6138233"/>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17000" b="99000" l="19000" r="82667">
                        <a14:foregroundMark x1="66667" y1="72333" x2="66667" y2="72333"/>
                        <a14:foregroundMark x1="66667" y1="74667" x2="66667" y2="74667"/>
                        <a14:foregroundMark x1="74000" y1="35333" x2="74000" y2="35333"/>
                        <a14:foregroundMark x1="76667" y1="39667" x2="76667" y2="39667"/>
                        <a14:foregroundMark x1="72333" y1="50333" x2="72333" y2="50333"/>
                        <a14:foregroundMark x1="38667" y1="94000" x2="38667" y2="94000"/>
                        <a14:backgroundMark x1="73667" y1="35000" x2="73667" y2="32667"/>
                        <a14:backgroundMark x1="76333" y1="39000" x2="76333" y2="39000"/>
                        <a14:backgroundMark x1="68333" y1="51333" x2="68333" y2="51333"/>
                      </a14:backgroundRemoval>
                    </a14:imgEffect>
                  </a14:imgLayer>
                </a14:imgProps>
              </a:ext>
            </a:extLst>
          </a:blip>
          <a:stretch>
            <a:fillRect/>
          </a:stretch>
        </p:blipFill>
        <p:spPr>
          <a:xfrm>
            <a:off x="3941379" y="719767"/>
            <a:ext cx="6136728" cy="6136728"/>
          </a:xfrm>
          <a:prstGeom prst="rect">
            <a:avLst/>
          </a:prstGeom>
        </p:spPr>
      </p:pic>
    </p:spTree>
    <p:extLst>
      <p:ext uri="{BB962C8B-B14F-4D97-AF65-F5344CB8AC3E}">
        <p14:creationId xmlns:p14="http://schemas.microsoft.com/office/powerpoint/2010/main" val="32817181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98848" y="609600"/>
            <a:ext cx="2545901" cy="2895600"/>
          </a:xfrm>
        </p:spPr>
        <p:txBody>
          <a:bodyPr>
            <a:normAutofit/>
          </a:bodyPr>
          <a:lstStyle/>
          <a:p>
            <a:r>
              <a:rPr lang="en-GB" sz="6500" dirty="0" smtClean="0">
                <a:latin typeface="SassoonCRInfant" panose="02010503020300020003" pitchFamily="2" charset="0"/>
              </a:rPr>
              <a:t>Our </a:t>
            </a:r>
            <a:br>
              <a:rPr lang="en-GB" sz="6500" dirty="0" smtClean="0">
                <a:latin typeface="SassoonCRInfant" panose="02010503020300020003" pitchFamily="2" charset="0"/>
              </a:rPr>
            </a:br>
            <a:r>
              <a:rPr lang="en-GB" sz="6500" dirty="0" smtClean="0">
                <a:latin typeface="SassoonCRInfant" panose="02010503020300020003" pitchFamily="2" charset="0"/>
              </a:rPr>
              <a:t>author </a:t>
            </a:r>
            <a:br>
              <a:rPr lang="en-GB" sz="6500" dirty="0" smtClean="0">
                <a:latin typeface="SassoonCRInfant" panose="02010503020300020003" pitchFamily="2" charset="0"/>
              </a:rPr>
            </a:br>
            <a:r>
              <a:rPr lang="en-GB" sz="6500" dirty="0" smtClean="0">
                <a:latin typeface="SassoonCRInfant" panose="02010503020300020003" pitchFamily="2" charset="0"/>
              </a:rPr>
              <a:t>visit</a:t>
            </a:r>
            <a:endParaRPr lang="en-GB" sz="6500" dirty="0">
              <a:latin typeface="SassoonCRInfant" panose="02010503020300020003" pitchFamily="2" charset="0"/>
            </a:endParaRPr>
          </a:p>
        </p:txBody>
      </p:sp>
      <p:sp>
        <p:nvSpPr>
          <p:cNvPr id="3" name="Subtitle 2"/>
          <p:cNvSpPr>
            <a:spLocks noGrp="1"/>
          </p:cNvSpPr>
          <p:nvPr>
            <p:ph type="subTitle" idx="1"/>
          </p:nvPr>
        </p:nvSpPr>
        <p:spPr>
          <a:xfrm>
            <a:off x="4498848" y="5072743"/>
            <a:ext cx="2545901" cy="1458685"/>
          </a:xfrm>
        </p:spPr>
        <p:txBody>
          <a:bodyPr>
            <a:normAutofit/>
          </a:bodyPr>
          <a:lstStyle/>
          <a:p>
            <a:r>
              <a:rPr lang="en-GB" sz="4000" dirty="0" smtClean="0">
                <a:latin typeface="SassoonCRInfant" panose="02010503020300020003" pitchFamily="2" charset="0"/>
              </a:rPr>
              <a:t>Serena </a:t>
            </a:r>
          </a:p>
          <a:p>
            <a:r>
              <a:rPr lang="en-GB" sz="4000" dirty="0" smtClean="0">
                <a:latin typeface="SassoonCRInfant" panose="02010503020300020003" pitchFamily="2" charset="0"/>
              </a:rPr>
              <a:t>Patel</a:t>
            </a:r>
            <a:endParaRPr lang="en-GB" sz="4000" dirty="0">
              <a:latin typeface="SassoonCRInfant" panose="02010503020300020003" pitchFamily="2" charset="0"/>
            </a:endParaRPr>
          </a:p>
        </p:txBody>
      </p:sp>
      <p:pic>
        <p:nvPicPr>
          <p:cNvPr id="1026"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9884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for web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749" y="1"/>
            <a:ext cx="51472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2500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1887"/>
            <a:ext cx="10515600" cy="3483428"/>
          </a:xfrm>
        </p:spPr>
        <p:txBody>
          <a:bodyPr>
            <a:normAutofit/>
          </a:bodyPr>
          <a:lstStyle/>
          <a:p>
            <a:pPr marL="0" indent="0" algn="ctr">
              <a:buNone/>
            </a:pPr>
            <a:r>
              <a:rPr lang="en-GB" sz="4000" dirty="0" smtClean="0">
                <a:latin typeface="SassoonCRInfant" panose="02010503020300020003" pitchFamily="2" charset="0"/>
              </a:rPr>
              <a:t>This week we will be having a digital visit from a local children’s author called Serena Patel. She is a new children’s writer from Walsall who has already had two books published in 2020 and there will be another one published this July.</a:t>
            </a:r>
            <a:endParaRPr lang="en-GB" sz="4000" dirty="0">
              <a:latin typeface="SassoonCRInfant" panose="02010503020300020003" pitchFamily="2" charset="0"/>
            </a:endParaRPr>
          </a:p>
        </p:txBody>
      </p:sp>
      <p:pic>
        <p:nvPicPr>
          <p:cNvPr id="2050"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3175" y="3510837"/>
            <a:ext cx="2195739" cy="33471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8896575" y="3489066"/>
            <a:ext cx="2214008" cy="3368934"/>
          </a:xfrm>
          <a:prstGeom prst="rect">
            <a:avLst/>
          </a:prstGeom>
        </p:spPr>
      </p:pic>
      <p:pic>
        <p:nvPicPr>
          <p:cNvPr id="6" name="Picture 5"/>
          <p:cNvPicPr>
            <a:picLocks noChangeAspect="1"/>
          </p:cNvPicPr>
          <p:nvPr/>
        </p:nvPicPr>
        <p:blipFill>
          <a:blip r:embed="rId4"/>
          <a:stretch>
            <a:fillRect/>
          </a:stretch>
        </p:blipFill>
        <p:spPr>
          <a:xfrm>
            <a:off x="5000242" y="3489066"/>
            <a:ext cx="2115004" cy="3220699"/>
          </a:xfrm>
          <a:prstGeom prst="rect">
            <a:avLst/>
          </a:prstGeom>
        </p:spPr>
      </p:pic>
    </p:spTree>
    <p:extLst>
      <p:ext uri="{BB962C8B-B14F-4D97-AF65-F5344CB8AC3E}">
        <p14:creationId xmlns:p14="http://schemas.microsoft.com/office/powerpoint/2010/main" val="40042347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1887"/>
            <a:ext cx="10515600" cy="3483428"/>
          </a:xfrm>
        </p:spPr>
        <p:txBody>
          <a:bodyPr>
            <a:normAutofit/>
          </a:bodyPr>
          <a:lstStyle/>
          <a:p>
            <a:pPr marL="0" indent="0" algn="ctr">
              <a:buNone/>
            </a:pPr>
            <a:r>
              <a:rPr lang="en-GB" sz="4000" dirty="0" smtClean="0">
                <a:latin typeface="SassoonCRInfant" panose="02010503020300020003" pitchFamily="2" charset="0"/>
              </a:rPr>
              <a:t>She write mystery books about a girl called </a:t>
            </a:r>
            <a:r>
              <a:rPr lang="en-GB" sz="4000" dirty="0" err="1" smtClean="0">
                <a:latin typeface="SassoonCRInfant" panose="02010503020300020003" pitchFamily="2" charset="0"/>
              </a:rPr>
              <a:t>Anisha</a:t>
            </a:r>
            <a:r>
              <a:rPr lang="en-GB" sz="4000" dirty="0" smtClean="0">
                <a:latin typeface="SassoonCRInfant" panose="02010503020300020003" pitchFamily="2" charset="0"/>
              </a:rPr>
              <a:t> Mistry, who loves </a:t>
            </a:r>
            <a:endParaRPr lang="en-GB" sz="4000" dirty="0">
              <a:latin typeface="SassoonCRInfant" panose="02010503020300020003" pitchFamily="2" charset="0"/>
            </a:endParaRPr>
          </a:p>
        </p:txBody>
      </p:sp>
      <p:pic>
        <p:nvPicPr>
          <p:cNvPr id="2050"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3175" y="3510837"/>
            <a:ext cx="2195739" cy="33471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a:stretch>
            <a:fillRect/>
          </a:stretch>
        </p:blipFill>
        <p:spPr>
          <a:xfrm>
            <a:off x="8896575" y="3489066"/>
            <a:ext cx="2214008" cy="3368934"/>
          </a:xfrm>
          <a:prstGeom prst="rect">
            <a:avLst/>
          </a:prstGeom>
        </p:spPr>
      </p:pic>
      <p:pic>
        <p:nvPicPr>
          <p:cNvPr id="6" name="Picture 5"/>
          <p:cNvPicPr>
            <a:picLocks noChangeAspect="1"/>
          </p:cNvPicPr>
          <p:nvPr/>
        </p:nvPicPr>
        <p:blipFill>
          <a:blip r:embed="rId4"/>
          <a:stretch>
            <a:fillRect/>
          </a:stretch>
        </p:blipFill>
        <p:spPr>
          <a:xfrm>
            <a:off x="5000242" y="3489066"/>
            <a:ext cx="2115004" cy="3220699"/>
          </a:xfrm>
          <a:prstGeom prst="rect">
            <a:avLst/>
          </a:prstGeom>
        </p:spPr>
      </p:pic>
    </p:spTree>
    <p:extLst>
      <p:ext uri="{BB962C8B-B14F-4D97-AF65-F5344CB8AC3E}">
        <p14:creationId xmlns:p14="http://schemas.microsoft.com/office/powerpoint/2010/main" val="1576199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1887"/>
            <a:ext cx="6193971" cy="2699656"/>
          </a:xfrm>
        </p:spPr>
        <p:txBody>
          <a:bodyPr>
            <a:noAutofit/>
          </a:bodyPr>
          <a:lstStyle/>
          <a:p>
            <a:pPr marL="0" indent="0" algn="ctr">
              <a:buNone/>
            </a:pPr>
            <a:r>
              <a:rPr lang="en-GB" sz="6000" dirty="0" smtClean="0">
                <a:latin typeface="SassoonCRInfant" panose="02010503020300020003" pitchFamily="2" charset="0"/>
              </a:rPr>
              <a:t>Watch the video clip of Serena Patel reading the first chapter of ‘</a:t>
            </a:r>
            <a:r>
              <a:rPr lang="en-GB" sz="6000" dirty="0" err="1" smtClean="0">
                <a:latin typeface="SassoonCRInfant" panose="02010503020300020003" pitchFamily="2" charset="0"/>
              </a:rPr>
              <a:t>Anisha</a:t>
            </a:r>
            <a:r>
              <a:rPr lang="en-GB" sz="6000" dirty="0" smtClean="0">
                <a:latin typeface="SassoonCRInfant" panose="02010503020300020003" pitchFamily="2" charset="0"/>
              </a:rPr>
              <a:t> – Accidental Detective’.</a:t>
            </a:r>
            <a:endParaRPr lang="en-GB" sz="6000" dirty="0">
              <a:latin typeface="SassoonCRInfant" panose="02010503020300020003" pitchFamily="2" charset="0"/>
            </a:endParaRPr>
          </a:p>
        </p:txBody>
      </p:sp>
      <p:sp>
        <p:nvSpPr>
          <p:cNvPr id="2" name="Rectangle 1"/>
          <p:cNvSpPr/>
          <p:nvPr/>
        </p:nvSpPr>
        <p:spPr>
          <a:xfrm>
            <a:off x="1425683" y="5507504"/>
            <a:ext cx="5019003" cy="646331"/>
          </a:xfrm>
          <a:prstGeom prst="rect">
            <a:avLst/>
          </a:prstGeom>
        </p:spPr>
        <p:txBody>
          <a:bodyPr wrap="none">
            <a:spAutoFit/>
          </a:bodyPr>
          <a:lstStyle/>
          <a:p>
            <a:r>
              <a:rPr lang="en-GB" dirty="0" smtClean="0">
                <a:hlinkClick r:id="rId2"/>
              </a:rPr>
              <a:t>https://www.youtube.com/watch?v=-bvCRuDKBTM</a:t>
            </a:r>
            <a:endParaRPr lang="en-GB" dirty="0" smtClean="0"/>
          </a:p>
          <a:p>
            <a:endParaRPr lang="en-GB" dirty="0"/>
          </a:p>
        </p:txBody>
      </p:sp>
      <p:pic>
        <p:nvPicPr>
          <p:cNvPr id="8" name="Picture 2" descr="Anisha, Accidental Detective - Anisha the Accidental Detective (Paperb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3083" y="1"/>
            <a:ext cx="4508918" cy="687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6529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944" y="391887"/>
            <a:ext cx="7487140" cy="6052456"/>
          </a:xfrm>
        </p:spPr>
        <p:txBody>
          <a:bodyPr>
            <a:noAutofit/>
          </a:bodyPr>
          <a:lstStyle/>
          <a:p>
            <a:pPr marL="0" indent="0" algn="ctr">
              <a:buNone/>
            </a:pPr>
            <a:r>
              <a:rPr lang="en-GB" sz="4000" dirty="0" smtClean="0">
                <a:latin typeface="SassoonCRInfant" panose="02010503020300020003" pitchFamily="2" charset="0"/>
              </a:rPr>
              <a:t>What did you think of the story?</a:t>
            </a:r>
          </a:p>
          <a:p>
            <a:pPr marL="0" indent="0" algn="ctr">
              <a:buNone/>
            </a:pPr>
            <a:endParaRPr lang="en-GB" sz="4000" dirty="0">
              <a:latin typeface="SassoonCRInfant" panose="02010503020300020003" pitchFamily="2" charset="0"/>
            </a:endParaRPr>
          </a:p>
          <a:p>
            <a:pPr marL="0" indent="0" algn="ctr">
              <a:buNone/>
            </a:pPr>
            <a:r>
              <a:rPr lang="en-GB" sz="4000" dirty="0" smtClean="0">
                <a:latin typeface="SassoonCRInfant" panose="02010503020300020003" pitchFamily="2" charset="0"/>
              </a:rPr>
              <a:t>Was it similar to any other stories that you have read?</a:t>
            </a:r>
          </a:p>
          <a:p>
            <a:pPr marL="0" indent="0" algn="ctr">
              <a:buNone/>
            </a:pPr>
            <a:endParaRPr lang="en-GB" sz="4000" dirty="0" smtClean="0">
              <a:latin typeface="SassoonCRInfant" panose="02010503020300020003" pitchFamily="2" charset="0"/>
            </a:endParaRPr>
          </a:p>
          <a:p>
            <a:pPr marL="0" indent="0" algn="ctr">
              <a:buNone/>
            </a:pPr>
            <a:r>
              <a:rPr lang="en-GB" sz="4000" dirty="0" smtClean="0">
                <a:latin typeface="SassoonCRInfant" panose="02010503020300020003" pitchFamily="2" charset="0"/>
              </a:rPr>
              <a:t>Were there any differences from other stories that you have read?</a:t>
            </a:r>
          </a:p>
          <a:p>
            <a:pPr marL="0" indent="0" algn="ctr">
              <a:buNone/>
            </a:pPr>
            <a:endParaRPr lang="en-GB" sz="4000" dirty="0">
              <a:latin typeface="SassoonCRInfant" panose="02010503020300020003" pitchFamily="2" charset="0"/>
            </a:endParaRPr>
          </a:p>
          <a:p>
            <a:pPr marL="0" indent="0" algn="ctr">
              <a:buNone/>
            </a:pPr>
            <a:r>
              <a:rPr lang="en-GB" sz="4000" dirty="0" smtClean="0">
                <a:latin typeface="SassoonCRInfant" panose="02010503020300020003" pitchFamily="2" charset="0"/>
              </a:rPr>
              <a:t>Would you like to read more?</a:t>
            </a:r>
            <a:endParaRPr lang="en-GB" sz="4000" dirty="0">
              <a:latin typeface="SassoonCRInfant" panose="02010503020300020003" pitchFamily="2" charset="0"/>
            </a:endParaRPr>
          </a:p>
        </p:txBody>
      </p:sp>
      <p:pic>
        <p:nvPicPr>
          <p:cNvPr id="8"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083" y="1"/>
            <a:ext cx="4508918" cy="687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25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95944" y="391887"/>
            <a:ext cx="7487140" cy="6052456"/>
          </a:xfrm>
        </p:spPr>
        <p:txBody>
          <a:bodyPr>
            <a:noAutofit/>
          </a:bodyPr>
          <a:lstStyle/>
          <a:p>
            <a:pPr marL="0" indent="0" algn="ctr">
              <a:buNone/>
            </a:pPr>
            <a:r>
              <a:rPr lang="en-GB" sz="6000" dirty="0" smtClean="0">
                <a:latin typeface="SassoonCRInfant" panose="02010503020300020003" pitchFamily="2" charset="0"/>
              </a:rPr>
              <a:t>What questions would you like to ask </a:t>
            </a:r>
          </a:p>
          <a:p>
            <a:pPr marL="0" indent="0" algn="ctr">
              <a:buNone/>
            </a:pPr>
            <a:r>
              <a:rPr lang="en-GB" sz="6000" dirty="0" smtClean="0">
                <a:latin typeface="SassoonCRInfant" panose="02010503020300020003" pitchFamily="2" charset="0"/>
              </a:rPr>
              <a:t>Serena Patel </a:t>
            </a:r>
          </a:p>
          <a:p>
            <a:pPr marL="0" indent="0" algn="ctr">
              <a:buNone/>
            </a:pPr>
            <a:r>
              <a:rPr lang="en-GB" sz="6000" dirty="0" smtClean="0">
                <a:latin typeface="SassoonCRInfant" panose="02010503020300020003" pitchFamily="2" charset="0"/>
              </a:rPr>
              <a:t>during our digital visit this week?</a:t>
            </a:r>
            <a:endParaRPr lang="en-GB" sz="6000" dirty="0">
              <a:latin typeface="SassoonCRInfant" panose="02010503020300020003" pitchFamily="2" charset="0"/>
            </a:endParaRPr>
          </a:p>
        </p:txBody>
      </p:sp>
      <p:pic>
        <p:nvPicPr>
          <p:cNvPr id="8"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83083" y="1"/>
            <a:ext cx="4508918" cy="6873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8280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0" y="481807"/>
            <a:ext cx="5504793" cy="1325563"/>
          </a:xfrm>
        </p:spPr>
        <p:txBody>
          <a:bodyPr/>
          <a:lstStyle/>
          <a:p>
            <a:r>
              <a:rPr lang="en-GB" smtClean="0"/>
              <a:t>Post-visit </a:t>
            </a:r>
            <a:r>
              <a:rPr lang="en-GB" dirty="0" smtClean="0"/>
              <a:t>activities</a:t>
            </a:r>
            <a:endParaRPr lang="en-GB"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22667" b="100000" l="18667" r="82667"/>
                    </a14:imgEffect>
                  </a14:imgLayer>
                </a14:imgProps>
              </a:ext>
            </a:extLst>
          </a:blip>
          <a:stretch>
            <a:fillRect/>
          </a:stretch>
        </p:blipFill>
        <p:spPr>
          <a:xfrm>
            <a:off x="-1475143" y="-1009842"/>
            <a:ext cx="7866337" cy="7866337"/>
          </a:xfrm>
          <a:prstGeom prst="rect">
            <a:avLst/>
          </a:prstGeom>
        </p:spPr>
      </p:pic>
      <p:pic>
        <p:nvPicPr>
          <p:cNvPr id="5" name="Picture 4"/>
          <p:cNvPicPr>
            <a:picLocks noChangeAspect="1"/>
          </p:cNvPicPr>
          <p:nvPr/>
        </p:nvPicPr>
        <p:blipFill rotWithShape="1">
          <a:blip r:embed="rId4">
            <a:extLst>
              <a:ext uri="{BEBA8EAE-BF5A-486C-A8C5-ECC9F3942E4B}">
                <a14:imgProps xmlns:a14="http://schemas.microsoft.com/office/drawing/2010/main">
                  <a14:imgLayer r:embed="rId5">
                    <a14:imgEffect>
                      <a14:backgroundRemoval t="19000" b="100000" l="17667" r="87000"/>
                    </a14:imgEffect>
                  </a14:imgLayer>
                </a14:imgProps>
              </a:ext>
            </a:extLst>
          </a:blip>
          <a:srcRect l="19153"/>
          <a:stretch/>
        </p:blipFill>
        <p:spPr>
          <a:xfrm>
            <a:off x="8348090" y="719766"/>
            <a:ext cx="4962605" cy="6138233"/>
          </a:xfrm>
          <a:prstGeom prst="rect">
            <a:avLst/>
          </a:prstGeom>
        </p:spPr>
      </p:pic>
      <p:pic>
        <p:nvPicPr>
          <p:cNvPr id="6" name="Picture 5"/>
          <p:cNvPicPr>
            <a:picLocks noChangeAspect="1"/>
          </p:cNvPicPr>
          <p:nvPr/>
        </p:nvPicPr>
        <p:blipFill>
          <a:blip r:embed="rId6">
            <a:extLst>
              <a:ext uri="{BEBA8EAE-BF5A-486C-A8C5-ECC9F3942E4B}">
                <a14:imgProps xmlns:a14="http://schemas.microsoft.com/office/drawing/2010/main">
                  <a14:imgLayer r:embed="rId7">
                    <a14:imgEffect>
                      <a14:backgroundRemoval t="17000" b="99000" l="19000" r="82667">
                        <a14:foregroundMark x1="66667" y1="72333" x2="66667" y2="72333"/>
                        <a14:foregroundMark x1="66667" y1="74667" x2="66667" y2="74667"/>
                        <a14:foregroundMark x1="74000" y1="35333" x2="74000" y2="35333"/>
                        <a14:foregroundMark x1="76667" y1="39667" x2="76667" y2="39667"/>
                        <a14:foregroundMark x1="72333" y1="50333" x2="72333" y2="50333"/>
                        <a14:foregroundMark x1="38667" y1="94000" x2="38667" y2="94000"/>
                        <a14:backgroundMark x1="73667" y1="35000" x2="73667" y2="32667"/>
                        <a14:backgroundMark x1="76333" y1="39000" x2="76333" y2="39000"/>
                        <a14:backgroundMark x1="68333" y1="51333" x2="68333" y2="51333"/>
                      </a14:backgroundRemoval>
                    </a14:imgEffect>
                  </a14:imgLayer>
                </a14:imgProps>
              </a:ext>
            </a:extLst>
          </a:blip>
          <a:stretch>
            <a:fillRect/>
          </a:stretch>
        </p:blipFill>
        <p:spPr>
          <a:xfrm>
            <a:off x="3941379" y="719767"/>
            <a:ext cx="6136728" cy="6136728"/>
          </a:xfrm>
          <a:prstGeom prst="rect">
            <a:avLst/>
          </a:prstGeom>
        </p:spPr>
      </p:pic>
    </p:spTree>
    <p:extLst>
      <p:ext uri="{BB962C8B-B14F-4D97-AF65-F5344CB8AC3E}">
        <p14:creationId xmlns:p14="http://schemas.microsoft.com/office/powerpoint/2010/main" val="11139836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498848" y="609600"/>
            <a:ext cx="2545901" cy="2895600"/>
          </a:xfrm>
        </p:spPr>
        <p:txBody>
          <a:bodyPr>
            <a:normAutofit/>
          </a:bodyPr>
          <a:lstStyle/>
          <a:p>
            <a:r>
              <a:rPr lang="en-GB" sz="6500" dirty="0" smtClean="0">
                <a:latin typeface="SassoonCRInfant" panose="02010503020300020003" pitchFamily="2" charset="0"/>
              </a:rPr>
              <a:t>Our </a:t>
            </a:r>
            <a:br>
              <a:rPr lang="en-GB" sz="6500" dirty="0" smtClean="0">
                <a:latin typeface="SassoonCRInfant" panose="02010503020300020003" pitchFamily="2" charset="0"/>
              </a:rPr>
            </a:br>
            <a:r>
              <a:rPr lang="en-GB" sz="6500" dirty="0" smtClean="0">
                <a:latin typeface="SassoonCRInfant" panose="02010503020300020003" pitchFamily="2" charset="0"/>
              </a:rPr>
              <a:t>author </a:t>
            </a:r>
            <a:br>
              <a:rPr lang="en-GB" sz="6500" dirty="0" smtClean="0">
                <a:latin typeface="SassoonCRInfant" panose="02010503020300020003" pitchFamily="2" charset="0"/>
              </a:rPr>
            </a:br>
            <a:r>
              <a:rPr lang="en-GB" sz="6500" dirty="0" smtClean="0">
                <a:latin typeface="SassoonCRInfant" panose="02010503020300020003" pitchFamily="2" charset="0"/>
              </a:rPr>
              <a:t>visit</a:t>
            </a:r>
            <a:endParaRPr lang="en-GB" sz="6500" dirty="0">
              <a:latin typeface="SassoonCRInfant" panose="02010503020300020003" pitchFamily="2" charset="0"/>
            </a:endParaRPr>
          </a:p>
        </p:txBody>
      </p:sp>
      <p:sp>
        <p:nvSpPr>
          <p:cNvPr id="3" name="Subtitle 2"/>
          <p:cNvSpPr>
            <a:spLocks noGrp="1"/>
          </p:cNvSpPr>
          <p:nvPr>
            <p:ph type="subTitle" idx="1"/>
          </p:nvPr>
        </p:nvSpPr>
        <p:spPr>
          <a:xfrm>
            <a:off x="4498848" y="5072743"/>
            <a:ext cx="2545901" cy="1458685"/>
          </a:xfrm>
        </p:spPr>
        <p:txBody>
          <a:bodyPr>
            <a:normAutofit/>
          </a:bodyPr>
          <a:lstStyle/>
          <a:p>
            <a:r>
              <a:rPr lang="en-GB" sz="4000" dirty="0" smtClean="0">
                <a:latin typeface="SassoonCRInfant" panose="02010503020300020003" pitchFamily="2" charset="0"/>
              </a:rPr>
              <a:t>Serena </a:t>
            </a:r>
          </a:p>
          <a:p>
            <a:r>
              <a:rPr lang="en-GB" sz="4000" dirty="0" smtClean="0">
                <a:latin typeface="SassoonCRInfant" panose="02010503020300020003" pitchFamily="2" charset="0"/>
              </a:rPr>
              <a:t>Patel</a:t>
            </a:r>
            <a:endParaRPr lang="en-GB" sz="4000" dirty="0">
              <a:latin typeface="SassoonCRInfant" panose="02010503020300020003" pitchFamily="2" charset="0"/>
            </a:endParaRPr>
          </a:p>
        </p:txBody>
      </p:sp>
      <p:pic>
        <p:nvPicPr>
          <p:cNvPr id="1026" name="Picture 2" descr="Anisha, Accidental Detective - Anisha the Accidental Detective (Paperba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9884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for websi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44749" y="1"/>
            <a:ext cx="51472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56342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609599"/>
            <a:ext cx="7044749" cy="5878287"/>
          </a:xfrm>
        </p:spPr>
        <p:txBody>
          <a:bodyPr>
            <a:normAutofit/>
          </a:bodyPr>
          <a:lstStyle/>
          <a:p>
            <a:r>
              <a:rPr lang="en-GB" sz="4000" dirty="0" smtClean="0">
                <a:latin typeface="SassoonCRInfant" panose="02010503020300020003" pitchFamily="2" charset="0"/>
              </a:rPr>
              <a:t>This week, Serena Patel visited us digitally to talk to us an answer questions.</a:t>
            </a:r>
            <a:br>
              <a:rPr lang="en-GB" sz="4000" dirty="0" smtClean="0">
                <a:latin typeface="SassoonCRInfant" panose="02010503020300020003" pitchFamily="2" charset="0"/>
              </a:rPr>
            </a:br>
            <a:r>
              <a:rPr lang="en-GB" sz="4000" dirty="0">
                <a:latin typeface="SassoonCRInfant" panose="02010503020300020003" pitchFamily="2" charset="0"/>
              </a:rPr>
              <a:t/>
            </a:r>
            <a:br>
              <a:rPr lang="en-GB" sz="4000" dirty="0">
                <a:latin typeface="SassoonCRInfant" panose="02010503020300020003" pitchFamily="2" charset="0"/>
              </a:rPr>
            </a:br>
            <a:r>
              <a:rPr lang="en-GB" sz="4000" dirty="0" smtClean="0">
                <a:latin typeface="SassoonCRInfant" panose="02010503020300020003" pitchFamily="2" charset="0"/>
              </a:rPr>
              <a:t>Tell your partner three things that you remember from the visit.</a:t>
            </a:r>
            <a:br>
              <a:rPr lang="en-GB" sz="4000" dirty="0" smtClean="0">
                <a:latin typeface="SassoonCRInfant" panose="02010503020300020003" pitchFamily="2" charset="0"/>
              </a:rPr>
            </a:br>
            <a:r>
              <a:rPr lang="en-GB" sz="4000" dirty="0">
                <a:latin typeface="SassoonCRInfant" panose="02010503020300020003" pitchFamily="2" charset="0"/>
              </a:rPr>
              <a:t/>
            </a:r>
            <a:br>
              <a:rPr lang="en-GB" sz="4000" dirty="0">
                <a:latin typeface="SassoonCRInfant" panose="02010503020300020003" pitchFamily="2" charset="0"/>
              </a:rPr>
            </a:br>
            <a:r>
              <a:rPr lang="en-GB" sz="4000" dirty="0" smtClean="0">
                <a:latin typeface="SassoonCRInfant" panose="02010503020300020003" pitchFamily="2" charset="0"/>
              </a:rPr>
              <a:t>Can you remember what the task she set us was?</a:t>
            </a:r>
            <a:endParaRPr lang="en-GB" sz="4000" dirty="0">
              <a:latin typeface="SassoonCRInfant" panose="02010503020300020003" pitchFamily="2" charset="0"/>
            </a:endParaRPr>
          </a:p>
        </p:txBody>
      </p:sp>
      <p:pic>
        <p:nvPicPr>
          <p:cNvPr id="1028" name="Picture 4" descr="image for websi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4749" y="1"/>
            <a:ext cx="5147251"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32359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91887"/>
            <a:ext cx="6193971" cy="2699656"/>
          </a:xfrm>
        </p:spPr>
        <p:txBody>
          <a:bodyPr>
            <a:noAutofit/>
          </a:bodyPr>
          <a:lstStyle/>
          <a:p>
            <a:pPr marL="0" indent="0" algn="ctr">
              <a:buNone/>
            </a:pPr>
            <a:r>
              <a:rPr lang="en-GB" sz="6000" dirty="0" smtClean="0">
                <a:latin typeface="SassoonCRInfant" panose="02010503020300020003" pitchFamily="2" charset="0"/>
              </a:rPr>
              <a:t>Here is the task:</a:t>
            </a:r>
            <a:endParaRPr lang="en-GB" sz="6000" dirty="0">
              <a:latin typeface="SassoonCRInfant" panose="02010503020300020003" pitchFamily="2" charset="0"/>
            </a:endParaRPr>
          </a:p>
        </p:txBody>
      </p:sp>
      <p:sp>
        <p:nvSpPr>
          <p:cNvPr id="4" name="Rectangle 3"/>
          <p:cNvSpPr/>
          <p:nvPr/>
        </p:nvSpPr>
        <p:spPr>
          <a:xfrm>
            <a:off x="1104900" y="1451207"/>
            <a:ext cx="6096000" cy="923330"/>
          </a:xfrm>
          <a:prstGeom prst="rect">
            <a:avLst/>
          </a:prstGeom>
        </p:spPr>
        <p:txBody>
          <a:bodyPr>
            <a:spAutoFit/>
          </a:bodyPr>
          <a:lstStyle/>
          <a:p>
            <a:r>
              <a:rPr lang="en-GB" dirty="0" smtClean="0">
                <a:hlinkClick r:id="rId2"/>
              </a:rPr>
              <a:t>https://www.youtube.com/watch?v=QVwckiFs3Ek&amp;feature=youtu.be</a:t>
            </a:r>
            <a:endParaRPr lang="en-GB" dirty="0" smtClean="0"/>
          </a:p>
          <a:p>
            <a:endParaRPr lang="en-GB" dirty="0"/>
          </a:p>
        </p:txBody>
      </p:sp>
      <p:pic>
        <p:nvPicPr>
          <p:cNvPr id="8" name="Picture 2" descr="Anisha, Accidental Detective - Anisha the Accidental Detective (Paperbac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3083" y="1"/>
            <a:ext cx="4508918" cy="6873350"/>
          </a:xfrm>
          <a:prstGeom prst="rect">
            <a:avLst/>
          </a:prstGeom>
          <a:noFill/>
          <a:extLst>
            <a:ext uri="{909E8E84-426E-40DD-AFC4-6F175D3DCCD1}">
              <a14:hiddenFill xmlns:a14="http://schemas.microsoft.com/office/drawing/2010/main">
                <a:solidFill>
                  <a:srgbClr val="FFFFFF"/>
                </a:solidFill>
              </a14:hiddenFill>
            </a:ext>
          </a:extLst>
        </p:spPr>
      </p:pic>
      <p:sp>
        <p:nvSpPr>
          <p:cNvPr id="7" name="Title 1"/>
          <p:cNvSpPr>
            <a:spLocks noGrp="1"/>
          </p:cNvSpPr>
          <p:nvPr>
            <p:ph type="title"/>
          </p:nvPr>
        </p:nvSpPr>
        <p:spPr>
          <a:xfrm>
            <a:off x="1051917" y="2612572"/>
            <a:ext cx="5980254" cy="4245428"/>
          </a:xfrm>
        </p:spPr>
        <p:txBody>
          <a:bodyPr>
            <a:normAutofit fontScale="90000"/>
          </a:bodyPr>
          <a:lstStyle/>
          <a:p>
            <a:r>
              <a:rPr lang="en-GB" dirty="0" smtClean="0">
                <a:latin typeface="SassoonCRInfant" panose="02010503020300020003" pitchFamily="2" charset="0"/>
              </a:rPr>
              <a:t>Your task is to solve the mystery and write the story of the kidnapping. To do this, you need to first read the list of suspects and clues.</a:t>
            </a:r>
            <a:r>
              <a:rPr lang="en-GB" dirty="0" smtClean="0"/>
              <a:t/>
            </a:r>
            <a:br>
              <a:rPr lang="en-GB" dirty="0" smtClean="0"/>
            </a:br>
            <a:endParaRPr lang="en-GB" dirty="0"/>
          </a:p>
        </p:txBody>
      </p:sp>
    </p:spTree>
    <p:extLst>
      <p:ext uri="{BB962C8B-B14F-4D97-AF65-F5344CB8AC3E}">
        <p14:creationId xmlns:p14="http://schemas.microsoft.com/office/powerpoint/2010/main" val="2732610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6" y="365125"/>
            <a:ext cx="9632134" cy="1325563"/>
          </a:xfrm>
        </p:spPr>
        <p:txBody>
          <a:bodyPr/>
          <a:lstStyle/>
          <a:p>
            <a:r>
              <a:rPr lang="en-GB" dirty="0" smtClean="0">
                <a:latin typeface="SassoonCRInfant" panose="02010503020300020003" pitchFamily="2" charset="0"/>
              </a:rPr>
              <a:t>Suspect 1 – Mindy and Manny</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smtClean="0"/>
              <a:t>• </a:t>
            </a:r>
            <a:r>
              <a:rPr lang="en-GB" dirty="0"/>
              <a:t>Uncle Tony’s ten-year-old twins from his first marriage, described by </a:t>
            </a:r>
            <a:r>
              <a:rPr lang="en-GB" dirty="0" err="1"/>
              <a:t>Anisha</a:t>
            </a:r>
            <a:r>
              <a:rPr lang="en-GB" dirty="0"/>
              <a:t> as “the </a:t>
            </a:r>
            <a:r>
              <a:rPr lang="en-GB" dirty="0" smtClean="0"/>
              <a:t>meanest kids </a:t>
            </a:r>
            <a:r>
              <a:rPr lang="en-GB" dirty="0"/>
              <a:t>I know</a:t>
            </a:r>
            <a:r>
              <a:rPr lang="en-GB" dirty="0" smtClean="0"/>
              <a:t>”</a:t>
            </a:r>
            <a:endParaRPr lang="en-GB" dirty="0"/>
          </a:p>
          <a:p>
            <a:pPr marL="0" indent="0">
              <a:buNone/>
            </a:pPr>
            <a:r>
              <a:rPr lang="en-GB" dirty="0"/>
              <a:t>• Both like wearing all black</a:t>
            </a:r>
          </a:p>
          <a:p>
            <a:pPr marL="0" indent="0">
              <a:buNone/>
            </a:pPr>
            <a:r>
              <a:rPr lang="en-GB" dirty="0"/>
              <a:t>• Manny always has his tablet with him</a:t>
            </a:r>
          </a:p>
          <a:p>
            <a:pPr marL="0" indent="0">
              <a:buNone/>
            </a:pPr>
            <a:r>
              <a:rPr lang="en-GB" dirty="0"/>
              <a:t>• Mindy always has a notebook and her hairless pet dog with her</a:t>
            </a:r>
          </a:p>
          <a:p>
            <a:pPr marL="0" indent="0">
              <a:buNone/>
            </a:pPr>
            <a:r>
              <a:rPr lang="en-GB" dirty="0"/>
              <a:t>• Have told their dad they aren’t happy about the wedding</a:t>
            </a:r>
          </a:p>
          <a:p>
            <a:pPr marL="0" indent="0">
              <a:buNone/>
            </a:pPr>
            <a:r>
              <a:rPr lang="en-GB" dirty="0"/>
              <a:t>• Spotted outside the house by a neighbour on their phones</a:t>
            </a:r>
          </a:p>
          <a:p>
            <a:pPr marL="0" indent="0">
              <a:buNone/>
            </a:pPr>
            <a:r>
              <a:rPr lang="en-GB" dirty="0"/>
              <a:t>• Claim they have only just returned from boarding school but were seen the day before </a:t>
            </a:r>
            <a:r>
              <a:rPr lang="en-GB" dirty="0" smtClean="0"/>
              <a:t>by </a:t>
            </a:r>
            <a:r>
              <a:rPr lang="en-GB" dirty="0" err="1" smtClean="0"/>
              <a:t>Anisha’s</a:t>
            </a:r>
            <a:r>
              <a:rPr lang="en-GB" dirty="0" smtClean="0"/>
              <a:t> </a:t>
            </a:r>
            <a:r>
              <a:rPr lang="en-GB" dirty="0"/>
              <a:t>cousin</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16877629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4" y="365125"/>
            <a:ext cx="9632135" cy="1325563"/>
          </a:xfrm>
        </p:spPr>
        <p:txBody>
          <a:bodyPr/>
          <a:lstStyle/>
          <a:p>
            <a:r>
              <a:rPr lang="en-GB" dirty="0" smtClean="0">
                <a:latin typeface="SassoonCRInfant" panose="02010503020300020003" pitchFamily="2" charset="0"/>
              </a:rPr>
              <a:t>Suspect 2 – </a:t>
            </a:r>
            <a:r>
              <a:rPr lang="en-GB" dirty="0" err="1" smtClean="0">
                <a:latin typeface="SassoonCRInfant" panose="02010503020300020003" pitchFamily="2" charset="0"/>
              </a:rPr>
              <a:t>Mustaf</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a:t>• Uncle Tony’s chauffeur</a:t>
            </a:r>
          </a:p>
          <a:p>
            <a:pPr marL="0" indent="0">
              <a:buNone/>
            </a:pPr>
            <a:r>
              <a:rPr lang="en-GB" dirty="0"/>
              <a:t>• Very tall and wears a long black coat</a:t>
            </a:r>
          </a:p>
          <a:p>
            <a:pPr marL="0" indent="0">
              <a:buNone/>
            </a:pPr>
            <a:r>
              <a:rPr lang="en-GB" dirty="0"/>
              <a:t>• Has never been heard speaking</a:t>
            </a:r>
          </a:p>
          <a:p>
            <a:pPr marL="0" indent="0">
              <a:buNone/>
            </a:pPr>
            <a:r>
              <a:rPr lang="en-GB" dirty="0"/>
              <a:t>• Seen looking for something in the boot of the limo – rustling sounds and movement also</a:t>
            </a:r>
          </a:p>
          <a:p>
            <a:pPr marL="0" indent="0">
              <a:buNone/>
            </a:pPr>
            <a:r>
              <a:rPr lang="en-GB" dirty="0"/>
              <a:t>heard in the boot.</a:t>
            </a:r>
          </a:p>
          <a:p>
            <a:pPr marL="0" indent="0">
              <a:buNone/>
            </a:pPr>
            <a:r>
              <a:rPr lang="en-GB" dirty="0"/>
              <a:t>• Seems to be acting jumpy</a:t>
            </a:r>
          </a:p>
          <a:p>
            <a:pPr marL="0" indent="0">
              <a:buNone/>
            </a:pPr>
            <a:r>
              <a:rPr lang="en-GB" dirty="0"/>
              <a:t>• Caught hiding food.</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388079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4" y="365125"/>
            <a:ext cx="9632135" cy="1325563"/>
          </a:xfrm>
        </p:spPr>
        <p:txBody>
          <a:bodyPr/>
          <a:lstStyle/>
          <a:p>
            <a:r>
              <a:rPr lang="en-GB" dirty="0" smtClean="0">
                <a:latin typeface="SassoonCRInfant" panose="02010503020300020003" pitchFamily="2" charset="0"/>
              </a:rPr>
              <a:t>Suspect 3 – Uncle Ricky</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a:t>• Uncle Tony’s brother and business partner</a:t>
            </a:r>
          </a:p>
          <a:p>
            <a:pPr marL="0" indent="0">
              <a:buNone/>
            </a:pPr>
            <a:r>
              <a:rPr lang="en-GB" dirty="0"/>
              <a:t>• Doesn’t always get on with Uncle Tony</a:t>
            </a:r>
          </a:p>
          <a:p>
            <a:pPr marL="0" indent="0">
              <a:buNone/>
            </a:pPr>
            <a:r>
              <a:rPr lang="en-GB" dirty="0"/>
              <a:t>• Seen making lots of suspicious phone calls</a:t>
            </a:r>
          </a:p>
          <a:p>
            <a:pPr marL="0" indent="0">
              <a:buNone/>
            </a:pPr>
            <a:r>
              <a:rPr lang="en-GB" dirty="0"/>
              <a:t>• Leaves the family pre-wedding party early</a:t>
            </a:r>
          </a:p>
          <a:p>
            <a:pPr marL="0" indent="0">
              <a:buNone/>
            </a:pPr>
            <a:r>
              <a:rPr lang="en-GB" dirty="0"/>
              <a:t>• Seen dragging a large wheelie bag around</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7538499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4" y="365125"/>
            <a:ext cx="9632135" cy="1325563"/>
          </a:xfrm>
        </p:spPr>
        <p:txBody>
          <a:bodyPr/>
          <a:lstStyle/>
          <a:p>
            <a:r>
              <a:rPr lang="en-GB" dirty="0" smtClean="0">
                <a:latin typeface="SassoonCRInfant" panose="02010503020300020003" pitchFamily="2" charset="0"/>
              </a:rPr>
              <a:t>Suspect 4 – Mr </a:t>
            </a:r>
            <a:r>
              <a:rPr lang="en-GB" dirty="0" err="1" smtClean="0">
                <a:latin typeface="SassoonCRInfant" panose="02010503020300020003" pitchFamily="2" charset="0"/>
              </a:rPr>
              <a:t>Bogof</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a:t>• </a:t>
            </a:r>
            <a:r>
              <a:rPr lang="en-GB" dirty="0" err="1"/>
              <a:t>Anisha’s</a:t>
            </a:r>
            <a:r>
              <a:rPr lang="en-GB" dirty="0"/>
              <a:t> neighbour</a:t>
            </a:r>
          </a:p>
          <a:p>
            <a:pPr marL="0" indent="0">
              <a:buNone/>
            </a:pPr>
            <a:r>
              <a:rPr lang="en-GB" dirty="0"/>
              <a:t>• Doesn’t like his street being disturbed by noise or people</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37971431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4" y="365125"/>
            <a:ext cx="9632135" cy="1325563"/>
          </a:xfrm>
        </p:spPr>
        <p:txBody>
          <a:bodyPr/>
          <a:lstStyle/>
          <a:p>
            <a:r>
              <a:rPr lang="en-GB" dirty="0" smtClean="0">
                <a:latin typeface="SassoonCRInfant" panose="02010503020300020003" pitchFamily="2" charset="0"/>
              </a:rPr>
              <a:t>Suspect 5 – Tony’s mum and dad</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smtClean="0"/>
              <a:t>• </a:t>
            </a:r>
            <a:r>
              <a:rPr lang="en-GB" dirty="0"/>
              <a:t>Don’t approve of the wedding</a:t>
            </a:r>
          </a:p>
          <a:p>
            <a:pPr marL="0" indent="0">
              <a:buNone/>
            </a:pPr>
            <a:r>
              <a:rPr lang="en-GB" dirty="0"/>
              <a:t>• Overheard saying they though Aunty </a:t>
            </a:r>
            <a:r>
              <a:rPr lang="en-GB" dirty="0" err="1"/>
              <a:t>Bindi</a:t>
            </a:r>
            <a:r>
              <a:rPr lang="en-GB" dirty="0"/>
              <a:t> “was like a walking, talking dolly”</a:t>
            </a:r>
          </a:p>
          <a:p>
            <a:pPr marL="0" indent="0">
              <a:buNone/>
            </a:pPr>
            <a:r>
              <a:rPr lang="en-GB" dirty="0"/>
              <a:t>• Claim Tony didn’t turn up at their house for his wedding preparations as planned</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2405293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21664" y="365125"/>
            <a:ext cx="9632135" cy="1325563"/>
          </a:xfrm>
        </p:spPr>
        <p:txBody>
          <a:bodyPr/>
          <a:lstStyle/>
          <a:p>
            <a:r>
              <a:rPr lang="en-GB" dirty="0" smtClean="0">
                <a:latin typeface="SassoonCRInfant" panose="02010503020300020003" pitchFamily="2" charset="0"/>
              </a:rPr>
              <a:t>Suspect 6 – Granny Jas</a:t>
            </a:r>
            <a:endParaRPr lang="en-GB" dirty="0">
              <a:latin typeface="SassoonCRInfant" panose="02010503020300020003" pitchFamily="2" charset="0"/>
            </a:endParaRPr>
          </a:p>
        </p:txBody>
      </p:sp>
      <p:sp>
        <p:nvSpPr>
          <p:cNvPr id="3" name="Content Placeholder 2"/>
          <p:cNvSpPr>
            <a:spLocks noGrp="1"/>
          </p:cNvSpPr>
          <p:nvPr>
            <p:ph idx="1"/>
          </p:nvPr>
        </p:nvSpPr>
        <p:spPr>
          <a:xfrm>
            <a:off x="566057" y="1825625"/>
            <a:ext cx="11408229" cy="4351338"/>
          </a:xfrm>
        </p:spPr>
        <p:txBody>
          <a:bodyPr>
            <a:normAutofit/>
          </a:bodyPr>
          <a:lstStyle/>
          <a:p>
            <a:pPr marL="0" indent="0">
              <a:buNone/>
            </a:pPr>
            <a:r>
              <a:rPr lang="en-GB" dirty="0"/>
              <a:t>• Her medicine was mixed into tampered mehndi that was then used on Aunty </a:t>
            </a:r>
            <a:r>
              <a:rPr lang="en-GB" dirty="0" err="1"/>
              <a:t>Bindi</a:t>
            </a:r>
            <a:r>
              <a:rPr lang="en-GB" dirty="0"/>
              <a:t> ruining</a:t>
            </a:r>
          </a:p>
          <a:p>
            <a:pPr marL="0" indent="0">
              <a:buNone/>
            </a:pPr>
            <a:r>
              <a:rPr lang="en-GB" dirty="0"/>
              <a:t>her wedding mehndi</a:t>
            </a:r>
          </a:p>
          <a:p>
            <a:pPr marL="0" indent="0">
              <a:buNone/>
            </a:pPr>
            <a:r>
              <a:rPr lang="en-GB" dirty="0"/>
              <a:t>• Being secretive about what’s in her greenhouse – doesn’t want anyone disturbing her work</a:t>
            </a:r>
          </a:p>
          <a:p>
            <a:pPr marL="0" indent="0">
              <a:buNone/>
            </a:pPr>
            <a:r>
              <a:rPr lang="en-GB" dirty="0"/>
              <a:t>in there</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26124" y="1"/>
            <a:ext cx="1595541" cy="1690688"/>
          </a:xfrm>
          <a:prstGeom prst="rect">
            <a:avLst/>
          </a:prstGeom>
        </p:spPr>
      </p:pic>
    </p:spTree>
    <p:extLst>
      <p:ext uri="{BB962C8B-B14F-4D97-AF65-F5344CB8AC3E}">
        <p14:creationId xmlns:p14="http://schemas.microsoft.com/office/powerpoint/2010/main" val="25781843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7"/>
            <a:ext cx="4626428" cy="2247446"/>
          </a:xfrm>
        </p:spPr>
        <p:txBody>
          <a:bodyPr>
            <a:normAutofit/>
          </a:bodyPr>
          <a:lstStyle/>
          <a:p>
            <a:r>
              <a:rPr lang="en-GB" dirty="0" smtClean="0">
                <a:latin typeface="SassoonCRInfant" panose="02010503020300020003" pitchFamily="2" charset="0"/>
              </a:rPr>
              <a:t>Clue 1 – The Ransom Note</a:t>
            </a:r>
            <a:endParaRPr lang="en-GB" dirty="0">
              <a:latin typeface="SassoonCRInfant" panose="02010503020300020003" pitchFamily="2" charset="0"/>
            </a:endParaRPr>
          </a:p>
        </p:txBody>
      </p:sp>
      <p:pic>
        <p:nvPicPr>
          <p:cNvPr id="4" name="Content Placeholder 3"/>
          <p:cNvPicPr>
            <a:picLocks noGrp="1" noChangeAspect="1"/>
          </p:cNvPicPr>
          <p:nvPr>
            <p:ph idx="1"/>
          </p:nvPr>
        </p:nvPicPr>
        <p:blipFill rotWithShape="1">
          <a:blip r:embed="rId2"/>
          <a:srcRect l="25975" t="19086" r="22240" b="8365"/>
          <a:stretch/>
        </p:blipFill>
        <p:spPr>
          <a:xfrm>
            <a:off x="4724400" y="0"/>
            <a:ext cx="6531429" cy="6862735"/>
          </a:xfrm>
          <a:prstGeom prst="rect">
            <a:avLst/>
          </a:prstGeom>
        </p:spPr>
      </p:pic>
      <p:pic>
        <p:nvPicPr>
          <p:cNvPr id="5" name="Picture 4"/>
          <p:cNvPicPr>
            <a:picLocks noChangeAspect="1"/>
          </p:cNvPicPr>
          <p:nvPr/>
        </p:nvPicPr>
        <p:blipFill>
          <a:blip r:embed="rId3">
            <a:extLst>
              <a:ext uri="{BEBA8EAE-BF5A-486C-A8C5-ECC9F3942E4B}">
                <a14:imgProps xmlns:a14="http://schemas.microsoft.com/office/drawing/2010/main">
                  <a14:imgLayer r:embed="rId4">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239718" y="2212507"/>
            <a:ext cx="1595541" cy="1690688"/>
          </a:xfrm>
          <a:prstGeom prst="rect">
            <a:avLst/>
          </a:prstGeom>
        </p:spPr>
      </p:pic>
    </p:spTree>
    <p:extLst>
      <p:ext uri="{BB962C8B-B14F-4D97-AF65-F5344CB8AC3E}">
        <p14:creationId xmlns:p14="http://schemas.microsoft.com/office/powerpoint/2010/main" val="3938210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7"/>
            <a:ext cx="6477000" cy="1438728"/>
          </a:xfrm>
        </p:spPr>
        <p:txBody>
          <a:bodyPr>
            <a:normAutofit/>
          </a:bodyPr>
          <a:lstStyle/>
          <a:p>
            <a:r>
              <a:rPr lang="en-GB" dirty="0" smtClean="0">
                <a:latin typeface="SassoonCRInfant" panose="02010503020300020003" pitchFamily="2" charset="0"/>
              </a:rPr>
              <a:t>Clue 2 – The Phone Call</a:t>
            </a:r>
            <a:endParaRPr lang="en-GB" dirty="0">
              <a:latin typeface="SassoonCRInfant" panose="02010503020300020003" pitchFamily="2" charset="0"/>
            </a:endParaRPr>
          </a:p>
        </p:txBody>
      </p:sp>
      <p:sp>
        <p:nvSpPr>
          <p:cNvPr id="3" name="Content Placeholder 2"/>
          <p:cNvSpPr>
            <a:spLocks noGrp="1"/>
          </p:cNvSpPr>
          <p:nvPr>
            <p:ph idx="1"/>
          </p:nvPr>
        </p:nvSpPr>
        <p:spPr>
          <a:xfrm>
            <a:off x="478971" y="2155371"/>
            <a:ext cx="11234058" cy="4021592"/>
          </a:xfrm>
        </p:spPr>
        <p:txBody>
          <a:bodyPr/>
          <a:lstStyle/>
          <a:p>
            <a:pPr marL="0" indent="0">
              <a:buNone/>
            </a:pPr>
            <a:r>
              <a:rPr lang="en-GB" dirty="0">
                <a:latin typeface="SassoonCRInfant" panose="02010503020300020003" pitchFamily="2" charset="0"/>
              </a:rPr>
              <a:t>Voice: Why has the wedding not been cancelled as we instructed</a:t>
            </a:r>
          </a:p>
          <a:p>
            <a:pPr marL="0" indent="0">
              <a:buNone/>
            </a:pPr>
            <a:r>
              <a:rPr lang="en-GB" dirty="0" err="1">
                <a:latin typeface="SassoonCRInfant" panose="02010503020300020003" pitchFamily="2" charset="0"/>
              </a:rPr>
              <a:t>Anisha</a:t>
            </a:r>
            <a:r>
              <a:rPr lang="en-GB" dirty="0">
                <a:latin typeface="SassoonCRInfant" panose="02010503020300020003" pitchFamily="2" charset="0"/>
              </a:rPr>
              <a:t>: Who is this?</a:t>
            </a:r>
          </a:p>
          <a:p>
            <a:pPr marL="0" indent="0">
              <a:buNone/>
            </a:pPr>
            <a:r>
              <a:rPr lang="en-GB" dirty="0">
                <a:latin typeface="SassoonCRInfant" panose="02010503020300020003" pitchFamily="2" charset="0"/>
              </a:rPr>
              <a:t>Voice: You don’t need to know that. Just make sure the wedding is cancelled </a:t>
            </a:r>
            <a:r>
              <a:rPr lang="en-GB" dirty="0" smtClean="0">
                <a:latin typeface="SassoonCRInfant" panose="02010503020300020003" pitchFamily="2" charset="0"/>
              </a:rPr>
              <a:t>by seven </a:t>
            </a:r>
            <a:r>
              <a:rPr lang="en-GB" dirty="0">
                <a:latin typeface="SassoonCRInfant" panose="02010503020300020003" pitchFamily="2" charset="0"/>
              </a:rPr>
              <a:t>o’clock this evening.</a:t>
            </a:r>
          </a:p>
          <a:p>
            <a:pPr marL="0" indent="0">
              <a:buNone/>
            </a:pPr>
            <a:r>
              <a:rPr lang="en-GB" dirty="0" err="1">
                <a:latin typeface="SassoonCRInfant" panose="02010503020300020003" pitchFamily="2" charset="0"/>
              </a:rPr>
              <a:t>Anisha</a:t>
            </a:r>
            <a:r>
              <a:rPr lang="en-GB" dirty="0">
                <a:latin typeface="SassoonCRInfant" panose="02010503020300020003" pitchFamily="2" charset="0"/>
              </a:rPr>
              <a:t>: Where’s Tony? How do I know you haven’t thrown him over a cliff or hurt him?</a:t>
            </a:r>
          </a:p>
          <a:p>
            <a:pPr marL="0" indent="0">
              <a:buNone/>
            </a:pPr>
            <a:r>
              <a:rPr lang="en-GB" dirty="0">
                <a:latin typeface="SassoonCRInfant" panose="02010503020300020003" pitchFamily="2" charset="0"/>
              </a:rPr>
              <a:t>Voice: You don’t. CANCEL THE WEDDING OR ELSE.</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7330965" y="299810"/>
            <a:ext cx="1595541" cy="1690688"/>
          </a:xfrm>
          <a:prstGeom prst="rect">
            <a:avLst/>
          </a:prstGeom>
        </p:spPr>
      </p:pic>
    </p:spTree>
    <p:extLst>
      <p:ext uri="{BB962C8B-B14F-4D97-AF65-F5344CB8AC3E}">
        <p14:creationId xmlns:p14="http://schemas.microsoft.com/office/powerpoint/2010/main" val="23473153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6"/>
            <a:ext cx="11049000" cy="4402817"/>
          </a:xfrm>
        </p:spPr>
        <p:txBody>
          <a:bodyPr>
            <a:normAutofit/>
          </a:bodyPr>
          <a:lstStyle/>
          <a:p>
            <a:r>
              <a:rPr lang="en-GB" dirty="0" smtClean="0">
                <a:latin typeface="SassoonCRInfant" panose="02010503020300020003" pitchFamily="2" charset="0"/>
              </a:rPr>
              <a:t>Clue 3 – </a:t>
            </a:r>
            <a:r>
              <a:rPr lang="en-GB" dirty="0" err="1">
                <a:latin typeface="SassoonCRInfant" panose="02010503020300020003" pitchFamily="2" charset="0"/>
              </a:rPr>
              <a:t>Anisha’s</a:t>
            </a:r>
            <a:r>
              <a:rPr lang="en-GB" dirty="0">
                <a:latin typeface="SassoonCRInfant" panose="02010503020300020003" pitchFamily="2" charset="0"/>
              </a:rPr>
              <a:t> bridesmaid </a:t>
            </a:r>
            <a:r>
              <a:rPr lang="en-GB" dirty="0" err="1">
                <a:latin typeface="SassoonCRInfant" panose="02010503020300020003" pitchFamily="2" charset="0"/>
              </a:rPr>
              <a:t>lengha</a:t>
            </a:r>
            <a:r>
              <a:rPr lang="en-GB" dirty="0">
                <a:latin typeface="SassoonCRInfant" panose="02010503020300020003" pitchFamily="2" charset="0"/>
              </a:rPr>
              <a:t> top is found ruined</a:t>
            </a: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4430110" y="2869325"/>
            <a:ext cx="1595541" cy="1690688"/>
          </a:xfrm>
          <a:prstGeom prst="rect">
            <a:avLst/>
          </a:prstGeom>
        </p:spPr>
      </p:pic>
    </p:spTree>
    <p:extLst>
      <p:ext uri="{BB962C8B-B14F-4D97-AF65-F5344CB8AC3E}">
        <p14:creationId xmlns:p14="http://schemas.microsoft.com/office/powerpoint/2010/main" val="26079821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6"/>
            <a:ext cx="11049000" cy="5796189"/>
          </a:xfrm>
        </p:spPr>
        <p:txBody>
          <a:bodyPr>
            <a:normAutofit/>
          </a:bodyPr>
          <a:lstStyle/>
          <a:p>
            <a:r>
              <a:rPr lang="en-GB" dirty="0" smtClean="0">
                <a:latin typeface="SassoonCRInfant" panose="02010503020300020003" pitchFamily="2" charset="0"/>
              </a:rPr>
              <a:t>Clue 4 – A </a:t>
            </a:r>
            <a:r>
              <a:rPr lang="en-GB" dirty="0">
                <a:latin typeface="SassoonCRInfant" panose="02010503020300020003" pitchFamily="2" charset="0"/>
              </a:rPr>
              <a:t>black spiral-bound notebook from Uncle Tony’s mobile phone shop is found and is a match </a:t>
            </a:r>
            <a:r>
              <a:rPr lang="en-GB" dirty="0" smtClean="0">
                <a:latin typeface="SassoonCRInfant" panose="02010503020300020003" pitchFamily="2" charset="0"/>
              </a:rPr>
              <a:t>for the </a:t>
            </a:r>
            <a:r>
              <a:rPr lang="en-GB" dirty="0">
                <a:latin typeface="SassoonCRInfant" panose="02010503020300020003" pitchFamily="2" charset="0"/>
              </a:rPr>
              <a:t>paper used for the kidnapper’s note</a:t>
            </a: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4319751" y="4335519"/>
            <a:ext cx="1595541" cy="1690688"/>
          </a:xfrm>
          <a:prstGeom prst="rect">
            <a:avLst/>
          </a:prstGeom>
        </p:spPr>
      </p:pic>
    </p:spTree>
    <p:extLst>
      <p:ext uri="{BB962C8B-B14F-4D97-AF65-F5344CB8AC3E}">
        <p14:creationId xmlns:p14="http://schemas.microsoft.com/office/powerpoint/2010/main" val="5259399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6"/>
            <a:ext cx="11049000" cy="5796189"/>
          </a:xfrm>
        </p:spPr>
        <p:txBody>
          <a:bodyPr>
            <a:normAutofit/>
          </a:bodyPr>
          <a:lstStyle/>
          <a:p>
            <a:r>
              <a:rPr lang="en-GB" dirty="0" smtClean="0">
                <a:latin typeface="SassoonCRInfant" panose="02010503020300020003" pitchFamily="2" charset="0"/>
              </a:rPr>
              <a:t>Clue 5 – </a:t>
            </a:r>
            <a:r>
              <a:rPr lang="en-GB" dirty="0">
                <a:latin typeface="SassoonCRInfant" panose="02010503020300020003" pitchFamily="2" charset="0"/>
              </a:rPr>
              <a:t>Manny’s tablet – his search history includes:</a:t>
            </a:r>
            <a:br>
              <a:rPr lang="en-GB" dirty="0">
                <a:latin typeface="SassoonCRInfant" panose="02010503020300020003" pitchFamily="2" charset="0"/>
              </a:rPr>
            </a:br>
            <a:r>
              <a:rPr lang="en-GB" dirty="0">
                <a:latin typeface="SassoonCRInfant" panose="02010503020300020003" pitchFamily="2" charset="0"/>
              </a:rPr>
              <a:t>• how to be cool in ten short lessons</a:t>
            </a:r>
            <a:br>
              <a:rPr lang="en-GB" dirty="0">
                <a:latin typeface="SassoonCRInfant" panose="02010503020300020003" pitchFamily="2" charset="0"/>
              </a:rPr>
            </a:br>
            <a:r>
              <a:rPr lang="en-GB" dirty="0">
                <a:latin typeface="SassoonCRInfant" panose="02010503020300020003" pitchFamily="2" charset="0"/>
              </a:rPr>
              <a:t>• trendy hairstyles for boys</a:t>
            </a:r>
            <a:br>
              <a:rPr lang="en-GB" dirty="0">
                <a:latin typeface="SassoonCRInfant" panose="02010503020300020003" pitchFamily="2" charset="0"/>
              </a:rPr>
            </a:br>
            <a:r>
              <a:rPr lang="en-GB" dirty="0">
                <a:latin typeface="SassoonCRInfant" panose="02010503020300020003" pitchFamily="2" charset="0"/>
              </a:rPr>
              <a:t>• plot your way to becoming a super-villain</a:t>
            </a:r>
            <a:br>
              <a:rPr lang="en-GB" dirty="0">
                <a:latin typeface="SassoonCRInfant" panose="02010503020300020003" pitchFamily="2" charset="0"/>
              </a:rPr>
            </a:br>
            <a:r>
              <a:rPr lang="en-GB" dirty="0">
                <a:latin typeface="SassoonCRInfant" panose="02010503020300020003" pitchFamily="2" charset="0"/>
              </a:rPr>
              <a:t>• five signs your stepmother is an alien</a:t>
            </a:r>
            <a:br>
              <a:rPr lang="en-GB" dirty="0">
                <a:latin typeface="SassoonCRInfant" panose="02010503020300020003" pitchFamily="2" charset="0"/>
              </a:rPr>
            </a:br>
            <a:r>
              <a:rPr lang="en-GB" dirty="0">
                <a:latin typeface="SassoonCRInfant" panose="02010503020300020003" pitchFamily="2" charset="0"/>
              </a:rPr>
              <a:t>• the Birmingham South-West Aspire Junior Middle High Academy School website</a:t>
            </a: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9900745" y="1594302"/>
            <a:ext cx="1595541" cy="1690688"/>
          </a:xfrm>
          <a:prstGeom prst="rect">
            <a:avLst/>
          </a:prstGeom>
        </p:spPr>
      </p:pic>
    </p:spTree>
    <p:extLst>
      <p:ext uri="{BB962C8B-B14F-4D97-AF65-F5344CB8AC3E}">
        <p14:creationId xmlns:p14="http://schemas.microsoft.com/office/powerpoint/2010/main" val="6754286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4029" y="386896"/>
            <a:ext cx="11049000" cy="5796189"/>
          </a:xfrm>
        </p:spPr>
        <p:txBody>
          <a:bodyPr>
            <a:normAutofit/>
          </a:bodyPr>
          <a:lstStyle/>
          <a:p>
            <a:r>
              <a:rPr lang="en-GB" dirty="0" smtClean="0">
                <a:latin typeface="SassoonCRInfant" panose="02010503020300020003" pitchFamily="2" charset="0"/>
              </a:rPr>
              <a:t>Clue 6 – </a:t>
            </a:r>
            <a:r>
              <a:rPr lang="en-GB" dirty="0">
                <a:latin typeface="SassoonCRInfant" panose="02010503020300020003" pitchFamily="2" charset="0"/>
              </a:rPr>
              <a:t>A receipt for a padlock found in </a:t>
            </a:r>
            <a:r>
              <a:rPr lang="en-GB" dirty="0" err="1">
                <a:latin typeface="SassoonCRInfant" panose="02010503020300020003" pitchFamily="2" charset="0"/>
              </a:rPr>
              <a:t>Mustaf’s</a:t>
            </a:r>
            <a:r>
              <a:rPr lang="en-GB" dirty="0">
                <a:latin typeface="SassoonCRInfant" panose="02010503020300020003" pitchFamily="2" charset="0"/>
              </a:rPr>
              <a:t> car</a:t>
            </a:r>
          </a:p>
        </p:txBody>
      </p:sp>
      <p:pic>
        <p:nvPicPr>
          <p:cNvPr id="3" name="Picture 2"/>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835572" y="646387"/>
            <a:ext cx="1595541" cy="1690688"/>
          </a:xfrm>
          <a:prstGeom prst="rect">
            <a:avLst/>
          </a:prstGeom>
        </p:spPr>
      </p:pic>
    </p:spTree>
    <p:extLst>
      <p:ext uri="{BB962C8B-B14F-4D97-AF65-F5344CB8AC3E}">
        <p14:creationId xmlns:p14="http://schemas.microsoft.com/office/powerpoint/2010/main" val="2538851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74172"/>
            <a:ext cx="11647714" cy="6002792"/>
          </a:xfrm>
        </p:spPr>
        <p:txBody>
          <a:bodyPr>
            <a:noAutofit/>
          </a:bodyPr>
          <a:lstStyle/>
          <a:p>
            <a:pPr marL="0" indent="0">
              <a:buNone/>
            </a:pPr>
            <a:endParaRPr lang="en-GB" sz="3000" dirty="0" smtClean="0">
              <a:latin typeface="SassoonCRInfant" panose="02010503020300020003" pitchFamily="2" charset="0"/>
            </a:endParaRPr>
          </a:p>
          <a:p>
            <a:pPr marL="0" indent="0">
              <a:buNone/>
            </a:pPr>
            <a:r>
              <a:rPr lang="en-GB" sz="4000" dirty="0" smtClean="0">
                <a:latin typeface="SassoonCRInfant" panose="02010503020300020003" pitchFamily="2" charset="0"/>
              </a:rPr>
              <a:t>Using </a:t>
            </a:r>
            <a:r>
              <a:rPr lang="en-GB" sz="4000" dirty="0">
                <a:latin typeface="SassoonCRInfant" panose="02010503020300020003" pitchFamily="2" charset="0"/>
              </a:rPr>
              <a:t>the list of suspects and clues, write down your answers </a:t>
            </a:r>
            <a:r>
              <a:rPr lang="en-GB" sz="4000" dirty="0" smtClean="0">
                <a:latin typeface="SassoonCRInfant" panose="02010503020300020003" pitchFamily="2" charset="0"/>
              </a:rPr>
              <a:t>to </a:t>
            </a:r>
            <a:r>
              <a:rPr lang="en-GB" sz="4000" dirty="0">
                <a:latin typeface="SassoonCRInfant" panose="02010503020300020003" pitchFamily="2" charset="0"/>
              </a:rPr>
              <a:t>the </a:t>
            </a:r>
            <a:r>
              <a:rPr lang="en-GB" sz="4000" dirty="0" smtClean="0">
                <a:latin typeface="SassoonCRInfant" panose="02010503020300020003" pitchFamily="2" charset="0"/>
              </a:rPr>
              <a:t>following </a:t>
            </a:r>
            <a:r>
              <a:rPr lang="en-GB" sz="4000" dirty="0">
                <a:latin typeface="SassoonCRInfant" panose="02010503020300020003" pitchFamily="2" charset="0"/>
              </a:rPr>
              <a:t>questions:</a:t>
            </a:r>
          </a:p>
          <a:p>
            <a:pPr marL="0" indent="0">
              <a:buNone/>
            </a:pPr>
            <a:r>
              <a:rPr lang="en-GB" sz="4000" dirty="0" smtClean="0">
                <a:latin typeface="SassoonCRInfant" panose="02010503020300020003" pitchFamily="2" charset="0"/>
              </a:rPr>
              <a:t>	a</a:t>
            </a:r>
            <a:r>
              <a:rPr lang="en-GB" sz="4000" dirty="0">
                <a:latin typeface="SassoonCRInfant" panose="02010503020300020003" pitchFamily="2" charset="0"/>
              </a:rPr>
              <a:t>. Who do you think kidnapped Uncle Tony?</a:t>
            </a:r>
          </a:p>
          <a:p>
            <a:pPr marL="0" indent="0">
              <a:buNone/>
            </a:pPr>
            <a:r>
              <a:rPr lang="en-GB" sz="4000" dirty="0" smtClean="0">
                <a:latin typeface="SassoonCRInfant" panose="02010503020300020003" pitchFamily="2" charset="0"/>
              </a:rPr>
              <a:t>	b</a:t>
            </a:r>
            <a:r>
              <a:rPr lang="en-GB" sz="4000" dirty="0">
                <a:latin typeface="SassoonCRInfant" panose="02010503020300020003" pitchFamily="2" charset="0"/>
              </a:rPr>
              <a:t>. Why do you think they did it?</a:t>
            </a:r>
          </a:p>
          <a:p>
            <a:pPr marL="0" indent="0">
              <a:buNone/>
            </a:pPr>
            <a:r>
              <a:rPr lang="en-GB" sz="4000" dirty="0" smtClean="0">
                <a:latin typeface="SassoonCRInfant" panose="02010503020300020003" pitchFamily="2" charset="0"/>
              </a:rPr>
              <a:t>	c. </a:t>
            </a:r>
            <a:r>
              <a:rPr lang="en-GB" sz="4000" dirty="0">
                <a:latin typeface="SassoonCRInfant" panose="02010503020300020003" pitchFamily="2" charset="0"/>
              </a:rPr>
              <a:t>When did they kidnap him?</a:t>
            </a:r>
          </a:p>
          <a:p>
            <a:pPr marL="0" indent="0">
              <a:buNone/>
            </a:pPr>
            <a:r>
              <a:rPr lang="en-GB" sz="4000" dirty="0" smtClean="0">
                <a:latin typeface="SassoonCRInfant" panose="02010503020300020003" pitchFamily="2" charset="0"/>
              </a:rPr>
              <a:t>	d</a:t>
            </a:r>
            <a:r>
              <a:rPr lang="en-GB" sz="4000" dirty="0">
                <a:latin typeface="SassoonCRInfant" panose="02010503020300020003" pitchFamily="2" charset="0"/>
              </a:rPr>
              <a:t>. How did they kidnap him?</a:t>
            </a:r>
          </a:p>
          <a:p>
            <a:pPr marL="0" indent="0">
              <a:buNone/>
            </a:pPr>
            <a:r>
              <a:rPr lang="en-GB" sz="4000" dirty="0" smtClean="0">
                <a:latin typeface="SassoonCRInfant" panose="02010503020300020003" pitchFamily="2" charset="0"/>
              </a:rPr>
              <a:t>	e</a:t>
            </a:r>
            <a:r>
              <a:rPr lang="en-GB" sz="4000" dirty="0">
                <a:latin typeface="SassoonCRInfant" panose="02010503020300020003" pitchFamily="2" charset="0"/>
              </a:rPr>
              <a:t>. Where did they take him to?</a:t>
            </a:r>
          </a:p>
          <a:p>
            <a:pPr marL="0" indent="0">
              <a:buNone/>
            </a:pPr>
            <a:r>
              <a:rPr lang="en-GB" sz="4000" dirty="0" smtClean="0">
                <a:latin typeface="SassoonCRInfant" panose="02010503020300020003" pitchFamily="2" charset="0"/>
              </a:rPr>
              <a:t>	f</a:t>
            </a:r>
            <a:r>
              <a:rPr lang="en-GB" sz="4000" dirty="0">
                <a:latin typeface="SassoonCRInfant" panose="02010503020300020003" pitchFamily="2" charset="0"/>
              </a:rPr>
              <a:t>. What did they want to achieve by kidnapping </a:t>
            </a:r>
            <a:r>
              <a:rPr lang="en-GB" sz="4000" dirty="0" smtClean="0">
                <a:latin typeface="SassoonCRInfant" panose="02010503020300020003" pitchFamily="2" charset="0"/>
              </a:rPr>
              <a:t>	him</a:t>
            </a:r>
            <a:r>
              <a:rPr lang="en-GB" sz="4000" dirty="0">
                <a:latin typeface="SassoonCRInfant" panose="02010503020300020003" pitchFamily="2" charset="0"/>
              </a:rPr>
              <a:t>?</a:t>
            </a:r>
          </a:p>
        </p:txBody>
      </p:sp>
      <p:pic>
        <p:nvPicPr>
          <p:cNvPr id="4" name="Picture 3"/>
          <p:cNvPicPr>
            <a:picLocks noChangeAspect="1"/>
          </p:cNvPicPr>
          <p:nvPr/>
        </p:nvPicPr>
        <p:blipFill>
          <a:blip r:embed="rId2">
            <a:extLst>
              <a:ext uri="{BEBA8EAE-BF5A-486C-A8C5-ECC9F3942E4B}">
                <a14:imgProps xmlns:a14="http://schemas.microsoft.com/office/drawing/2010/main">
                  <a14:imgLayer r:embed="rId3">
                    <a14:imgEffect>
                      <a14:backgroundRemoval t="0" b="100000" l="0" r="99541">
                        <a14:foregroundMark x1="19266" y1="56277" x2="19266" y2="56277"/>
                        <a14:foregroundMark x1="59174" y1="12554" x2="59174" y2="12554"/>
                        <a14:foregroundMark x1="89908" y1="86147" x2="89908" y2="86147"/>
                        <a14:foregroundMark x1="79817" y1="81385" x2="79817" y2="81385"/>
                        <a14:foregroundMark x1="83486" y1="92641" x2="83486" y2="92641"/>
                        <a14:foregroundMark x1="76606" y1="68831" x2="76606" y2="68831"/>
                        <a14:foregroundMark x1="61468" y1="61039" x2="89908" y2="99134"/>
                        <a14:foregroundMark x1="5505" y1="41126" x2="6422" y2="41126"/>
                        <a14:foregroundMark x1="12844" y1="47619" x2="28899" y2="58442"/>
                        <a14:foregroundMark x1="65596" y1="22511" x2="44037" y2="3896"/>
                      </a14:backgroundRemoval>
                    </a14:imgEffect>
                  </a14:imgLayer>
                </a14:imgProps>
              </a:ext>
            </a:extLst>
          </a:blip>
          <a:stretch>
            <a:fillRect/>
          </a:stretch>
        </p:blipFill>
        <p:spPr>
          <a:xfrm>
            <a:off x="10216055" y="3175568"/>
            <a:ext cx="1595541" cy="1690688"/>
          </a:xfrm>
          <a:prstGeom prst="rect">
            <a:avLst/>
          </a:prstGeom>
        </p:spPr>
      </p:pic>
    </p:spTree>
    <p:extLst>
      <p:ext uri="{BB962C8B-B14F-4D97-AF65-F5344CB8AC3E}">
        <p14:creationId xmlns:p14="http://schemas.microsoft.com/office/powerpoint/2010/main" val="378840826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TotalTime>
  <Words>805</Words>
  <Application>Microsoft Office PowerPoint</Application>
  <PresentationFormat>Widescreen</PresentationFormat>
  <Paragraphs>79</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SassoonCRInfant</vt:lpstr>
      <vt:lpstr>Office Theme</vt:lpstr>
      <vt:lpstr>Pre-visit activities</vt:lpstr>
      <vt:lpstr>Our  author  visit</vt:lpstr>
      <vt:lpstr>PowerPoint Presentation</vt:lpstr>
      <vt:lpstr>PowerPoint Presentation</vt:lpstr>
      <vt:lpstr>PowerPoint Presentation</vt:lpstr>
      <vt:lpstr>PowerPoint Presentation</vt:lpstr>
      <vt:lpstr>PowerPoint Presentation</vt:lpstr>
      <vt:lpstr>Post-visit activities</vt:lpstr>
      <vt:lpstr>Our  author  visit</vt:lpstr>
      <vt:lpstr>This week, Serena Patel visited us digitally to talk to us an answer questions.  Tell your partner three things that you remember from the visit.  Can you remember what the task she set us was?</vt:lpstr>
      <vt:lpstr>Your task is to solve the mystery and write the story of the kidnapping. To do this, you need to first read the list of suspects and clues. </vt:lpstr>
      <vt:lpstr>Suspect 1 – Mindy and Manny</vt:lpstr>
      <vt:lpstr>Suspect 2 – Mustaf</vt:lpstr>
      <vt:lpstr>Suspect 3 – Uncle Ricky</vt:lpstr>
      <vt:lpstr>Suspect 4 – Mr Bogof</vt:lpstr>
      <vt:lpstr>Suspect 5 – Tony’s mum and dad</vt:lpstr>
      <vt:lpstr>Suspect 6 – Granny Jas</vt:lpstr>
      <vt:lpstr>Clue 1 – The Ransom Note</vt:lpstr>
      <vt:lpstr>Clue 2 – The Phone Call</vt:lpstr>
      <vt:lpstr>Clue 3 – Anisha’s bridesmaid lengha top is found ruined</vt:lpstr>
      <vt:lpstr>Clue 4 – A black spiral-bound notebook from Uncle Tony’s mobile phone shop is found and is a match for the paper used for the kidnapper’s note</vt:lpstr>
      <vt:lpstr>Clue 5 – Manny’s tablet – his search history includes: • how to be cool in ten short lessons • trendy hairstyles for boys • plot your way to becoming a super-villain • five signs your stepmother is an alien • the Birmingham South-West Aspire Junior Middle High Academy School website</vt:lpstr>
      <vt:lpstr>Clue 6 – A receipt for a padlock found in Mustaf’s car</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Our author visit</dc:title>
  <dc:creator>ST-Bowen-S</dc:creator>
  <cp:lastModifiedBy>ST-Bowen-S</cp:lastModifiedBy>
  <cp:revision>14</cp:revision>
  <dcterms:created xsi:type="dcterms:W3CDTF">2021-03-16T15:12:41Z</dcterms:created>
  <dcterms:modified xsi:type="dcterms:W3CDTF">2021-05-14T13:52:29Z</dcterms:modified>
</cp:coreProperties>
</file>