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58" r:id="rId3"/>
    <p:sldId id="262" r:id="rId4"/>
    <p:sldId id="259" r:id="rId5"/>
    <p:sldId id="257" r:id="rId6"/>
    <p:sldId id="263" r:id="rId7"/>
    <p:sldId id="265" r:id="rId8"/>
    <p:sldId id="266" r:id="rId9"/>
    <p:sldId id="264" r:id="rId10"/>
    <p:sldId id="267" r:id="rId11"/>
    <p:sldId id="260" r:id="rId12"/>
    <p:sldId id="268" r:id="rId13"/>
    <p:sldId id="269" r:id="rId14"/>
    <p:sldId id="270" r:id="rId15"/>
    <p:sldId id="271" r:id="rId16"/>
    <p:sldId id="272" r:id="rId17"/>
    <p:sldId id="261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10/26/2020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385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673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847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001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197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548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34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070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632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691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54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8519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699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5013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3647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1997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72345051-2045-45DA-935E-2E3CA1A69ADC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359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10/26/2020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1811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  <p:sldLayoutId id="214748372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malorieblackman.co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8">
            <a:extLst>
              <a:ext uri="{FF2B5EF4-FFF2-40B4-BE49-F238E27FC236}">
                <a16:creationId xmlns:a16="http://schemas.microsoft.com/office/drawing/2014/main" id="{491A5E26-1F21-459D-8C03-ADB057B090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9A31DA-A001-49A5-B60D-ACAC5D7C86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5236" b="49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1802972-C8E0-4113-8BF3-214EBE7A3A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9843" y="2099733"/>
            <a:ext cx="9410770" cy="136140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Ravie" panose="04040805050809020602" pitchFamily="82" charset="0"/>
              </a:rPr>
              <a:t>Pig Heart Boy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D7FA51-3391-4E5C-8BAF-6BA5B310F3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3717196"/>
            <a:ext cx="8825658" cy="86142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Ravie" panose="04040805050809020602" pitchFamily="82" charset="0"/>
              </a:rPr>
              <a:t>By Malorie Blackman</a:t>
            </a:r>
          </a:p>
          <a:p>
            <a:r>
              <a:rPr lang="en-GB" dirty="0">
                <a:solidFill>
                  <a:schemeClr val="tx1"/>
                </a:solidFill>
                <a:latin typeface="Ravie" panose="04040805050809020602" pitchFamily="82" charset="0"/>
              </a:rPr>
              <a:t>Week one Lessons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20C3945-03B9-4A90-BDC6-6CAAC88FBF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5043" y="256067"/>
            <a:ext cx="4026159" cy="6233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6936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6E0DF-5267-48EF-8E9D-5FF6F53571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458199"/>
          </a:xfrm>
        </p:spPr>
        <p:txBody>
          <a:bodyPr/>
          <a:lstStyle/>
          <a:p>
            <a:r>
              <a:rPr lang="en-GB" sz="2000" dirty="0"/>
              <a:t>Lesson 1</a:t>
            </a:r>
            <a:br>
              <a:rPr lang="en-GB" dirty="0"/>
            </a:br>
            <a:r>
              <a:rPr lang="en-GB" u="sng" dirty="0"/>
              <a:t>Tuesday 3</a:t>
            </a:r>
            <a:r>
              <a:rPr lang="en-GB" u="sng" baseline="30000" dirty="0"/>
              <a:t>rd</a:t>
            </a:r>
            <a:r>
              <a:rPr lang="en-GB" u="sng" dirty="0"/>
              <a:t> November </a:t>
            </a:r>
            <a:br>
              <a:rPr lang="en-GB" u="sng" dirty="0"/>
            </a:br>
            <a:r>
              <a:rPr lang="en-GB" u="sng" dirty="0"/>
              <a:t>LC: Can I research an author? </a:t>
            </a:r>
          </a:p>
        </p:txBody>
      </p:sp>
    </p:spTree>
    <p:extLst>
      <p:ext uri="{BB962C8B-B14F-4D97-AF65-F5344CB8AC3E}">
        <p14:creationId xmlns:p14="http://schemas.microsoft.com/office/powerpoint/2010/main" val="3218194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69312-F714-4EE6-9125-D90B8AF25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Malorie Blackman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DAA9D-AEC6-48B5-B4F8-EA04379B2F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164" y="2775779"/>
            <a:ext cx="5260836" cy="3519004"/>
          </a:xfrm>
        </p:spPr>
        <p:txBody>
          <a:bodyPr>
            <a:normAutofit/>
          </a:bodyPr>
          <a:lstStyle/>
          <a:p>
            <a:r>
              <a:rPr lang="en-GB" dirty="0"/>
              <a:t>Malorie Blackman is the author of ‘Pig Heart Boy’</a:t>
            </a:r>
          </a:p>
          <a:p>
            <a:r>
              <a:rPr lang="en-GB" dirty="0"/>
              <a:t>Click on her photo to have a look at her website!</a:t>
            </a:r>
          </a:p>
          <a:p>
            <a:r>
              <a:rPr lang="en-GB" dirty="0"/>
              <a:t>Then read her biography and complete the comprehension questions.</a:t>
            </a:r>
          </a:p>
          <a:p>
            <a:r>
              <a:rPr lang="en-GB" dirty="0"/>
              <a:t>Remember to underline the tricky vocabulary in the text, identify the content domain of the question and highlight the evidence in the text to help you to answer correctly.</a:t>
            </a:r>
          </a:p>
        </p:txBody>
      </p:sp>
      <p:pic>
        <p:nvPicPr>
          <p:cNvPr id="1026" name="Picture 2" descr="Home page | Malorie Blackman ~ Author of Noughts and Crosses">
            <a:hlinkClick r:id="rId2"/>
            <a:extLst>
              <a:ext uri="{FF2B5EF4-FFF2-40B4-BE49-F238E27FC236}">
                <a16:creationId xmlns:a16="http://schemas.microsoft.com/office/drawing/2014/main" id="{1285DC15-BD9B-4D80-8742-E7AFE8A59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487" y="0"/>
            <a:ext cx="54975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3010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6E0DF-5267-48EF-8E9D-5FF6F53571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2099734"/>
            <a:ext cx="9606830" cy="2444132"/>
          </a:xfrm>
        </p:spPr>
        <p:txBody>
          <a:bodyPr/>
          <a:lstStyle/>
          <a:p>
            <a:r>
              <a:rPr lang="en-GB" sz="2000" dirty="0"/>
              <a:t>Lesson 2</a:t>
            </a:r>
            <a:br>
              <a:rPr lang="en-GB" dirty="0"/>
            </a:br>
            <a:r>
              <a:rPr lang="en-GB" u="sng" dirty="0"/>
              <a:t>Wednesday 4</a:t>
            </a:r>
            <a:r>
              <a:rPr lang="en-GB" u="sng" baseline="30000" dirty="0"/>
              <a:t>th</a:t>
            </a:r>
            <a:r>
              <a:rPr lang="en-GB" u="sng" dirty="0"/>
              <a:t> November </a:t>
            </a:r>
            <a:br>
              <a:rPr lang="en-GB" u="sng" dirty="0"/>
            </a:br>
            <a:r>
              <a:rPr lang="en-GB" u="sng" dirty="0"/>
              <a:t>LC: Can I make a prediction about a text? </a:t>
            </a:r>
          </a:p>
        </p:txBody>
      </p:sp>
    </p:spTree>
    <p:extLst>
      <p:ext uri="{BB962C8B-B14F-4D97-AF65-F5344CB8AC3E}">
        <p14:creationId xmlns:p14="http://schemas.microsoft.com/office/powerpoint/2010/main" val="911438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25">
            <a:extLst>
              <a:ext uri="{FF2B5EF4-FFF2-40B4-BE49-F238E27FC236}">
                <a16:creationId xmlns:a16="http://schemas.microsoft.com/office/drawing/2014/main" id="{FA28F31D-FDE4-4DCD-85EF-9E659905E4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4616" y="1512749"/>
            <a:ext cx="8825658" cy="2677648"/>
          </a:xfrm>
        </p:spPr>
        <p:txBody>
          <a:bodyPr/>
          <a:lstStyle/>
          <a:p>
            <a:endParaRPr lang="en-GB"/>
          </a:p>
        </p:txBody>
      </p:sp>
      <p:sp>
        <p:nvSpPr>
          <p:cNvPr id="27" name="Subtitle 26">
            <a:extLst>
              <a:ext uri="{FF2B5EF4-FFF2-40B4-BE49-F238E27FC236}">
                <a16:creationId xmlns:a16="http://schemas.microsoft.com/office/drawing/2014/main" id="{E6A52C2A-1A16-490F-96F9-9EDC2E09DC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4616" y="4190396"/>
            <a:ext cx="8825658" cy="861420"/>
          </a:xfrm>
        </p:spPr>
        <p:txBody>
          <a:bodyPr/>
          <a:lstStyle/>
          <a:p>
            <a:endParaRPr lang="en-GB"/>
          </a:p>
        </p:txBody>
      </p:sp>
      <p:sp>
        <p:nvSpPr>
          <p:cNvPr id="11" name="Rounded Rectangle 3">
            <a:extLst>
              <a:ext uri="{FF2B5EF4-FFF2-40B4-BE49-F238E27FC236}">
                <a16:creationId xmlns:a16="http://schemas.microsoft.com/office/drawing/2014/main" id="{AC7760DE-349E-4C76-91D4-638A09E91AE4}"/>
              </a:ext>
            </a:extLst>
          </p:cNvPr>
          <p:cNvSpPr/>
          <p:nvPr/>
        </p:nvSpPr>
        <p:spPr>
          <a:xfrm>
            <a:off x="155862" y="1115686"/>
            <a:ext cx="2343150" cy="183356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1. What can you guess based on the </a:t>
            </a:r>
            <a:r>
              <a:rPr lang="en-GB" sz="2400" b="1" u="sng" dirty="0">
                <a:solidFill>
                  <a:schemeClr val="tx1"/>
                </a:solidFill>
              </a:rPr>
              <a:t>TITLE</a:t>
            </a:r>
            <a:r>
              <a:rPr lang="en-GB" sz="24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3" name="Rounded Rectangle 4">
            <a:extLst>
              <a:ext uri="{FF2B5EF4-FFF2-40B4-BE49-F238E27FC236}">
                <a16:creationId xmlns:a16="http://schemas.microsoft.com/office/drawing/2014/main" id="{4A2E6270-6E0E-49F8-BF57-795CF982F242}"/>
              </a:ext>
            </a:extLst>
          </p:cNvPr>
          <p:cNvSpPr/>
          <p:nvPr/>
        </p:nvSpPr>
        <p:spPr>
          <a:xfrm>
            <a:off x="155862" y="3552407"/>
            <a:ext cx="2343150" cy="1782857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2. What can you guess based on the </a:t>
            </a:r>
            <a:r>
              <a:rPr lang="en-GB" sz="2400" b="1" u="sng" dirty="0">
                <a:solidFill>
                  <a:schemeClr val="tx1"/>
                </a:solidFill>
              </a:rPr>
              <a:t>IMAGE</a:t>
            </a:r>
            <a:r>
              <a:rPr lang="en-GB" sz="2400" dirty="0">
                <a:solidFill>
                  <a:schemeClr val="tx1"/>
                </a:solidFill>
              </a:rPr>
              <a:t>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0993496-E91F-4351-98FB-B0FFAA9681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8" r="15263"/>
          <a:stretch/>
        </p:blipFill>
        <p:spPr>
          <a:xfrm>
            <a:off x="2851199" y="788066"/>
            <a:ext cx="3414789" cy="5281868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4055A28-1DE2-422B-A9AE-13087FA48F20}"/>
              </a:ext>
            </a:extLst>
          </p:cNvPr>
          <p:cNvCxnSpPr/>
          <p:nvPr/>
        </p:nvCxnSpPr>
        <p:spPr>
          <a:xfrm flipH="1">
            <a:off x="2322720" y="1926118"/>
            <a:ext cx="1006370" cy="119262"/>
          </a:xfrm>
          <a:prstGeom prst="straightConnector1">
            <a:avLst/>
          </a:prstGeom>
          <a:ln w="635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22FEA36E-EFC4-4150-8137-C43F9CEDCA02}"/>
              </a:ext>
            </a:extLst>
          </p:cNvPr>
          <p:cNvCxnSpPr/>
          <p:nvPr/>
        </p:nvCxnSpPr>
        <p:spPr>
          <a:xfrm flipH="1">
            <a:off x="2251283" y="3081423"/>
            <a:ext cx="961867" cy="865768"/>
          </a:xfrm>
          <a:prstGeom prst="straightConnector1">
            <a:avLst/>
          </a:prstGeom>
          <a:ln w="635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4096D19A-3EFD-4272-86EA-D70CE839A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988" y="788066"/>
            <a:ext cx="3433214" cy="5281868"/>
          </a:xfrm>
          <a:prstGeom prst="rect">
            <a:avLst/>
          </a:prstGeom>
        </p:spPr>
      </p:pic>
      <p:sp>
        <p:nvSpPr>
          <p:cNvPr id="20" name="Rounded Rectangle 15">
            <a:extLst>
              <a:ext uri="{FF2B5EF4-FFF2-40B4-BE49-F238E27FC236}">
                <a16:creationId xmlns:a16="http://schemas.microsoft.com/office/drawing/2014/main" id="{31F63605-450F-4FDC-990A-E1738A03BD42}"/>
              </a:ext>
            </a:extLst>
          </p:cNvPr>
          <p:cNvSpPr/>
          <p:nvPr/>
        </p:nvSpPr>
        <p:spPr>
          <a:xfrm>
            <a:off x="9856838" y="1077584"/>
            <a:ext cx="2152413" cy="1697065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What can you guess based on the </a:t>
            </a:r>
            <a:r>
              <a:rPr lang="en-GB" sz="2400" b="1" u="sng" dirty="0"/>
              <a:t>BLURB</a:t>
            </a:r>
            <a:r>
              <a:rPr lang="en-GB" sz="2400" dirty="0"/>
              <a:t>?</a:t>
            </a:r>
          </a:p>
        </p:txBody>
      </p:sp>
      <p:sp>
        <p:nvSpPr>
          <p:cNvPr id="21" name="Rounded Rectangle 16">
            <a:extLst>
              <a:ext uri="{FF2B5EF4-FFF2-40B4-BE49-F238E27FC236}">
                <a16:creationId xmlns:a16="http://schemas.microsoft.com/office/drawing/2014/main" id="{9BF4A1FE-3B34-4809-9190-9176348C05EF}"/>
              </a:ext>
            </a:extLst>
          </p:cNvPr>
          <p:cNvSpPr/>
          <p:nvPr/>
        </p:nvSpPr>
        <p:spPr>
          <a:xfrm>
            <a:off x="9928275" y="2949248"/>
            <a:ext cx="2152412" cy="288867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What can you guess based on the </a:t>
            </a:r>
            <a:r>
              <a:rPr lang="en-GB" sz="2400" b="1" u="sng" dirty="0"/>
              <a:t>REVIEWS/</a:t>
            </a:r>
          </a:p>
          <a:p>
            <a:pPr algn="ctr"/>
            <a:r>
              <a:rPr lang="en-GB" sz="2400" b="1" u="sng" dirty="0"/>
              <a:t>COMMENTS</a:t>
            </a:r>
            <a:r>
              <a:rPr lang="en-GB" sz="2400" dirty="0"/>
              <a:t>?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AE01F4C-DD94-4039-95D7-D3F6F6590941}"/>
              </a:ext>
            </a:extLst>
          </p:cNvPr>
          <p:cNvCxnSpPr/>
          <p:nvPr/>
        </p:nvCxnSpPr>
        <p:spPr>
          <a:xfrm flipV="1">
            <a:off x="9528226" y="1926117"/>
            <a:ext cx="657224" cy="187512"/>
          </a:xfrm>
          <a:prstGeom prst="straightConnector1">
            <a:avLst/>
          </a:prstGeom>
          <a:ln w="635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2C0B48C1-4F13-4B1A-A312-61C28D2E36C9}"/>
              </a:ext>
            </a:extLst>
          </p:cNvPr>
          <p:cNvCxnSpPr/>
          <p:nvPr/>
        </p:nvCxnSpPr>
        <p:spPr>
          <a:xfrm>
            <a:off x="9528226" y="3514307"/>
            <a:ext cx="657224" cy="258286"/>
          </a:xfrm>
          <a:prstGeom prst="straightConnector1">
            <a:avLst/>
          </a:prstGeom>
          <a:ln w="635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81145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1D06F-7D97-4104-AB09-55512D7FEE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4" y="2099733"/>
            <a:ext cx="9950367" cy="4526354"/>
          </a:xfrm>
        </p:spPr>
        <p:txBody>
          <a:bodyPr/>
          <a:lstStyle/>
          <a:p>
            <a:r>
              <a:rPr lang="en-GB" dirty="0"/>
              <a:t>Write your prediction in your book based on the following things:</a:t>
            </a:r>
            <a:br>
              <a:rPr lang="en-GB" dirty="0"/>
            </a:br>
            <a:r>
              <a:rPr lang="en-GB" dirty="0"/>
              <a:t>- The title</a:t>
            </a:r>
            <a:br>
              <a:rPr lang="en-GB" dirty="0"/>
            </a:br>
            <a:r>
              <a:rPr lang="en-GB" dirty="0"/>
              <a:t>- The front cover</a:t>
            </a:r>
            <a:br>
              <a:rPr lang="en-GB" dirty="0"/>
            </a:br>
            <a:r>
              <a:rPr lang="en-GB" dirty="0"/>
              <a:t>- The blurb</a:t>
            </a:r>
            <a:br>
              <a:rPr lang="en-GB" dirty="0"/>
            </a:br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028C4FD-1548-4AE0-8743-209F3FA5E71A}"/>
              </a:ext>
            </a:extLst>
          </p:cNvPr>
          <p:cNvSpPr/>
          <p:nvPr/>
        </p:nvSpPr>
        <p:spPr>
          <a:xfrm>
            <a:off x="7407965" y="2862470"/>
            <a:ext cx="3697356" cy="131196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4A2D781-13FC-4D6E-9FD0-A51AC996DDA0}"/>
              </a:ext>
            </a:extLst>
          </p:cNvPr>
          <p:cNvSpPr/>
          <p:nvPr/>
        </p:nvSpPr>
        <p:spPr>
          <a:xfrm>
            <a:off x="7407965" y="4551383"/>
            <a:ext cx="3697356" cy="149160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C2DD0B-9AE9-4DAD-BBCD-F8666F6B1849}"/>
              </a:ext>
            </a:extLst>
          </p:cNvPr>
          <p:cNvSpPr txBox="1"/>
          <p:nvPr/>
        </p:nvSpPr>
        <p:spPr>
          <a:xfrm>
            <a:off x="7657742" y="3070248"/>
            <a:ext cx="33793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Challenge: Back up your prediction with evidence from the text. (use PEPE)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Support: Think through your own idea first, then talk to your partner before writing. Are your predictions similar?</a:t>
            </a:r>
          </a:p>
        </p:txBody>
      </p:sp>
    </p:spTree>
    <p:extLst>
      <p:ext uri="{BB962C8B-B14F-4D97-AF65-F5344CB8AC3E}">
        <p14:creationId xmlns:p14="http://schemas.microsoft.com/office/powerpoint/2010/main" val="1370497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5D7F0-ED1D-4427-86CF-F7B772884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781879"/>
            <a:ext cx="8825658" cy="2113722"/>
          </a:xfrm>
        </p:spPr>
        <p:txBody>
          <a:bodyPr/>
          <a:lstStyle/>
          <a:p>
            <a:r>
              <a:rPr lang="en-GB" sz="3000" dirty="0"/>
              <a:t>Open your books to page 7 (there is no page number so you will need to work it out).</a:t>
            </a:r>
            <a:br>
              <a:rPr lang="en-GB" sz="3000" dirty="0"/>
            </a:br>
            <a:br>
              <a:rPr lang="en-GB" sz="3000" dirty="0"/>
            </a:br>
            <a:r>
              <a:rPr lang="en-GB" sz="3000" dirty="0"/>
              <a:t>TTYP: What are consequences?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4129687F-8613-462D-A779-A37FF39A0A1E}"/>
              </a:ext>
            </a:extLst>
          </p:cNvPr>
          <p:cNvSpPr/>
          <p:nvPr/>
        </p:nvSpPr>
        <p:spPr>
          <a:xfrm>
            <a:off x="1842052" y="3207026"/>
            <a:ext cx="9144000" cy="3101009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/>
              <a:t>I think that a consequence is _______.</a:t>
            </a:r>
          </a:p>
          <a:p>
            <a:pPr algn="ctr"/>
            <a:r>
              <a:rPr lang="en-GB" sz="3000" dirty="0"/>
              <a:t>One example of a consequence is _______. </a:t>
            </a:r>
          </a:p>
        </p:txBody>
      </p:sp>
    </p:spTree>
    <p:extLst>
      <p:ext uri="{BB962C8B-B14F-4D97-AF65-F5344CB8AC3E}">
        <p14:creationId xmlns:p14="http://schemas.microsoft.com/office/powerpoint/2010/main" val="245732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5D7F0-ED1D-4427-86CF-F7B772884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781878"/>
            <a:ext cx="8825658" cy="4956313"/>
          </a:xfrm>
        </p:spPr>
        <p:txBody>
          <a:bodyPr/>
          <a:lstStyle/>
          <a:p>
            <a:r>
              <a:rPr lang="en-GB" sz="3000" dirty="0"/>
              <a:t>A consequence is a result or effect, typically one that is unpleasant.</a:t>
            </a:r>
            <a:br>
              <a:rPr lang="en-GB" sz="3000" dirty="0"/>
            </a:br>
            <a:br>
              <a:rPr lang="en-GB" sz="3000" dirty="0"/>
            </a:br>
            <a:r>
              <a:rPr lang="en-GB" sz="3000" dirty="0"/>
              <a:t>A consequence of going to bed late, is that you are tired.</a:t>
            </a:r>
            <a:br>
              <a:rPr lang="en-GB" sz="3000" dirty="0"/>
            </a:br>
            <a:br>
              <a:rPr lang="en-GB" sz="3000" dirty="0"/>
            </a:br>
            <a:r>
              <a:rPr lang="en-GB" sz="3000" dirty="0"/>
              <a:t>A consequence of forgetting to bring your lunch, is that you have nothing to eat and are hungry.</a:t>
            </a:r>
          </a:p>
        </p:txBody>
      </p:sp>
    </p:spTree>
    <p:extLst>
      <p:ext uri="{BB962C8B-B14F-4D97-AF65-F5344CB8AC3E}">
        <p14:creationId xmlns:p14="http://schemas.microsoft.com/office/powerpoint/2010/main" val="21094386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C6687-5782-485E-B7AB-466A6324A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Chapter One - Dying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4A822-7356-4681-BEFD-4DBE23F220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2" y="2398643"/>
            <a:ext cx="11357113" cy="4227444"/>
          </a:xfrm>
        </p:spPr>
        <p:txBody>
          <a:bodyPr>
            <a:normAutofit/>
          </a:bodyPr>
          <a:lstStyle/>
          <a:p>
            <a:pPr>
              <a:spcAft>
                <a:spcPts val="200"/>
              </a:spcAft>
            </a:pPr>
            <a:r>
              <a:rPr lang="en-GB" sz="30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How can silence be ‘roaring’?</a:t>
            </a:r>
            <a:endParaRPr lang="en-GB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30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What is a surface?</a:t>
            </a:r>
            <a:endParaRPr lang="en-GB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30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What is chlorine? </a:t>
            </a:r>
            <a:endParaRPr lang="en-GB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30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Where do you think the narrator is?</a:t>
            </a:r>
            <a:endParaRPr lang="en-GB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30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What do you think is happening? </a:t>
            </a:r>
            <a:endParaRPr lang="en-GB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30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Why does the character stop kicking?</a:t>
            </a:r>
            <a:endParaRPr lang="en-GB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4127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C6687-5782-485E-B7AB-466A6324A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Chapter One - Dying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4A822-7356-4681-BEFD-4DBE23F220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2" y="2398643"/>
            <a:ext cx="11357113" cy="4227444"/>
          </a:xfrm>
        </p:spPr>
        <p:txBody>
          <a:bodyPr>
            <a:normAutofit/>
          </a:bodyPr>
          <a:lstStyle/>
          <a:p>
            <a:pPr>
              <a:spcAft>
                <a:spcPts val="200"/>
              </a:spcAft>
            </a:pPr>
            <a:r>
              <a:rPr lang="en-GB" sz="30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How do you think the character feels in this chapter?</a:t>
            </a:r>
            <a:endParaRPr lang="en-GB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30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What does the phrase ‘to bow out’ mean?</a:t>
            </a:r>
            <a:endParaRPr lang="en-GB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30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Who might Alex be?</a:t>
            </a:r>
            <a:endParaRPr lang="en-GB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30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How does the author create a feeling of disorientation and panic? </a:t>
            </a:r>
          </a:p>
          <a:p>
            <a:pPr>
              <a:spcAft>
                <a:spcPts val="200"/>
              </a:spcAft>
            </a:pPr>
            <a:r>
              <a:rPr lang="en-GB" sz="30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Summarise what you’ve learned about the main character from this chapter.</a:t>
            </a:r>
            <a:endParaRPr lang="en-GB" sz="3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30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</a:rPr>
              <a:t>Can you think of another suitable title to summarise this chapter?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2322500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6E0DF-5267-48EF-8E9D-5FF6F53571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2099734"/>
            <a:ext cx="9606830" cy="2444132"/>
          </a:xfrm>
        </p:spPr>
        <p:txBody>
          <a:bodyPr/>
          <a:lstStyle/>
          <a:p>
            <a:r>
              <a:rPr lang="en-GB" sz="2000" dirty="0"/>
              <a:t>Lesson 3</a:t>
            </a:r>
            <a:br>
              <a:rPr lang="en-GB" dirty="0"/>
            </a:br>
            <a:r>
              <a:rPr lang="en-GB" u="sng" dirty="0"/>
              <a:t>Thursday 5</a:t>
            </a:r>
            <a:r>
              <a:rPr lang="en-GB" u="sng" baseline="30000" dirty="0"/>
              <a:t>th</a:t>
            </a:r>
            <a:r>
              <a:rPr lang="en-GB" u="sng" dirty="0"/>
              <a:t> November </a:t>
            </a:r>
            <a:br>
              <a:rPr lang="en-GB" u="sng" dirty="0"/>
            </a:br>
            <a:r>
              <a:rPr lang="en-GB" u="sng" dirty="0"/>
              <a:t>LC: Can I make inferences about a text? </a:t>
            </a:r>
          </a:p>
        </p:txBody>
      </p:sp>
    </p:spTree>
    <p:extLst>
      <p:ext uri="{BB962C8B-B14F-4D97-AF65-F5344CB8AC3E}">
        <p14:creationId xmlns:p14="http://schemas.microsoft.com/office/powerpoint/2010/main" val="1504488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5D7F0-ED1D-4427-86CF-F7B772884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781879"/>
            <a:ext cx="8825658" cy="2113722"/>
          </a:xfrm>
        </p:spPr>
        <p:txBody>
          <a:bodyPr/>
          <a:lstStyle/>
          <a:p>
            <a:r>
              <a:rPr lang="en-GB" sz="3000" dirty="0"/>
              <a:t>Open your books to page 11 (there is no page number so you will need to work it out).</a:t>
            </a:r>
            <a:br>
              <a:rPr lang="en-GB" sz="3000" dirty="0"/>
            </a:br>
            <a:br>
              <a:rPr lang="en-GB" sz="3000" dirty="0"/>
            </a:br>
            <a:r>
              <a:rPr lang="en-GB" sz="3000" dirty="0"/>
              <a:t>TTYP: What is a cause?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4129687F-8613-462D-A779-A37FF39A0A1E}"/>
              </a:ext>
            </a:extLst>
          </p:cNvPr>
          <p:cNvSpPr/>
          <p:nvPr/>
        </p:nvSpPr>
        <p:spPr>
          <a:xfrm>
            <a:off x="1842052" y="3207026"/>
            <a:ext cx="9144000" cy="3101009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/>
              <a:t>I think that a cause is _______.</a:t>
            </a:r>
          </a:p>
          <a:p>
            <a:pPr algn="ctr"/>
            <a:r>
              <a:rPr lang="en-GB" sz="3000" dirty="0"/>
              <a:t>One example of a cause is _______. </a:t>
            </a:r>
          </a:p>
        </p:txBody>
      </p:sp>
    </p:spTree>
    <p:extLst>
      <p:ext uri="{BB962C8B-B14F-4D97-AF65-F5344CB8AC3E}">
        <p14:creationId xmlns:p14="http://schemas.microsoft.com/office/powerpoint/2010/main" val="35678056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5D7F0-ED1D-4427-86CF-F7B772884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781878"/>
            <a:ext cx="8825658" cy="4956313"/>
          </a:xfrm>
        </p:spPr>
        <p:txBody>
          <a:bodyPr/>
          <a:lstStyle/>
          <a:p>
            <a:r>
              <a:rPr lang="en-GB" sz="3000" dirty="0"/>
              <a:t>A cause is something that gives rise to or creates an action or condition.</a:t>
            </a:r>
            <a:br>
              <a:rPr lang="en-GB" sz="3000" dirty="0"/>
            </a:br>
            <a:br>
              <a:rPr lang="en-GB" sz="3000" dirty="0"/>
            </a:br>
            <a:r>
              <a:rPr lang="en-GB" sz="3000" dirty="0"/>
              <a:t>A consequence happens as a result of a cause.</a:t>
            </a:r>
            <a:br>
              <a:rPr lang="en-GB" sz="3000" dirty="0"/>
            </a:br>
            <a:br>
              <a:rPr lang="en-GB" sz="3000" dirty="0"/>
            </a:br>
            <a:r>
              <a:rPr lang="en-GB" sz="3000" dirty="0"/>
              <a:t>Cause: Being late for school.</a:t>
            </a:r>
            <a:br>
              <a:rPr lang="en-GB" sz="3000" dirty="0"/>
            </a:br>
            <a:r>
              <a:rPr lang="en-GB" sz="3000" dirty="0"/>
              <a:t>Consequence: Missing the start of the lesson and not understanding what is happening.</a:t>
            </a:r>
          </a:p>
        </p:txBody>
      </p:sp>
    </p:spTree>
    <p:extLst>
      <p:ext uri="{BB962C8B-B14F-4D97-AF65-F5344CB8AC3E}">
        <p14:creationId xmlns:p14="http://schemas.microsoft.com/office/powerpoint/2010/main" val="9481748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5D7F0-ED1D-4427-86CF-F7B772884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781878"/>
            <a:ext cx="8825658" cy="3101009"/>
          </a:xfrm>
        </p:spPr>
        <p:txBody>
          <a:bodyPr/>
          <a:lstStyle/>
          <a:p>
            <a:r>
              <a:rPr lang="en-GB" sz="3000" dirty="0"/>
              <a:t>TTYP: If causes happen before consequences, why does this text have them the other way round? What does it tell us about the structure?</a:t>
            </a:r>
            <a:br>
              <a:rPr lang="en-GB" sz="3000" dirty="0"/>
            </a:br>
            <a:br>
              <a:rPr lang="en-GB" sz="3000" dirty="0"/>
            </a:br>
            <a:endParaRPr lang="en-GB" sz="3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C4DFBE-0367-4252-AA02-D68C0A761944}"/>
              </a:ext>
            </a:extLst>
          </p:cNvPr>
          <p:cNvSpPr txBox="1"/>
          <p:nvPr/>
        </p:nvSpPr>
        <p:spPr>
          <a:xfrm>
            <a:off x="3485321" y="3882887"/>
            <a:ext cx="783203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000" dirty="0">
                <a:solidFill>
                  <a:schemeClr val="bg1"/>
                </a:solidFill>
              </a:rPr>
              <a:t>If the story is being told out of order, What is the name of the structural device that shows you something that happened in the past in a story?</a:t>
            </a:r>
          </a:p>
        </p:txBody>
      </p:sp>
    </p:spTree>
    <p:extLst>
      <p:ext uri="{BB962C8B-B14F-4D97-AF65-F5344CB8AC3E}">
        <p14:creationId xmlns:p14="http://schemas.microsoft.com/office/powerpoint/2010/main" val="3593547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C6687-5782-485E-B7AB-466A6324A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Chapter Two - Ticking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4A822-7356-4681-BEFD-4DBE23F220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2" y="2398643"/>
            <a:ext cx="11357113" cy="4227444"/>
          </a:xfrm>
        </p:spPr>
        <p:txBody>
          <a:bodyPr>
            <a:normAutofit lnSpcReduction="10000"/>
          </a:bodyPr>
          <a:lstStyle/>
          <a:p>
            <a:pPr>
              <a:spcAft>
                <a:spcPts val="200"/>
              </a:spcAft>
            </a:pPr>
            <a:r>
              <a:rPr lang="en-GB" sz="3000"/>
              <a:t>How is the beginning of this chapter similar to Chapter 1? How is it different?</a:t>
            </a:r>
          </a:p>
          <a:p>
            <a:pPr>
              <a:spcAft>
                <a:spcPts val="200"/>
              </a:spcAft>
            </a:pPr>
            <a:r>
              <a:rPr lang="en-GB" sz="3000"/>
              <a:t>Do you think the main character liked being underwater? Why?</a:t>
            </a:r>
          </a:p>
          <a:p>
            <a:pPr>
              <a:spcAft>
                <a:spcPts val="200"/>
              </a:spcAft>
            </a:pPr>
            <a:r>
              <a:rPr lang="en-GB" sz="3000"/>
              <a:t>Find and copy a phrase which means ‘annoy me’.</a:t>
            </a:r>
          </a:p>
          <a:p>
            <a:pPr>
              <a:spcAft>
                <a:spcPts val="200"/>
              </a:spcAft>
            </a:pPr>
            <a:r>
              <a:rPr lang="en-GB" sz="3000"/>
              <a:t>How does Cam feel watching his friends in the pool.</a:t>
            </a:r>
          </a:p>
          <a:p>
            <a:pPr>
              <a:spcAft>
                <a:spcPts val="200"/>
              </a:spcAft>
            </a:pPr>
            <a:r>
              <a:rPr lang="en-GB" sz="3000"/>
              <a:t>Find two pieces of evidence to suggest that Marlon is concerned about Cameron.</a:t>
            </a:r>
          </a:p>
          <a:p>
            <a:pPr>
              <a:spcAft>
                <a:spcPts val="200"/>
              </a:spcAft>
            </a:pP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39057262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1D06F-7D97-4104-AB09-55512D7FEE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702366"/>
            <a:ext cx="6184736" cy="4929808"/>
          </a:xfrm>
        </p:spPr>
        <p:txBody>
          <a:bodyPr/>
          <a:lstStyle/>
          <a:p>
            <a:r>
              <a:rPr lang="en-GB" sz="4000" dirty="0"/>
              <a:t>Answer the inference questions in your book. Remember to refer to evidence from the text in your answer.</a:t>
            </a:r>
            <a:br>
              <a:rPr lang="en-GB" dirty="0"/>
            </a:br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028C4FD-1548-4AE0-8743-209F3FA5E71A}"/>
              </a:ext>
            </a:extLst>
          </p:cNvPr>
          <p:cNvSpPr/>
          <p:nvPr/>
        </p:nvSpPr>
        <p:spPr>
          <a:xfrm>
            <a:off x="7407965" y="2862470"/>
            <a:ext cx="3697356" cy="1934817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4A2D781-13FC-4D6E-9FD0-A51AC996DDA0}"/>
              </a:ext>
            </a:extLst>
          </p:cNvPr>
          <p:cNvSpPr/>
          <p:nvPr/>
        </p:nvSpPr>
        <p:spPr>
          <a:xfrm>
            <a:off x="7407965" y="5128591"/>
            <a:ext cx="369735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C2DD0B-9AE9-4DAD-BBCD-F8666F6B1849}"/>
              </a:ext>
            </a:extLst>
          </p:cNvPr>
          <p:cNvSpPr txBox="1"/>
          <p:nvPr/>
        </p:nvSpPr>
        <p:spPr>
          <a:xfrm>
            <a:off x="7657742" y="3070248"/>
            <a:ext cx="33793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Challenge: Create two of your own inference questions based on the chapter after answering the questions given.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Support: Discuss your ideas with an adult if you need to.</a:t>
            </a:r>
          </a:p>
        </p:txBody>
      </p:sp>
    </p:spTree>
    <p:extLst>
      <p:ext uri="{BB962C8B-B14F-4D97-AF65-F5344CB8AC3E}">
        <p14:creationId xmlns:p14="http://schemas.microsoft.com/office/powerpoint/2010/main" val="34544620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6E0DF-5267-48EF-8E9D-5FF6F53571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2099734"/>
            <a:ext cx="9606830" cy="2444132"/>
          </a:xfrm>
        </p:spPr>
        <p:txBody>
          <a:bodyPr/>
          <a:lstStyle/>
          <a:p>
            <a:r>
              <a:rPr lang="en-GB" sz="2000" dirty="0"/>
              <a:t>Lesson 4</a:t>
            </a:r>
            <a:br>
              <a:rPr lang="en-GB" dirty="0"/>
            </a:br>
            <a:r>
              <a:rPr lang="en-GB" u="sng" dirty="0"/>
              <a:t>Friday 6</a:t>
            </a:r>
            <a:r>
              <a:rPr lang="en-GB" u="sng" baseline="30000" dirty="0"/>
              <a:t>th</a:t>
            </a:r>
            <a:r>
              <a:rPr lang="en-GB" u="sng" dirty="0"/>
              <a:t> November </a:t>
            </a:r>
            <a:br>
              <a:rPr lang="en-GB" u="sng" dirty="0"/>
            </a:br>
            <a:r>
              <a:rPr lang="en-GB" u="sng" dirty="0"/>
              <a:t>LC: Can I discuss a dilemma? </a:t>
            </a:r>
          </a:p>
        </p:txBody>
      </p:sp>
    </p:spTree>
    <p:extLst>
      <p:ext uri="{BB962C8B-B14F-4D97-AF65-F5344CB8AC3E}">
        <p14:creationId xmlns:p14="http://schemas.microsoft.com/office/powerpoint/2010/main" val="34622487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C6687-5782-485E-B7AB-466A6324A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Chapter Three - News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4A822-7356-4681-BEFD-4DBE23F220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2" y="2252870"/>
            <a:ext cx="11357113" cy="4373217"/>
          </a:xfrm>
        </p:spPr>
        <p:txBody>
          <a:bodyPr>
            <a:noAutofit/>
          </a:bodyPr>
          <a:lstStyle/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Why is Cam not surprised Mum and Dad are arguing?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Why does Cam tiptoe through the house?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What does it mean to ‘wince’?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Was Dad wrong not to tell anyone about writing to Dr Bryce?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Why does Dad want Cam to have the pig heart?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Why did Cam get involved in the argument between Mum and Dad?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What are you doing if you are ‘eavesdropping’?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What does it mean if you are ‘pipped at the post’?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8699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C6687-5782-485E-B7AB-466A6324A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Chapter Four – Dr Bryce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4A822-7356-4681-BEFD-4DBE23F220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2" y="2252870"/>
            <a:ext cx="11357113" cy="4373217"/>
          </a:xfrm>
        </p:spPr>
        <p:txBody>
          <a:bodyPr>
            <a:noAutofit/>
          </a:bodyPr>
          <a:lstStyle/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How does Mum feel knowing </a:t>
            </a:r>
            <a:r>
              <a:rPr lang="en-GB" sz="2800" b="0" dirty="0" err="1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Dr.</a:t>
            </a: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Bryce is coming? How do you know?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If you ‘patronise’ someone, how are you acting?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What does ‘anguished’ mean?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Why do doctors need to develop alternative organs to human?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Find and copy a phrase meaning ‘in a way kind to animals’.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What does ‘saccharine’ mean?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Why did people firebomb </a:t>
            </a:r>
            <a:r>
              <a:rPr lang="en-GB" sz="2800" b="0" dirty="0" err="1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Dr.</a:t>
            </a: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Bryce’s house?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200"/>
              </a:spcAft>
            </a:pPr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Why does Cam feel like he’s running out of time?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800" b="0" dirty="0">
                <a:solidFill>
                  <a:srgbClr val="000000"/>
                </a:solidFill>
                <a:effectLst/>
                <a:latin typeface="SassoonCRInfant"/>
                <a:ea typeface="Calibri" panose="020F0502020204030204" pitchFamily="34" charset="0"/>
              </a:rPr>
              <a:t>Why does Mum compare the situation to Pandora’s Box?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4373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1D06F-7D97-4104-AB09-55512D7FEE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702366"/>
            <a:ext cx="10202158" cy="5552660"/>
          </a:xfrm>
        </p:spPr>
        <p:txBody>
          <a:bodyPr/>
          <a:lstStyle/>
          <a:p>
            <a:r>
              <a:rPr lang="en-GB" sz="4000" dirty="0"/>
              <a:t>TTYP: What is the dilemma in the story?</a:t>
            </a:r>
            <a:br>
              <a:rPr lang="en-GB" sz="4000" dirty="0"/>
            </a:br>
            <a:br>
              <a:rPr lang="en-GB" sz="4000" dirty="0"/>
            </a:br>
            <a:r>
              <a:rPr lang="en-GB" sz="4000" dirty="0"/>
              <a:t>Create a list of pros and cons that Cameron has to consider before making his decision. </a:t>
            </a:r>
            <a:br>
              <a:rPr lang="en-GB" sz="4000" dirty="0"/>
            </a:br>
            <a:r>
              <a:rPr lang="en-GB" sz="4000" dirty="0"/>
              <a:t>We will add to this list as we read on and find new information or viewpoints. 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52610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9351</TotalTime>
  <Words>974</Words>
  <Application>Microsoft Office PowerPoint</Application>
  <PresentationFormat>Widescreen</PresentationFormat>
  <Paragraphs>79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Century Gothic</vt:lpstr>
      <vt:lpstr>Ravie</vt:lpstr>
      <vt:lpstr>SassoonCRInfant</vt:lpstr>
      <vt:lpstr>Wingdings 3</vt:lpstr>
      <vt:lpstr>Ion Boardroom</vt:lpstr>
      <vt:lpstr>Pig Heart Boy</vt:lpstr>
      <vt:lpstr>Lesson 1 Tuesday 3rd November  LC: Can I research an author? </vt:lpstr>
      <vt:lpstr>Malorie Blackman</vt:lpstr>
      <vt:lpstr>Lesson 2 Wednesday 4th November  LC: Can I make a prediction about a text? </vt:lpstr>
      <vt:lpstr>PowerPoint Presentation</vt:lpstr>
      <vt:lpstr>Write your prediction in your book based on the following things: - The title - The front cover - The blurb </vt:lpstr>
      <vt:lpstr>Open your books to page 7 (there is no page number so you will need to work it out).  TTYP: What are consequences?</vt:lpstr>
      <vt:lpstr>A consequence is a result or effect, typically one that is unpleasant.  A consequence of going to bed late, is that you are tired.  A consequence of forgetting to bring your lunch, is that you have nothing to eat and are hungry.</vt:lpstr>
      <vt:lpstr>Chapter One - Dying</vt:lpstr>
      <vt:lpstr>Chapter One - Dying</vt:lpstr>
      <vt:lpstr>Lesson 3 Thursday 5th November  LC: Can I make inferences about a text? </vt:lpstr>
      <vt:lpstr>Open your books to page 11 (there is no page number so you will need to work it out).  TTYP: What is a cause?</vt:lpstr>
      <vt:lpstr>A cause is something that gives rise to or creates an action or condition.  A consequence happens as a result of a cause.  Cause: Being late for school. Consequence: Missing the start of the lesson and not understanding what is happening.</vt:lpstr>
      <vt:lpstr>TTYP: If causes happen before consequences, why does this text have them the other way round? What does it tell us about the structure?  </vt:lpstr>
      <vt:lpstr>Chapter Two - Ticking</vt:lpstr>
      <vt:lpstr>Answer the inference questions in your book. Remember to refer to evidence from the text in your answer. </vt:lpstr>
      <vt:lpstr>Lesson 4 Friday 6th November  LC: Can I discuss a dilemma? </vt:lpstr>
      <vt:lpstr>Chapter Three - News</vt:lpstr>
      <vt:lpstr>Chapter Four – Dr Bryce</vt:lpstr>
      <vt:lpstr>TTYP: What is the dilemma in the story?  Create a list of pros and cons that Cameron has to consider before making his decision.  We will add to this list as we read on and find new information or viewpoints.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Pig Heart Boy</dc:title>
  <dc:creator>Steph B</dc:creator>
  <cp:lastModifiedBy>Steph B</cp:lastModifiedBy>
  <cp:revision>12</cp:revision>
  <dcterms:created xsi:type="dcterms:W3CDTF">2020-10-26T10:20:11Z</dcterms:created>
  <dcterms:modified xsi:type="dcterms:W3CDTF">2020-11-01T22:19:14Z</dcterms:modified>
</cp:coreProperties>
</file>