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3" r:id="rId6"/>
    <p:sldId id="264" r:id="rId7"/>
    <p:sldId id="265" r:id="rId8"/>
    <p:sldId id="266"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60"/>
  </p:normalViewPr>
  <p:slideViewPr>
    <p:cSldViewPr snapToGrid="0">
      <p:cViewPr varScale="1">
        <p:scale>
          <a:sx n="61" d="100"/>
          <a:sy n="61" d="100"/>
        </p:scale>
        <p:origin x="108"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206216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651855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1F8576-AD1F-4BB2-A552-12BE5FCFA66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6495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1F8576-AD1F-4BB2-A552-12BE5FCFA66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12112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1F8576-AD1F-4BB2-A552-12BE5FCFA663}" type="datetimeFigureOut">
              <a:rPr lang="en-GB" smtClean="0"/>
              <a:t>10/06/2021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9374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1F8576-AD1F-4BB2-A552-12BE5FCFA663}" type="datetimeFigureOut">
              <a:rPr lang="en-GB" smtClean="0"/>
              <a:t>10/06/2021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361653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1F8576-AD1F-4BB2-A552-12BE5FCFA663}" type="datetimeFigureOut">
              <a:rPr lang="en-GB" smtClean="0"/>
              <a:t>10/06/2021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3874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598016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2349333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846838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1375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1F8576-AD1F-4BB2-A552-12BE5FCFA663}" type="datetimeFigureOut">
              <a:rPr lang="en-GB" smtClean="0"/>
              <a:t>10/06/2021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7FC12-85F6-4A32-8B37-84D063D433F3}" type="slidenum">
              <a:rPr lang="en-GB" smtClean="0"/>
              <a:t>‹#›</a:t>
            </a:fld>
            <a:endParaRPr lang="en-GB"/>
          </a:p>
        </p:txBody>
      </p:sp>
    </p:spTree>
    <p:extLst>
      <p:ext uri="{BB962C8B-B14F-4D97-AF65-F5344CB8AC3E}">
        <p14:creationId xmlns:p14="http://schemas.microsoft.com/office/powerpoint/2010/main" val="154940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209" y="277748"/>
            <a:ext cx="11923986" cy="5839247"/>
          </a:xfrm>
        </p:spPr>
        <p:txBody>
          <a:bodyPr>
            <a:normAutofit fontScale="90000"/>
          </a:bodyPr>
          <a:lstStyle/>
          <a:p>
            <a:pPr algn="l"/>
            <a:r>
              <a:rPr lang="en-GB" u="sng" dirty="0" smtClean="0">
                <a:latin typeface="SassoonCRInfant" panose="02010503020300020003" pitchFamily="2" charset="0"/>
              </a:rPr>
              <a:t>Monday </a:t>
            </a:r>
            <a:r>
              <a:rPr lang="en-GB" u="sng" dirty="0" smtClean="0">
                <a:latin typeface="SassoonCRInfant" panose="02010503020300020003" pitchFamily="2" charset="0"/>
              </a:rPr>
              <a:t>14</a:t>
            </a:r>
            <a:r>
              <a:rPr lang="en-GB" u="sng" baseline="30000" dirty="0" smtClean="0">
                <a:latin typeface="SassoonCRInfant" panose="02010503020300020003" pitchFamily="2" charset="0"/>
              </a:rPr>
              <a:t>th</a:t>
            </a:r>
            <a:r>
              <a:rPr lang="en-GB" u="sng" dirty="0" smtClean="0">
                <a:latin typeface="SassoonCRInfant" panose="02010503020300020003" pitchFamily="2" charset="0"/>
              </a:rPr>
              <a:t> </a:t>
            </a:r>
            <a:r>
              <a:rPr lang="en-GB" u="sng" dirty="0" smtClean="0">
                <a:latin typeface="SassoonCRInfant" panose="02010503020300020003" pitchFamily="2" charset="0"/>
              </a:rPr>
              <a:t>June</a:t>
            </a:r>
            <a:br>
              <a:rPr lang="en-GB" u="sng" dirty="0" smtClean="0">
                <a:latin typeface="SassoonCRInfant" panose="02010503020300020003" pitchFamily="2" charset="0"/>
              </a:rPr>
            </a:br>
            <a:r>
              <a:rPr lang="en-GB" b="1" u="sng" dirty="0">
                <a:solidFill>
                  <a:srgbClr val="000000"/>
                </a:solidFill>
                <a:latin typeface="SassoonCRInfant" panose="02010503020300020003" pitchFamily="2" charset="0"/>
              </a:rPr>
              <a:t>LC: </a:t>
            </a:r>
            <a:r>
              <a:rPr lang="en-GB" b="1" u="sng" dirty="0" smtClean="0">
                <a:latin typeface="SassoonCRInfant" panose="02010503020300020003" pitchFamily="2" charset="0"/>
              </a:rPr>
              <a:t>Can </a:t>
            </a:r>
            <a:r>
              <a:rPr lang="en-GB" b="1" u="sng" dirty="0">
                <a:latin typeface="SassoonCRInfant" panose="02010503020300020003" pitchFamily="2" charset="0"/>
              </a:rPr>
              <a:t>I compare how different religions use art and objects to help them pray</a:t>
            </a:r>
            <a:r>
              <a:rPr lang="en-GB" b="1" u="sng" dirty="0" smtClean="0">
                <a:latin typeface="SassoonCRInfant" panose="02010503020300020003" pitchFamily="2" charset="0"/>
              </a:rPr>
              <a:t>?</a:t>
            </a:r>
            <a:r>
              <a:rPr lang="en-GB" b="1" u="sng" dirty="0">
                <a:latin typeface="SassoonCRInfant" panose="02010503020300020003" pitchFamily="2" charset="0"/>
              </a:rPr>
              <a:t/>
            </a:r>
            <a:br>
              <a:rPr lang="en-GB" b="1" u="sng" dirty="0">
                <a:latin typeface="SassoonCRInfant" panose="02010503020300020003" pitchFamily="2" charset="0"/>
              </a:rPr>
            </a:br>
            <a:r>
              <a:rPr lang="en-GB" b="1" u="sng" dirty="0">
                <a:solidFill>
                  <a:srgbClr val="000000"/>
                </a:solidFill>
                <a:latin typeface="SassoonCRInfant" panose="02010503020300020003" pitchFamily="2" charset="0"/>
              </a:rPr>
              <a:t/>
            </a:r>
            <a:br>
              <a:rPr lang="en-GB" b="1" u="sng" dirty="0">
                <a:solidFill>
                  <a:srgbClr val="000000"/>
                </a:solidFill>
                <a:latin typeface="SassoonCRInfant" panose="02010503020300020003" pitchFamily="2" charset="0"/>
              </a:rPr>
            </a:br>
            <a:r>
              <a:rPr lang="en-GB" u="sng" dirty="0" smtClean="0">
                <a:latin typeface="SassoonCRInfant" panose="02010503020300020003" pitchFamily="2" charset="0"/>
              </a:rPr>
              <a:t/>
            </a:r>
            <a:br>
              <a:rPr lang="en-GB" u="sng" dirty="0" smtClean="0">
                <a:latin typeface="SassoonCRInfant" panose="02010503020300020003" pitchFamily="2" charset="0"/>
              </a:rPr>
            </a:br>
            <a:endParaRPr lang="en-GB" dirty="0">
              <a:latin typeface="SassoonCRInfant" panose="02010503020300020003" pitchFamily="2" charset="0"/>
            </a:endParaRPr>
          </a:p>
        </p:txBody>
      </p:sp>
      <p:pic>
        <p:nvPicPr>
          <p:cNvPr id="3" name="Picture 2"/>
          <p:cNvPicPr>
            <a:picLocks noChangeAspect="1"/>
          </p:cNvPicPr>
          <p:nvPr/>
        </p:nvPicPr>
        <p:blipFill>
          <a:blip r:embed="rId2"/>
          <a:stretch>
            <a:fillRect/>
          </a:stretch>
        </p:blipFill>
        <p:spPr>
          <a:xfrm>
            <a:off x="3143414" y="3870763"/>
            <a:ext cx="4794004" cy="2829582"/>
          </a:xfrm>
          <a:prstGeom prst="rect">
            <a:avLst/>
          </a:prstGeom>
        </p:spPr>
      </p:pic>
    </p:spTree>
    <p:extLst>
      <p:ext uri="{BB962C8B-B14F-4D97-AF65-F5344CB8AC3E}">
        <p14:creationId xmlns:p14="http://schemas.microsoft.com/office/powerpoint/2010/main" val="17818891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7125" y="1690688"/>
            <a:ext cx="10515600" cy="3954024"/>
          </a:xfrm>
        </p:spPr>
        <p:txBody>
          <a:bodyPr/>
          <a:lstStyle/>
          <a:p>
            <a:endParaRPr lang="en-GB" dirty="0">
              <a:latin typeface="SassoonCRInfant" panose="02010503020300020003" pitchFamily="2" charset="0"/>
            </a:endParaRPr>
          </a:p>
          <a:p>
            <a:r>
              <a:rPr lang="en-GB" b="1" dirty="0">
                <a:latin typeface="SassoonCRInfant" panose="02010503020300020003" pitchFamily="2" charset="0"/>
              </a:rPr>
              <a:t>TTYP: What do you find most distracting?</a:t>
            </a:r>
          </a:p>
          <a:p>
            <a:r>
              <a:rPr lang="en-GB" dirty="0">
                <a:latin typeface="SassoonCRInfant" panose="02010503020300020003" pitchFamily="2" charset="0"/>
              </a:rPr>
              <a:t>I find ____ and _______ most distracting because ___________</a:t>
            </a:r>
          </a:p>
          <a:p>
            <a:endParaRPr lang="en-GB" dirty="0" smtClean="0">
              <a:latin typeface="SassoonCRInfant" panose="02010503020300020003" pitchFamily="2" charset="0"/>
            </a:endParaRPr>
          </a:p>
          <a:p>
            <a:endParaRPr lang="en-GB" dirty="0">
              <a:latin typeface="SassoonCRInfant" panose="02010503020300020003" pitchFamily="2" charset="0"/>
            </a:endParaRPr>
          </a:p>
          <a:p>
            <a:endParaRPr lang="en-GB" dirty="0">
              <a:latin typeface="SassoonCRInfant" panose="02010503020300020003" pitchFamily="2" charset="0"/>
            </a:endParaRPr>
          </a:p>
        </p:txBody>
      </p:sp>
      <p:pic>
        <p:nvPicPr>
          <p:cNvPr id="1026" name="Picture 2" descr="Infographic: How To Focus At Work In The Age Of Distractio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2195" y="4046003"/>
            <a:ext cx="3537059" cy="23592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7 Simple Ways to Reduce Distractions and Get More Done | Goalca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9047" y="3825720"/>
            <a:ext cx="3492554" cy="2298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25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1620" y="175939"/>
            <a:ext cx="10515600" cy="1325563"/>
          </a:xfrm>
        </p:spPr>
        <p:txBody>
          <a:bodyPr/>
          <a:lstStyle/>
          <a:p>
            <a:r>
              <a:rPr lang="en-GB" b="1" dirty="0" smtClean="0">
                <a:latin typeface="SassoonCRInfant" panose="02010503020300020003" pitchFamily="2" charset="0"/>
              </a:rPr>
              <a:t>Prayer and distractions</a:t>
            </a:r>
            <a:endParaRPr lang="en-GB" b="1" dirty="0">
              <a:latin typeface="SassoonCRInfant" panose="02010503020300020003" pitchFamily="2" charset="0"/>
            </a:endParaRPr>
          </a:p>
        </p:txBody>
      </p:sp>
      <p:sp>
        <p:nvSpPr>
          <p:cNvPr id="3" name="Content Placeholder 2"/>
          <p:cNvSpPr>
            <a:spLocks noGrp="1"/>
          </p:cNvSpPr>
          <p:nvPr>
            <p:ph idx="1"/>
          </p:nvPr>
        </p:nvSpPr>
        <p:spPr>
          <a:xfrm>
            <a:off x="838200" y="2077873"/>
            <a:ext cx="10515600" cy="1816210"/>
          </a:xfrm>
        </p:spPr>
        <p:txBody>
          <a:bodyPr>
            <a:normAutofit fontScale="92500" lnSpcReduction="20000"/>
          </a:bodyPr>
          <a:lstStyle/>
          <a:p>
            <a:r>
              <a:rPr lang="en-GB" dirty="0" smtClean="0">
                <a:latin typeface="SassoonCRInfant" panose="02010503020300020003" pitchFamily="2" charset="0"/>
              </a:rPr>
              <a:t>When people </a:t>
            </a:r>
            <a:r>
              <a:rPr lang="en-GB" dirty="0">
                <a:latin typeface="SassoonCRInfant" panose="02010503020300020003" pitchFamily="2" charset="0"/>
              </a:rPr>
              <a:t>pray, they want to stay focused on prayer and not be distracted. There are different ways that they do this and different objects that they may use to help them</a:t>
            </a:r>
            <a:r>
              <a:rPr lang="en-GB" dirty="0" smtClean="0">
                <a:latin typeface="SassoonCRInfant" panose="02010503020300020003" pitchFamily="2" charset="0"/>
              </a:rPr>
              <a:t>.</a:t>
            </a:r>
          </a:p>
          <a:p>
            <a:endParaRPr lang="en-GB" dirty="0">
              <a:latin typeface="SassoonCRInfant" panose="02010503020300020003" pitchFamily="2" charset="0"/>
            </a:endParaRPr>
          </a:p>
          <a:p>
            <a:r>
              <a:rPr lang="en-GB" dirty="0" smtClean="0">
                <a:latin typeface="SassoonCRInfant" panose="02010503020300020003" pitchFamily="2" charset="0"/>
              </a:rPr>
              <a:t>We are going to look at some of those objects today.</a:t>
            </a:r>
            <a:endParaRPr lang="en-GB" dirty="0">
              <a:latin typeface="SassoonCRInfant" panose="02010503020300020003" pitchFamily="2" charset="0"/>
            </a:endParaRPr>
          </a:p>
          <a:p>
            <a:endParaRPr lang="en-GB" dirty="0">
              <a:latin typeface="SassoonCRInfant" panose="02010503020300020003" pitchFamily="2" charset="0"/>
            </a:endParaRPr>
          </a:p>
        </p:txBody>
      </p:sp>
    </p:spTree>
    <p:extLst>
      <p:ext uri="{BB962C8B-B14F-4D97-AF65-F5344CB8AC3E}">
        <p14:creationId xmlns:p14="http://schemas.microsoft.com/office/powerpoint/2010/main" val="1763558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CRInfant" panose="02010503020300020003" pitchFamily="2" charset="0"/>
              </a:rPr>
              <a:t>Objects to help with prayer</a:t>
            </a:r>
            <a:endParaRPr lang="en-GB" dirty="0">
              <a:latin typeface="SassoonCRInfant" panose="02010503020300020003" pitchFamily="2" charset="0"/>
            </a:endParaRPr>
          </a:p>
        </p:txBody>
      </p:sp>
      <p:sp>
        <p:nvSpPr>
          <p:cNvPr id="3" name="Content Placeholder 2"/>
          <p:cNvSpPr>
            <a:spLocks noGrp="1"/>
          </p:cNvSpPr>
          <p:nvPr>
            <p:ph idx="1"/>
          </p:nvPr>
        </p:nvSpPr>
        <p:spPr/>
        <p:txBody>
          <a:bodyPr/>
          <a:lstStyle/>
          <a:p>
            <a:r>
              <a:rPr lang="en-GB" dirty="0" smtClean="0">
                <a:latin typeface="SassoonCRInfant" panose="02010503020300020003" pitchFamily="2" charset="0"/>
              </a:rPr>
              <a:t>Study </a:t>
            </a:r>
            <a:r>
              <a:rPr lang="en-GB" dirty="0">
                <a:latin typeface="SassoonCRInfant" panose="02010503020300020003" pitchFamily="2" charset="0"/>
              </a:rPr>
              <a:t>the objects and discuss how </a:t>
            </a:r>
            <a:r>
              <a:rPr lang="en-GB" dirty="0" smtClean="0">
                <a:latin typeface="SassoonCRInfant" panose="02010503020300020003" pitchFamily="2" charset="0"/>
              </a:rPr>
              <a:t>you </a:t>
            </a:r>
            <a:r>
              <a:rPr lang="en-GB" dirty="0">
                <a:latin typeface="SassoonCRInfant" panose="02010503020300020003" pitchFamily="2" charset="0"/>
              </a:rPr>
              <a:t>think they are used. </a:t>
            </a:r>
          </a:p>
        </p:txBody>
      </p:sp>
    </p:spTree>
    <p:extLst>
      <p:ext uri="{BB962C8B-B14F-4D97-AF65-F5344CB8AC3E}">
        <p14:creationId xmlns:p14="http://schemas.microsoft.com/office/powerpoint/2010/main" val="15956588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047" y="-176811"/>
            <a:ext cx="12646572" cy="1325563"/>
          </a:xfrm>
        </p:spPr>
        <p:txBody>
          <a:bodyPr/>
          <a:lstStyle/>
          <a:p>
            <a:r>
              <a:rPr lang="en-GB" b="1" dirty="0" smtClean="0">
                <a:solidFill>
                  <a:srgbClr val="7030A0"/>
                </a:solidFill>
                <a:latin typeface="SassoonCRInfant" panose="02010503020300020003" pitchFamily="2" charset="0"/>
              </a:rPr>
              <a:t>Objects used by some Christians in prayer</a:t>
            </a:r>
            <a:endParaRPr lang="en-GB" b="1" dirty="0">
              <a:solidFill>
                <a:srgbClr val="7030A0"/>
              </a:solidFill>
              <a:latin typeface="SassoonCRInfant" panose="02010503020300020003" pitchFamily="2" charset="0"/>
            </a:endParaRPr>
          </a:p>
        </p:txBody>
      </p:sp>
      <p:sp>
        <p:nvSpPr>
          <p:cNvPr id="3" name="Content Placeholder 2"/>
          <p:cNvSpPr>
            <a:spLocks noGrp="1"/>
          </p:cNvSpPr>
          <p:nvPr>
            <p:ph idx="1"/>
          </p:nvPr>
        </p:nvSpPr>
        <p:spPr>
          <a:xfrm>
            <a:off x="3498208" y="2045822"/>
            <a:ext cx="8028121" cy="1580203"/>
          </a:xfrm>
        </p:spPr>
        <p:txBody>
          <a:bodyPr>
            <a:normAutofit/>
          </a:bodyPr>
          <a:lstStyle/>
          <a:p>
            <a:pPr marL="0" indent="0">
              <a:buNone/>
            </a:pPr>
            <a:r>
              <a:rPr lang="en-GB" dirty="0" smtClean="0">
                <a:latin typeface="SassoonCRInfant" panose="02010503020300020003" pitchFamily="2" charset="0"/>
              </a:rPr>
              <a:t>Many Christians focus on a cross to help them to pray. This one made of olive wood is designed to be held in your hands</a:t>
            </a:r>
            <a:endParaRPr lang="en-GB" dirty="0">
              <a:latin typeface="SassoonCRInfant" panose="02010503020300020003" pitchFamily="2" charset="0"/>
            </a:endParaRPr>
          </a:p>
        </p:txBody>
      </p:sp>
      <p:pic>
        <p:nvPicPr>
          <p:cNvPr id="5" name="Picture 4"/>
          <p:cNvPicPr>
            <a:picLocks noChangeAspect="1"/>
          </p:cNvPicPr>
          <p:nvPr/>
        </p:nvPicPr>
        <p:blipFill>
          <a:blip r:embed="rId2"/>
          <a:stretch>
            <a:fillRect/>
          </a:stretch>
        </p:blipFill>
        <p:spPr>
          <a:xfrm>
            <a:off x="437071" y="3257996"/>
            <a:ext cx="1911100" cy="1694294"/>
          </a:xfrm>
          <a:prstGeom prst="rect">
            <a:avLst/>
          </a:prstGeom>
        </p:spPr>
      </p:pic>
      <p:pic>
        <p:nvPicPr>
          <p:cNvPr id="5124" name="Picture 4" descr="Olive Wood Large Holding Cross - Lincoln Cathedr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7071" y="1670694"/>
            <a:ext cx="1385160" cy="13851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286407" y="5154432"/>
            <a:ext cx="2724807" cy="1737378"/>
          </a:xfrm>
          <a:prstGeom prst="rect">
            <a:avLst/>
          </a:prstGeom>
        </p:spPr>
      </p:pic>
      <p:sp>
        <p:nvSpPr>
          <p:cNvPr id="8" name="Content Placeholder 2"/>
          <p:cNvSpPr txBox="1">
            <a:spLocks/>
          </p:cNvSpPr>
          <p:nvPr/>
        </p:nvSpPr>
        <p:spPr>
          <a:xfrm>
            <a:off x="3310759" y="3638497"/>
            <a:ext cx="9002110"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The </a:t>
            </a:r>
            <a:r>
              <a:rPr lang="en-GB" b="1" dirty="0" smtClean="0">
                <a:latin typeface="SassoonCRInfant" panose="02010503020300020003" pitchFamily="2" charset="0"/>
              </a:rPr>
              <a:t>rosary</a:t>
            </a:r>
            <a:r>
              <a:rPr lang="en-GB" dirty="0" smtClean="0">
                <a:latin typeface="SassoonCRInfant" panose="02010503020300020003" pitchFamily="2" charset="0"/>
              </a:rPr>
              <a:t> is used by Catholic Christians. As well as the cross it has beads. For each bead, you say a different prayer or statement of faith.</a:t>
            </a:r>
            <a:endParaRPr lang="en-GB" dirty="0">
              <a:latin typeface="SassoonCRInfant" panose="02010503020300020003" pitchFamily="2" charset="0"/>
            </a:endParaRPr>
          </a:p>
        </p:txBody>
      </p:sp>
      <p:sp>
        <p:nvSpPr>
          <p:cNvPr id="9" name="Content Placeholder 2"/>
          <p:cNvSpPr txBox="1">
            <a:spLocks/>
          </p:cNvSpPr>
          <p:nvPr/>
        </p:nvSpPr>
        <p:spPr>
          <a:xfrm>
            <a:off x="3189890" y="5550571"/>
            <a:ext cx="9002110"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Many Christians light a candle and focus on the light as they pray.</a:t>
            </a:r>
            <a:endParaRPr lang="en-GB" dirty="0">
              <a:latin typeface="SassoonCRInfant" panose="02010503020300020003" pitchFamily="2" charset="0"/>
            </a:endParaRPr>
          </a:p>
        </p:txBody>
      </p:sp>
      <p:sp>
        <p:nvSpPr>
          <p:cNvPr id="10" name="Title 1"/>
          <p:cNvSpPr txBox="1">
            <a:spLocks/>
          </p:cNvSpPr>
          <p:nvPr/>
        </p:nvSpPr>
        <p:spPr>
          <a:xfrm>
            <a:off x="286407" y="625330"/>
            <a:ext cx="46954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smtClean="0">
                <a:latin typeface="Lucida Calligraphy" panose="03010101010101010101" pitchFamily="66" charset="0"/>
              </a:rPr>
              <a:t>Our Father…..</a:t>
            </a:r>
            <a:endParaRPr lang="en-GB" b="1" dirty="0">
              <a:latin typeface="Lucida Calligraphy" panose="03010101010101010101" pitchFamily="66" charset="0"/>
            </a:endParaRPr>
          </a:p>
        </p:txBody>
      </p:sp>
      <p:sp>
        <p:nvSpPr>
          <p:cNvPr id="11" name="Content Placeholder 2"/>
          <p:cNvSpPr txBox="1">
            <a:spLocks/>
          </p:cNvSpPr>
          <p:nvPr/>
        </p:nvSpPr>
        <p:spPr>
          <a:xfrm>
            <a:off x="4974701" y="880592"/>
            <a:ext cx="7038622"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The Lord’s Prayer is a prayer that Jesus taught people to use.</a:t>
            </a:r>
            <a:endParaRPr lang="en-GB" dirty="0">
              <a:latin typeface="SassoonCRInfant" panose="02010503020300020003" pitchFamily="2" charset="0"/>
            </a:endParaRPr>
          </a:p>
        </p:txBody>
      </p:sp>
    </p:spTree>
    <p:extLst>
      <p:ext uri="{BB962C8B-B14F-4D97-AF65-F5344CB8AC3E}">
        <p14:creationId xmlns:p14="http://schemas.microsoft.com/office/powerpoint/2010/main" val="313197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047" y="-176811"/>
            <a:ext cx="12646572" cy="1325563"/>
          </a:xfrm>
        </p:spPr>
        <p:txBody>
          <a:bodyPr/>
          <a:lstStyle/>
          <a:p>
            <a:r>
              <a:rPr lang="en-GB" b="1" dirty="0" smtClean="0">
                <a:solidFill>
                  <a:srgbClr val="7030A0"/>
                </a:solidFill>
                <a:latin typeface="SassoonCRInfant" panose="02010503020300020003" pitchFamily="2" charset="0"/>
              </a:rPr>
              <a:t>Objects used by some Muslims in prayer</a:t>
            </a:r>
            <a:endParaRPr lang="en-GB" b="1" dirty="0">
              <a:solidFill>
                <a:srgbClr val="7030A0"/>
              </a:solidFill>
              <a:latin typeface="SassoonCRInfant" panose="02010503020300020003" pitchFamily="2" charset="0"/>
            </a:endParaRPr>
          </a:p>
        </p:txBody>
      </p:sp>
      <p:sp>
        <p:nvSpPr>
          <p:cNvPr id="11" name="Content Placeholder 2"/>
          <p:cNvSpPr txBox="1">
            <a:spLocks/>
          </p:cNvSpPr>
          <p:nvPr/>
        </p:nvSpPr>
        <p:spPr>
          <a:xfrm>
            <a:off x="1562523" y="1070237"/>
            <a:ext cx="9963806"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A prayer mat gives Muslims a comfortable space to pray on</a:t>
            </a:r>
            <a:endParaRPr lang="en-GB" dirty="0">
              <a:latin typeface="SassoonCRInfant" panose="02010503020300020003" pitchFamily="2" charset="0"/>
            </a:endParaRPr>
          </a:p>
        </p:txBody>
      </p:sp>
      <p:pic>
        <p:nvPicPr>
          <p:cNvPr id="6146" name="Picture 2" descr="https://upload.wikimedia.org/wikipedia/commons/thumb/d/d1/Prayer_rug%2C_Turkey%2C_Bergama%2C_late_19th_century%2C_wool_-_Huntington_Museum_of_Art_-_DSC04879.JPG/290px-Prayer_rug%2C_Turkey%2C_Bergama%2C_late_19th_century%2C_wool_-_Huntington_Museum_of_Art_-_DSC0487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233" y="1037200"/>
            <a:ext cx="925958" cy="12015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Mecca/Qibla Compass – CIT Coin Invest 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5" y="2362763"/>
            <a:ext cx="2571239" cy="144632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p:cNvSpPr txBox="1">
            <a:spLocks/>
          </p:cNvSpPr>
          <p:nvPr/>
        </p:nvSpPr>
        <p:spPr>
          <a:xfrm>
            <a:off x="2578374" y="2362763"/>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Muslims pray facing Mecca. This compass can help you know which direction to face. In England, you need to face south east.</a:t>
            </a:r>
            <a:endParaRPr lang="en-GB" dirty="0">
              <a:latin typeface="SassoonCRInfant" panose="02010503020300020003" pitchFamily="2" charset="0"/>
            </a:endParaRPr>
          </a:p>
        </p:txBody>
      </p:sp>
      <p:pic>
        <p:nvPicPr>
          <p:cNvPr id="12" name="Picture 11"/>
          <p:cNvPicPr>
            <a:picLocks noChangeAspect="1"/>
          </p:cNvPicPr>
          <p:nvPr/>
        </p:nvPicPr>
        <p:blipFill>
          <a:blip r:embed="rId4"/>
          <a:stretch>
            <a:fillRect/>
          </a:stretch>
        </p:blipFill>
        <p:spPr>
          <a:xfrm>
            <a:off x="7135" y="3897488"/>
            <a:ext cx="3133333" cy="1457143"/>
          </a:xfrm>
          <a:prstGeom prst="rect">
            <a:avLst/>
          </a:prstGeom>
        </p:spPr>
      </p:pic>
      <p:sp>
        <p:nvSpPr>
          <p:cNvPr id="17" name="Content Placeholder 2"/>
          <p:cNvSpPr txBox="1">
            <a:spLocks/>
          </p:cNvSpPr>
          <p:nvPr/>
        </p:nvSpPr>
        <p:spPr>
          <a:xfrm>
            <a:off x="3254687" y="3942966"/>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Muslims have movements that they perform during prayer to show respect.</a:t>
            </a:r>
            <a:endParaRPr lang="en-GB" dirty="0">
              <a:latin typeface="SassoonCRInfant" panose="02010503020300020003" pitchFamily="2" charset="0"/>
            </a:endParaRPr>
          </a:p>
        </p:txBody>
      </p:sp>
      <p:pic>
        <p:nvPicPr>
          <p:cNvPr id="6152" name="Picture 8" descr="Islamic prayer beads Ramadan Tasbih 33 beads Muslim prayer | Ets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637" y="5523169"/>
            <a:ext cx="1721107" cy="1247048"/>
          </a:xfrm>
          <a:prstGeom prst="rect">
            <a:avLst/>
          </a:prstGeom>
          <a:noFill/>
          <a:extLst>
            <a:ext uri="{909E8E84-426E-40DD-AFC4-6F175D3DCCD1}">
              <a14:hiddenFill xmlns:a14="http://schemas.microsoft.com/office/drawing/2010/main">
                <a:solidFill>
                  <a:srgbClr val="FFFFFF"/>
                </a:solidFill>
              </a14:hiddenFill>
            </a:ext>
          </a:extLst>
        </p:spPr>
      </p:pic>
      <p:sp>
        <p:nvSpPr>
          <p:cNvPr id="19" name="Content Placeholder 2"/>
          <p:cNvSpPr txBox="1">
            <a:spLocks/>
          </p:cNvSpPr>
          <p:nvPr/>
        </p:nvSpPr>
        <p:spPr>
          <a:xfrm>
            <a:off x="2035487" y="5671918"/>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Some Muslims use prayer beads to help them to focus.</a:t>
            </a:r>
            <a:endParaRPr lang="en-GB" dirty="0">
              <a:latin typeface="SassoonCRInfant" panose="02010503020300020003" pitchFamily="2" charset="0"/>
            </a:endParaRPr>
          </a:p>
        </p:txBody>
      </p:sp>
    </p:spTree>
    <p:extLst>
      <p:ext uri="{BB962C8B-B14F-4D97-AF65-F5344CB8AC3E}">
        <p14:creationId xmlns:p14="http://schemas.microsoft.com/office/powerpoint/2010/main" val="219266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7"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047" y="-176811"/>
            <a:ext cx="12646572" cy="1325563"/>
          </a:xfrm>
        </p:spPr>
        <p:txBody>
          <a:bodyPr/>
          <a:lstStyle/>
          <a:p>
            <a:r>
              <a:rPr lang="en-GB" b="1" dirty="0" smtClean="0">
                <a:solidFill>
                  <a:srgbClr val="7030A0"/>
                </a:solidFill>
                <a:latin typeface="SassoonCRInfant" panose="02010503020300020003" pitchFamily="2" charset="0"/>
              </a:rPr>
              <a:t>Objects used by some Hindus in prayer</a:t>
            </a:r>
            <a:endParaRPr lang="en-GB" b="1" dirty="0">
              <a:solidFill>
                <a:srgbClr val="7030A0"/>
              </a:solidFill>
              <a:latin typeface="SassoonCRInfant" panose="02010503020300020003" pitchFamily="2" charset="0"/>
            </a:endParaRPr>
          </a:p>
        </p:txBody>
      </p:sp>
      <p:sp>
        <p:nvSpPr>
          <p:cNvPr id="11" name="Content Placeholder 2"/>
          <p:cNvSpPr txBox="1">
            <a:spLocks/>
          </p:cNvSpPr>
          <p:nvPr/>
        </p:nvSpPr>
        <p:spPr>
          <a:xfrm>
            <a:off x="1562523" y="1070237"/>
            <a:ext cx="9963806"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This picture of the god Krishna is used by Hindus to focus when praying.</a:t>
            </a:r>
            <a:endParaRPr lang="en-GB" dirty="0">
              <a:latin typeface="SassoonCRInfant" panose="02010503020300020003" pitchFamily="2" charset="0"/>
            </a:endParaRPr>
          </a:p>
        </p:txBody>
      </p:sp>
      <p:sp>
        <p:nvSpPr>
          <p:cNvPr id="14" name="Content Placeholder 2"/>
          <p:cNvSpPr txBox="1">
            <a:spLocks/>
          </p:cNvSpPr>
          <p:nvPr/>
        </p:nvSpPr>
        <p:spPr>
          <a:xfrm>
            <a:off x="2850040" y="2920727"/>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A </a:t>
            </a:r>
            <a:r>
              <a:rPr lang="en-GB" dirty="0" err="1" smtClean="0">
                <a:latin typeface="SassoonCRInfant" panose="02010503020300020003" pitchFamily="2" charset="0"/>
              </a:rPr>
              <a:t>diya</a:t>
            </a:r>
            <a:r>
              <a:rPr lang="en-GB" dirty="0" smtClean="0">
                <a:latin typeface="SassoonCRInfant" panose="02010503020300020003" pitchFamily="2" charset="0"/>
              </a:rPr>
              <a:t> lamp is used by Hindus, especially at Diwali.</a:t>
            </a:r>
            <a:endParaRPr lang="en-GB" dirty="0">
              <a:latin typeface="SassoonCRInfant" panose="02010503020300020003" pitchFamily="2" charset="0"/>
            </a:endParaRPr>
          </a:p>
        </p:txBody>
      </p:sp>
      <p:sp>
        <p:nvSpPr>
          <p:cNvPr id="17" name="Content Placeholder 2"/>
          <p:cNvSpPr txBox="1">
            <a:spLocks/>
          </p:cNvSpPr>
          <p:nvPr/>
        </p:nvSpPr>
        <p:spPr>
          <a:xfrm>
            <a:off x="2617358" y="4805026"/>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Hindus offer flowers at the temple as part of their prayers.</a:t>
            </a:r>
            <a:endParaRPr lang="en-GB" dirty="0">
              <a:latin typeface="SassoonCRInfant" panose="02010503020300020003" pitchFamily="2" charset="0"/>
            </a:endParaRPr>
          </a:p>
        </p:txBody>
      </p:sp>
      <p:pic>
        <p:nvPicPr>
          <p:cNvPr id="4" name="Picture 3"/>
          <p:cNvPicPr>
            <a:picLocks noChangeAspect="1"/>
          </p:cNvPicPr>
          <p:nvPr/>
        </p:nvPicPr>
        <p:blipFill>
          <a:blip r:embed="rId2"/>
          <a:stretch>
            <a:fillRect/>
          </a:stretch>
        </p:blipFill>
        <p:spPr>
          <a:xfrm>
            <a:off x="93233" y="896065"/>
            <a:ext cx="1183774" cy="1775661"/>
          </a:xfrm>
          <a:prstGeom prst="rect">
            <a:avLst/>
          </a:prstGeom>
        </p:spPr>
      </p:pic>
      <p:pic>
        <p:nvPicPr>
          <p:cNvPr id="5" name="Picture 4"/>
          <p:cNvPicPr>
            <a:picLocks noChangeAspect="1"/>
          </p:cNvPicPr>
          <p:nvPr/>
        </p:nvPicPr>
        <p:blipFill>
          <a:blip r:embed="rId3"/>
          <a:stretch>
            <a:fillRect/>
          </a:stretch>
        </p:blipFill>
        <p:spPr>
          <a:xfrm>
            <a:off x="93233" y="2853578"/>
            <a:ext cx="2524125" cy="1714500"/>
          </a:xfrm>
          <a:prstGeom prst="rect">
            <a:avLst/>
          </a:prstGeom>
        </p:spPr>
      </p:pic>
      <p:pic>
        <p:nvPicPr>
          <p:cNvPr id="6" name="Picture 5"/>
          <p:cNvPicPr>
            <a:picLocks noChangeAspect="1"/>
          </p:cNvPicPr>
          <p:nvPr/>
        </p:nvPicPr>
        <p:blipFill>
          <a:blip r:embed="rId4"/>
          <a:stretch>
            <a:fillRect/>
          </a:stretch>
        </p:blipFill>
        <p:spPr>
          <a:xfrm>
            <a:off x="229257" y="4771216"/>
            <a:ext cx="2095500" cy="1647825"/>
          </a:xfrm>
          <a:prstGeom prst="rect">
            <a:avLst/>
          </a:prstGeom>
        </p:spPr>
      </p:pic>
    </p:spTree>
    <p:extLst>
      <p:ext uri="{BB962C8B-B14F-4D97-AF65-F5344CB8AC3E}">
        <p14:creationId xmlns:p14="http://schemas.microsoft.com/office/powerpoint/2010/main" val="221757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047" y="-176811"/>
            <a:ext cx="12646572" cy="1325563"/>
          </a:xfrm>
        </p:spPr>
        <p:txBody>
          <a:bodyPr/>
          <a:lstStyle/>
          <a:p>
            <a:r>
              <a:rPr lang="en-GB" b="1" dirty="0" smtClean="0">
                <a:solidFill>
                  <a:srgbClr val="7030A0"/>
                </a:solidFill>
                <a:latin typeface="SassoonCRInfant" panose="02010503020300020003" pitchFamily="2" charset="0"/>
              </a:rPr>
              <a:t>Objects used by some Sikhs in prayer</a:t>
            </a:r>
            <a:endParaRPr lang="en-GB" b="1" dirty="0">
              <a:solidFill>
                <a:srgbClr val="7030A0"/>
              </a:solidFill>
              <a:latin typeface="SassoonCRInfant" panose="02010503020300020003" pitchFamily="2" charset="0"/>
            </a:endParaRPr>
          </a:p>
        </p:txBody>
      </p:sp>
      <p:sp>
        <p:nvSpPr>
          <p:cNvPr id="11" name="Content Placeholder 2"/>
          <p:cNvSpPr txBox="1">
            <a:spLocks/>
          </p:cNvSpPr>
          <p:nvPr/>
        </p:nvSpPr>
        <p:spPr>
          <a:xfrm>
            <a:off x="2055641" y="2650440"/>
            <a:ext cx="9963806"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Sikhs do not worship the Gurus. However, they use their images as inspiration for how they should live and pray.</a:t>
            </a:r>
            <a:endParaRPr lang="en-GB" dirty="0">
              <a:latin typeface="SassoonCRInfant" panose="02010503020300020003" pitchFamily="2" charset="0"/>
            </a:endParaRPr>
          </a:p>
        </p:txBody>
      </p:sp>
      <p:sp>
        <p:nvSpPr>
          <p:cNvPr id="14" name="Content Placeholder 2"/>
          <p:cNvSpPr txBox="1">
            <a:spLocks/>
          </p:cNvSpPr>
          <p:nvPr/>
        </p:nvSpPr>
        <p:spPr>
          <a:xfrm>
            <a:off x="2324757" y="1243470"/>
            <a:ext cx="8532663"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The Sikh holy book the Guru </a:t>
            </a:r>
            <a:r>
              <a:rPr lang="en-GB" dirty="0" err="1" smtClean="0">
                <a:latin typeface="SassoonCRInfant" panose="02010503020300020003" pitchFamily="2" charset="0"/>
              </a:rPr>
              <a:t>Granth</a:t>
            </a:r>
            <a:r>
              <a:rPr lang="en-GB" dirty="0" smtClean="0">
                <a:latin typeface="SassoonCRInfant" panose="02010503020300020003" pitchFamily="2" charset="0"/>
              </a:rPr>
              <a:t> Sahib contains prayers.</a:t>
            </a:r>
            <a:endParaRPr lang="en-GB" dirty="0">
              <a:latin typeface="SassoonCRInfant" panose="02010503020300020003" pitchFamily="2" charset="0"/>
            </a:endParaRPr>
          </a:p>
        </p:txBody>
      </p:sp>
      <p:pic>
        <p:nvPicPr>
          <p:cNvPr id="7" name="Picture 6"/>
          <p:cNvPicPr>
            <a:picLocks noChangeAspect="1"/>
          </p:cNvPicPr>
          <p:nvPr/>
        </p:nvPicPr>
        <p:blipFill>
          <a:blip r:embed="rId2"/>
          <a:stretch>
            <a:fillRect/>
          </a:stretch>
        </p:blipFill>
        <p:spPr>
          <a:xfrm>
            <a:off x="349047" y="2827331"/>
            <a:ext cx="1469290" cy="1763148"/>
          </a:xfrm>
          <a:prstGeom prst="rect">
            <a:avLst/>
          </a:prstGeom>
        </p:spPr>
      </p:pic>
      <p:pic>
        <p:nvPicPr>
          <p:cNvPr id="9" name="Picture 8"/>
          <p:cNvPicPr>
            <a:picLocks noChangeAspect="1"/>
          </p:cNvPicPr>
          <p:nvPr/>
        </p:nvPicPr>
        <p:blipFill>
          <a:blip r:embed="rId3"/>
          <a:stretch>
            <a:fillRect/>
          </a:stretch>
        </p:blipFill>
        <p:spPr>
          <a:xfrm>
            <a:off x="349047" y="1148752"/>
            <a:ext cx="1706594" cy="1301527"/>
          </a:xfrm>
          <a:prstGeom prst="rect">
            <a:avLst/>
          </a:prstGeom>
        </p:spPr>
      </p:pic>
      <p:pic>
        <p:nvPicPr>
          <p:cNvPr id="12" name="Picture 11"/>
          <p:cNvPicPr>
            <a:picLocks noChangeAspect="1"/>
          </p:cNvPicPr>
          <p:nvPr/>
        </p:nvPicPr>
        <p:blipFill>
          <a:blip r:embed="rId4"/>
          <a:stretch>
            <a:fillRect/>
          </a:stretch>
        </p:blipFill>
        <p:spPr>
          <a:xfrm>
            <a:off x="349047" y="4967531"/>
            <a:ext cx="2704762" cy="1685714"/>
          </a:xfrm>
          <a:prstGeom prst="rect">
            <a:avLst/>
          </a:prstGeom>
        </p:spPr>
      </p:pic>
      <p:sp>
        <p:nvSpPr>
          <p:cNvPr id="15" name="Content Placeholder 2"/>
          <p:cNvSpPr txBox="1">
            <a:spLocks/>
          </p:cNvSpPr>
          <p:nvPr/>
        </p:nvSpPr>
        <p:spPr>
          <a:xfrm>
            <a:off x="3169737" y="4942229"/>
            <a:ext cx="8849710" cy="15802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latin typeface="SassoonCRInfant" panose="02010503020300020003" pitchFamily="2" charset="0"/>
              </a:rPr>
              <a:t>Sikhs pray at home and together in the </a:t>
            </a:r>
            <a:r>
              <a:rPr lang="en-GB" dirty="0" err="1" smtClean="0">
                <a:latin typeface="SassoonCRInfant" panose="02010503020300020003" pitchFamily="2" charset="0"/>
              </a:rPr>
              <a:t>Gurdwara</a:t>
            </a:r>
            <a:r>
              <a:rPr lang="en-GB" dirty="0" smtClean="0">
                <a:latin typeface="SassoonCRInfant" panose="02010503020300020003" pitchFamily="2" charset="0"/>
              </a:rPr>
              <a:t>. When they are at the </a:t>
            </a:r>
            <a:r>
              <a:rPr lang="en-GB" dirty="0" err="1" smtClean="0">
                <a:latin typeface="SassoonCRInfant" panose="02010503020300020003" pitchFamily="2" charset="0"/>
              </a:rPr>
              <a:t>Gurdwara</a:t>
            </a:r>
            <a:r>
              <a:rPr lang="en-GB" dirty="0" smtClean="0">
                <a:latin typeface="SassoonCRInfant" panose="02010503020300020003" pitchFamily="2" charset="0"/>
              </a:rPr>
              <a:t>, music can accompany the prayers. </a:t>
            </a:r>
            <a:endParaRPr lang="en-GB" dirty="0">
              <a:latin typeface="SassoonCRInfant" panose="02010503020300020003" pitchFamily="2" charset="0"/>
            </a:endParaRPr>
          </a:p>
        </p:txBody>
      </p:sp>
    </p:spTree>
    <p:extLst>
      <p:ext uri="{BB962C8B-B14F-4D97-AF65-F5344CB8AC3E}">
        <p14:creationId xmlns:p14="http://schemas.microsoft.com/office/powerpoint/2010/main" val="2348999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262" y="207470"/>
            <a:ext cx="10515600" cy="1325563"/>
          </a:xfrm>
        </p:spPr>
        <p:txBody>
          <a:bodyPr/>
          <a:lstStyle/>
          <a:p>
            <a:r>
              <a:rPr lang="en-GB" dirty="0" smtClean="0">
                <a:latin typeface="SassoonCRInfant" panose="02010503020300020003" pitchFamily="2" charset="0"/>
              </a:rPr>
              <a:t>Writing Task</a:t>
            </a:r>
            <a:endParaRPr lang="en-GB" dirty="0">
              <a:latin typeface="SassoonCRInfant" panose="02010503020300020003" pitchFamily="2" charset="0"/>
            </a:endParaRPr>
          </a:p>
        </p:txBody>
      </p:sp>
      <p:sp>
        <p:nvSpPr>
          <p:cNvPr id="3" name="Content Placeholder 2"/>
          <p:cNvSpPr>
            <a:spLocks noGrp="1"/>
          </p:cNvSpPr>
          <p:nvPr>
            <p:ph idx="1"/>
          </p:nvPr>
        </p:nvSpPr>
        <p:spPr>
          <a:xfrm>
            <a:off x="901262" y="1667970"/>
            <a:ext cx="10515600" cy="4351338"/>
          </a:xfrm>
        </p:spPr>
        <p:txBody>
          <a:bodyPr/>
          <a:lstStyle/>
          <a:p>
            <a:r>
              <a:rPr lang="en-GB" dirty="0">
                <a:latin typeface="SassoonCRInfant" panose="02010503020300020003" pitchFamily="2" charset="0"/>
              </a:rPr>
              <a:t>W</a:t>
            </a:r>
            <a:r>
              <a:rPr lang="en-GB" dirty="0" smtClean="0">
                <a:latin typeface="SassoonCRInfant" panose="02010503020300020003" pitchFamily="2" charset="0"/>
              </a:rPr>
              <a:t>rite </a:t>
            </a:r>
            <a:r>
              <a:rPr lang="en-GB" dirty="0">
                <a:latin typeface="SassoonCRInfant" panose="02010503020300020003" pitchFamily="2" charset="0"/>
              </a:rPr>
              <a:t>a paragraph to explain the similarities and the differences between the objects</a:t>
            </a:r>
            <a:r>
              <a:rPr lang="en-GB" dirty="0" smtClean="0">
                <a:latin typeface="SassoonCRInfant" panose="02010503020300020003" pitchFamily="2" charset="0"/>
              </a:rPr>
              <a:t>. For example:</a:t>
            </a:r>
          </a:p>
          <a:p>
            <a:endParaRPr lang="en-GB" dirty="0">
              <a:latin typeface="SassoonCRInfant" panose="02010503020300020003" pitchFamily="2" charset="0"/>
            </a:endParaRPr>
          </a:p>
          <a:p>
            <a:r>
              <a:rPr lang="en-GB" dirty="0" smtClean="0">
                <a:latin typeface="SassoonCRInfant" panose="02010503020300020003" pitchFamily="2" charset="0"/>
              </a:rPr>
              <a:t>Both ______ and ________ use these objects.</a:t>
            </a:r>
          </a:p>
          <a:p>
            <a:r>
              <a:rPr lang="en-GB" dirty="0" smtClean="0">
                <a:latin typeface="SassoonCRInfant" panose="02010503020300020003" pitchFamily="2" charset="0"/>
              </a:rPr>
              <a:t>A ___________ might use a __________ to help them pray but a _____ would not because _______</a:t>
            </a:r>
            <a:endParaRPr lang="en-GB" dirty="0">
              <a:latin typeface="SassoonCRInfant" panose="02010503020300020003" pitchFamily="2" charset="0"/>
            </a:endParaRPr>
          </a:p>
        </p:txBody>
      </p:sp>
      <p:sp>
        <p:nvSpPr>
          <p:cNvPr id="5" name="Title 1"/>
          <p:cNvSpPr txBox="1">
            <a:spLocks/>
          </p:cNvSpPr>
          <p:nvPr/>
        </p:nvSpPr>
        <p:spPr>
          <a:xfrm>
            <a:off x="612226" y="5315498"/>
            <a:ext cx="1113308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solidFill>
                  <a:srgbClr val="FF0000"/>
                </a:solidFill>
                <a:latin typeface="SassoonCRInfant" panose="02010503020300020003" pitchFamily="2" charset="0"/>
              </a:rPr>
              <a:t>Muslim	Christian   Jew	Hindu	Sikh  Buddhist</a:t>
            </a:r>
            <a:endParaRPr lang="en-GB" sz="3200" dirty="0">
              <a:solidFill>
                <a:srgbClr val="FF0000"/>
              </a:solidFill>
              <a:latin typeface="SassoonCRInfant" panose="02010503020300020003" pitchFamily="2" charset="0"/>
            </a:endParaRPr>
          </a:p>
        </p:txBody>
      </p:sp>
    </p:spTree>
    <p:extLst>
      <p:ext uri="{BB962C8B-B14F-4D97-AF65-F5344CB8AC3E}">
        <p14:creationId xmlns:p14="http://schemas.microsoft.com/office/powerpoint/2010/main" val="4197766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483" y="-90156"/>
            <a:ext cx="10515600" cy="1325563"/>
          </a:xfrm>
        </p:spPr>
        <p:txBody>
          <a:bodyPr/>
          <a:lstStyle/>
          <a:p>
            <a:r>
              <a:rPr lang="en-GB" dirty="0" smtClean="0"/>
              <a:t>Plenary</a:t>
            </a:r>
            <a:endParaRPr lang="en-GB" dirty="0"/>
          </a:p>
        </p:txBody>
      </p:sp>
      <p:sp>
        <p:nvSpPr>
          <p:cNvPr id="3" name="Content Placeholder 2"/>
          <p:cNvSpPr>
            <a:spLocks noGrp="1"/>
          </p:cNvSpPr>
          <p:nvPr>
            <p:ph idx="1"/>
          </p:nvPr>
        </p:nvSpPr>
        <p:spPr>
          <a:xfrm>
            <a:off x="444060" y="1057549"/>
            <a:ext cx="11747939" cy="4351338"/>
          </a:xfrm>
        </p:spPr>
        <p:txBody>
          <a:bodyPr/>
          <a:lstStyle/>
          <a:p>
            <a:r>
              <a:rPr lang="en-GB" b="1" dirty="0">
                <a:latin typeface="SassoonCRInfant" panose="02010503020300020003" pitchFamily="2" charset="0"/>
              </a:rPr>
              <a:t>Look at quote by Jesus </a:t>
            </a:r>
            <a:r>
              <a:rPr lang="en-GB" b="1" dirty="0" smtClean="0">
                <a:latin typeface="SassoonCRInfant" panose="02010503020300020003" pitchFamily="2" charset="0"/>
              </a:rPr>
              <a:t>from the Gospel of Matthew, Chapter 6</a:t>
            </a:r>
          </a:p>
          <a:p>
            <a:r>
              <a:rPr lang="en-GB" b="1" dirty="0" smtClean="0">
                <a:latin typeface="SassoonCRInfant" panose="02010503020300020003" pitchFamily="2" charset="0"/>
              </a:rPr>
              <a:t> </a:t>
            </a:r>
            <a:r>
              <a:rPr lang="en-GB" b="1" dirty="0">
                <a:latin typeface="SassoonCRInfant" panose="02010503020300020003" pitchFamily="2" charset="0"/>
              </a:rPr>
              <a:t>“</a:t>
            </a:r>
            <a:r>
              <a:rPr lang="en-GB" b="1" i="1" dirty="0">
                <a:latin typeface="SassoonCRInfant" panose="02010503020300020003" pitchFamily="2" charset="0"/>
              </a:rPr>
              <a:t>And when you pray, do not be like the hypocrites, for they love to pray standing in the synagogues and on the street corners to be seen by others. Truly I tell you, they have received their reward in full. </a:t>
            </a:r>
            <a:r>
              <a:rPr lang="en-GB" b="1" i="1" dirty="0" smtClean="0">
                <a:latin typeface="SassoonCRInfant" panose="02010503020300020003" pitchFamily="2" charset="0"/>
              </a:rPr>
              <a:t>But </a:t>
            </a:r>
            <a:r>
              <a:rPr lang="en-GB" b="1" i="1" dirty="0">
                <a:latin typeface="SassoonCRInfant" panose="02010503020300020003" pitchFamily="2" charset="0"/>
              </a:rPr>
              <a:t>when you pray, go into your room, close the door and pray to your Father, who is unseen. Then your Father, who sees what is done in secret, will reward you</a:t>
            </a:r>
            <a:r>
              <a:rPr lang="en-GB" b="1" dirty="0">
                <a:latin typeface="SassoonCRInfant" panose="02010503020300020003" pitchFamily="2" charset="0"/>
              </a:rPr>
              <a:t>”.  </a:t>
            </a:r>
            <a:endParaRPr lang="en-GB" b="1" dirty="0" smtClean="0">
              <a:latin typeface="SassoonCRInfant" panose="02010503020300020003" pitchFamily="2" charset="0"/>
            </a:endParaRPr>
          </a:p>
          <a:p>
            <a:r>
              <a:rPr lang="en-GB" b="1" dirty="0" smtClean="0">
                <a:latin typeface="SassoonCRInfant" panose="02010503020300020003" pitchFamily="2" charset="0"/>
              </a:rPr>
              <a:t>Do you </a:t>
            </a:r>
            <a:r>
              <a:rPr lang="en-GB" b="1" dirty="0">
                <a:latin typeface="SassoonCRInfant" panose="02010503020300020003" pitchFamily="2" charset="0"/>
              </a:rPr>
              <a:t>think it is easier to concentrate on prayer when you are by yourself or when you are in a group of people?</a:t>
            </a:r>
            <a:endParaRPr lang="en-GB" dirty="0">
              <a:latin typeface="SassoonCRInfant" panose="02010503020300020003" pitchFamily="2" charset="0"/>
            </a:endParaRPr>
          </a:p>
        </p:txBody>
      </p:sp>
      <p:sp>
        <p:nvSpPr>
          <p:cNvPr id="4" name="Rectangle 3"/>
          <p:cNvSpPr/>
          <p:nvPr/>
        </p:nvSpPr>
        <p:spPr>
          <a:xfrm>
            <a:off x="320566" y="5752551"/>
            <a:ext cx="12008068" cy="523220"/>
          </a:xfrm>
          <a:prstGeom prst="rect">
            <a:avLst/>
          </a:prstGeom>
        </p:spPr>
        <p:txBody>
          <a:bodyPr wrap="square">
            <a:spAutoFit/>
          </a:bodyPr>
          <a:lstStyle/>
          <a:p>
            <a:r>
              <a:rPr lang="en-GB" sz="2800" b="1" dirty="0" smtClean="0">
                <a:solidFill>
                  <a:srgbClr val="7030A0"/>
                </a:solidFill>
                <a:latin typeface="SassoonCRInfant" panose="02010503020300020003" pitchFamily="2" charset="0"/>
              </a:rPr>
              <a:t>I think it is easier to pray when you are ______ because _____________</a:t>
            </a:r>
            <a:endParaRPr lang="en-GB" sz="2800" dirty="0">
              <a:solidFill>
                <a:srgbClr val="7030A0"/>
              </a:solidFill>
              <a:latin typeface="SassoonCRInfant" panose="02010503020300020003" pitchFamily="2" charset="0"/>
            </a:endParaRPr>
          </a:p>
        </p:txBody>
      </p:sp>
    </p:spTree>
    <p:extLst>
      <p:ext uri="{BB962C8B-B14F-4D97-AF65-F5344CB8AC3E}">
        <p14:creationId xmlns:p14="http://schemas.microsoft.com/office/powerpoint/2010/main" val="330586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571</Words>
  <Application>Microsoft Office PowerPoint</Application>
  <PresentationFormat>Widescreen</PresentationFormat>
  <Paragraphs>41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Lucida Calligraphy</vt:lpstr>
      <vt:lpstr>SassoonCRInfant</vt:lpstr>
      <vt:lpstr>Office Theme</vt:lpstr>
      <vt:lpstr>Monday 14th June LC: Can I compare how different religions use art and objects to help them pray?   </vt:lpstr>
      <vt:lpstr>PowerPoint Presentation</vt:lpstr>
      <vt:lpstr>Prayer and distractions</vt:lpstr>
      <vt:lpstr>Objects to help with prayer</vt:lpstr>
      <vt:lpstr>Objects used by some Christians in prayer</vt:lpstr>
      <vt:lpstr>Objects used by some Muslims in prayer</vt:lpstr>
      <vt:lpstr>Objects used by some Hindus in prayer</vt:lpstr>
      <vt:lpstr>Objects used by some Sikhs in prayer</vt:lpstr>
      <vt:lpstr>Writing Task</vt:lpstr>
      <vt:lpstr>Plenary</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Date LC: Can I explore Muslim beliefs as expressed in poetry?</dc:title>
  <dc:creator>ST-Partington-J</dc:creator>
  <cp:lastModifiedBy>ST-Partington-J</cp:lastModifiedBy>
  <cp:revision>18</cp:revision>
  <dcterms:created xsi:type="dcterms:W3CDTF">2021-05-11T15:19:06Z</dcterms:created>
  <dcterms:modified xsi:type="dcterms:W3CDTF">2021-06-10T15:12:52Z</dcterms:modified>
</cp:coreProperties>
</file>