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44" d="100"/>
          <a:sy n="44" d="100"/>
        </p:scale>
        <p:origin x="54" y="7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252232C-23D1-4490-AE01-42CC93CB28F1}"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BACB816-6875-4A7A-AD9D-04203AC4EDB6}" type="slidenum">
              <a:rPr lang="en-GB" smtClean="0"/>
              <a:t>‹#›</a:t>
            </a:fld>
            <a:endParaRPr lang="en-GB"/>
          </a:p>
        </p:txBody>
      </p:sp>
    </p:spTree>
    <p:extLst>
      <p:ext uri="{BB962C8B-B14F-4D97-AF65-F5344CB8AC3E}">
        <p14:creationId xmlns:p14="http://schemas.microsoft.com/office/powerpoint/2010/main" val="6797853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252232C-23D1-4490-AE01-42CC93CB28F1}"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BACB816-6875-4A7A-AD9D-04203AC4EDB6}" type="slidenum">
              <a:rPr lang="en-GB" smtClean="0"/>
              <a:t>‹#›</a:t>
            </a:fld>
            <a:endParaRPr lang="en-GB"/>
          </a:p>
        </p:txBody>
      </p:sp>
    </p:spTree>
    <p:extLst>
      <p:ext uri="{BB962C8B-B14F-4D97-AF65-F5344CB8AC3E}">
        <p14:creationId xmlns:p14="http://schemas.microsoft.com/office/powerpoint/2010/main" val="3798506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252232C-23D1-4490-AE01-42CC93CB28F1}"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BACB816-6875-4A7A-AD9D-04203AC4EDB6}" type="slidenum">
              <a:rPr lang="en-GB" smtClean="0"/>
              <a:t>‹#›</a:t>
            </a:fld>
            <a:endParaRPr lang="en-GB"/>
          </a:p>
        </p:txBody>
      </p:sp>
    </p:spTree>
    <p:extLst>
      <p:ext uri="{BB962C8B-B14F-4D97-AF65-F5344CB8AC3E}">
        <p14:creationId xmlns:p14="http://schemas.microsoft.com/office/powerpoint/2010/main" val="3554813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252232C-23D1-4490-AE01-42CC93CB28F1}" type="datetimeFigureOut">
              <a:rPr lang="en-GB" smtClean="0"/>
              <a:t>15/01/2021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BACB816-6875-4A7A-AD9D-04203AC4EDB6}" type="slidenum">
              <a:rPr lang="en-GB" smtClean="0"/>
              <a:t>‹#›</a:t>
            </a:fld>
            <a:endParaRPr lang="en-GB"/>
          </a:p>
        </p:txBody>
      </p:sp>
    </p:spTree>
    <p:extLst>
      <p:ext uri="{BB962C8B-B14F-4D97-AF65-F5344CB8AC3E}">
        <p14:creationId xmlns:p14="http://schemas.microsoft.com/office/powerpoint/2010/main" val="7780339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252232C-23D1-4490-AE01-42CC93CB28F1}" type="datetimeFigureOut">
              <a:rPr lang="en-GB" smtClean="0"/>
              <a:t>15/01/2021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BACB816-6875-4A7A-AD9D-04203AC4EDB6}" type="slidenum">
              <a:rPr lang="en-GB" smtClean="0"/>
              <a:t>‹#›</a:t>
            </a:fld>
            <a:endParaRPr lang="en-GB"/>
          </a:p>
        </p:txBody>
      </p:sp>
    </p:spTree>
    <p:extLst>
      <p:ext uri="{BB962C8B-B14F-4D97-AF65-F5344CB8AC3E}">
        <p14:creationId xmlns:p14="http://schemas.microsoft.com/office/powerpoint/2010/main" val="16566774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252232C-23D1-4490-AE01-42CC93CB28F1}" type="datetimeFigureOut">
              <a:rPr lang="en-GB" smtClean="0"/>
              <a:t>15/01/2021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BACB816-6875-4A7A-AD9D-04203AC4EDB6}" type="slidenum">
              <a:rPr lang="en-GB" smtClean="0"/>
              <a:t>‹#›</a:t>
            </a:fld>
            <a:endParaRPr lang="en-GB"/>
          </a:p>
        </p:txBody>
      </p:sp>
    </p:spTree>
    <p:extLst>
      <p:ext uri="{BB962C8B-B14F-4D97-AF65-F5344CB8AC3E}">
        <p14:creationId xmlns:p14="http://schemas.microsoft.com/office/powerpoint/2010/main" val="13994599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52232C-23D1-4490-AE01-42CC93CB28F1}" type="datetimeFigureOut">
              <a:rPr lang="en-GB" smtClean="0"/>
              <a:t>15/01/2021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BACB816-6875-4A7A-AD9D-04203AC4EDB6}" type="slidenum">
              <a:rPr lang="en-GB" smtClean="0"/>
              <a:t>‹#›</a:t>
            </a:fld>
            <a:endParaRPr lang="en-GB"/>
          </a:p>
        </p:txBody>
      </p:sp>
    </p:spTree>
    <p:extLst>
      <p:ext uri="{BB962C8B-B14F-4D97-AF65-F5344CB8AC3E}">
        <p14:creationId xmlns:p14="http://schemas.microsoft.com/office/powerpoint/2010/main" val="2333427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252232C-23D1-4490-AE01-42CC93CB28F1}" type="datetimeFigureOut">
              <a:rPr lang="en-GB" smtClean="0"/>
              <a:t>15/01/2021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BACB816-6875-4A7A-AD9D-04203AC4EDB6}" type="slidenum">
              <a:rPr lang="en-GB" smtClean="0"/>
              <a:t>‹#›</a:t>
            </a:fld>
            <a:endParaRPr lang="en-GB"/>
          </a:p>
        </p:txBody>
      </p:sp>
    </p:spTree>
    <p:extLst>
      <p:ext uri="{BB962C8B-B14F-4D97-AF65-F5344CB8AC3E}">
        <p14:creationId xmlns:p14="http://schemas.microsoft.com/office/powerpoint/2010/main" val="2310865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252232C-23D1-4490-AE01-42CC93CB28F1}" type="datetimeFigureOut">
              <a:rPr lang="en-GB" smtClean="0"/>
              <a:t>15/01/2021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BACB816-6875-4A7A-AD9D-04203AC4EDB6}" type="slidenum">
              <a:rPr lang="en-GB" smtClean="0"/>
              <a:t>‹#›</a:t>
            </a:fld>
            <a:endParaRPr lang="en-GB"/>
          </a:p>
        </p:txBody>
      </p:sp>
    </p:spTree>
    <p:extLst>
      <p:ext uri="{BB962C8B-B14F-4D97-AF65-F5344CB8AC3E}">
        <p14:creationId xmlns:p14="http://schemas.microsoft.com/office/powerpoint/2010/main" val="7192123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252232C-23D1-4490-AE01-42CC93CB28F1}"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BACB816-6875-4A7A-AD9D-04203AC4EDB6}" type="slidenum">
              <a:rPr lang="en-GB" smtClean="0"/>
              <a:t>‹#›</a:t>
            </a:fld>
            <a:endParaRPr lang="en-GB"/>
          </a:p>
        </p:txBody>
      </p:sp>
    </p:spTree>
    <p:extLst>
      <p:ext uri="{BB962C8B-B14F-4D97-AF65-F5344CB8AC3E}">
        <p14:creationId xmlns:p14="http://schemas.microsoft.com/office/powerpoint/2010/main" val="39894814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252232C-23D1-4490-AE01-42CC93CB28F1}"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BACB816-6875-4A7A-AD9D-04203AC4EDB6}" type="slidenum">
              <a:rPr lang="en-GB" smtClean="0"/>
              <a:t>‹#›</a:t>
            </a:fld>
            <a:endParaRPr lang="en-GB"/>
          </a:p>
        </p:txBody>
      </p:sp>
    </p:spTree>
    <p:extLst>
      <p:ext uri="{BB962C8B-B14F-4D97-AF65-F5344CB8AC3E}">
        <p14:creationId xmlns:p14="http://schemas.microsoft.com/office/powerpoint/2010/main" val="17491072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916738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52232C-23D1-4490-AE01-42CC93CB28F1}" type="datetimeFigureOut">
              <a:rPr lang="en-GB" smtClean="0"/>
              <a:t>15/01/2021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ACB816-6875-4A7A-AD9D-04203AC4EDB6}" type="slidenum">
              <a:rPr lang="en-GB" smtClean="0"/>
              <a:t>‹#›</a:t>
            </a:fld>
            <a:endParaRPr lang="en-GB"/>
          </a:p>
        </p:txBody>
      </p:sp>
    </p:spTree>
    <p:extLst>
      <p:ext uri="{BB962C8B-B14F-4D97-AF65-F5344CB8AC3E}">
        <p14:creationId xmlns:p14="http://schemas.microsoft.com/office/powerpoint/2010/main" val="35101889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5.jpe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youtube.com/watch?v=bbuYYHukg-E" TargetMode="Externa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hyperlink" Target="https://www.bbc.co.uk/bitesize/clips/zrjn34j" TargetMode="External"/><Relationship Id="rId2" Type="http://schemas.openxmlformats.org/officeDocument/2006/relationships/hyperlink" Target="https://classroom.thenational.academy/lessons/to-explore-key-characteristics-of-samba-c9k32d"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37838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8194" name="Title 20"/>
          <p:cNvSpPr>
            <a:spLocks noGrp="1"/>
          </p:cNvSpPr>
          <p:nvPr>
            <p:ph type="title"/>
          </p:nvPr>
        </p:nvSpPr>
        <p:spPr>
          <a:xfrm>
            <a:off x="1981201" y="479426"/>
            <a:ext cx="8220075" cy="993775"/>
          </a:xfrm>
        </p:spPr>
        <p:txBody>
          <a:bodyPr/>
          <a:lstStyle/>
          <a:p>
            <a:pPr eaLnBrk="1" hangingPunct="1"/>
            <a:r>
              <a:rPr lang="en-GB" altLang="en-US" sz="3600">
                <a:latin typeface="Twinkl SemiBold" pitchFamily="2" charset="0"/>
              </a:rPr>
              <a:t>Carnival of Brazil</a:t>
            </a:r>
          </a:p>
        </p:txBody>
      </p:sp>
      <p:sp>
        <p:nvSpPr>
          <p:cNvPr id="8" name="Rectangle 7"/>
          <p:cNvSpPr/>
          <p:nvPr/>
        </p:nvSpPr>
        <p:spPr>
          <a:xfrm>
            <a:off x="299545" y="1338264"/>
            <a:ext cx="11571889" cy="130968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nchor="ctr"/>
          <a:lstStyle/>
          <a:p>
            <a:pPr>
              <a:defRPr/>
            </a:pPr>
            <a:r>
              <a:rPr lang="en-GB" dirty="0">
                <a:solidFill>
                  <a:schemeClr val="tx1"/>
                </a:solidFill>
              </a:rPr>
              <a:t>The Carnival of Brazil is a festival which takes place across the country every year. It starts on the Friday afternoon before Ash Wednesday and ends on Ash Wednesday at midday. This is the beginning of Lent; a Christian festival when Roman Catholics stop eating meat and poultry.</a:t>
            </a:r>
          </a:p>
        </p:txBody>
      </p:sp>
      <p:sp>
        <p:nvSpPr>
          <p:cNvPr id="11" name="Rectangle 10"/>
          <p:cNvSpPr/>
          <p:nvPr/>
        </p:nvSpPr>
        <p:spPr>
          <a:xfrm>
            <a:off x="299545" y="2728913"/>
            <a:ext cx="11571889" cy="1020762"/>
          </a:xfrm>
          <a:prstGeom prst="rect">
            <a:avLst/>
          </a:prstGeom>
          <a:solidFill>
            <a:srgbClr val="76B531"/>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nchor="ctr"/>
          <a:lstStyle/>
          <a:p>
            <a:pPr>
              <a:defRPr/>
            </a:pPr>
            <a:r>
              <a:rPr lang="en-GB" sz="1700" dirty="0">
                <a:solidFill>
                  <a:schemeClr val="tx1"/>
                </a:solidFill>
              </a:rPr>
              <a:t>Carnival is a significant holiday in Brazil. Shops and industries close and Brazilians celebrate for almost a week. Celebrations are colourful, energetic and full of Samba music like the one you have been playing today.  </a:t>
            </a:r>
          </a:p>
        </p:txBody>
      </p:sp>
      <p:pic>
        <p:nvPicPr>
          <p:cNvPr id="8197" name="Picture 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9545" y="3844925"/>
            <a:ext cx="5833241" cy="237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Picture 11"/>
          <p:cNvPicPr>
            <a:picLocks noChangeAspect="1"/>
          </p:cNvPicPr>
          <p:nvPr/>
        </p:nvPicPr>
        <p:blipFill>
          <a:blip r:embed="rId3">
            <a:extLst>
              <a:ext uri="{28A0092B-C50C-407E-A947-70E740481C1C}">
                <a14:useLocalDpi xmlns:a14="http://schemas.microsoft.com/office/drawing/2010/main" val="0"/>
              </a:ext>
            </a:extLst>
          </a:blip>
          <a:srcRect l="16833"/>
          <a:stretch>
            <a:fillRect/>
          </a:stretch>
        </p:blipFill>
        <p:spPr bwMode="auto">
          <a:xfrm>
            <a:off x="6867470" y="3830637"/>
            <a:ext cx="4609826" cy="236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918272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2" name="samba_musi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extLst>
              <a:ext uri="{28A0092B-C50C-407E-A947-70E740481C1C}">
                <a14:useLocalDpi xmlns:a14="http://schemas.microsoft.com/office/drawing/2010/main" val="0"/>
              </a:ext>
            </a:extLst>
          </a:blip>
          <a:srcRect/>
          <a:stretch>
            <a:fillRect/>
          </a:stretch>
        </p:blipFill>
        <p:spPr bwMode="auto">
          <a:xfrm>
            <a:off x="6996113" y="3478213"/>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Title 20"/>
          <p:cNvSpPr>
            <a:spLocks noGrp="1"/>
          </p:cNvSpPr>
          <p:nvPr>
            <p:ph type="title"/>
          </p:nvPr>
        </p:nvSpPr>
        <p:spPr>
          <a:xfrm>
            <a:off x="1981201" y="479426"/>
            <a:ext cx="8220075" cy="993775"/>
          </a:xfrm>
        </p:spPr>
        <p:txBody>
          <a:bodyPr/>
          <a:lstStyle/>
          <a:p>
            <a:pPr eaLnBrk="1" hangingPunct="1"/>
            <a:r>
              <a:rPr lang="en-GB" altLang="en-US" sz="3600">
                <a:latin typeface="Twinkl SemiBold" pitchFamily="2" charset="0"/>
              </a:rPr>
              <a:t>Samba Music</a:t>
            </a:r>
          </a:p>
        </p:txBody>
      </p:sp>
      <p:pic>
        <p:nvPicPr>
          <p:cNvPr id="6" name="Content Placeholder 5"/>
          <p:cNvPicPr>
            <a:picLocks noGrp="1" noChangeAspect="1"/>
          </p:cNvPicPr>
          <p:nvPr>
            <p:ph idx="1"/>
          </p:nvPr>
        </p:nvPicPr>
        <p:blipFill rotWithShape="1">
          <a:blip r:embed="rId5" cstate="print">
            <a:extLst>
              <a:ext uri="{28A0092B-C50C-407E-A947-70E740481C1C}">
                <a14:useLocalDpi xmlns:a14="http://schemas.microsoft.com/office/drawing/2010/main" val="0"/>
              </a:ext>
            </a:extLst>
          </a:blip>
          <a:srcRect l="4132" r="13440"/>
          <a:stretch/>
        </p:blipFill>
        <p:spPr>
          <a:xfrm>
            <a:off x="4688417" y="1337733"/>
            <a:ext cx="7167251" cy="5094597"/>
          </a:xfrm>
          <a:prstGeom prst="roundRect">
            <a:avLst>
              <a:gd name="adj" fmla="val 0"/>
            </a:avLst>
          </a:prstGeom>
        </p:spPr>
      </p:pic>
      <p:sp>
        <p:nvSpPr>
          <p:cNvPr id="8" name="Rectangle 7"/>
          <p:cNvSpPr/>
          <p:nvPr/>
        </p:nvSpPr>
        <p:spPr>
          <a:xfrm>
            <a:off x="515910" y="1337734"/>
            <a:ext cx="2930581" cy="246122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nchor="ctr"/>
          <a:lstStyle/>
          <a:p>
            <a:pPr>
              <a:defRPr/>
            </a:pPr>
            <a:r>
              <a:rPr lang="en-GB" dirty="0">
                <a:solidFill>
                  <a:schemeClr val="tx1"/>
                </a:solidFill>
              </a:rPr>
              <a:t>Samba is Brazil's most well-known musical form and most widely played kind of Brazilian music.</a:t>
            </a:r>
          </a:p>
        </p:txBody>
      </p:sp>
    </p:spTree>
    <p:extLst>
      <p:ext uri="{BB962C8B-B14F-4D97-AF65-F5344CB8AC3E}">
        <p14:creationId xmlns:p14="http://schemas.microsoft.com/office/powerpoint/2010/main" val="324527461"/>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2"/>
                </p:tgtEl>
              </p:cMediaNode>
            </p:audio>
            <p:seq concurrent="1" nextAc="seek">
              <p:cTn id="3" restart="whenNotActive" fill="hold" evtFilter="cancelBubble" nodeType="interactiveSeq">
                <p:stCondLst>
                  <p:cond evt="onClick" delay="0">
                    <p:tgtEl>
                      <p:spTgt spid="6"/>
                    </p:tgtEl>
                  </p:cond>
                </p:stCondLst>
                <p:endSync evt="end" delay="0">
                  <p:rtn val="all"/>
                </p:endSync>
                <p:childTnLst>
                  <p:par>
                    <p:cTn id="4" fill="hold" nodeType="clickPar">
                      <p:stCondLst>
                        <p:cond delay="0"/>
                      </p:stCondLst>
                      <p:childTnLst>
                        <p:par>
                          <p:cTn id="5" fill="hold" nodeType="withGroup">
                            <p:stCondLst>
                              <p:cond delay="0"/>
                            </p:stCondLst>
                            <p:childTnLst>
                              <p:par>
                                <p:cTn id="6" presetID="1" presetClass="mediacall" presetSubtype="0" fill="hold" nodeType="clickEffect">
                                  <p:stCondLst>
                                    <p:cond delay="0"/>
                                  </p:stCondLst>
                                  <p:childTnLst>
                                    <p:cmd type="call" cmd="playFrom(0.0)">
                                      <p:cBhvr>
                                        <p:cTn id="7" dur="27266" fill="hold"/>
                                        <p:tgtEl>
                                          <p:spTgt spid="2"/>
                                        </p:tgtEl>
                                      </p:cBhvr>
                                    </p:cmd>
                                  </p:childTnLst>
                                </p:cTn>
                              </p:par>
                            </p:childTnLst>
                          </p:cTn>
                        </p:par>
                      </p:childTnLst>
                    </p:cTn>
                  </p:par>
                </p:childTnLst>
              </p:cTn>
              <p:nextCondLst>
                <p:cond evt="onClick" delay="0">
                  <p:tgtEl>
                    <p:spTgt spid="6"/>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46082" name="Title 20"/>
          <p:cNvSpPr>
            <a:spLocks noGrp="1"/>
          </p:cNvSpPr>
          <p:nvPr>
            <p:ph type="title"/>
          </p:nvPr>
        </p:nvSpPr>
        <p:spPr>
          <a:xfrm>
            <a:off x="1981201" y="479426"/>
            <a:ext cx="8220075" cy="993775"/>
          </a:xfrm>
        </p:spPr>
        <p:txBody>
          <a:bodyPr/>
          <a:lstStyle/>
          <a:p>
            <a:pPr eaLnBrk="1" hangingPunct="1"/>
            <a:r>
              <a:rPr lang="en-GB" altLang="en-US" sz="3600">
                <a:latin typeface="Twinkl SemiBold" pitchFamily="2" charset="0"/>
              </a:rPr>
              <a:t>DIY Samba Instruments</a:t>
            </a:r>
          </a:p>
        </p:txBody>
      </p:sp>
      <p:sp>
        <p:nvSpPr>
          <p:cNvPr id="8" name="Rectangle 7">
            <a:extLst/>
          </p:cNvPr>
          <p:cNvSpPr/>
          <p:nvPr/>
        </p:nvSpPr>
        <p:spPr>
          <a:xfrm>
            <a:off x="409903" y="1341438"/>
            <a:ext cx="11540359" cy="9144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nchor="ctr"/>
          <a:lstStyle/>
          <a:p>
            <a:pPr algn="ctr">
              <a:defRPr/>
            </a:pPr>
            <a:r>
              <a:rPr lang="en-GB" dirty="0">
                <a:solidFill>
                  <a:schemeClr val="tx1"/>
                </a:solidFill>
              </a:rPr>
              <a:t>Click on the icon below to watch a video about using everyday objects to create instruments for a samba band.</a:t>
            </a:r>
          </a:p>
        </p:txBody>
      </p:sp>
      <p:sp>
        <p:nvSpPr>
          <p:cNvPr id="26" name="Rectangle 25">
            <a:extLst/>
          </p:cNvPr>
          <p:cNvSpPr/>
          <p:nvPr/>
        </p:nvSpPr>
        <p:spPr>
          <a:xfrm>
            <a:off x="2279650" y="4943475"/>
            <a:ext cx="7632700" cy="1149350"/>
          </a:xfrm>
          <a:prstGeom prst="rect">
            <a:avLst/>
          </a:prstGeom>
          <a:solidFill>
            <a:srgbClr val="76B531"/>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nchor="ctr"/>
          <a:lstStyle/>
          <a:p>
            <a:pPr algn="ctr">
              <a:defRPr/>
            </a:pPr>
            <a:r>
              <a:rPr lang="en-GB" dirty="0">
                <a:solidFill>
                  <a:schemeClr val="tx1"/>
                </a:solidFill>
              </a:rPr>
              <a:t>Can you think of other everyday objects which would make good percussion instruments for a Samba band?</a:t>
            </a:r>
          </a:p>
        </p:txBody>
      </p:sp>
      <p:pic>
        <p:nvPicPr>
          <p:cNvPr id="46085" name="Picture 2">
            <a:hlinkClick r:id="rId2"/>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09903" y="2416176"/>
            <a:ext cx="11540359" cy="236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6"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79651" y="2552700"/>
            <a:ext cx="1604963" cy="214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7"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367714" y="2420938"/>
            <a:ext cx="1544637" cy="2360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3120968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Rectangle 1"/>
          <p:cNvSpPr/>
          <p:nvPr/>
        </p:nvSpPr>
        <p:spPr>
          <a:xfrm>
            <a:off x="435427" y="928692"/>
            <a:ext cx="10776857" cy="830997"/>
          </a:xfrm>
          <a:prstGeom prst="rect">
            <a:avLst/>
          </a:prstGeom>
        </p:spPr>
        <p:txBody>
          <a:bodyPr wrap="square">
            <a:spAutoFit/>
          </a:bodyPr>
          <a:lstStyle/>
          <a:p>
            <a:r>
              <a:rPr lang="en-GB" sz="2400" u="sng" dirty="0">
                <a:solidFill>
                  <a:srgbClr val="0563C1"/>
                </a:solidFill>
                <a:latin typeface="Comic Sans MS" panose="030F0702030302020204" pitchFamily="66" charset="0"/>
                <a:ea typeface="Calibri" panose="020F0502020204030204" pitchFamily="34" charset="0"/>
                <a:cs typeface="Times New Roman" panose="02020603050405020304" pitchFamily="18" charset="0"/>
                <a:hlinkClick r:id="rId2"/>
              </a:rPr>
              <a:t>https://classroom.thenational.academy/lessons/to-explore-key-characteristics-of-samba-c9k32d</a:t>
            </a:r>
            <a:endParaRPr lang="en-GB" sz="2400" dirty="0">
              <a:latin typeface="Comic Sans MS" panose="030F0702030302020204" pitchFamily="66" charset="0"/>
            </a:endParaRPr>
          </a:p>
        </p:txBody>
      </p:sp>
      <p:sp>
        <p:nvSpPr>
          <p:cNvPr id="3" name="Rectangle 2"/>
          <p:cNvSpPr/>
          <p:nvPr/>
        </p:nvSpPr>
        <p:spPr>
          <a:xfrm>
            <a:off x="435427" y="3200792"/>
            <a:ext cx="7877478" cy="523220"/>
          </a:xfrm>
          <a:prstGeom prst="rect">
            <a:avLst/>
          </a:prstGeom>
        </p:spPr>
        <p:txBody>
          <a:bodyPr wrap="none">
            <a:spAutoFit/>
          </a:bodyPr>
          <a:lstStyle/>
          <a:p>
            <a:r>
              <a:rPr lang="en-GB" sz="2800" u="sng" dirty="0">
                <a:solidFill>
                  <a:srgbClr val="0563C1"/>
                </a:solidFill>
                <a:latin typeface="Comic Sans MS" panose="030F0702030302020204" pitchFamily="66" charset="0"/>
                <a:ea typeface="Calibri" panose="020F0502020204030204" pitchFamily="34" charset="0"/>
                <a:cs typeface="Times New Roman" panose="02020603050405020304" pitchFamily="18" charset="0"/>
                <a:hlinkClick r:id="rId3"/>
              </a:rPr>
              <a:t>https://www.bbc.co.uk/bitesize/clips/zrjn34j</a:t>
            </a:r>
            <a:endParaRPr lang="en-GB" sz="2800" dirty="0">
              <a:latin typeface="Comic Sans MS" panose="030F0702030302020204" pitchFamily="66" charset="0"/>
            </a:endParaRPr>
          </a:p>
        </p:txBody>
      </p:sp>
    </p:spTree>
    <p:extLst>
      <p:ext uri="{BB962C8B-B14F-4D97-AF65-F5344CB8AC3E}">
        <p14:creationId xmlns:p14="http://schemas.microsoft.com/office/powerpoint/2010/main" val="4409597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TotalTime>
  <Words>160</Words>
  <Application>Microsoft Office PowerPoint</Application>
  <PresentationFormat>Widescreen</PresentationFormat>
  <Paragraphs>10</Paragraphs>
  <Slides>5</Slides>
  <Notes>0</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Arial</vt:lpstr>
      <vt:lpstr>Calibri</vt:lpstr>
      <vt:lpstr>Calibri Light</vt:lpstr>
      <vt:lpstr>Comic Sans MS</vt:lpstr>
      <vt:lpstr>Times New Roman</vt:lpstr>
      <vt:lpstr>Twinkl SemiBold</vt:lpstr>
      <vt:lpstr>Office Theme</vt:lpstr>
      <vt:lpstr>PowerPoint Presentation</vt:lpstr>
      <vt:lpstr>Carnival of Brazil</vt:lpstr>
      <vt:lpstr>Samba Music</vt:lpstr>
      <vt:lpstr>DIY Samba Instruments</vt:lpstr>
      <vt:lpstr>PowerPoint Presentation</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ST-HOLLAND-E</dc:creator>
  <cp:lastModifiedBy>ST-HOLLAND-E</cp:lastModifiedBy>
  <cp:revision>2</cp:revision>
  <dcterms:created xsi:type="dcterms:W3CDTF">2021-01-15T09:39:25Z</dcterms:created>
  <dcterms:modified xsi:type="dcterms:W3CDTF">2021-01-15T09:49:27Z</dcterms:modified>
</cp:coreProperties>
</file>