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70" r:id="rId5"/>
    <p:sldId id="258" r:id="rId6"/>
    <p:sldId id="264" r:id="rId7"/>
    <p:sldId id="261" r:id="rId8"/>
    <p:sldId id="262" r:id="rId9"/>
    <p:sldId id="265" r:id="rId10"/>
    <p:sldId id="267" r:id="rId11"/>
    <p:sldId id="266" r:id="rId12"/>
    <p:sldId id="263"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487" autoAdjust="0"/>
    <p:restoredTop sz="94660"/>
  </p:normalViewPr>
  <p:slideViewPr>
    <p:cSldViewPr snapToGrid="0">
      <p:cViewPr varScale="1">
        <p:scale>
          <a:sx n="80" d="100"/>
          <a:sy n="80" d="100"/>
        </p:scale>
        <p:origin x="114" y="3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A1233E2-3DA5-4B18-927A-756D4D0EABC1}" type="datetimeFigureOut">
              <a:rPr lang="en-GB" smtClean="0"/>
              <a:t>14/05/2021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29A216-A952-4916-A831-43870C99D374}" type="slidenum">
              <a:rPr lang="en-GB" smtClean="0"/>
              <a:t>‹#›</a:t>
            </a:fld>
            <a:endParaRPr lang="en-GB"/>
          </a:p>
        </p:txBody>
      </p:sp>
    </p:spTree>
    <p:extLst>
      <p:ext uri="{BB962C8B-B14F-4D97-AF65-F5344CB8AC3E}">
        <p14:creationId xmlns:p14="http://schemas.microsoft.com/office/powerpoint/2010/main" val="825314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1233E2-3DA5-4B18-927A-756D4D0EABC1}" type="datetimeFigureOut">
              <a:rPr lang="en-GB" smtClean="0"/>
              <a:t>14/05/2021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29A216-A952-4916-A831-43870C99D374}" type="slidenum">
              <a:rPr lang="en-GB" smtClean="0"/>
              <a:t>‹#›</a:t>
            </a:fld>
            <a:endParaRPr lang="en-GB"/>
          </a:p>
        </p:txBody>
      </p:sp>
    </p:spTree>
    <p:extLst>
      <p:ext uri="{BB962C8B-B14F-4D97-AF65-F5344CB8AC3E}">
        <p14:creationId xmlns:p14="http://schemas.microsoft.com/office/powerpoint/2010/main" val="120997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A1233E2-3DA5-4B18-927A-756D4D0EABC1}" type="datetimeFigureOut">
              <a:rPr lang="en-GB" smtClean="0"/>
              <a:t>14/05/2021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29A216-A952-4916-A831-43870C99D374}" type="slidenum">
              <a:rPr lang="en-GB" smtClean="0"/>
              <a:t>‹#›</a:t>
            </a:fld>
            <a:endParaRPr lang="en-GB"/>
          </a:p>
        </p:txBody>
      </p:sp>
    </p:spTree>
    <p:extLst>
      <p:ext uri="{BB962C8B-B14F-4D97-AF65-F5344CB8AC3E}">
        <p14:creationId xmlns:p14="http://schemas.microsoft.com/office/powerpoint/2010/main" val="3856261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A1233E2-3DA5-4B18-927A-756D4D0EABC1}" type="datetimeFigureOut">
              <a:rPr lang="en-GB" smtClean="0"/>
              <a:t>14/05/2021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29A216-A952-4916-A831-43870C99D374}" type="slidenum">
              <a:rPr lang="en-GB" smtClean="0"/>
              <a:t>‹#›</a:t>
            </a:fld>
            <a:endParaRPr lang="en-GB"/>
          </a:p>
        </p:txBody>
      </p:sp>
    </p:spTree>
    <p:extLst>
      <p:ext uri="{BB962C8B-B14F-4D97-AF65-F5344CB8AC3E}">
        <p14:creationId xmlns:p14="http://schemas.microsoft.com/office/powerpoint/2010/main" val="500035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A1233E2-3DA5-4B18-927A-756D4D0EABC1}" type="datetimeFigureOut">
              <a:rPr lang="en-GB" smtClean="0"/>
              <a:t>14/05/2021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29A216-A952-4916-A831-43870C99D374}" type="slidenum">
              <a:rPr lang="en-GB" smtClean="0"/>
              <a:t>‹#›</a:t>
            </a:fld>
            <a:endParaRPr lang="en-GB"/>
          </a:p>
        </p:txBody>
      </p:sp>
    </p:spTree>
    <p:extLst>
      <p:ext uri="{BB962C8B-B14F-4D97-AF65-F5344CB8AC3E}">
        <p14:creationId xmlns:p14="http://schemas.microsoft.com/office/powerpoint/2010/main" val="3298171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A1233E2-3DA5-4B18-927A-756D4D0EABC1}" type="datetimeFigureOut">
              <a:rPr lang="en-GB" smtClean="0"/>
              <a:t>14/05/2021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29A216-A952-4916-A831-43870C99D374}" type="slidenum">
              <a:rPr lang="en-GB" smtClean="0"/>
              <a:t>‹#›</a:t>
            </a:fld>
            <a:endParaRPr lang="en-GB"/>
          </a:p>
        </p:txBody>
      </p:sp>
    </p:spTree>
    <p:extLst>
      <p:ext uri="{BB962C8B-B14F-4D97-AF65-F5344CB8AC3E}">
        <p14:creationId xmlns:p14="http://schemas.microsoft.com/office/powerpoint/2010/main" val="1580761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1233E2-3DA5-4B18-927A-756D4D0EABC1}" type="datetimeFigureOut">
              <a:rPr lang="en-GB" smtClean="0"/>
              <a:t>14/05/2021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29A216-A952-4916-A831-43870C99D374}" type="slidenum">
              <a:rPr lang="en-GB" smtClean="0"/>
              <a:t>‹#›</a:t>
            </a:fld>
            <a:endParaRPr lang="en-GB"/>
          </a:p>
        </p:txBody>
      </p:sp>
    </p:spTree>
    <p:extLst>
      <p:ext uri="{BB962C8B-B14F-4D97-AF65-F5344CB8AC3E}">
        <p14:creationId xmlns:p14="http://schemas.microsoft.com/office/powerpoint/2010/main" val="4182205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1233E2-3DA5-4B18-927A-756D4D0EABC1}" type="datetimeFigureOut">
              <a:rPr lang="en-GB" smtClean="0"/>
              <a:t>14/05/2021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29A216-A952-4916-A831-43870C99D374}" type="slidenum">
              <a:rPr lang="en-GB" smtClean="0"/>
              <a:t>‹#›</a:t>
            </a:fld>
            <a:endParaRPr lang="en-GB"/>
          </a:p>
        </p:txBody>
      </p:sp>
    </p:spTree>
    <p:extLst>
      <p:ext uri="{BB962C8B-B14F-4D97-AF65-F5344CB8AC3E}">
        <p14:creationId xmlns:p14="http://schemas.microsoft.com/office/powerpoint/2010/main" val="4477525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A1233E2-3DA5-4B18-927A-756D4D0EABC1}" type="datetimeFigureOut">
              <a:rPr lang="en-GB" smtClean="0"/>
              <a:t>14/05/2021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29A216-A952-4916-A831-43870C99D374}" type="slidenum">
              <a:rPr lang="en-GB" smtClean="0"/>
              <a:t>‹#›</a:t>
            </a:fld>
            <a:endParaRPr lang="en-GB"/>
          </a:p>
        </p:txBody>
      </p:sp>
    </p:spTree>
    <p:extLst>
      <p:ext uri="{BB962C8B-B14F-4D97-AF65-F5344CB8AC3E}">
        <p14:creationId xmlns:p14="http://schemas.microsoft.com/office/powerpoint/2010/main" val="1475776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1233E2-3DA5-4B18-927A-756D4D0EABC1}" type="datetimeFigureOut">
              <a:rPr lang="en-GB" smtClean="0"/>
              <a:t>14/05/2021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29A216-A952-4916-A831-43870C99D374}" type="slidenum">
              <a:rPr lang="en-GB" smtClean="0"/>
              <a:t>‹#›</a:t>
            </a:fld>
            <a:endParaRPr lang="en-GB"/>
          </a:p>
        </p:txBody>
      </p:sp>
    </p:spTree>
    <p:extLst>
      <p:ext uri="{BB962C8B-B14F-4D97-AF65-F5344CB8AC3E}">
        <p14:creationId xmlns:p14="http://schemas.microsoft.com/office/powerpoint/2010/main" val="1630581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1233E2-3DA5-4B18-927A-756D4D0EABC1}" type="datetimeFigureOut">
              <a:rPr lang="en-GB" smtClean="0"/>
              <a:t>14/05/2021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29A216-A952-4916-A831-43870C99D374}" type="slidenum">
              <a:rPr lang="en-GB" smtClean="0"/>
              <a:t>‹#›</a:t>
            </a:fld>
            <a:endParaRPr lang="en-GB"/>
          </a:p>
        </p:txBody>
      </p:sp>
    </p:spTree>
    <p:extLst>
      <p:ext uri="{BB962C8B-B14F-4D97-AF65-F5344CB8AC3E}">
        <p14:creationId xmlns:p14="http://schemas.microsoft.com/office/powerpoint/2010/main" val="2973803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1233E2-3DA5-4B18-927A-756D4D0EABC1}" type="datetimeFigureOut">
              <a:rPr lang="en-GB" smtClean="0"/>
              <a:t>14/05/2021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29A216-A952-4916-A831-43870C99D374}" type="slidenum">
              <a:rPr lang="en-GB" smtClean="0"/>
              <a:t>‹#›</a:t>
            </a:fld>
            <a:endParaRPr lang="en-GB"/>
          </a:p>
        </p:txBody>
      </p:sp>
    </p:spTree>
    <p:extLst>
      <p:ext uri="{BB962C8B-B14F-4D97-AF65-F5344CB8AC3E}">
        <p14:creationId xmlns:p14="http://schemas.microsoft.com/office/powerpoint/2010/main" val="2778519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XtY7KlOX-PE&amp;t=9s" TargetMode="External"/><Relationship Id="rId2" Type="http://schemas.openxmlformats.org/officeDocument/2006/relationships/image" Target="../media/image1.jpe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6.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234440" y="715517"/>
            <a:ext cx="9669780" cy="5415077"/>
          </a:xfrm>
          <a:prstGeom prst="rect">
            <a:avLst/>
          </a:prstGeom>
        </p:spPr>
      </p:pic>
      <p:sp>
        <p:nvSpPr>
          <p:cNvPr id="2" name="Title 1"/>
          <p:cNvSpPr>
            <a:spLocks noGrp="1"/>
          </p:cNvSpPr>
          <p:nvPr>
            <p:ph type="ctrTitle"/>
          </p:nvPr>
        </p:nvSpPr>
        <p:spPr/>
        <p:txBody>
          <a:bodyPr/>
          <a:lstStyle/>
          <a:p>
            <a:r>
              <a:rPr lang="en-GB" dirty="0" smtClean="0">
                <a:solidFill>
                  <a:srgbClr val="92D050"/>
                </a:solidFill>
                <a:latin typeface="Britannic Bold" panose="020B0903060703020204" pitchFamily="34" charset="0"/>
              </a:rPr>
              <a:t>Elmer Day</a:t>
            </a:r>
            <a:endParaRPr lang="en-GB" dirty="0">
              <a:solidFill>
                <a:srgbClr val="92D050"/>
              </a:solidFill>
              <a:latin typeface="Britannic Bold" panose="020B0903060703020204" pitchFamily="34" charset="0"/>
            </a:endParaRPr>
          </a:p>
        </p:txBody>
      </p:sp>
      <p:sp>
        <p:nvSpPr>
          <p:cNvPr id="4" name="AutoShape 2" descr="The evolution of Elmer the Patchwork Elephant - BBC News"/>
          <p:cNvSpPr>
            <a:spLocks noGrp="1" noChangeAspect="1" noChangeArrowheads="1"/>
          </p:cNvSpPr>
          <p:nvPr>
            <p:ph type="subTitle"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Tree>
    <p:extLst>
      <p:ext uri="{BB962C8B-B14F-4D97-AF65-F5344CB8AC3E}">
        <p14:creationId xmlns:p14="http://schemas.microsoft.com/office/powerpoint/2010/main" val="37586885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3784543" y="1422798"/>
            <a:ext cx="3773943" cy="2113408"/>
          </a:xfrm>
          <a:prstGeom prst="rect">
            <a:avLst/>
          </a:prstGeom>
        </p:spPr>
      </p:pic>
      <p:sp>
        <p:nvSpPr>
          <p:cNvPr id="2" name="Title 1"/>
          <p:cNvSpPr>
            <a:spLocks noGrp="1"/>
          </p:cNvSpPr>
          <p:nvPr>
            <p:ph type="ctrTitle"/>
          </p:nvPr>
        </p:nvSpPr>
        <p:spPr>
          <a:xfrm>
            <a:off x="1366058" y="324196"/>
            <a:ext cx="9144000" cy="1032770"/>
          </a:xfrm>
        </p:spPr>
        <p:txBody>
          <a:bodyPr/>
          <a:lstStyle/>
          <a:p>
            <a:r>
              <a:rPr lang="en-GB" dirty="0" smtClean="0">
                <a:latin typeface="Britannic Bold" panose="020B0903060703020204" pitchFamily="34" charset="0"/>
              </a:rPr>
              <a:t>What is Elmer Day?</a:t>
            </a:r>
            <a:endParaRPr lang="en-GB" dirty="0">
              <a:latin typeface="Britannic Bold" panose="020B0903060703020204" pitchFamily="34" charset="0"/>
            </a:endParaRPr>
          </a:p>
        </p:txBody>
      </p:sp>
      <p:sp>
        <p:nvSpPr>
          <p:cNvPr id="4" name="AutoShape 2" descr="The evolution of Elmer the Patchwork Elephant - BBC News"/>
          <p:cNvSpPr>
            <a:spLocks noGrp="1" noChangeAspect="1" noChangeArrowheads="1"/>
          </p:cNvSpPr>
          <p:nvPr>
            <p:ph type="subTitle" idx="1"/>
          </p:nvPr>
        </p:nvSpPr>
        <p:spPr bwMode="auto">
          <a:xfrm>
            <a:off x="1474124" y="3959486"/>
            <a:ext cx="9144000" cy="165576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latin typeface="Britannic Bold" panose="020B0903060703020204" pitchFamily="34" charset="0"/>
              </a:rPr>
              <a:t>Elmer Day is a celebration of reading, of elephants and of accepting yourself and others, just like Elmer the Patchwork Elephant. Today is about celebrating uniqueness and differences.</a:t>
            </a:r>
          </a:p>
          <a:p>
            <a:endParaRPr lang="en-GB" dirty="0">
              <a:latin typeface="Britannic Bold" panose="020B0903060703020204" pitchFamily="34" charset="0"/>
            </a:endParaRPr>
          </a:p>
        </p:txBody>
      </p:sp>
    </p:spTree>
    <p:extLst>
      <p:ext uri="{BB962C8B-B14F-4D97-AF65-F5344CB8AC3E}">
        <p14:creationId xmlns:p14="http://schemas.microsoft.com/office/powerpoint/2010/main" val="30558619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9659388" y="109702"/>
            <a:ext cx="2211186" cy="1238264"/>
          </a:xfrm>
          <a:prstGeom prst="rect">
            <a:avLst/>
          </a:prstGeom>
        </p:spPr>
      </p:pic>
      <p:sp>
        <p:nvSpPr>
          <p:cNvPr id="4" name="TextBox 3"/>
          <p:cNvSpPr txBox="1"/>
          <p:nvPr/>
        </p:nvSpPr>
        <p:spPr>
          <a:xfrm>
            <a:off x="2103120" y="2033500"/>
            <a:ext cx="7852410" cy="4401205"/>
          </a:xfrm>
          <a:prstGeom prst="rect">
            <a:avLst/>
          </a:prstGeom>
          <a:noFill/>
        </p:spPr>
        <p:txBody>
          <a:bodyPr wrap="square" rtlCol="0">
            <a:spAutoFit/>
          </a:bodyPr>
          <a:lstStyle/>
          <a:p>
            <a:r>
              <a:rPr lang="en-GB" sz="2800" dirty="0">
                <a:latin typeface="Britannic Bold" panose="020B0903060703020204" pitchFamily="34" charset="0"/>
              </a:rPr>
              <a:t>Elmer remains one of the most iconic and widely read children’s book series of all time, selling over 10 million copies worldwide since it was first published by Andersen Press in 1989. Written and illustrated by celebrated children’s author and artist David McKee, the Elmer books have been translated into more than 50 languages and now new books, toys and clothing add to the world of Elmer the Patchwork Elephant.</a:t>
            </a:r>
          </a:p>
        </p:txBody>
      </p:sp>
      <p:sp>
        <p:nvSpPr>
          <p:cNvPr id="5" name="TextBox 4"/>
          <p:cNvSpPr txBox="1"/>
          <p:nvPr/>
        </p:nvSpPr>
        <p:spPr>
          <a:xfrm>
            <a:off x="2585259" y="628904"/>
            <a:ext cx="6309360" cy="707886"/>
          </a:xfrm>
          <a:prstGeom prst="rect">
            <a:avLst/>
          </a:prstGeom>
          <a:noFill/>
        </p:spPr>
        <p:txBody>
          <a:bodyPr wrap="square" rtlCol="0">
            <a:spAutoFit/>
          </a:bodyPr>
          <a:lstStyle/>
          <a:p>
            <a:pPr algn="ctr"/>
            <a:r>
              <a:rPr lang="en-GB" sz="4000" dirty="0" smtClean="0">
                <a:latin typeface="Britannic Bold" panose="020B0903060703020204" pitchFamily="34" charset="0"/>
              </a:rPr>
              <a:t>Elmer</a:t>
            </a:r>
            <a:endParaRPr lang="en-GB" sz="4000" dirty="0">
              <a:latin typeface="Britannic Bold" panose="020B0903060703020204" pitchFamily="34" charset="0"/>
            </a:endParaRPr>
          </a:p>
        </p:txBody>
      </p:sp>
      <p:pic>
        <p:nvPicPr>
          <p:cNvPr id="6" name="Picture 5"/>
          <p:cNvPicPr>
            <a:picLocks noChangeAspect="1"/>
          </p:cNvPicPr>
          <p:nvPr/>
        </p:nvPicPr>
        <p:blipFill>
          <a:blip r:embed="rId3"/>
          <a:stretch>
            <a:fillRect/>
          </a:stretch>
        </p:blipFill>
        <p:spPr>
          <a:xfrm>
            <a:off x="374073" y="109702"/>
            <a:ext cx="2211186" cy="1238264"/>
          </a:xfrm>
          <a:prstGeom prst="rect">
            <a:avLst/>
          </a:prstGeom>
        </p:spPr>
      </p:pic>
    </p:spTree>
    <p:extLst>
      <p:ext uri="{BB962C8B-B14F-4D97-AF65-F5344CB8AC3E}">
        <p14:creationId xmlns:p14="http://schemas.microsoft.com/office/powerpoint/2010/main" val="4202348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ritannic Bold" panose="020B0903060703020204" pitchFamily="34" charset="0"/>
              </a:rPr>
              <a:t>The Story of Elmer</a:t>
            </a:r>
            <a:endParaRPr lang="en-GB" dirty="0">
              <a:latin typeface="Britannic Bold" panose="020B0903060703020204" pitchFamily="34" charset="0"/>
            </a:endParaRPr>
          </a:p>
        </p:txBody>
      </p:sp>
      <p:sp>
        <p:nvSpPr>
          <p:cNvPr id="3" name="Content Placeholder 2"/>
          <p:cNvSpPr>
            <a:spLocks noGrp="1"/>
          </p:cNvSpPr>
          <p:nvPr>
            <p:ph idx="1"/>
          </p:nvPr>
        </p:nvSpPr>
        <p:spPr/>
        <p:txBody>
          <a:bodyPr/>
          <a:lstStyle/>
          <a:p>
            <a:pPr marL="0" indent="0">
              <a:buNone/>
            </a:pPr>
            <a:endParaRPr lang="en-GB" b="1" dirty="0" smtClean="0">
              <a:latin typeface="Britannic Bold" panose="020B0903060703020204" pitchFamily="34" charset="0"/>
            </a:endParaRPr>
          </a:p>
          <a:p>
            <a:pPr marL="0" indent="0">
              <a:buNone/>
            </a:pPr>
            <a:r>
              <a:rPr lang="en-GB" b="1" dirty="0" smtClean="0">
                <a:latin typeface="Britannic Bold" panose="020B0903060703020204" pitchFamily="34" charset="0"/>
              </a:rPr>
              <a:t>Elmer</a:t>
            </a:r>
            <a:r>
              <a:rPr lang="en-GB" dirty="0">
                <a:latin typeface="Britannic Bold" panose="020B0903060703020204" pitchFamily="34" charset="0"/>
              </a:rPr>
              <a:t>, he is a </a:t>
            </a:r>
            <a:r>
              <a:rPr lang="en-GB" dirty="0" smtClean="0">
                <a:latin typeface="Britannic Bold" panose="020B0903060703020204" pitchFamily="34" charset="0"/>
              </a:rPr>
              <a:t>multi-coloured </a:t>
            </a:r>
            <a:r>
              <a:rPr lang="en-GB" dirty="0">
                <a:latin typeface="Britannic Bold" panose="020B0903060703020204" pitchFamily="34" charset="0"/>
              </a:rPr>
              <a:t>elephant who lives happily among a grey herd, and after he tries and fails to hide his true self, he learns that his friends love him for his uniqueness. David McKee wrote </a:t>
            </a:r>
            <a:r>
              <a:rPr lang="en-GB" b="1" dirty="0">
                <a:latin typeface="Britannic Bold" panose="020B0903060703020204" pitchFamily="34" charset="0"/>
              </a:rPr>
              <a:t>Elmer</a:t>
            </a:r>
            <a:r>
              <a:rPr lang="en-GB" dirty="0">
                <a:latin typeface="Britannic Bold" panose="020B0903060703020204" pitchFamily="34" charset="0"/>
              </a:rPr>
              <a:t> after witnessing an upsetting racist remark aimed at </a:t>
            </a:r>
            <a:r>
              <a:rPr lang="en-GB">
                <a:latin typeface="Britannic Bold" panose="020B0903060703020204" pitchFamily="34" charset="0"/>
              </a:rPr>
              <a:t>his </a:t>
            </a:r>
            <a:r>
              <a:rPr lang="en-GB" smtClean="0">
                <a:latin typeface="Britannic Bold" panose="020B0903060703020204" pitchFamily="34" charset="0"/>
              </a:rPr>
              <a:t>daughter.</a:t>
            </a:r>
            <a:endParaRPr lang="en-GB" dirty="0" smtClean="0">
              <a:latin typeface="Britannic Bold" panose="020B0903060703020204" pitchFamily="34" charset="0"/>
            </a:endParaRPr>
          </a:p>
        </p:txBody>
      </p:sp>
      <p:pic>
        <p:nvPicPr>
          <p:cNvPr id="5" name="Picture 4"/>
          <p:cNvPicPr>
            <a:picLocks noChangeAspect="1"/>
          </p:cNvPicPr>
          <p:nvPr/>
        </p:nvPicPr>
        <p:blipFill>
          <a:blip r:embed="rId3"/>
          <a:stretch>
            <a:fillRect/>
          </a:stretch>
        </p:blipFill>
        <p:spPr>
          <a:xfrm rot="20152591">
            <a:off x="677460" y="4744418"/>
            <a:ext cx="2093788" cy="1424084"/>
          </a:xfrm>
          <a:prstGeom prst="rect">
            <a:avLst/>
          </a:prstGeom>
        </p:spPr>
      </p:pic>
      <p:pic>
        <p:nvPicPr>
          <p:cNvPr id="6" name="Picture 5"/>
          <p:cNvPicPr>
            <a:picLocks noChangeAspect="1"/>
          </p:cNvPicPr>
          <p:nvPr/>
        </p:nvPicPr>
        <p:blipFill>
          <a:blip r:embed="rId4"/>
          <a:stretch>
            <a:fillRect/>
          </a:stretch>
        </p:blipFill>
        <p:spPr>
          <a:xfrm rot="1091694">
            <a:off x="951031" y="402525"/>
            <a:ext cx="2003222" cy="1043479"/>
          </a:xfrm>
          <a:prstGeom prst="rect">
            <a:avLst/>
          </a:prstGeom>
        </p:spPr>
      </p:pic>
      <p:pic>
        <p:nvPicPr>
          <p:cNvPr id="7" name="Picture 6"/>
          <p:cNvPicPr>
            <a:picLocks noChangeAspect="1"/>
          </p:cNvPicPr>
          <p:nvPr/>
        </p:nvPicPr>
        <p:blipFill>
          <a:blip r:embed="rId3"/>
          <a:stretch>
            <a:fillRect/>
          </a:stretch>
        </p:blipFill>
        <p:spPr>
          <a:xfrm rot="1911608">
            <a:off x="9743139" y="619927"/>
            <a:ext cx="1871885" cy="1273157"/>
          </a:xfrm>
          <a:prstGeom prst="rect">
            <a:avLst/>
          </a:prstGeom>
        </p:spPr>
      </p:pic>
      <p:pic>
        <p:nvPicPr>
          <p:cNvPr id="8" name="Picture 7"/>
          <p:cNvPicPr>
            <a:picLocks noChangeAspect="1"/>
          </p:cNvPicPr>
          <p:nvPr/>
        </p:nvPicPr>
        <p:blipFill>
          <a:blip r:embed="rId5"/>
          <a:stretch>
            <a:fillRect/>
          </a:stretch>
        </p:blipFill>
        <p:spPr>
          <a:xfrm rot="841592">
            <a:off x="8921348" y="4468723"/>
            <a:ext cx="2487480" cy="1802915"/>
          </a:xfrm>
          <a:prstGeom prst="rect">
            <a:avLst/>
          </a:prstGeom>
        </p:spPr>
      </p:pic>
    </p:spTree>
    <p:extLst>
      <p:ext uri="{BB962C8B-B14F-4D97-AF65-F5344CB8AC3E}">
        <p14:creationId xmlns:p14="http://schemas.microsoft.com/office/powerpoint/2010/main" val="1026392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9235489" y="2622132"/>
            <a:ext cx="2143125" cy="2143125"/>
          </a:xfrm>
          <a:prstGeom prst="rect">
            <a:avLst/>
          </a:prstGeom>
        </p:spPr>
      </p:pic>
      <p:sp>
        <p:nvSpPr>
          <p:cNvPr id="3" name="TextBox 2"/>
          <p:cNvSpPr txBox="1"/>
          <p:nvPr/>
        </p:nvSpPr>
        <p:spPr>
          <a:xfrm>
            <a:off x="2442411" y="806116"/>
            <a:ext cx="7190120" cy="707886"/>
          </a:xfrm>
          <a:prstGeom prst="rect">
            <a:avLst/>
          </a:prstGeom>
          <a:noFill/>
        </p:spPr>
        <p:txBody>
          <a:bodyPr wrap="square" rtlCol="0">
            <a:spAutoFit/>
          </a:bodyPr>
          <a:lstStyle/>
          <a:p>
            <a:pPr algn="ctr"/>
            <a:r>
              <a:rPr lang="en-GB" sz="4000" dirty="0" smtClean="0">
                <a:latin typeface="Britannic Bold" panose="020B0903060703020204" pitchFamily="34" charset="0"/>
              </a:rPr>
              <a:t>David McKee</a:t>
            </a:r>
            <a:endParaRPr lang="en-GB" sz="4000" dirty="0">
              <a:latin typeface="Britannic Bold" panose="020B0903060703020204" pitchFamily="34" charset="0"/>
            </a:endParaRPr>
          </a:p>
        </p:txBody>
      </p:sp>
      <p:sp>
        <p:nvSpPr>
          <p:cNvPr id="4" name="TextBox 3"/>
          <p:cNvSpPr txBox="1"/>
          <p:nvPr/>
        </p:nvSpPr>
        <p:spPr>
          <a:xfrm>
            <a:off x="950495" y="2286000"/>
            <a:ext cx="7628021" cy="4154984"/>
          </a:xfrm>
          <a:prstGeom prst="rect">
            <a:avLst/>
          </a:prstGeom>
          <a:noFill/>
        </p:spPr>
        <p:txBody>
          <a:bodyPr wrap="square" rtlCol="0">
            <a:spAutoFit/>
          </a:bodyPr>
          <a:lstStyle/>
          <a:p>
            <a:r>
              <a:rPr lang="en-GB" sz="2400" dirty="0">
                <a:latin typeface="Britannic Bold" panose="020B0903060703020204" pitchFamily="34" charset="0"/>
              </a:rPr>
              <a:t>David McKee was born in Devon and studied at Plymouth Art College. In the early part of his career, McKee regularly drew and sold humorous drawings to magazines and newspapers such as The Times Educational Supplement, Punch and the Reader’s Digest. David McKee has written and illustrated over 50 picture books for Andersen Press and has penned a number of children’s classics including King Rollo, Mr Benn, Not Now Bernard and Elmer the Patchwork Elephant. David McKee loves to paint and now lives in the South of France but regularly visits London.</a:t>
            </a:r>
          </a:p>
        </p:txBody>
      </p:sp>
    </p:spTree>
    <p:extLst>
      <p:ext uri="{BB962C8B-B14F-4D97-AF65-F5344CB8AC3E}">
        <p14:creationId xmlns:p14="http://schemas.microsoft.com/office/powerpoint/2010/main" val="16233135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Rectangle 1"/>
          <p:cNvSpPr/>
          <p:nvPr/>
        </p:nvSpPr>
        <p:spPr>
          <a:xfrm>
            <a:off x="3619500" y="2828926"/>
            <a:ext cx="4448175" cy="1014380"/>
          </a:xfrm>
          <a:prstGeom prst="rect">
            <a:avLst/>
          </a:prstGeom>
        </p:spPr>
        <p:txBody>
          <a:bodyPr wrap="square">
            <a:spAutoFit/>
          </a:bodyPr>
          <a:lstStyle/>
          <a:p>
            <a:pPr>
              <a:lnSpc>
                <a:spcPct val="107000"/>
              </a:lnSpc>
              <a:spcAft>
                <a:spcPts val="800"/>
              </a:spcAft>
            </a:pPr>
            <a:r>
              <a:rPr lang="en-GB" sz="28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https://www.youtube.com/watch?v=XtY7KlOX-PE&amp;t=9s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itle 2"/>
          <p:cNvSpPr>
            <a:spLocks noGrp="1"/>
          </p:cNvSpPr>
          <p:nvPr>
            <p:ph type="title"/>
          </p:nvPr>
        </p:nvSpPr>
        <p:spPr/>
        <p:txBody>
          <a:bodyPr/>
          <a:lstStyle/>
          <a:p>
            <a:pPr algn="ctr"/>
            <a:r>
              <a:rPr lang="en-GB" dirty="0" smtClean="0">
                <a:latin typeface="Britannic Bold" panose="020B0903060703020204" pitchFamily="34" charset="0"/>
              </a:rPr>
              <a:t>The story of Elmer written and performed by David McKee</a:t>
            </a:r>
            <a:endParaRPr lang="en-GB" dirty="0">
              <a:latin typeface="Britannic Bold" panose="020B0903060703020204" pitchFamily="34" charset="0"/>
            </a:endParaRPr>
          </a:p>
        </p:txBody>
      </p:sp>
      <p:pic>
        <p:nvPicPr>
          <p:cNvPr id="4" name="Picture 3"/>
          <p:cNvPicPr>
            <a:picLocks noChangeAspect="1"/>
          </p:cNvPicPr>
          <p:nvPr/>
        </p:nvPicPr>
        <p:blipFill>
          <a:blip r:embed="rId4"/>
          <a:stretch>
            <a:fillRect/>
          </a:stretch>
        </p:blipFill>
        <p:spPr>
          <a:xfrm>
            <a:off x="9210675" y="2068680"/>
            <a:ext cx="2143125" cy="2143125"/>
          </a:xfrm>
          <a:prstGeom prst="rect">
            <a:avLst/>
          </a:prstGeom>
        </p:spPr>
      </p:pic>
    </p:spTree>
    <p:extLst>
      <p:ext uri="{BB962C8B-B14F-4D97-AF65-F5344CB8AC3E}">
        <p14:creationId xmlns:p14="http://schemas.microsoft.com/office/powerpoint/2010/main" val="7670889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0" y="201613"/>
            <a:ext cx="2143125" cy="2143125"/>
          </a:xfrm>
          <a:prstGeom prst="rect">
            <a:avLst/>
          </a:prstGeom>
        </p:spPr>
      </p:pic>
      <p:pic>
        <p:nvPicPr>
          <p:cNvPr id="10" name="Picture 9"/>
          <p:cNvPicPr>
            <a:picLocks noChangeAspect="1"/>
          </p:cNvPicPr>
          <p:nvPr/>
        </p:nvPicPr>
        <p:blipFill>
          <a:blip r:embed="rId4"/>
          <a:stretch>
            <a:fillRect/>
          </a:stretch>
        </p:blipFill>
        <p:spPr>
          <a:xfrm>
            <a:off x="10210800" y="0"/>
            <a:ext cx="1981200" cy="2305050"/>
          </a:xfrm>
          <a:prstGeom prst="rect">
            <a:avLst/>
          </a:prstGeom>
        </p:spPr>
      </p:pic>
      <p:sp>
        <p:nvSpPr>
          <p:cNvPr id="2" name="Title 1"/>
          <p:cNvSpPr>
            <a:spLocks noGrp="1"/>
          </p:cNvSpPr>
          <p:nvPr>
            <p:ph type="ctrTitle"/>
          </p:nvPr>
        </p:nvSpPr>
        <p:spPr/>
        <p:txBody>
          <a:bodyPr/>
          <a:lstStyle/>
          <a:p>
            <a:r>
              <a:rPr lang="en-GB" dirty="0" smtClean="0">
                <a:latin typeface="Britannic Bold" panose="020B0903060703020204" pitchFamily="34" charset="0"/>
              </a:rPr>
              <a:t>Elmer Stories</a:t>
            </a:r>
            <a:endParaRPr lang="en-GB" dirty="0">
              <a:latin typeface="Britannic Bold" panose="020B0903060703020204" pitchFamily="34" charset="0"/>
            </a:endParaRPr>
          </a:p>
        </p:txBody>
      </p:sp>
      <p:pic>
        <p:nvPicPr>
          <p:cNvPr id="6" name="Picture 5"/>
          <p:cNvPicPr>
            <a:picLocks noChangeAspect="1"/>
          </p:cNvPicPr>
          <p:nvPr/>
        </p:nvPicPr>
        <p:blipFill>
          <a:blip r:embed="rId5"/>
          <a:stretch>
            <a:fillRect/>
          </a:stretch>
        </p:blipFill>
        <p:spPr>
          <a:xfrm>
            <a:off x="4991100" y="4933950"/>
            <a:ext cx="1619250" cy="1762125"/>
          </a:xfrm>
          <a:prstGeom prst="rect">
            <a:avLst/>
          </a:prstGeom>
        </p:spPr>
      </p:pic>
      <p:pic>
        <p:nvPicPr>
          <p:cNvPr id="7" name="Picture 6"/>
          <p:cNvPicPr>
            <a:picLocks noChangeAspect="1"/>
          </p:cNvPicPr>
          <p:nvPr/>
        </p:nvPicPr>
        <p:blipFill>
          <a:blip r:embed="rId6"/>
          <a:stretch>
            <a:fillRect/>
          </a:stretch>
        </p:blipFill>
        <p:spPr>
          <a:xfrm>
            <a:off x="4800600" y="-20637"/>
            <a:ext cx="2000250" cy="2286000"/>
          </a:xfrm>
          <a:prstGeom prst="rect">
            <a:avLst/>
          </a:prstGeom>
        </p:spPr>
      </p:pic>
      <p:pic>
        <p:nvPicPr>
          <p:cNvPr id="8" name="Picture 7"/>
          <p:cNvPicPr>
            <a:picLocks noChangeAspect="1"/>
          </p:cNvPicPr>
          <p:nvPr/>
        </p:nvPicPr>
        <p:blipFill>
          <a:blip r:embed="rId7"/>
          <a:stretch>
            <a:fillRect/>
          </a:stretch>
        </p:blipFill>
        <p:spPr>
          <a:xfrm>
            <a:off x="9777413" y="4206875"/>
            <a:ext cx="2000250" cy="2286000"/>
          </a:xfrm>
          <a:prstGeom prst="rect">
            <a:avLst/>
          </a:prstGeom>
        </p:spPr>
      </p:pic>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8"/>
          <a:stretch>
            <a:fillRect/>
          </a:stretch>
        </p:blipFill>
        <p:spPr>
          <a:xfrm>
            <a:off x="0" y="4592639"/>
            <a:ext cx="2000250" cy="2286000"/>
          </a:xfrm>
          <a:prstGeom prst="rect">
            <a:avLst/>
          </a:prstGeom>
        </p:spPr>
      </p:pic>
    </p:spTree>
    <p:extLst>
      <p:ext uri="{BB962C8B-B14F-4D97-AF65-F5344CB8AC3E}">
        <p14:creationId xmlns:p14="http://schemas.microsoft.com/office/powerpoint/2010/main" val="10918578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ritannic Bold" panose="020B0903060703020204" pitchFamily="34" charset="0"/>
              </a:rPr>
              <a:t>Celebrating Differences</a:t>
            </a:r>
            <a:endParaRPr lang="en-GB" dirty="0">
              <a:latin typeface="Britannic Bold" panose="020B0903060703020204" pitchFamily="34" charset="0"/>
            </a:endParaRPr>
          </a:p>
        </p:txBody>
      </p:sp>
      <p:sp>
        <p:nvSpPr>
          <p:cNvPr id="4" name="TextBox 3"/>
          <p:cNvSpPr txBox="1"/>
          <p:nvPr/>
        </p:nvSpPr>
        <p:spPr>
          <a:xfrm>
            <a:off x="1510318" y="1607549"/>
            <a:ext cx="8972550" cy="707886"/>
          </a:xfrm>
          <a:prstGeom prst="rect">
            <a:avLst/>
          </a:prstGeom>
          <a:noFill/>
        </p:spPr>
        <p:txBody>
          <a:bodyPr wrap="square" rtlCol="0">
            <a:spAutoFit/>
          </a:bodyPr>
          <a:lstStyle/>
          <a:p>
            <a:pPr algn="ctr"/>
            <a:r>
              <a:rPr lang="en-GB" sz="4000" dirty="0" smtClean="0">
                <a:latin typeface="Britannic Bold" panose="020B0903060703020204" pitchFamily="34" charset="0"/>
              </a:rPr>
              <a:t>What things make us different?</a:t>
            </a:r>
            <a:endParaRPr lang="en-GB" sz="4000" dirty="0">
              <a:latin typeface="Britannic Bold" panose="020B0903060703020204" pitchFamily="34" charset="0"/>
            </a:endParaRPr>
          </a:p>
        </p:txBody>
      </p:sp>
      <p:sp>
        <p:nvSpPr>
          <p:cNvPr id="5" name="Oval 4"/>
          <p:cNvSpPr/>
          <p:nvPr/>
        </p:nvSpPr>
        <p:spPr>
          <a:xfrm>
            <a:off x="446656" y="2023968"/>
            <a:ext cx="1592263" cy="1593850"/>
          </a:xfrm>
          <a:prstGeom prst="ellipse">
            <a:avLst/>
          </a:prstGeom>
          <a:solidFill>
            <a:srgbClr val="F6862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Hair colour</a:t>
            </a:r>
          </a:p>
        </p:txBody>
      </p:sp>
      <p:pic>
        <p:nvPicPr>
          <p:cNvPr id="6" name="Picture 5"/>
          <p:cNvPicPr>
            <a:picLocks noChangeAspect="1"/>
          </p:cNvPicPr>
          <p:nvPr/>
        </p:nvPicPr>
        <p:blipFill>
          <a:blip r:embed="rId3"/>
          <a:stretch>
            <a:fillRect/>
          </a:stretch>
        </p:blipFill>
        <p:spPr>
          <a:xfrm>
            <a:off x="2755244" y="2780127"/>
            <a:ext cx="1906401" cy="1906401"/>
          </a:xfrm>
          <a:prstGeom prst="rect">
            <a:avLst/>
          </a:prstGeom>
        </p:spPr>
      </p:pic>
      <p:sp>
        <p:nvSpPr>
          <p:cNvPr id="7" name="Oval 6"/>
          <p:cNvSpPr/>
          <p:nvPr/>
        </p:nvSpPr>
        <p:spPr>
          <a:xfrm>
            <a:off x="809987" y="4267853"/>
            <a:ext cx="1649413" cy="1649412"/>
          </a:xfrm>
          <a:prstGeom prst="ellipse">
            <a:avLst/>
          </a:prstGeom>
          <a:solidFill>
            <a:srgbClr val="C28C5D"/>
          </a:solidFill>
          <a:ln w="12700" cap="flat" cmpd="sng" algn="ctr">
            <a:no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white"/>
                </a:solidFill>
                <a:effectLst/>
                <a:uLnTx/>
                <a:uFillTx/>
                <a:latin typeface="Twinkl"/>
                <a:ea typeface="+mn-ea"/>
                <a:cs typeface="+mn-cs"/>
              </a:rPr>
              <a:t>Skin colour</a:t>
            </a:r>
          </a:p>
        </p:txBody>
      </p:sp>
      <p:sp>
        <p:nvSpPr>
          <p:cNvPr id="8" name="Oval 7"/>
          <p:cNvSpPr/>
          <p:nvPr/>
        </p:nvSpPr>
        <p:spPr>
          <a:xfrm>
            <a:off x="7782094" y="2923658"/>
            <a:ext cx="1565195" cy="146899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Type of family</a:t>
            </a:r>
          </a:p>
        </p:txBody>
      </p:sp>
      <p:pic>
        <p:nvPicPr>
          <p:cNvPr id="9" name="Picture 8"/>
          <p:cNvPicPr>
            <a:picLocks noChangeAspect="1"/>
          </p:cNvPicPr>
          <p:nvPr/>
        </p:nvPicPr>
        <p:blipFill>
          <a:blip r:embed="rId4"/>
          <a:stretch>
            <a:fillRect/>
          </a:stretch>
        </p:blipFill>
        <p:spPr>
          <a:xfrm>
            <a:off x="5590879" y="3563880"/>
            <a:ext cx="1261981" cy="1261981"/>
          </a:xfrm>
          <a:prstGeom prst="rect">
            <a:avLst/>
          </a:prstGeom>
        </p:spPr>
      </p:pic>
      <p:pic>
        <p:nvPicPr>
          <p:cNvPr id="10" name="Picture 9"/>
          <p:cNvPicPr>
            <a:picLocks noChangeAspect="1"/>
          </p:cNvPicPr>
          <p:nvPr/>
        </p:nvPicPr>
        <p:blipFill>
          <a:blip r:embed="rId5"/>
          <a:stretch>
            <a:fillRect/>
          </a:stretch>
        </p:blipFill>
        <p:spPr>
          <a:xfrm>
            <a:off x="10168578" y="2532543"/>
            <a:ext cx="1249788" cy="1255885"/>
          </a:xfrm>
          <a:prstGeom prst="rect">
            <a:avLst/>
          </a:prstGeom>
        </p:spPr>
      </p:pic>
      <p:sp>
        <p:nvSpPr>
          <p:cNvPr id="11" name="TextBox 10"/>
          <p:cNvSpPr txBox="1"/>
          <p:nvPr/>
        </p:nvSpPr>
        <p:spPr>
          <a:xfrm>
            <a:off x="3286125" y="5210175"/>
            <a:ext cx="5616806" cy="954107"/>
          </a:xfrm>
          <a:prstGeom prst="rect">
            <a:avLst/>
          </a:prstGeom>
          <a:noFill/>
        </p:spPr>
        <p:txBody>
          <a:bodyPr wrap="square" rtlCol="0">
            <a:spAutoFit/>
          </a:bodyPr>
          <a:lstStyle/>
          <a:p>
            <a:pPr algn="ctr"/>
            <a:r>
              <a:rPr lang="en-GB" sz="2800" dirty="0" smtClean="0">
                <a:latin typeface="Britannic Bold" panose="020B0903060703020204" pitchFamily="34" charset="0"/>
              </a:rPr>
              <a:t>Can you think of any other differences?</a:t>
            </a:r>
            <a:endParaRPr lang="en-GB" sz="2800" dirty="0">
              <a:latin typeface="Britannic Bold" panose="020B0903060703020204" pitchFamily="34" charset="0"/>
            </a:endParaRPr>
          </a:p>
        </p:txBody>
      </p:sp>
    </p:spTree>
    <p:extLst>
      <p:ext uri="{BB962C8B-B14F-4D97-AF65-F5344CB8AC3E}">
        <p14:creationId xmlns:p14="http://schemas.microsoft.com/office/powerpoint/2010/main" val="217247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ritannic Bold" panose="020B0903060703020204" pitchFamily="34" charset="0"/>
              </a:rPr>
              <a:t>We Are All Unique</a:t>
            </a:r>
            <a:endParaRPr lang="en-GB" dirty="0">
              <a:latin typeface="Britannic Bold" panose="020B0903060703020204" pitchFamily="34" charset="0"/>
            </a:endParaRPr>
          </a:p>
        </p:txBody>
      </p:sp>
      <p:sp>
        <p:nvSpPr>
          <p:cNvPr id="5" name="Content Placeholder 4"/>
          <p:cNvSpPr>
            <a:spLocks noGrp="1"/>
          </p:cNvSpPr>
          <p:nvPr>
            <p:ph idx="1"/>
          </p:nvPr>
        </p:nvSpPr>
        <p:spPr/>
        <p:txBody>
          <a:bodyPr/>
          <a:lstStyle/>
          <a:p>
            <a:r>
              <a:rPr lang="en-GB" dirty="0">
                <a:solidFill>
                  <a:srgbClr val="FF33CC"/>
                </a:solidFill>
                <a:latin typeface="Britannic Bold" panose="020B0903060703020204" pitchFamily="34" charset="0"/>
              </a:rPr>
              <a:t>If we all looked the same, we wouldn’t be able to see who was who</a:t>
            </a:r>
            <a:r>
              <a:rPr lang="en-GB" dirty="0" smtClean="0">
                <a:solidFill>
                  <a:srgbClr val="FF33CC"/>
                </a:solidFill>
                <a:latin typeface="Britannic Bold" panose="020B0903060703020204" pitchFamily="34" charset="0"/>
              </a:rPr>
              <a:t>!</a:t>
            </a:r>
          </a:p>
          <a:p>
            <a:endParaRPr lang="en-GB" dirty="0">
              <a:latin typeface="Britannic Bold" panose="020B0903060703020204" pitchFamily="34" charset="0"/>
            </a:endParaRPr>
          </a:p>
          <a:p>
            <a:r>
              <a:rPr lang="en-GB" dirty="0">
                <a:solidFill>
                  <a:srgbClr val="0066FF"/>
                </a:solidFill>
                <a:latin typeface="Britannic Bold" panose="020B0903060703020204" pitchFamily="34" charset="0"/>
              </a:rPr>
              <a:t>If we all liked the same things we would all fight over what we wanted</a:t>
            </a:r>
            <a:r>
              <a:rPr lang="en-GB" dirty="0" smtClean="0">
                <a:solidFill>
                  <a:srgbClr val="0066FF"/>
                </a:solidFill>
                <a:latin typeface="Britannic Bold" panose="020B0903060703020204" pitchFamily="34" charset="0"/>
              </a:rPr>
              <a:t>!</a:t>
            </a:r>
          </a:p>
          <a:p>
            <a:endParaRPr lang="en-GB" dirty="0">
              <a:latin typeface="Britannic Bold" panose="020B0903060703020204" pitchFamily="34" charset="0"/>
            </a:endParaRPr>
          </a:p>
          <a:p>
            <a:r>
              <a:rPr lang="en-GB" dirty="0">
                <a:solidFill>
                  <a:schemeClr val="accent6">
                    <a:lumMod val="50000"/>
                  </a:schemeClr>
                </a:solidFill>
                <a:latin typeface="Britannic Bold" panose="020B0903060703020204" pitchFamily="34" charset="0"/>
              </a:rPr>
              <a:t>Fortunately we are all different</a:t>
            </a:r>
            <a:r>
              <a:rPr lang="en-GB" dirty="0" smtClean="0">
                <a:solidFill>
                  <a:schemeClr val="accent6">
                    <a:lumMod val="50000"/>
                  </a:schemeClr>
                </a:solidFill>
              </a:rPr>
              <a:t>.</a:t>
            </a:r>
          </a:p>
          <a:p>
            <a:endParaRPr lang="en-GB" dirty="0">
              <a:solidFill>
                <a:schemeClr val="accent6">
                  <a:lumMod val="50000"/>
                </a:schemeClr>
              </a:solidFill>
            </a:endParaRPr>
          </a:p>
          <a:p>
            <a:pPr marL="0" indent="0">
              <a:buNone/>
            </a:pPr>
            <a:endParaRPr lang="en-GB" dirty="0">
              <a:solidFill>
                <a:schemeClr val="accent6">
                  <a:lumMod val="50000"/>
                </a:schemeClr>
              </a:solidFill>
            </a:endParaRPr>
          </a:p>
          <a:p>
            <a:endParaRPr lang="en-GB" dirty="0"/>
          </a:p>
        </p:txBody>
      </p:sp>
      <p:pic>
        <p:nvPicPr>
          <p:cNvPr id="6" name="Picture 5"/>
          <p:cNvPicPr>
            <a:picLocks noChangeAspect="1"/>
          </p:cNvPicPr>
          <p:nvPr/>
        </p:nvPicPr>
        <p:blipFill>
          <a:blip r:embed="rId3"/>
          <a:stretch>
            <a:fillRect/>
          </a:stretch>
        </p:blipFill>
        <p:spPr>
          <a:xfrm>
            <a:off x="6801231" y="4063555"/>
            <a:ext cx="3773943" cy="2113408"/>
          </a:xfrm>
          <a:prstGeom prst="rect">
            <a:avLst/>
          </a:prstGeom>
        </p:spPr>
      </p:pic>
    </p:spTree>
    <p:extLst>
      <p:ext uri="{BB962C8B-B14F-4D97-AF65-F5344CB8AC3E}">
        <p14:creationId xmlns:p14="http://schemas.microsoft.com/office/powerpoint/2010/main" val="39354670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ritannic Bold" panose="020B0903060703020204" pitchFamily="34" charset="0"/>
              </a:rPr>
              <a:t>Did You Know?</a:t>
            </a:r>
            <a:endParaRPr lang="en-GB" dirty="0">
              <a:latin typeface="Britannic Bold" panose="020B0903060703020204" pitchFamily="34" charset="0"/>
            </a:endParaRPr>
          </a:p>
        </p:txBody>
      </p:sp>
      <p:pic>
        <p:nvPicPr>
          <p:cNvPr id="4" name="Content Placeholder 3"/>
          <p:cNvPicPr>
            <a:picLocks noGrp="1" noChangeAspect="1"/>
          </p:cNvPicPr>
          <p:nvPr>
            <p:ph idx="1"/>
          </p:nvPr>
        </p:nvPicPr>
        <p:blipFill>
          <a:blip r:embed="rId3"/>
          <a:stretch>
            <a:fillRect/>
          </a:stretch>
        </p:blipFill>
        <p:spPr>
          <a:xfrm>
            <a:off x="588446" y="1521624"/>
            <a:ext cx="914521" cy="1059396"/>
          </a:xfrm>
          <a:prstGeom prst="rect">
            <a:avLst/>
          </a:prstGeom>
        </p:spPr>
      </p:pic>
      <p:sp>
        <p:nvSpPr>
          <p:cNvPr id="7" name="Rectangle 6"/>
          <p:cNvSpPr/>
          <p:nvPr/>
        </p:nvSpPr>
        <p:spPr>
          <a:xfrm>
            <a:off x="1677397" y="1657690"/>
            <a:ext cx="3438525" cy="1200329"/>
          </a:xfrm>
          <a:prstGeom prst="rect">
            <a:avLst/>
          </a:prstGeom>
        </p:spPr>
        <p:txBody>
          <a:bodyPr wrap="square">
            <a:spAutoFit/>
          </a:bodyPr>
          <a:lstStyle/>
          <a:p>
            <a:r>
              <a:rPr lang="en-GB" dirty="0">
                <a:solidFill>
                  <a:schemeClr val="accent1">
                    <a:lumMod val="75000"/>
                  </a:schemeClr>
                </a:solidFill>
                <a:latin typeface="Britannic Bold" panose="020B0903060703020204" pitchFamily="34" charset="0"/>
              </a:rPr>
              <a:t>No two snowflakes are the same. Each has its own individual pattern. Each snowflake is </a:t>
            </a:r>
            <a:r>
              <a:rPr lang="en-GB" dirty="0" smtClean="0">
                <a:solidFill>
                  <a:schemeClr val="accent1">
                    <a:lumMod val="75000"/>
                  </a:schemeClr>
                </a:solidFill>
                <a:latin typeface="Britannic Bold" panose="020B0903060703020204" pitchFamily="34" charset="0"/>
              </a:rPr>
              <a:t>unique</a:t>
            </a:r>
            <a:r>
              <a:rPr lang="en-GB" dirty="0" smtClean="0">
                <a:solidFill>
                  <a:schemeClr val="accent1">
                    <a:lumMod val="75000"/>
                  </a:schemeClr>
                </a:solidFill>
              </a:rPr>
              <a:t>.</a:t>
            </a:r>
            <a:endParaRPr lang="en-GB" dirty="0">
              <a:solidFill>
                <a:schemeClr val="accent1">
                  <a:lumMod val="75000"/>
                </a:schemeClr>
              </a:solidFill>
            </a:endParaRPr>
          </a:p>
        </p:txBody>
      </p:sp>
      <p:pic>
        <p:nvPicPr>
          <p:cNvPr id="8" name="Picture 7"/>
          <p:cNvPicPr>
            <a:picLocks noChangeAspect="1"/>
          </p:cNvPicPr>
          <p:nvPr/>
        </p:nvPicPr>
        <p:blipFill>
          <a:blip r:embed="rId4"/>
          <a:stretch>
            <a:fillRect/>
          </a:stretch>
        </p:blipFill>
        <p:spPr>
          <a:xfrm>
            <a:off x="5115922" y="1548821"/>
            <a:ext cx="976436" cy="1131119"/>
          </a:xfrm>
          <a:prstGeom prst="rect">
            <a:avLst/>
          </a:prstGeom>
        </p:spPr>
      </p:pic>
      <p:pic>
        <p:nvPicPr>
          <p:cNvPr id="9" name="Picture 8"/>
          <p:cNvPicPr>
            <a:picLocks noChangeAspect="1"/>
          </p:cNvPicPr>
          <p:nvPr/>
        </p:nvPicPr>
        <p:blipFill>
          <a:blip r:embed="rId5"/>
          <a:stretch>
            <a:fillRect/>
          </a:stretch>
        </p:blipFill>
        <p:spPr>
          <a:xfrm>
            <a:off x="9859685" y="1690688"/>
            <a:ext cx="1830964" cy="890332"/>
          </a:xfrm>
          <a:prstGeom prst="rect">
            <a:avLst/>
          </a:prstGeom>
        </p:spPr>
      </p:pic>
      <p:pic>
        <p:nvPicPr>
          <p:cNvPr id="10" name="Picture 9"/>
          <p:cNvPicPr>
            <a:picLocks noChangeAspect="1"/>
          </p:cNvPicPr>
          <p:nvPr/>
        </p:nvPicPr>
        <p:blipFill>
          <a:blip r:embed="rId6"/>
          <a:stretch>
            <a:fillRect/>
          </a:stretch>
        </p:blipFill>
        <p:spPr>
          <a:xfrm>
            <a:off x="7333487" y="3647788"/>
            <a:ext cx="1367665" cy="1137897"/>
          </a:xfrm>
          <a:prstGeom prst="rect">
            <a:avLst/>
          </a:prstGeom>
        </p:spPr>
      </p:pic>
      <p:sp>
        <p:nvSpPr>
          <p:cNvPr id="11" name="Rectangle 10"/>
          <p:cNvSpPr/>
          <p:nvPr/>
        </p:nvSpPr>
        <p:spPr>
          <a:xfrm>
            <a:off x="6732615" y="2776208"/>
            <a:ext cx="4948047" cy="923330"/>
          </a:xfrm>
          <a:prstGeom prst="rect">
            <a:avLst/>
          </a:prstGeom>
        </p:spPr>
        <p:txBody>
          <a:bodyPr wrap="square">
            <a:spAutoFit/>
          </a:bodyPr>
          <a:lstStyle/>
          <a:p>
            <a:r>
              <a:rPr lang="en-GB" dirty="0">
                <a:solidFill>
                  <a:srgbClr val="00B050"/>
                </a:solidFill>
                <a:latin typeface="Britannic Bold" panose="020B0903060703020204" pitchFamily="34" charset="0"/>
              </a:rPr>
              <a:t>No two animals are the same. Even if they are both the same type of animal. They’re all unique like us.</a:t>
            </a:r>
          </a:p>
        </p:txBody>
      </p:sp>
      <p:pic>
        <p:nvPicPr>
          <p:cNvPr id="12" name="Picture 11"/>
          <p:cNvPicPr>
            <a:picLocks noChangeAspect="1"/>
          </p:cNvPicPr>
          <p:nvPr/>
        </p:nvPicPr>
        <p:blipFill>
          <a:blip r:embed="rId7"/>
          <a:stretch>
            <a:fillRect/>
          </a:stretch>
        </p:blipFill>
        <p:spPr>
          <a:xfrm>
            <a:off x="106627" y="4050159"/>
            <a:ext cx="1225402" cy="1731414"/>
          </a:xfrm>
          <a:prstGeom prst="rect">
            <a:avLst/>
          </a:prstGeom>
        </p:spPr>
      </p:pic>
      <p:sp>
        <p:nvSpPr>
          <p:cNvPr id="13" name="Rectangle 12"/>
          <p:cNvSpPr/>
          <p:nvPr/>
        </p:nvSpPr>
        <p:spPr>
          <a:xfrm>
            <a:off x="1332029" y="4713228"/>
            <a:ext cx="4172659" cy="923330"/>
          </a:xfrm>
          <a:prstGeom prst="rect">
            <a:avLst/>
          </a:prstGeom>
        </p:spPr>
        <p:txBody>
          <a:bodyPr wrap="square">
            <a:spAutoFit/>
          </a:bodyPr>
          <a:lstStyle/>
          <a:p>
            <a:r>
              <a:rPr lang="en-GB" dirty="0">
                <a:solidFill>
                  <a:srgbClr val="FF0000"/>
                </a:solidFill>
                <a:latin typeface="Britannic Bold" panose="020B0903060703020204" pitchFamily="34" charset="0"/>
              </a:rPr>
              <a:t>Every single person on earth has a unique fingerprint. Each one is special and different.</a:t>
            </a:r>
          </a:p>
        </p:txBody>
      </p:sp>
      <p:pic>
        <p:nvPicPr>
          <p:cNvPr id="14" name="Picture 13"/>
          <p:cNvPicPr>
            <a:picLocks noChangeAspect="1"/>
          </p:cNvPicPr>
          <p:nvPr/>
        </p:nvPicPr>
        <p:blipFill>
          <a:blip r:embed="rId8"/>
          <a:stretch>
            <a:fillRect/>
          </a:stretch>
        </p:blipFill>
        <p:spPr>
          <a:xfrm>
            <a:off x="5212228" y="4191210"/>
            <a:ext cx="1231499" cy="1731414"/>
          </a:xfrm>
          <a:prstGeom prst="rect">
            <a:avLst/>
          </a:prstGeom>
        </p:spPr>
      </p:pic>
    </p:spTree>
    <p:extLst>
      <p:ext uri="{BB962C8B-B14F-4D97-AF65-F5344CB8AC3E}">
        <p14:creationId xmlns:p14="http://schemas.microsoft.com/office/powerpoint/2010/main" val="22961855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3633" y="407323"/>
            <a:ext cx="10515600" cy="1283364"/>
          </a:xfrm>
        </p:spPr>
        <p:txBody>
          <a:bodyPr/>
          <a:lstStyle/>
          <a:p>
            <a:pPr algn="ctr"/>
            <a:r>
              <a:rPr lang="en-GB" dirty="0" smtClean="0">
                <a:latin typeface="Britannic Bold" panose="020B0903060703020204" pitchFamily="34" charset="0"/>
              </a:rPr>
              <a:t>We are all Different</a:t>
            </a:r>
            <a:endParaRPr lang="en-GB" dirty="0">
              <a:latin typeface="Britannic Bold" panose="020B0903060703020204" pitchFamily="34" charset="0"/>
            </a:endParaRPr>
          </a:p>
        </p:txBody>
      </p:sp>
      <p:pic>
        <p:nvPicPr>
          <p:cNvPr id="4" name="Content Placeholder 3"/>
          <p:cNvPicPr>
            <a:picLocks noGrp="1" noChangeAspect="1"/>
          </p:cNvPicPr>
          <p:nvPr>
            <p:ph idx="1"/>
          </p:nvPr>
        </p:nvPicPr>
        <p:blipFill>
          <a:blip r:embed="rId3"/>
          <a:stretch>
            <a:fillRect/>
          </a:stretch>
        </p:blipFill>
        <p:spPr>
          <a:xfrm>
            <a:off x="3313113" y="1578817"/>
            <a:ext cx="4933112" cy="1822140"/>
          </a:xfrm>
          <a:prstGeom prst="rect">
            <a:avLst/>
          </a:prstGeom>
        </p:spPr>
      </p:pic>
      <p:pic>
        <p:nvPicPr>
          <p:cNvPr id="5" name="Picture 4"/>
          <p:cNvPicPr>
            <a:picLocks noChangeAspect="1"/>
          </p:cNvPicPr>
          <p:nvPr/>
        </p:nvPicPr>
        <p:blipFill>
          <a:blip r:embed="rId4"/>
          <a:stretch>
            <a:fillRect/>
          </a:stretch>
        </p:blipFill>
        <p:spPr>
          <a:xfrm>
            <a:off x="3647968" y="3625400"/>
            <a:ext cx="4029805" cy="2908044"/>
          </a:xfrm>
          <a:prstGeom prst="rect">
            <a:avLst/>
          </a:prstGeom>
        </p:spPr>
      </p:pic>
    </p:spTree>
    <p:extLst>
      <p:ext uri="{BB962C8B-B14F-4D97-AF65-F5344CB8AC3E}">
        <p14:creationId xmlns:p14="http://schemas.microsoft.com/office/powerpoint/2010/main" val="884777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ritannic Bold" panose="020B0903060703020204" pitchFamily="34" charset="0"/>
              </a:rPr>
              <a:t>What things make you Special?</a:t>
            </a:r>
            <a:endParaRPr lang="en-GB" dirty="0">
              <a:latin typeface="Britannic Bold" panose="020B0903060703020204" pitchFamily="34" charset="0"/>
            </a:endParaRPr>
          </a:p>
        </p:txBody>
      </p:sp>
      <p:sp>
        <p:nvSpPr>
          <p:cNvPr id="3" name="Content Placeholder 2"/>
          <p:cNvSpPr>
            <a:spLocks noGrp="1"/>
          </p:cNvSpPr>
          <p:nvPr>
            <p:ph idx="1"/>
          </p:nvPr>
        </p:nvSpPr>
        <p:spPr>
          <a:xfrm>
            <a:off x="3450028" y="4034187"/>
            <a:ext cx="4388874" cy="568797"/>
          </a:xfrm>
        </p:spPr>
        <p:txBody>
          <a:bodyPr/>
          <a:lstStyle/>
          <a:p>
            <a:pPr marL="0" indent="0">
              <a:buNone/>
            </a:pPr>
            <a:r>
              <a:rPr lang="en-GB" dirty="0" smtClean="0">
                <a:latin typeface="Britannic Bold" panose="020B0903060703020204" pitchFamily="34" charset="0"/>
              </a:rPr>
              <a:t>What talents do you have?</a:t>
            </a:r>
            <a:endParaRPr lang="en-GB" dirty="0">
              <a:latin typeface="Britannic Bold" panose="020B0903060703020204" pitchFamily="34" charset="0"/>
            </a:endParaRPr>
          </a:p>
        </p:txBody>
      </p:sp>
      <p:pic>
        <p:nvPicPr>
          <p:cNvPr id="4" name="Picture 3"/>
          <p:cNvPicPr>
            <a:picLocks noChangeAspect="1"/>
          </p:cNvPicPr>
          <p:nvPr/>
        </p:nvPicPr>
        <p:blipFill>
          <a:blip r:embed="rId3"/>
          <a:stretch>
            <a:fillRect/>
          </a:stretch>
        </p:blipFill>
        <p:spPr>
          <a:xfrm>
            <a:off x="5045823" y="1690688"/>
            <a:ext cx="1708641" cy="1934311"/>
          </a:xfrm>
          <a:prstGeom prst="rect">
            <a:avLst/>
          </a:prstGeom>
        </p:spPr>
      </p:pic>
      <p:pic>
        <p:nvPicPr>
          <p:cNvPr id="5" name="Picture 4"/>
          <p:cNvPicPr>
            <a:picLocks noChangeAspect="1"/>
          </p:cNvPicPr>
          <p:nvPr/>
        </p:nvPicPr>
        <p:blipFill>
          <a:blip r:embed="rId4"/>
          <a:stretch>
            <a:fillRect/>
          </a:stretch>
        </p:blipFill>
        <p:spPr>
          <a:xfrm>
            <a:off x="8460446" y="4115632"/>
            <a:ext cx="1852554" cy="1828178"/>
          </a:xfrm>
          <a:prstGeom prst="rect">
            <a:avLst/>
          </a:prstGeom>
        </p:spPr>
      </p:pic>
      <p:pic>
        <p:nvPicPr>
          <p:cNvPr id="6" name="Picture 5"/>
          <p:cNvPicPr>
            <a:picLocks noChangeAspect="1"/>
          </p:cNvPicPr>
          <p:nvPr/>
        </p:nvPicPr>
        <p:blipFill>
          <a:blip r:embed="rId5"/>
          <a:stretch>
            <a:fillRect/>
          </a:stretch>
        </p:blipFill>
        <p:spPr>
          <a:xfrm>
            <a:off x="572193" y="1581340"/>
            <a:ext cx="2322327" cy="1585157"/>
          </a:xfrm>
          <a:prstGeom prst="rect">
            <a:avLst/>
          </a:prstGeom>
        </p:spPr>
      </p:pic>
      <p:pic>
        <p:nvPicPr>
          <p:cNvPr id="7" name="Picture 6"/>
          <p:cNvPicPr>
            <a:picLocks noChangeAspect="1"/>
          </p:cNvPicPr>
          <p:nvPr/>
        </p:nvPicPr>
        <p:blipFill>
          <a:blip r:embed="rId6"/>
          <a:stretch>
            <a:fillRect/>
          </a:stretch>
        </p:blipFill>
        <p:spPr>
          <a:xfrm>
            <a:off x="9064411" y="1581340"/>
            <a:ext cx="1351438" cy="1903728"/>
          </a:xfrm>
          <a:prstGeom prst="rect">
            <a:avLst/>
          </a:prstGeom>
        </p:spPr>
      </p:pic>
      <p:pic>
        <p:nvPicPr>
          <p:cNvPr id="8" name="Picture 7"/>
          <p:cNvPicPr>
            <a:picLocks noChangeAspect="1"/>
          </p:cNvPicPr>
          <p:nvPr/>
        </p:nvPicPr>
        <p:blipFill>
          <a:blip r:embed="rId7"/>
          <a:stretch>
            <a:fillRect/>
          </a:stretch>
        </p:blipFill>
        <p:spPr>
          <a:xfrm>
            <a:off x="1273368" y="4322616"/>
            <a:ext cx="1548828" cy="2003609"/>
          </a:xfrm>
          <a:prstGeom prst="rect">
            <a:avLst/>
          </a:prstGeom>
        </p:spPr>
      </p:pic>
    </p:spTree>
    <p:extLst>
      <p:ext uri="{BB962C8B-B14F-4D97-AF65-F5344CB8AC3E}">
        <p14:creationId xmlns:p14="http://schemas.microsoft.com/office/powerpoint/2010/main" val="3988263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ritannic Bold" panose="020B0903060703020204" pitchFamily="34" charset="0"/>
              </a:rPr>
              <a:t>Inspirational Quotes</a:t>
            </a:r>
            <a:endParaRPr lang="en-GB" dirty="0">
              <a:latin typeface="Britannic Bold" panose="020B0903060703020204" pitchFamily="34" charset="0"/>
            </a:endParaRPr>
          </a:p>
        </p:txBody>
      </p:sp>
      <p:sp>
        <p:nvSpPr>
          <p:cNvPr id="3" name="Content Placeholder 2"/>
          <p:cNvSpPr>
            <a:spLocks noGrp="1"/>
          </p:cNvSpPr>
          <p:nvPr>
            <p:ph idx="1"/>
          </p:nvPr>
        </p:nvSpPr>
        <p:spPr/>
        <p:txBody>
          <a:bodyPr/>
          <a:lstStyle/>
          <a:p>
            <a:r>
              <a:rPr lang="en-GB" dirty="0" smtClean="0">
                <a:solidFill>
                  <a:srgbClr val="FF33CC"/>
                </a:solidFill>
                <a:latin typeface="Britannic Bold" panose="020B0903060703020204" pitchFamily="34" charset="0"/>
              </a:rPr>
              <a:t>‘Be yourself; everyone else is already taken’-Oscar Wilde</a:t>
            </a:r>
          </a:p>
          <a:p>
            <a:endParaRPr lang="en-GB" dirty="0">
              <a:solidFill>
                <a:srgbClr val="FF33CC"/>
              </a:solidFill>
              <a:latin typeface="Britannic Bold" panose="020B0903060703020204" pitchFamily="34" charset="0"/>
            </a:endParaRPr>
          </a:p>
          <a:p>
            <a:r>
              <a:rPr lang="en-GB" dirty="0" smtClean="0">
                <a:solidFill>
                  <a:srgbClr val="0066FF"/>
                </a:solidFill>
                <a:latin typeface="Britannic Bold" panose="020B0903060703020204" pitchFamily="34" charset="0"/>
              </a:rPr>
              <a:t>‘Why fit in when you were born to stand out?’-</a:t>
            </a:r>
            <a:r>
              <a:rPr lang="en-GB" dirty="0" err="1" smtClean="0">
                <a:solidFill>
                  <a:srgbClr val="0066FF"/>
                </a:solidFill>
                <a:latin typeface="Britannic Bold" panose="020B0903060703020204" pitchFamily="34" charset="0"/>
              </a:rPr>
              <a:t>Dr.</a:t>
            </a:r>
            <a:r>
              <a:rPr lang="en-GB" dirty="0" smtClean="0">
                <a:solidFill>
                  <a:srgbClr val="0066FF"/>
                </a:solidFill>
                <a:latin typeface="Britannic Bold" panose="020B0903060703020204" pitchFamily="34" charset="0"/>
              </a:rPr>
              <a:t> Seuss</a:t>
            </a:r>
          </a:p>
          <a:p>
            <a:endParaRPr lang="en-GB" dirty="0">
              <a:solidFill>
                <a:srgbClr val="0066FF"/>
              </a:solidFill>
              <a:latin typeface="Britannic Bold" panose="020B0903060703020204" pitchFamily="34" charset="0"/>
            </a:endParaRPr>
          </a:p>
          <a:p>
            <a:r>
              <a:rPr lang="en-GB" dirty="0" smtClean="0">
                <a:solidFill>
                  <a:srgbClr val="FFFF00"/>
                </a:solidFill>
                <a:latin typeface="Britannic Bold" panose="020B0903060703020204" pitchFamily="34" charset="0"/>
              </a:rPr>
              <a:t>‘The things that make me different are the things that make me.’-Winnie The Pooh</a:t>
            </a:r>
            <a:endParaRPr lang="en-GB" dirty="0">
              <a:solidFill>
                <a:srgbClr val="FFFF00"/>
              </a:solidFill>
              <a:latin typeface="Britannic Bold" panose="020B0903060703020204" pitchFamily="34" charset="0"/>
            </a:endParaRPr>
          </a:p>
        </p:txBody>
      </p:sp>
    </p:spTree>
    <p:extLst>
      <p:ext uri="{BB962C8B-B14F-4D97-AF65-F5344CB8AC3E}">
        <p14:creationId xmlns:p14="http://schemas.microsoft.com/office/powerpoint/2010/main" val="6242890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ritannic Bold" panose="020B0903060703020204" pitchFamily="34" charset="0"/>
              </a:rPr>
              <a:t>Marvellous Me</a:t>
            </a:r>
            <a:endParaRPr lang="en-GB" dirty="0">
              <a:latin typeface="Britannic Bold" panose="020B0903060703020204" pitchFamily="34" charset="0"/>
            </a:endParaRPr>
          </a:p>
        </p:txBody>
      </p:sp>
      <p:pic>
        <p:nvPicPr>
          <p:cNvPr id="4" name="Content Placeholder 3"/>
          <p:cNvPicPr>
            <a:picLocks noGrp="1" noChangeAspect="1"/>
          </p:cNvPicPr>
          <p:nvPr>
            <p:ph idx="1"/>
          </p:nvPr>
        </p:nvPicPr>
        <p:blipFill>
          <a:blip r:embed="rId3"/>
          <a:stretch>
            <a:fillRect/>
          </a:stretch>
        </p:blipFill>
        <p:spPr>
          <a:xfrm>
            <a:off x="9692641" y="173933"/>
            <a:ext cx="1853738" cy="1853738"/>
          </a:xfrm>
          <a:prstGeom prst="rect">
            <a:avLst/>
          </a:prstGeom>
        </p:spPr>
      </p:pic>
      <p:sp>
        <p:nvSpPr>
          <p:cNvPr id="6" name="TextBox 5"/>
          <p:cNvSpPr txBox="1"/>
          <p:nvPr/>
        </p:nvSpPr>
        <p:spPr>
          <a:xfrm>
            <a:off x="4854633" y="1886990"/>
            <a:ext cx="5902036" cy="3785652"/>
          </a:xfrm>
          <a:prstGeom prst="rect">
            <a:avLst/>
          </a:prstGeom>
          <a:noFill/>
        </p:spPr>
        <p:txBody>
          <a:bodyPr wrap="square" rtlCol="0">
            <a:spAutoFit/>
          </a:bodyPr>
          <a:lstStyle/>
          <a:p>
            <a:pPr algn="ctr"/>
            <a:r>
              <a:rPr lang="en-GB" sz="4800" dirty="0" smtClean="0">
                <a:solidFill>
                  <a:srgbClr val="FF33CC"/>
                </a:solidFill>
                <a:latin typeface="Britannic Bold" panose="020B0903060703020204" pitchFamily="34" charset="0"/>
              </a:rPr>
              <a:t>Celebrating personal qualities, uniqueness, achievements and talents</a:t>
            </a:r>
            <a:endParaRPr lang="en-GB" sz="4800" dirty="0">
              <a:solidFill>
                <a:srgbClr val="FF33CC"/>
              </a:solidFill>
              <a:latin typeface="Britannic Bold" panose="020B0903060703020204" pitchFamily="34" charset="0"/>
            </a:endParaRPr>
          </a:p>
        </p:txBody>
      </p:sp>
      <p:pic>
        <p:nvPicPr>
          <p:cNvPr id="8" name="Picture 7"/>
          <p:cNvPicPr>
            <a:picLocks noChangeAspect="1"/>
          </p:cNvPicPr>
          <p:nvPr/>
        </p:nvPicPr>
        <p:blipFill>
          <a:blip r:embed="rId4"/>
          <a:stretch>
            <a:fillRect/>
          </a:stretch>
        </p:blipFill>
        <p:spPr>
          <a:xfrm>
            <a:off x="439189" y="2027671"/>
            <a:ext cx="3810000" cy="3810000"/>
          </a:xfrm>
          <a:prstGeom prst="rect">
            <a:avLst/>
          </a:prstGeom>
        </p:spPr>
      </p:pic>
    </p:spTree>
    <p:extLst>
      <p:ext uri="{BB962C8B-B14F-4D97-AF65-F5344CB8AC3E}">
        <p14:creationId xmlns:p14="http://schemas.microsoft.com/office/powerpoint/2010/main" val="408914637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193</TotalTime>
  <Words>494</Words>
  <Application>Microsoft Office PowerPoint</Application>
  <PresentationFormat>Widescreen</PresentationFormat>
  <Paragraphs>41</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Britannic Bold</vt:lpstr>
      <vt:lpstr>Calibri</vt:lpstr>
      <vt:lpstr>Calibri Light</vt:lpstr>
      <vt:lpstr>Times New Roman</vt:lpstr>
      <vt:lpstr>Twinkl</vt:lpstr>
      <vt:lpstr>Office Theme</vt:lpstr>
      <vt:lpstr>Elmer Day</vt:lpstr>
      <vt:lpstr>What is Elmer Day?</vt:lpstr>
      <vt:lpstr>PowerPoint Presentation</vt:lpstr>
      <vt:lpstr>The Story of Elmer</vt:lpstr>
      <vt:lpstr>PowerPoint Presentation</vt:lpstr>
      <vt:lpstr>The story of Elmer written and performed by David McKee</vt:lpstr>
      <vt:lpstr>Elmer Stories</vt:lpstr>
      <vt:lpstr>Celebrating Differences</vt:lpstr>
      <vt:lpstr>We Are All Unique</vt:lpstr>
      <vt:lpstr>Did You Know?</vt:lpstr>
      <vt:lpstr>We are all Different</vt:lpstr>
      <vt:lpstr>What things make you Special?</vt:lpstr>
      <vt:lpstr>Inspirational Quotes</vt:lpstr>
      <vt:lpstr>Marvellous Me</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Elmer Day</dc:title>
  <dc:creator>ST-Kinsey-E</dc:creator>
  <cp:lastModifiedBy>ST-Kinsey-E</cp:lastModifiedBy>
  <cp:revision>21</cp:revision>
  <dcterms:created xsi:type="dcterms:W3CDTF">2021-05-07T13:22:43Z</dcterms:created>
  <dcterms:modified xsi:type="dcterms:W3CDTF">2021-05-14T08:32:22Z</dcterms:modified>
</cp:coreProperties>
</file>