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2" r:id="rId6"/>
    <p:sldId id="263" r:id="rId7"/>
    <p:sldId id="264" r:id="rId8"/>
    <p:sldId id="261" r:id="rId9"/>
    <p:sldId id="265" r:id="rId10"/>
    <p:sldId id="268" r:id="rId11"/>
    <p:sldId id="267" r:id="rId12"/>
    <p:sldId id="269" r:id="rId13"/>
    <p:sldId id="270" r:id="rId14"/>
    <p:sldId id="26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0A24CBF-C393-4F5B-BE5D-6D0D17C75772}"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FC196C-3626-4970-878B-A09BBB5F083F}" type="slidenum">
              <a:rPr lang="en-GB" smtClean="0"/>
              <a:t>‹#›</a:t>
            </a:fld>
            <a:endParaRPr lang="en-GB"/>
          </a:p>
        </p:txBody>
      </p:sp>
    </p:spTree>
    <p:extLst>
      <p:ext uri="{BB962C8B-B14F-4D97-AF65-F5344CB8AC3E}">
        <p14:creationId xmlns:p14="http://schemas.microsoft.com/office/powerpoint/2010/main" val="4101844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A24CBF-C393-4F5B-BE5D-6D0D17C75772}"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FC196C-3626-4970-878B-A09BBB5F083F}" type="slidenum">
              <a:rPr lang="en-GB" smtClean="0"/>
              <a:t>‹#›</a:t>
            </a:fld>
            <a:endParaRPr lang="en-GB"/>
          </a:p>
        </p:txBody>
      </p:sp>
    </p:spTree>
    <p:extLst>
      <p:ext uri="{BB962C8B-B14F-4D97-AF65-F5344CB8AC3E}">
        <p14:creationId xmlns:p14="http://schemas.microsoft.com/office/powerpoint/2010/main" val="3328291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0A24CBF-C393-4F5B-BE5D-6D0D17C75772}"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FC196C-3626-4970-878B-A09BBB5F083F}" type="slidenum">
              <a:rPr lang="en-GB" smtClean="0"/>
              <a:t>‹#›</a:t>
            </a:fld>
            <a:endParaRPr lang="en-GB"/>
          </a:p>
        </p:txBody>
      </p:sp>
    </p:spTree>
    <p:extLst>
      <p:ext uri="{BB962C8B-B14F-4D97-AF65-F5344CB8AC3E}">
        <p14:creationId xmlns:p14="http://schemas.microsoft.com/office/powerpoint/2010/main" val="2597631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0A24CBF-C393-4F5B-BE5D-6D0D17C75772}" type="datetimeFigureOut">
              <a:rPr lang="en-GB" smtClean="0"/>
              <a:t>20/04/2021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FC196C-3626-4970-878B-A09BBB5F083F}" type="slidenum">
              <a:rPr lang="en-GB" smtClean="0"/>
              <a:t>‹#›</a:t>
            </a:fld>
            <a:endParaRPr lang="en-GB"/>
          </a:p>
        </p:txBody>
      </p:sp>
    </p:spTree>
    <p:extLst>
      <p:ext uri="{BB962C8B-B14F-4D97-AF65-F5344CB8AC3E}">
        <p14:creationId xmlns:p14="http://schemas.microsoft.com/office/powerpoint/2010/main" val="3384229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0A24CBF-C393-4F5B-BE5D-6D0D17C75772}" type="datetimeFigureOut">
              <a:rPr lang="en-GB" smtClean="0"/>
              <a:t>20/04/2021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9FC196C-3626-4970-878B-A09BBB5F083F}" type="slidenum">
              <a:rPr lang="en-GB" smtClean="0"/>
              <a:t>‹#›</a:t>
            </a:fld>
            <a:endParaRPr lang="en-GB"/>
          </a:p>
        </p:txBody>
      </p:sp>
    </p:spTree>
    <p:extLst>
      <p:ext uri="{BB962C8B-B14F-4D97-AF65-F5344CB8AC3E}">
        <p14:creationId xmlns:p14="http://schemas.microsoft.com/office/powerpoint/2010/main" val="411020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0A24CBF-C393-4F5B-BE5D-6D0D17C75772}" type="datetimeFigureOut">
              <a:rPr lang="en-GB" smtClean="0"/>
              <a:t>20/04/2021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9FC196C-3626-4970-878B-A09BBB5F083F}" type="slidenum">
              <a:rPr lang="en-GB" smtClean="0"/>
              <a:t>‹#›</a:t>
            </a:fld>
            <a:endParaRPr lang="en-GB"/>
          </a:p>
        </p:txBody>
      </p:sp>
    </p:spTree>
    <p:extLst>
      <p:ext uri="{BB962C8B-B14F-4D97-AF65-F5344CB8AC3E}">
        <p14:creationId xmlns:p14="http://schemas.microsoft.com/office/powerpoint/2010/main" val="4083583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A24CBF-C393-4F5B-BE5D-6D0D17C75772}" type="datetimeFigureOut">
              <a:rPr lang="en-GB" smtClean="0"/>
              <a:t>20/04/2021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9FC196C-3626-4970-878B-A09BBB5F083F}" type="slidenum">
              <a:rPr lang="en-GB" smtClean="0"/>
              <a:t>‹#›</a:t>
            </a:fld>
            <a:endParaRPr lang="en-GB"/>
          </a:p>
        </p:txBody>
      </p:sp>
    </p:spTree>
    <p:extLst>
      <p:ext uri="{BB962C8B-B14F-4D97-AF65-F5344CB8AC3E}">
        <p14:creationId xmlns:p14="http://schemas.microsoft.com/office/powerpoint/2010/main" val="1716951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0A24CBF-C393-4F5B-BE5D-6D0D17C75772}" type="datetimeFigureOut">
              <a:rPr lang="en-GB" smtClean="0"/>
              <a:t>20/04/2021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FC196C-3626-4970-878B-A09BBB5F083F}" type="slidenum">
              <a:rPr lang="en-GB" smtClean="0"/>
              <a:t>‹#›</a:t>
            </a:fld>
            <a:endParaRPr lang="en-GB"/>
          </a:p>
        </p:txBody>
      </p:sp>
    </p:spTree>
    <p:extLst>
      <p:ext uri="{BB962C8B-B14F-4D97-AF65-F5344CB8AC3E}">
        <p14:creationId xmlns:p14="http://schemas.microsoft.com/office/powerpoint/2010/main" val="1996088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0A24CBF-C393-4F5B-BE5D-6D0D17C75772}" type="datetimeFigureOut">
              <a:rPr lang="en-GB" smtClean="0"/>
              <a:t>20/04/2021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FC196C-3626-4970-878B-A09BBB5F083F}" type="slidenum">
              <a:rPr lang="en-GB" smtClean="0"/>
              <a:t>‹#›</a:t>
            </a:fld>
            <a:endParaRPr lang="en-GB"/>
          </a:p>
        </p:txBody>
      </p:sp>
    </p:spTree>
    <p:extLst>
      <p:ext uri="{BB962C8B-B14F-4D97-AF65-F5344CB8AC3E}">
        <p14:creationId xmlns:p14="http://schemas.microsoft.com/office/powerpoint/2010/main" val="3325176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A24CBF-C393-4F5B-BE5D-6D0D17C75772}"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FC196C-3626-4970-878B-A09BBB5F083F}" type="slidenum">
              <a:rPr lang="en-GB" smtClean="0"/>
              <a:t>‹#›</a:t>
            </a:fld>
            <a:endParaRPr lang="en-GB"/>
          </a:p>
        </p:txBody>
      </p:sp>
    </p:spTree>
    <p:extLst>
      <p:ext uri="{BB962C8B-B14F-4D97-AF65-F5344CB8AC3E}">
        <p14:creationId xmlns:p14="http://schemas.microsoft.com/office/powerpoint/2010/main" val="3105823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A24CBF-C393-4F5B-BE5D-6D0D17C75772}" type="datetimeFigureOut">
              <a:rPr lang="en-GB" smtClean="0"/>
              <a:t>20/04/2021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FC196C-3626-4970-878B-A09BBB5F083F}" type="slidenum">
              <a:rPr lang="en-GB" smtClean="0"/>
              <a:t>‹#›</a:t>
            </a:fld>
            <a:endParaRPr lang="en-GB"/>
          </a:p>
        </p:txBody>
      </p:sp>
    </p:spTree>
    <p:extLst>
      <p:ext uri="{BB962C8B-B14F-4D97-AF65-F5344CB8AC3E}">
        <p14:creationId xmlns:p14="http://schemas.microsoft.com/office/powerpoint/2010/main" val="2358678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A24CBF-C393-4F5B-BE5D-6D0D17C75772}" type="datetimeFigureOut">
              <a:rPr lang="en-GB" smtClean="0"/>
              <a:t>20/04/2021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FC196C-3626-4970-878B-A09BBB5F083F}" type="slidenum">
              <a:rPr lang="en-GB" smtClean="0"/>
              <a:t>‹#›</a:t>
            </a:fld>
            <a:endParaRPr lang="en-GB"/>
          </a:p>
        </p:txBody>
      </p:sp>
    </p:spTree>
    <p:extLst>
      <p:ext uri="{BB962C8B-B14F-4D97-AF65-F5344CB8AC3E}">
        <p14:creationId xmlns:p14="http://schemas.microsoft.com/office/powerpoint/2010/main" val="1609611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3248" y="692008"/>
            <a:ext cx="10515600" cy="4351338"/>
          </a:xfrm>
        </p:spPr>
        <p:txBody>
          <a:bodyPr>
            <a:normAutofit/>
          </a:bodyPr>
          <a:lstStyle/>
          <a:p>
            <a:pPr marL="0" indent="0">
              <a:buNone/>
            </a:pPr>
            <a:r>
              <a:rPr lang="en-GB" sz="4000" b="1" u="sng" dirty="0"/>
              <a:t>Date</a:t>
            </a:r>
          </a:p>
          <a:p>
            <a:pPr marL="0" indent="0">
              <a:buNone/>
            </a:pPr>
            <a:r>
              <a:rPr lang="en-GB" sz="4000" b="1" u="sng" dirty="0"/>
              <a:t>LC:  Can I understand what is spiritual?</a:t>
            </a:r>
          </a:p>
          <a:p>
            <a:endParaRPr lang="en-GB" sz="4000" dirty="0"/>
          </a:p>
        </p:txBody>
      </p:sp>
    </p:spTree>
    <p:extLst>
      <p:ext uri="{BB962C8B-B14F-4D97-AF65-F5344CB8AC3E}">
        <p14:creationId xmlns:p14="http://schemas.microsoft.com/office/powerpoint/2010/main" val="33965523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311" y="853856"/>
            <a:ext cx="10515600" cy="1873578"/>
          </a:xfrm>
        </p:spPr>
        <p:txBody>
          <a:bodyPr>
            <a:normAutofit fontScale="90000"/>
          </a:bodyPr>
          <a:lstStyle/>
          <a:p>
            <a:r>
              <a:rPr lang="en-GB" b="1" dirty="0"/>
              <a:t>This term we will be looking at how people show their spirituality through the arts. Write down what you know about this already. For example:</a:t>
            </a:r>
            <a:br>
              <a:rPr lang="en-GB" b="1" dirty="0"/>
            </a:br>
            <a:r>
              <a:rPr lang="en-GB" dirty="0"/>
              <a:t/>
            </a:r>
            <a:br>
              <a:rPr lang="en-GB" dirty="0"/>
            </a:br>
            <a:endParaRPr lang="en-GB" dirty="0"/>
          </a:p>
        </p:txBody>
      </p:sp>
      <p:sp>
        <p:nvSpPr>
          <p:cNvPr id="3" name="Content Placeholder 2"/>
          <p:cNvSpPr>
            <a:spLocks noGrp="1"/>
          </p:cNvSpPr>
          <p:nvPr>
            <p:ph idx="1"/>
          </p:nvPr>
        </p:nvSpPr>
        <p:spPr>
          <a:xfrm>
            <a:off x="696311" y="2427890"/>
            <a:ext cx="10515600" cy="4177863"/>
          </a:xfrm>
        </p:spPr>
        <p:txBody>
          <a:bodyPr/>
          <a:lstStyle/>
          <a:p>
            <a:r>
              <a:rPr lang="en-GB" dirty="0"/>
              <a:t>How do some religions use music?</a:t>
            </a:r>
          </a:p>
          <a:p>
            <a:r>
              <a:rPr lang="en-GB" dirty="0"/>
              <a:t>What is spirituality?</a:t>
            </a:r>
          </a:p>
          <a:p>
            <a:r>
              <a:rPr lang="en-GB" dirty="0"/>
              <a:t>What famous religious buildings do you know?</a:t>
            </a:r>
          </a:p>
          <a:p>
            <a:r>
              <a:rPr lang="en-GB" dirty="0"/>
              <a:t>What do you know about religious art?</a:t>
            </a:r>
          </a:p>
          <a:p>
            <a:endParaRPr lang="en-GB" dirty="0"/>
          </a:p>
        </p:txBody>
      </p:sp>
    </p:spTree>
    <p:extLst>
      <p:ext uri="{BB962C8B-B14F-4D97-AF65-F5344CB8AC3E}">
        <p14:creationId xmlns:p14="http://schemas.microsoft.com/office/powerpoint/2010/main" val="26103808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850" y="530224"/>
            <a:ext cx="11868150" cy="5146675"/>
          </a:xfrm>
        </p:spPr>
        <p:txBody>
          <a:bodyPr>
            <a:normAutofit/>
          </a:bodyPr>
          <a:lstStyle/>
          <a:p>
            <a:r>
              <a:rPr lang="en-GB" sz="3600" dirty="0"/>
              <a:t>On the next slides, we will see examples of the arts in different religions. See if you can work out which religion each one is from.</a:t>
            </a:r>
          </a:p>
          <a:p>
            <a:endParaRPr lang="en-GB" sz="3600" dirty="0"/>
          </a:p>
        </p:txBody>
      </p:sp>
      <p:sp>
        <p:nvSpPr>
          <p:cNvPr id="6" name="TextBox 5"/>
          <p:cNvSpPr txBox="1"/>
          <p:nvPr/>
        </p:nvSpPr>
        <p:spPr>
          <a:xfrm>
            <a:off x="10591800" y="3460908"/>
            <a:ext cx="1005403" cy="2215991"/>
          </a:xfrm>
          <a:prstGeom prst="rect">
            <a:avLst/>
          </a:prstGeom>
          <a:noFill/>
        </p:spPr>
        <p:txBody>
          <a:bodyPr wrap="none" rtlCol="0">
            <a:spAutoFit/>
          </a:bodyPr>
          <a:lstStyle/>
          <a:p>
            <a:r>
              <a:rPr lang="en-GB" sz="13800" dirty="0" smtClean="0">
                <a:solidFill>
                  <a:srgbClr val="FF0000"/>
                </a:solidFill>
              </a:rPr>
              <a:t>?</a:t>
            </a:r>
            <a:endParaRPr lang="en-GB" sz="13800" dirty="0">
              <a:solidFill>
                <a:srgbClr val="FF0000"/>
              </a:solidFill>
            </a:endParaRPr>
          </a:p>
        </p:txBody>
      </p:sp>
    </p:spTree>
    <p:extLst>
      <p:ext uri="{BB962C8B-B14F-4D97-AF65-F5344CB8AC3E}">
        <p14:creationId xmlns:p14="http://schemas.microsoft.com/office/powerpoint/2010/main" val="5486902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religion is this from?</a:t>
            </a:r>
            <a:endParaRPr lang="en-GB" dirty="0"/>
          </a:p>
        </p:txBody>
      </p:sp>
      <p:sp>
        <p:nvSpPr>
          <p:cNvPr id="3" name="Content Placeholder 2"/>
          <p:cNvSpPr>
            <a:spLocks noGrp="1"/>
          </p:cNvSpPr>
          <p:nvPr>
            <p:ph idx="1"/>
          </p:nvPr>
        </p:nvSpPr>
        <p:spPr>
          <a:xfrm>
            <a:off x="838200" y="5562599"/>
            <a:ext cx="10515600" cy="614363"/>
          </a:xfrm>
        </p:spPr>
        <p:txBody>
          <a:bodyPr/>
          <a:lstStyle/>
          <a:p>
            <a:r>
              <a:rPr lang="en-GB" dirty="0" smtClean="0"/>
              <a:t>These Hindus are telling sacred stories through dance.</a:t>
            </a:r>
            <a:endParaRPr lang="en-GB" dirty="0"/>
          </a:p>
        </p:txBody>
      </p:sp>
      <p:pic>
        <p:nvPicPr>
          <p:cNvPr id="5" name="Picture 4"/>
          <p:cNvPicPr>
            <a:picLocks noChangeAspect="1"/>
          </p:cNvPicPr>
          <p:nvPr/>
        </p:nvPicPr>
        <p:blipFill>
          <a:blip r:embed="rId2"/>
          <a:stretch>
            <a:fillRect/>
          </a:stretch>
        </p:blipFill>
        <p:spPr>
          <a:xfrm>
            <a:off x="2509837" y="1252538"/>
            <a:ext cx="5414963" cy="3900288"/>
          </a:xfrm>
          <a:prstGeom prst="rect">
            <a:avLst/>
          </a:prstGeom>
        </p:spPr>
      </p:pic>
    </p:spTree>
    <p:extLst>
      <p:ext uri="{BB962C8B-B14F-4D97-AF65-F5344CB8AC3E}">
        <p14:creationId xmlns:p14="http://schemas.microsoft.com/office/powerpoint/2010/main" val="482553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religion is this from?</a:t>
            </a:r>
            <a:endParaRPr lang="en-GB" dirty="0"/>
          </a:p>
        </p:txBody>
      </p:sp>
      <p:sp>
        <p:nvSpPr>
          <p:cNvPr id="3" name="Content Placeholder 2"/>
          <p:cNvSpPr>
            <a:spLocks noGrp="1"/>
          </p:cNvSpPr>
          <p:nvPr>
            <p:ph idx="1"/>
          </p:nvPr>
        </p:nvSpPr>
        <p:spPr>
          <a:xfrm>
            <a:off x="838200" y="6038849"/>
            <a:ext cx="10515600" cy="614363"/>
          </a:xfrm>
        </p:spPr>
        <p:txBody>
          <a:bodyPr/>
          <a:lstStyle/>
          <a:p>
            <a:r>
              <a:rPr lang="en-GB" dirty="0"/>
              <a:t>These tessellated walls are part of a mosque  (Islam).</a:t>
            </a:r>
          </a:p>
        </p:txBody>
      </p:sp>
      <p:pic>
        <p:nvPicPr>
          <p:cNvPr id="6" name="Picture 5"/>
          <p:cNvPicPr>
            <a:picLocks noChangeAspect="1"/>
          </p:cNvPicPr>
          <p:nvPr/>
        </p:nvPicPr>
        <p:blipFill>
          <a:blip r:embed="rId2"/>
          <a:stretch>
            <a:fillRect/>
          </a:stretch>
        </p:blipFill>
        <p:spPr>
          <a:xfrm>
            <a:off x="3452812" y="1528762"/>
            <a:ext cx="5348288" cy="4110099"/>
          </a:xfrm>
          <a:prstGeom prst="rect">
            <a:avLst/>
          </a:prstGeom>
        </p:spPr>
      </p:pic>
    </p:spTree>
    <p:extLst>
      <p:ext uri="{BB962C8B-B14F-4D97-AF65-F5344CB8AC3E}">
        <p14:creationId xmlns:p14="http://schemas.microsoft.com/office/powerpoint/2010/main" val="2758095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religion is this from?</a:t>
            </a:r>
            <a:endParaRPr lang="en-GB" dirty="0"/>
          </a:p>
        </p:txBody>
      </p:sp>
      <p:sp>
        <p:nvSpPr>
          <p:cNvPr id="3" name="Content Placeholder 2"/>
          <p:cNvSpPr>
            <a:spLocks noGrp="1"/>
          </p:cNvSpPr>
          <p:nvPr>
            <p:ph idx="1"/>
          </p:nvPr>
        </p:nvSpPr>
        <p:spPr>
          <a:xfrm>
            <a:off x="838200" y="6038849"/>
            <a:ext cx="10515600" cy="614363"/>
          </a:xfrm>
        </p:spPr>
        <p:txBody>
          <a:bodyPr/>
          <a:lstStyle/>
          <a:p>
            <a:r>
              <a:rPr lang="en-GB" dirty="0"/>
              <a:t>These </a:t>
            </a:r>
            <a:r>
              <a:rPr lang="en-GB" b="1" dirty="0"/>
              <a:t>Christians</a:t>
            </a:r>
            <a:r>
              <a:rPr lang="en-GB" dirty="0"/>
              <a:t> are singing in church.</a:t>
            </a:r>
          </a:p>
        </p:txBody>
      </p:sp>
      <p:pic>
        <p:nvPicPr>
          <p:cNvPr id="5" name="Picture 4"/>
          <p:cNvPicPr>
            <a:picLocks noChangeAspect="1"/>
          </p:cNvPicPr>
          <p:nvPr/>
        </p:nvPicPr>
        <p:blipFill>
          <a:blip r:embed="rId2"/>
          <a:stretch>
            <a:fillRect/>
          </a:stretch>
        </p:blipFill>
        <p:spPr>
          <a:xfrm>
            <a:off x="3281362" y="1309687"/>
            <a:ext cx="5629275" cy="4566796"/>
          </a:xfrm>
          <a:prstGeom prst="rect">
            <a:avLst/>
          </a:prstGeom>
        </p:spPr>
      </p:pic>
    </p:spTree>
    <p:extLst>
      <p:ext uri="{BB962C8B-B14F-4D97-AF65-F5344CB8AC3E}">
        <p14:creationId xmlns:p14="http://schemas.microsoft.com/office/powerpoint/2010/main" val="65447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religion is this from?</a:t>
            </a:r>
            <a:endParaRPr lang="en-GB" dirty="0"/>
          </a:p>
        </p:txBody>
      </p:sp>
      <p:sp>
        <p:nvSpPr>
          <p:cNvPr id="3" name="Content Placeholder 2"/>
          <p:cNvSpPr>
            <a:spLocks noGrp="1"/>
          </p:cNvSpPr>
          <p:nvPr>
            <p:ph idx="1"/>
          </p:nvPr>
        </p:nvSpPr>
        <p:spPr>
          <a:xfrm>
            <a:off x="838200" y="6038849"/>
            <a:ext cx="10515600" cy="614363"/>
          </a:xfrm>
        </p:spPr>
        <p:txBody>
          <a:bodyPr>
            <a:normAutofit fontScale="85000" lnSpcReduction="10000"/>
          </a:bodyPr>
          <a:lstStyle/>
          <a:p>
            <a:r>
              <a:rPr lang="en-GB" dirty="0"/>
              <a:t>These Sikh are reading their holy book (</a:t>
            </a:r>
            <a:r>
              <a:rPr lang="en-GB" dirty="0" err="1"/>
              <a:t>Gurun</a:t>
            </a:r>
            <a:r>
              <a:rPr lang="en-GB" dirty="0"/>
              <a:t> </a:t>
            </a:r>
            <a:r>
              <a:rPr lang="en-GB" dirty="0" err="1"/>
              <a:t>Granth</a:t>
            </a:r>
            <a:r>
              <a:rPr lang="en-GB" dirty="0"/>
              <a:t> Sahib) in their </a:t>
            </a:r>
            <a:r>
              <a:rPr lang="en-GB" dirty="0" err="1"/>
              <a:t>Gurdwara</a:t>
            </a:r>
            <a:r>
              <a:rPr lang="en-GB" dirty="0"/>
              <a:t>.</a:t>
            </a:r>
          </a:p>
        </p:txBody>
      </p:sp>
      <p:pic>
        <p:nvPicPr>
          <p:cNvPr id="6" name="Picture 5"/>
          <p:cNvPicPr>
            <a:picLocks noChangeAspect="1"/>
          </p:cNvPicPr>
          <p:nvPr/>
        </p:nvPicPr>
        <p:blipFill>
          <a:blip r:embed="rId2"/>
          <a:stretch>
            <a:fillRect/>
          </a:stretch>
        </p:blipFill>
        <p:spPr>
          <a:xfrm>
            <a:off x="3248025" y="1423988"/>
            <a:ext cx="5133975" cy="4472649"/>
          </a:xfrm>
          <a:prstGeom prst="rect">
            <a:avLst/>
          </a:prstGeom>
        </p:spPr>
      </p:pic>
    </p:spTree>
    <p:extLst>
      <p:ext uri="{BB962C8B-B14F-4D97-AF65-F5344CB8AC3E}">
        <p14:creationId xmlns:p14="http://schemas.microsoft.com/office/powerpoint/2010/main" val="326589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46125"/>
            <a:ext cx="10515600" cy="1325563"/>
          </a:xfrm>
        </p:spPr>
        <p:txBody>
          <a:bodyPr>
            <a:normAutofit fontScale="90000"/>
          </a:bodyPr>
          <a:lstStyle/>
          <a:p>
            <a:r>
              <a:rPr lang="en-GB" b="1" dirty="0"/>
              <a:t>What do we mean by spirituality?</a:t>
            </a:r>
            <a:br>
              <a:rPr lang="en-GB" b="1" dirty="0"/>
            </a:br>
            <a:r>
              <a:rPr lang="en-GB" b="1" dirty="0"/>
              <a:t/>
            </a:r>
            <a:br>
              <a:rPr lang="en-GB" b="1" dirty="0"/>
            </a:br>
            <a:endParaRPr lang="en-GB" dirty="0"/>
          </a:p>
        </p:txBody>
      </p:sp>
      <p:sp>
        <p:nvSpPr>
          <p:cNvPr id="3" name="Content Placeholder 2"/>
          <p:cNvSpPr>
            <a:spLocks noGrp="1"/>
          </p:cNvSpPr>
          <p:nvPr>
            <p:ph idx="1"/>
          </p:nvPr>
        </p:nvSpPr>
        <p:spPr>
          <a:xfrm>
            <a:off x="838200" y="1825625"/>
            <a:ext cx="10515600" cy="4022725"/>
          </a:xfrm>
        </p:spPr>
        <p:txBody>
          <a:bodyPr>
            <a:normAutofit/>
          </a:bodyPr>
          <a:lstStyle/>
          <a:p>
            <a:r>
              <a:rPr lang="en-GB" b="1" dirty="0" smtClean="0"/>
              <a:t>By spirituality, we mean beliefs and feelings about religion, the soul and things that we cannot see.</a:t>
            </a:r>
          </a:p>
          <a:p>
            <a:endParaRPr lang="en-GB" b="1" dirty="0"/>
          </a:p>
          <a:p>
            <a:r>
              <a:rPr lang="en-GB" b="1" dirty="0" smtClean="0"/>
              <a:t>Spiritual activities include prayer, reading a holy book, meditating and worshipping in a holy building.</a:t>
            </a:r>
            <a:endParaRPr lang="en-GB" dirty="0"/>
          </a:p>
        </p:txBody>
      </p:sp>
    </p:spTree>
    <p:extLst>
      <p:ext uri="{BB962C8B-B14F-4D97-AF65-F5344CB8AC3E}">
        <p14:creationId xmlns:p14="http://schemas.microsoft.com/office/powerpoint/2010/main" val="2054192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task</a:t>
            </a:r>
            <a:endParaRPr lang="en-GB" dirty="0"/>
          </a:p>
        </p:txBody>
      </p:sp>
      <p:sp>
        <p:nvSpPr>
          <p:cNvPr id="3" name="Content Placeholder 2"/>
          <p:cNvSpPr>
            <a:spLocks noGrp="1"/>
          </p:cNvSpPr>
          <p:nvPr>
            <p:ph idx="1"/>
          </p:nvPr>
        </p:nvSpPr>
        <p:spPr/>
        <p:txBody>
          <a:bodyPr>
            <a:normAutofit/>
          </a:bodyPr>
          <a:lstStyle/>
          <a:p>
            <a:r>
              <a:rPr lang="en-GB" dirty="0" smtClean="0"/>
              <a:t>Open the Document ‘Spiritual Pictures’</a:t>
            </a:r>
          </a:p>
          <a:p>
            <a:r>
              <a:rPr lang="en-GB" dirty="0" smtClean="0"/>
              <a:t>You </a:t>
            </a:r>
            <a:r>
              <a:rPr lang="en-GB" dirty="0"/>
              <a:t>will have a selection of different images. Some are religious pictures, some are pictures of nature and some are pictures of people. </a:t>
            </a:r>
            <a:r>
              <a:rPr lang="en-GB" dirty="0" smtClean="0"/>
              <a:t>Discuss </a:t>
            </a:r>
            <a:r>
              <a:rPr lang="en-GB" dirty="0"/>
              <a:t>which pictures you find most spiritual. This might be because the pictures give them a religious feeling, or perhaps a feeling that there is more to the world than just the things that we can see</a:t>
            </a:r>
            <a:r>
              <a:rPr lang="en-GB" dirty="0" smtClean="0"/>
              <a:t>.</a:t>
            </a:r>
          </a:p>
          <a:p>
            <a:r>
              <a:rPr lang="en-GB" dirty="0" smtClean="0"/>
              <a:t>Copy three pictures that you find most spiritual into a Google Doc and write a sentence for each one explaining your choice. Then send it to your teacher.</a:t>
            </a:r>
            <a:endParaRPr lang="en-GB" dirty="0"/>
          </a:p>
        </p:txBody>
      </p:sp>
    </p:spTree>
    <p:extLst>
      <p:ext uri="{BB962C8B-B14F-4D97-AF65-F5344CB8AC3E}">
        <p14:creationId xmlns:p14="http://schemas.microsoft.com/office/powerpoint/2010/main" val="16796722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1031875"/>
            <a:ext cx="10515600" cy="3311525"/>
          </a:xfrm>
        </p:spPr>
        <p:txBody>
          <a:bodyPr>
            <a:normAutofit fontScale="90000"/>
          </a:bodyPr>
          <a:lstStyle/>
          <a:p>
            <a:r>
              <a:rPr lang="en-GB" dirty="0" smtClean="0"/>
              <a:t>On the next slides are some of the pictures that you should have seen in the document. </a:t>
            </a:r>
            <a:br>
              <a:rPr lang="en-GB" dirty="0" smtClean="0"/>
            </a:br>
            <a:r>
              <a:rPr lang="en-GB" dirty="0"/>
              <a:t/>
            </a:r>
            <a:br>
              <a:rPr lang="en-GB" dirty="0"/>
            </a:br>
            <a:r>
              <a:rPr lang="en-GB" dirty="0" smtClean="0"/>
              <a:t>Which of them do you find spiritual? That is, which either make you think about God or make you feel that you are part of a wider universe than just what you can see around you? </a:t>
            </a:r>
            <a:endParaRPr lang="en-GB" dirty="0"/>
          </a:p>
        </p:txBody>
      </p:sp>
    </p:spTree>
    <p:extLst>
      <p:ext uri="{BB962C8B-B14F-4D97-AF65-F5344CB8AC3E}">
        <p14:creationId xmlns:p14="http://schemas.microsoft.com/office/powerpoint/2010/main" val="21763604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Images to choose from (1)</a:t>
            </a:r>
            <a:endParaRPr lang="en-GB" dirty="0"/>
          </a:p>
        </p:txBody>
      </p:sp>
      <p:pic>
        <p:nvPicPr>
          <p:cNvPr id="4" name="Picture 3" descr="Image result for natural world"/>
          <p:cNvPicPr/>
          <p:nvPr/>
        </p:nvPicPr>
        <p:blipFill>
          <a:blip r:embed="rId2">
            <a:extLst>
              <a:ext uri="{28A0092B-C50C-407E-A947-70E740481C1C}">
                <a14:useLocalDpi xmlns:a14="http://schemas.microsoft.com/office/drawing/2010/main" val="0"/>
              </a:ext>
            </a:extLst>
          </a:blip>
          <a:srcRect/>
          <a:stretch>
            <a:fillRect/>
          </a:stretch>
        </p:blipFill>
        <p:spPr bwMode="auto">
          <a:xfrm>
            <a:off x="133350" y="1689101"/>
            <a:ext cx="3589655" cy="1789430"/>
          </a:xfrm>
          <a:prstGeom prst="rect">
            <a:avLst/>
          </a:prstGeom>
          <a:noFill/>
          <a:ln>
            <a:noFill/>
          </a:ln>
        </p:spPr>
      </p:pic>
      <p:pic>
        <p:nvPicPr>
          <p:cNvPr id="5" name="Picture 4" descr="Image result for natural world"/>
          <p:cNvPicPr/>
          <p:nvPr/>
        </p:nvPicPr>
        <p:blipFill>
          <a:blip r:embed="rId3">
            <a:extLst>
              <a:ext uri="{28A0092B-C50C-407E-A947-70E740481C1C}">
                <a14:useLocalDpi xmlns:a14="http://schemas.microsoft.com/office/drawing/2010/main" val="0"/>
              </a:ext>
            </a:extLst>
          </a:blip>
          <a:srcRect/>
          <a:stretch>
            <a:fillRect/>
          </a:stretch>
        </p:blipFill>
        <p:spPr bwMode="auto">
          <a:xfrm>
            <a:off x="5085715" y="1689101"/>
            <a:ext cx="3941763" cy="1786256"/>
          </a:xfrm>
          <a:prstGeom prst="rect">
            <a:avLst/>
          </a:prstGeom>
          <a:noFill/>
          <a:ln>
            <a:noFill/>
          </a:ln>
        </p:spPr>
      </p:pic>
      <p:pic>
        <p:nvPicPr>
          <p:cNvPr id="6" name="Picture 5" descr="Image result for natural world"/>
          <p:cNvPicPr/>
          <p:nvPr/>
        </p:nvPicPr>
        <p:blipFill>
          <a:blip r:embed="rId4">
            <a:extLst>
              <a:ext uri="{28A0092B-C50C-407E-A947-70E740481C1C}">
                <a14:useLocalDpi xmlns:a14="http://schemas.microsoft.com/office/drawing/2010/main" val="0"/>
              </a:ext>
            </a:extLst>
          </a:blip>
          <a:srcRect/>
          <a:stretch>
            <a:fillRect/>
          </a:stretch>
        </p:blipFill>
        <p:spPr bwMode="auto">
          <a:xfrm>
            <a:off x="133351" y="3840797"/>
            <a:ext cx="4305300" cy="2026603"/>
          </a:xfrm>
          <a:prstGeom prst="rect">
            <a:avLst/>
          </a:prstGeom>
          <a:noFill/>
          <a:ln>
            <a:noFill/>
          </a:ln>
        </p:spPr>
      </p:pic>
      <p:pic>
        <p:nvPicPr>
          <p:cNvPr id="7" name="Picture 6" descr="Image result for people of all ages and races"/>
          <p:cNvPicPr/>
          <p:nvPr/>
        </p:nvPicPr>
        <p:blipFill>
          <a:blip r:embed="rId5">
            <a:extLst>
              <a:ext uri="{28A0092B-C50C-407E-A947-70E740481C1C}">
                <a14:useLocalDpi xmlns:a14="http://schemas.microsoft.com/office/drawing/2010/main" val="0"/>
              </a:ext>
            </a:extLst>
          </a:blip>
          <a:srcRect/>
          <a:stretch>
            <a:fillRect/>
          </a:stretch>
        </p:blipFill>
        <p:spPr bwMode="auto">
          <a:xfrm>
            <a:off x="5085715" y="3840797"/>
            <a:ext cx="4934585" cy="2159953"/>
          </a:xfrm>
          <a:prstGeom prst="rect">
            <a:avLst/>
          </a:prstGeom>
          <a:noFill/>
          <a:ln>
            <a:noFill/>
          </a:ln>
        </p:spPr>
      </p:pic>
    </p:spTree>
    <p:extLst>
      <p:ext uri="{BB962C8B-B14F-4D97-AF65-F5344CB8AC3E}">
        <p14:creationId xmlns:p14="http://schemas.microsoft.com/office/powerpoint/2010/main" val="8844348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en-GB" dirty="0" smtClean="0"/>
              <a:t>Images to choose from (2)</a:t>
            </a:r>
            <a:endParaRPr lang="en-GB" dirty="0"/>
          </a:p>
        </p:txBody>
      </p:sp>
      <p:pic>
        <p:nvPicPr>
          <p:cNvPr id="6" name="Picture 5" descr="Image result for religion pictures christians"/>
          <p:cNvPicPr/>
          <p:nvPr/>
        </p:nvPicPr>
        <p:blipFill>
          <a:blip r:embed="rId2">
            <a:extLst>
              <a:ext uri="{28A0092B-C50C-407E-A947-70E740481C1C}">
                <a14:useLocalDpi xmlns:a14="http://schemas.microsoft.com/office/drawing/2010/main" val="0"/>
              </a:ext>
            </a:extLst>
          </a:blip>
          <a:srcRect/>
          <a:stretch>
            <a:fillRect/>
          </a:stretch>
        </p:blipFill>
        <p:spPr bwMode="auto">
          <a:xfrm>
            <a:off x="178117" y="1465263"/>
            <a:ext cx="3479483" cy="1830388"/>
          </a:xfrm>
          <a:prstGeom prst="rect">
            <a:avLst/>
          </a:prstGeom>
          <a:noFill/>
          <a:ln>
            <a:noFill/>
          </a:ln>
        </p:spPr>
      </p:pic>
      <p:pic>
        <p:nvPicPr>
          <p:cNvPr id="7" name="Picture 6" descr="Image result for religion pictures islamic"/>
          <p:cNvPicPr/>
          <p:nvPr/>
        </p:nvPicPr>
        <p:blipFill>
          <a:blip r:embed="rId3">
            <a:extLst>
              <a:ext uri="{28A0092B-C50C-407E-A947-70E740481C1C}">
                <a14:useLocalDpi xmlns:a14="http://schemas.microsoft.com/office/drawing/2010/main" val="0"/>
              </a:ext>
            </a:extLst>
          </a:blip>
          <a:srcRect/>
          <a:stretch>
            <a:fillRect/>
          </a:stretch>
        </p:blipFill>
        <p:spPr bwMode="auto">
          <a:xfrm>
            <a:off x="4317683" y="1565910"/>
            <a:ext cx="4360228" cy="1629093"/>
          </a:xfrm>
          <a:prstGeom prst="rect">
            <a:avLst/>
          </a:prstGeom>
          <a:noFill/>
          <a:ln>
            <a:noFill/>
          </a:ln>
        </p:spPr>
      </p:pic>
      <p:pic>
        <p:nvPicPr>
          <p:cNvPr id="8" name="Picture 7" descr="Image result for people of all ages and races"/>
          <p:cNvPicPr/>
          <p:nvPr/>
        </p:nvPicPr>
        <p:blipFill>
          <a:blip r:embed="rId4">
            <a:extLst>
              <a:ext uri="{28A0092B-C50C-407E-A947-70E740481C1C}">
                <a14:useLocalDpi xmlns:a14="http://schemas.microsoft.com/office/drawing/2010/main" val="0"/>
              </a:ext>
            </a:extLst>
          </a:blip>
          <a:srcRect/>
          <a:stretch>
            <a:fillRect/>
          </a:stretch>
        </p:blipFill>
        <p:spPr bwMode="auto">
          <a:xfrm>
            <a:off x="178117" y="4004945"/>
            <a:ext cx="4352766" cy="2148205"/>
          </a:xfrm>
          <a:prstGeom prst="rect">
            <a:avLst/>
          </a:prstGeom>
          <a:noFill/>
          <a:ln>
            <a:noFill/>
          </a:ln>
        </p:spPr>
      </p:pic>
      <p:pic>
        <p:nvPicPr>
          <p:cNvPr id="9" name="Picture 8" descr="Image result for natural world and its wonders"/>
          <p:cNvPicPr/>
          <p:nvPr/>
        </p:nvPicPr>
        <p:blipFill>
          <a:blip r:embed="rId5">
            <a:extLst>
              <a:ext uri="{28A0092B-C50C-407E-A947-70E740481C1C}">
                <a14:useLocalDpi xmlns:a14="http://schemas.microsoft.com/office/drawing/2010/main" val="0"/>
              </a:ext>
            </a:extLst>
          </a:blip>
          <a:srcRect/>
          <a:stretch>
            <a:fillRect/>
          </a:stretch>
        </p:blipFill>
        <p:spPr bwMode="auto">
          <a:xfrm>
            <a:off x="5093653" y="4004945"/>
            <a:ext cx="4374198" cy="2046288"/>
          </a:xfrm>
          <a:prstGeom prst="rect">
            <a:avLst/>
          </a:prstGeom>
          <a:noFill/>
          <a:ln>
            <a:noFill/>
          </a:ln>
        </p:spPr>
      </p:pic>
    </p:spTree>
    <p:extLst>
      <p:ext uri="{BB962C8B-B14F-4D97-AF65-F5344CB8AC3E}">
        <p14:creationId xmlns:p14="http://schemas.microsoft.com/office/powerpoint/2010/main" val="8230336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Images to choose from (3)</a:t>
            </a:r>
            <a:endParaRPr lang="en-GB" dirty="0"/>
          </a:p>
        </p:txBody>
      </p:sp>
      <p:pic>
        <p:nvPicPr>
          <p:cNvPr id="4" name="Picture 3" descr="Image result for religious pictures hinduism"/>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8293" y="1915477"/>
            <a:ext cx="3673158" cy="1799273"/>
          </a:xfrm>
          <a:prstGeom prst="rect">
            <a:avLst/>
          </a:prstGeom>
          <a:noFill/>
          <a:ln>
            <a:noFill/>
          </a:ln>
        </p:spPr>
      </p:pic>
      <p:pic>
        <p:nvPicPr>
          <p:cNvPr id="5" name="Picture 4" descr="Image result for religion pictures islamic"/>
          <p:cNvPicPr/>
          <p:nvPr/>
        </p:nvPicPr>
        <p:blipFill>
          <a:blip r:embed="rId3">
            <a:extLst>
              <a:ext uri="{28A0092B-C50C-407E-A947-70E740481C1C}">
                <a14:useLocalDpi xmlns:a14="http://schemas.microsoft.com/office/drawing/2010/main" val="0"/>
              </a:ext>
            </a:extLst>
          </a:blip>
          <a:srcRect/>
          <a:stretch>
            <a:fillRect/>
          </a:stretch>
        </p:blipFill>
        <p:spPr bwMode="auto">
          <a:xfrm>
            <a:off x="4888230" y="1915477"/>
            <a:ext cx="4655820" cy="2232660"/>
          </a:xfrm>
          <a:prstGeom prst="rect">
            <a:avLst/>
          </a:prstGeom>
          <a:noFill/>
          <a:ln>
            <a:noFill/>
          </a:ln>
        </p:spPr>
      </p:pic>
      <p:pic>
        <p:nvPicPr>
          <p:cNvPr id="6" name="Picture 5" descr="Image result for religious pictures hinduism"/>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8293" y="4390390"/>
            <a:ext cx="2345055" cy="2181860"/>
          </a:xfrm>
          <a:prstGeom prst="rect">
            <a:avLst/>
          </a:prstGeom>
          <a:noFill/>
          <a:ln>
            <a:noFill/>
          </a:ln>
        </p:spPr>
      </p:pic>
      <p:pic>
        <p:nvPicPr>
          <p:cNvPr id="7" name="Picture 6" descr="Image result for religion pictures sikhism"/>
          <p:cNvPicPr/>
          <p:nvPr/>
        </p:nvPicPr>
        <p:blipFill>
          <a:blip r:embed="rId5">
            <a:extLst>
              <a:ext uri="{28A0092B-C50C-407E-A947-70E740481C1C}">
                <a14:useLocalDpi xmlns:a14="http://schemas.microsoft.com/office/drawing/2010/main" val="0"/>
              </a:ext>
            </a:extLst>
          </a:blip>
          <a:srcRect/>
          <a:stretch>
            <a:fillRect/>
          </a:stretch>
        </p:blipFill>
        <p:spPr bwMode="auto">
          <a:xfrm>
            <a:off x="3812698" y="4372926"/>
            <a:ext cx="4566603" cy="2158683"/>
          </a:xfrm>
          <a:prstGeom prst="rect">
            <a:avLst/>
          </a:prstGeom>
          <a:noFill/>
          <a:ln>
            <a:noFill/>
          </a:ln>
        </p:spPr>
      </p:pic>
    </p:spTree>
    <p:extLst>
      <p:ext uri="{BB962C8B-B14F-4D97-AF65-F5344CB8AC3E}">
        <p14:creationId xmlns:p14="http://schemas.microsoft.com/office/powerpoint/2010/main" val="1957370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10515600" cy="1325563"/>
          </a:xfrm>
        </p:spPr>
        <p:txBody>
          <a:bodyPr/>
          <a:lstStyle/>
          <a:p>
            <a:r>
              <a:rPr lang="en-GB" dirty="0" smtClean="0"/>
              <a:t>Final activity</a:t>
            </a:r>
            <a:endParaRPr lang="en-GB" dirty="0"/>
          </a:p>
        </p:txBody>
      </p:sp>
      <p:sp>
        <p:nvSpPr>
          <p:cNvPr id="3" name="Content Placeholder 2"/>
          <p:cNvSpPr>
            <a:spLocks noGrp="1"/>
          </p:cNvSpPr>
          <p:nvPr>
            <p:ph idx="1"/>
          </p:nvPr>
        </p:nvSpPr>
        <p:spPr>
          <a:xfrm>
            <a:off x="304800" y="1325563"/>
            <a:ext cx="10515600" cy="650875"/>
          </a:xfrm>
        </p:spPr>
        <p:txBody>
          <a:bodyPr/>
          <a:lstStyle/>
          <a:p>
            <a:r>
              <a:rPr lang="en-GB" dirty="0" smtClean="0"/>
              <a:t>Do you agree or disagree with these quotes?</a:t>
            </a:r>
            <a:endParaRPr lang="en-GB" dirty="0"/>
          </a:p>
        </p:txBody>
      </p:sp>
      <p:pic>
        <p:nvPicPr>
          <p:cNvPr id="5" name="Picture 4"/>
          <p:cNvPicPr>
            <a:picLocks noChangeAspect="1"/>
          </p:cNvPicPr>
          <p:nvPr/>
        </p:nvPicPr>
        <p:blipFill>
          <a:blip r:embed="rId2"/>
          <a:stretch>
            <a:fillRect/>
          </a:stretch>
        </p:blipFill>
        <p:spPr>
          <a:xfrm>
            <a:off x="1304924" y="1976438"/>
            <a:ext cx="8876811" cy="4462462"/>
          </a:xfrm>
          <a:prstGeom prst="rect">
            <a:avLst/>
          </a:prstGeom>
        </p:spPr>
      </p:pic>
    </p:spTree>
    <p:extLst>
      <p:ext uri="{BB962C8B-B14F-4D97-AF65-F5344CB8AC3E}">
        <p14:creationId xmlns:p14="http://schemas.microsoft.com/office/powerpoint/2010/main" val="90504670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407</Words>
  <Application>Microsoft Office PowerPoint</Application>
  <PresentationFormat>Widescreen</PresentationFormat>
  <Paragraphs>31</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PowerPoint Presentation</vt:lpstr>
      <vt:lpstr>This term we will be looking at how people show their spirituality through the arts. Write down what you know about this already. For example:  </vt:lpstr>
      <vt:lpstr>PowerPoint Presentation</vt:lpstr>
      <vt:lpstr>What religion is this from?</vt:lpstr>
      <vt:lpstr>What religion is this from?</vt:lpstr>
      <vt:lpstr>What religion is this from?</vt:lpstr>
      <vt:lpstr>What religion is this from?</vt:lpstr>
      <vt:lpstr>What do we mean by spirituality?  </vt:lpstr>
      <vt:lpstr>Your task</vt:lpstr>
      <vt:lpstr>On the next slides are some of the pictures that you should have seen in the document.   Which of them do you find spiritual? That is, which either make you think about God or make you feel that you are part of a wider universe than just what you can see around you? </vt:lpstr>
      <vt:lpstr>Images to choose from (1)</vt:lpstr>
      <vt:lpstr>Images to choose from (2)</vt:lpstr>
      <vt:lpstr>Images to choose from (3)</vt:lpstr>
      <vt:lpstr>Final activity</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ST-Partington-J</dc:creator>
  <cp:lastModifiedBy>ST-Partington-J</cp:lastModifiedBy>
  <cp:revision>4</cp:revision>
  <dcterms:created xsi:type="dcterms:W3CDTF">2021-03-19T14:52:04Z</dcterms:created>
  <dcterms:modified xsi:type="dcterms:W3CDTF">2021-04-20T14:15:10Z</dcterms:modified>
</cp:coreProperties>
</file>