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  <p:sldMasterId id="2147483650" r:id="rId5"/>
    <p:sldMasterId id="2147483652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  <p15:guide id="3" pos="340">
          <p15:clr>
            <a:srgbClr val="000000"/>
          </p15:clr>
        </p15:guide>
        <p15:guide id="4" orient="horz" pos="3974">
          <p15:clr>
            <a:srgbClr val="000000"/>
          </p15:clr>
        </p15:guide>
        <p15:guide id="5" pos="5397">
          <p15:clr>
            <a:srgbClr val="000000"/>
          </p15:clr>
        </p15:guide>
        <p15:guide id="6" orient="horz" pos="346">
          <p15:clr>
            <a:srgbClr val="000000"/>
          </p15:clr>
        </p15:guide>
        <p15:guide id="7" pos="476">
          <p15:clr>
            <a:srgbClr val="000000"/>
          </p15:clr>
        </p15:guide>
        <p15:guide id="8" orient="horz" pos="2205">
          <p15:clr>
            <a:srgbClr val="000000"/>
          </p15:clr>
        </p15:guide>
        <p15:guide id="9" orient="horz" pos="3816">
          <p15:clr>
            <a:srgbClr val="000000"/>
          </p15:clr>
        </p15:guide>
        <p15:guide id="10" pos="5284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6" roundtripDataSignature="AMtx7miRt7BikFNtPkykQ/noncX9NvvT9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  <p:guide pos="340"/>
        <p:guide pos="3974" orient="horz"/>
        <p:guide pos="5397"/>
        <p:guide pos="346" orient="horz"/>
        <p:guide pos="476"/>
        <p:guide pos="2205" orient="horz"/>
        <p:guide pos="3816" orient="horz"/>
        <p:guide pos="528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6" Type="http://customschemas.google.com/relationships/presentationmetadata" Target="metadata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" name="Google Shape;42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b5709e89a5_0_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gb5709e89a5_0_3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b5709e89a5_0_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gb5709e89a5_0_3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b5709e89a5_0_14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gb5709e89a5_0_14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b5709e89a5_0_1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gb5709e89a5_0_1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2.jpg"/><Relationship Id="rId3" Type="http://schemas.openxmlformats.org/officeDocument/2006/relationships/image" Target="../media/image10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7.jpg"/><Relationship Id="rId3" Type="http://schemas.openxmlformats.org/officeDocument/2006/relationships/image" Target="../media/image10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.jpg"/><Relationship Id="rId3" Type="http://schemas.openxmlformats.org/officeDocument/2006/relationships/image" Target="../media/image10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9"/>
          <p:cNvSpPr/>
          <p:nvPr>
            <p:ph type="title"/>
          </p:nvPr>
        </p:nvSpPr>
        <p:spPr>
          <a:xfrm>
            <a:off x="457198" y="478895"/>
            <a:ext cx="8220000" cy="994200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oogle Shape;24;gb5709e89a5_0_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2767" y="6196125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gb5709e89a5_0_51"/>
          <p:cNvSpPr/>
          <p:nvPr/>
        </p:nvSpPr>
        <p:spPr>
          <a:xfrm>
            <a:off x="457198" y="438151"/>
            <a:ext cx="8220000" cy="5958000"/>
          </a:xfrm>
          <a:prstGeom prst="roundRect">
            <a:avLst>
              <a:gd fmla="val 2649" name="adj"/>
            </a:avLst>
          </a:prstGeom>
          <a:solidFill>
            <a:schemeClr val="lt1">
              <a:alpha val="89800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7" name="Google Shape;27;gb5709e89a5_0_51"/>
          <p:cNvSpPr/>
          <p:nvPr>
            <p:ph type="title"/>
          </p:nvPr>
        </p:nvSpPr>
        <p:spPr>
          <a:xfrm>
            <a:off x="457198" y="478895"/>
            <a:ext cx="8220000" cy="994200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gb5709e89a5_0_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2767" y="6196125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with Box">
  <p:cSld name="Title Slide with Box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b5709e89a5_0_56"/>
          <p:cNvSpPr/>
          <p:nvPr/>
        </p:nvSpPr>
        <p:spPr>
          <a:xfrm>
            <a:off x="457198" y="438151"/>
            <a:ext cx="8220000" cy="5958000"/>
          </a:xfrm>
          <a:prstGeom prst="roundRect">
            <a:avLst>
              <a:gd fmla="val 2649" name="adj"/>
            </a:avLst>
          </a:prstGeom>
          <a:solidFill>
            <a:schemeClr val="lt1">
              <a:alpha val="89800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32" name="Google Shape;32;gb5709e89a5_0_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72497" y="5734211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ims Slide">
  <p:cSld name="Aims Slide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b5709e89a5_0_59"/>
          <p:cNvSpPr/>
          <p:nvPr/>
        </p:nvSpPr>
        <p:spPr>
          <a:xfrm>
            <a:off x="503239" y="2930434"/>
            <a:ext cx="8137500" cy="3414900"/>
          </a:xfrm>
          <a:prstGeom prst="roundRect">
            <a:avLst>
              <a:gd fmla="val 6409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35" name="Google Shape;35;gb5709e89a5_0_59"/>
          <p:cNvSpPr/>
          <p:nvPr/>
        </p:nvSpPr>
        <p:spPr>
          <a:xfrm>
            <a:off x="503239" y="512763"/>
            <a:ext cx="8137500" cy="2193000"/>
          </a:xfrm>
          <a:prstGeom prst="roundRect">
            <a:avLst>
              <a:gd fmla="val 6409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36" name="Google Shape;36;gb5709e89a5_0_59"/>
          <p:cNvSpPr txBox="1"/>
          <p:nvPr/>
        </p:nvSpPr>
        <p:spPr>
          <a:xfrm>
            <a:off x="628650" y="3071286"/>
            <a:ext cx="7886700" cy="540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Success Criteria</a:t>
            </a:r>
            <a:endParaRPr/>
          </a:p>
        </p:txBody>
      </p:sp>
      <p:sp>
        <p:nvSpPr>
          <p:cNvPr id="37" name="Google Shape;37;gb5709e89a5_0_59"/>
          <p:cNvSpPr txBox="1"/>
          <p:nvPr/>
        </p:nvSpPr>
        <p:spPr>
          <a:xfrm>
            <a:off x="628648" y="734785"/>
            <a:ext cx="7886700" cy="540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Aim</a:t>
            </a:r>
            <a:endParaRPr/>
          </a:p>
        </p:txBody>
      </p:sp>
      <p:sp>
        <p:nvSpPr>
          <p:cNvPr id="38" name="Google Shape;38;gb5709e89a5_0_59"/>
          <p:cNvSpPr/>
          <p:nvPr>
            <p:ph idx="1" type="body"/>
          </p:nvPr>
        </p:nvSpPr>
        <p:spPr>
          <a:xfrm>
            <a:off x="628650" y="1127760"/>
            <a:ext cx="7886700" cy="1409700"/>
          </a:xfrm>
          <a:prstGeom prst="roundRect">
            <a:avLst>
              <a:gd fmla="val 2585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665"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480"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9" name="Google Shape;39;gb5709e89a5_0_59"/>
          <p:cNvSpPr txBox="1"/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>
            <a:noFill/>
          </a:ln>
        </p:spPr>
        <p:txBody>
          <a:bodyPr anchorCtr="0" anchor="t" bIns="180000" lIns="180000" spcFirstLastPara="1" rIns="252000" wrap="square" tIns="252000">
            <a:no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Statement 1 Lorem ipsum dolor sit amet, consectetur adipiscing elit.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Statement 2</a:t>
            </a:r>
            <a:endParaRPr/>
          </a:p>
          <a:p>
            <a:pPr indent="-228600" lvl="1" marL="685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Sub statement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11.jpg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2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3.jpg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1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6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6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8"/>
          <p:cNvSpPr/>
          <p:nvPr/>
        </p:nvSpPr>
        <p:spPr>
          <a:xfrm>
            <a:off x="457200" y="438150"/>
            <a:ext cx="8220000" cy="5958000"/>
          </a:xfrm>
          <a:prstGeom prst="roundRect">
            <a:avLst>
              <a:gd fmla="val 572" name="adj"/>
            </a:avLst>
          </a:prstGeom>
          <a:solidFill>
            <a:schemeClr val="lt1">
              <a:alpha val="89800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6" name="Google Shape;16;p18"/>
          <p:cNvSpPr/>
          <p:nvPr>
            <p:ph type="title"/>
          </p:nvPr>
        </p:nvSpPr>
        <p:spPr>
          <a:xfrm>
            <a:off x="490537" y="695325"/>
            <a:ext cx="8163000" cy="1150800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Google Shape;17;p18"/>
          <p:cNvSpPr/>
          <p:nvPr>
            <p:ph idx="1" type="body"/>
          </p:nvPr>
        </p:nvSpPr>
        <p:spPr>
          <a:xfrm>
            <a:off x="490537" y="1957387"/>
            <a:ext cx="8163000" cy="438780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gb5709e89a5_0_46"/>
          <p:cNvSpPr/>
          <p:nvPr>
            <p:ph type="title"/>
          </p:nvPr>
        </p:nvSpPr>
        <p:spPr>
          <a:xfrm>
            <a:off x="489745" y="695325"/>
            <a:ext cx="8164500" cy="1150800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2" name="Google Shape;22;gb5709e89a5_0_46"/>
          <p:cNvSpPr/>
          <p:nvPr>
            <p:ph idx="1" type="body"/>
          </p:nvPr>
        </p:nvSpPr>
        <p:spPr>
          <a:xfrm>
            <a:off x="489745" y="1957386"/>
            <a:ext cx="8164500" cy="4387800"/>
          </a:xfrm>
          <a:prstGeom prst="roundRect">
            <a:avLst>
              <a:gd fmla="val 2585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3" r:id="rId2"/>
    <p:sldLayoutId id="2147483654" r:id="rId3"/>
    <p:sldLayoutId id="2147483655" r:id="rId4"/>
    <p:sldLayoutId id="2147483656" r:id="rId5"/>
    <p:sldLayoutId id="2147483657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"/>
          <p:cNvSpPr/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What Does </a:t>
            </a:r>
            <a:r>
              <a:rPr b="1" i="0" lang="en-US" sz="3600" u="none">
                <a:solidFill>
                  <a:srgbClr val="009640"/>
                </a:solidFill>
                <a:latin typeface="Arial"/>
                <a:ea typeface="Arial"/>
                <a:cs typeface="Arial"/>
                <a:sym typeface="Arial"/>
              </a:rPr>
              <a:t>Inference Iggy </a:t>
            </a:r>
            <a:r>
              <a:rPr b="1" i="0" lang="en-US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Do?</a:t>
            </a:r>
            <a:endParaRPr/>
          </a:p>
        </p:txBody>
      </p:sp>
      <p:sp>
        <p:nvSpPr>
          <p:cNvPr id="49" name="Google Shape;49;p2"/>
          <p:cNvSpPr txBox="1"/>
          <p:nvPr/>
        </p:nvSpPr>
        <p:spPr>
          <a:xfrm>
            <a:off x="755650" y="1514475"/>
            <a:ext cx="7632700" cy="422275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Inference Iggy helps with content domain </a:t>
            </a: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2d</a:t>
            </a: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</p:txBody>
      </p:sp>
      <p:sp>
        <p:nvSpPr>
          <p:cNvPr id="50" name="Google Shape;50;p2"/>
          <p:cNvSpPr txBox="1"/>
          <p:nvPr/>
        </p:nvSpPr>
        <p:spPr>
          <a:xfrm>
            <a:off x="755650" y="2098675"/>
            <a:ext cx="7691437" cy="739775"/>
          </a:xfrm>
          <a:prstGeom prst="rect">
            <a:avLst/>
          </a:prstGeom>
          <a:noFill/>
          <a:ln cap="flat" cmpd="sng" w="28575">
            <a:solidFill>
              <a:srgbClr val="00964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Make inferences from the text/explain and justify inferences with evidence from the text.</a:t>
            </a:r>
            <a:endParaRPr/>
          </a:p>
        </p:txBody>
      </p:sp>
      <p:sp>
        <p:nvSpPr>
          <p:cNvPr id="51" name="Google Shape;51;p2"/>
          <p:cNvSpPr txBox="1"/>
          <p:nvPr/>
        </p:nvSpPr>
        <p:spPr>
          <a:xfrm>
            <a:off x="539750" y="2946400"/>
            <a:ext cx="8050212" cy="20304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means that he is there to help you to </a:t>
            </a: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pick up ideas from the text </a:t>
            </a: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that are </a:t>
            </a: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not always written</a:t>
            </a: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in the text itself.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 helps you to do this by getting you to read the text as if you are a detective. </a:t>
            </a: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You’re not looking for what is there – you’re looking for what is meant by it. </a:t>
            </a: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example, if the text says ‘Jenni’s face was red – she wrinkled her brow and began to shout’, what could you infer about how Jenni feels?</a:t>
            </a:r>
            <a:endParaRPr/>
          </a:p>
        </p:txBody>
      </p:sp>
      <p:pic>
        <p:nvPicPr>
          <p:cNvPr id="52" name="Google Shape;5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78300" y="5084762"/>
            <a:ext cx="787400" cy="1106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/>
          <p:nvPr>
            <p:ph type="title"/>
          </p:nvPr>
        </p:nvSpPr>
        <p:spPr>
          <a:xfrm>
            <a:off x="457200" y="755650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400"/>
              <a:buFont typeface="Arial"/>
              <a:buNone/>
            </a:pPr>
            <a:r>
              <a:rPr b="1" i="0" lang="en-US" sz="34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What Might </a:t>
            </a:r>
            <a:r>
              <a:rPr b="1" i="0" lang="en-US" sz="3600" u="none">
                <a:solidFill>
                  <a:srgbClr val="009640"/>
                </a:solidFill>
                <a:latin typeface="Arial"/>
                <a:ea typeface="Arial"/>
                <a:cs typeface="Arial"/>
                <a:sym typeface="Arial"/>
              </a:rPr>
              <a:t>Inference Iggy </a:t>
            </a:r>
            <a:r>
              <a:rPr b="1" i="0" lang="en-US" sz="34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Ask?</a:t>
            </a:r>
            <a:endParaRPr/>
          </a:p>
        </p:txBody>
      </p:sp>
      <p:grpSp>
        <p:nvGrpSpPr>
          <p:cNvPr id="58" name="Google Shape;58;p10"/>
          <p:cNvGrpSpPr/>
          <p:nvPr/>
        </p:nvGrpSpPr>
        <p:grpSpPr>
          <a:xfrm>
            <a:off x="457200" y="473075"/>
            <a:ext cx="1111250" cy="563562"/>
            <a:chOff x="457196" y="468005"/>
            <a:chExt cx="1111545" cy="563841"/>
          </a:xfrm>
        </p:grpSpPr>
        <p:pic>
          <p:nvPicPr>
            <p:cNvPr id="59" name="Google Shape;59;p10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 flipH="1">
              <a:off x="457196" y="468005"/>
              <a:ext cx="540183" cy="56384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" name="Google Shape;60;p10"/>
            <p:cNvSpPr txBox="1"/>
            <p:nvPr/>
          </p:nvSpPr>
          <p:spPr>
            <a:xfrm>
              <a:off x="864096" y="565259"/>
              <a:ext cx="704645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9640"/>
                </a:buClr>
                <a:buSzPts val="1800"/>
                <a:buFont typeface="Arial"/>
                <a:buNone/>
              </a:pPr>
              <a:r>
                <a:rPr b="1" i="0" lang="en-US" sz="1800" u="none">
                  <a:solidFill>
                    <a:srgbClr val="009640"/>
                  </a:solidFill>
                  <a:latin typeface="Arial"/>
                  <a:ea typeface="Arial"/>
                  <a:cs typeface="Arial"/>
                  <a:sym typeface="Arial"/>
                </a:rPr>
                <a:t>Back</a:t>
              </a:r>
              <a:endParaRPr/>
            </a:p>
          </p:txBody>
        </p:sp>
      </p:grpSp>
      <p:sp>
        <p:nvSpPr>
          <p:cNvPr id="61" name="Google Shape;61;p10"/>
          <p:cNvSpPr txBox="1"/>
          <p:nvPr/>
        </p:nvSpPr>
        <p:spPr>
          <a:xfrm>
            <a:off x="755650" y="1762125"/>
            <a:ext cx="5759450" cy="4175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Inference Iggy might ask questions like these:</a:t>
            </a:r>
            <a:endParaRPr/>
          </a:p>
        </p:txBody>
      </p:sp>
      <p:sp>
        <p:nvSpPr>
          <p:cNvPr id="62" name="Google Shape;62;p10"/>
          <p:cNvSpPr txBox="1"/>
          <p:nvPr/>
        </p:nvSpPr>
        <p:spPr>
          <a:xfrm>
            <a:off x="755650" y="2239962"/>
            <a:ext cx="8027987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makes you think…? Give evidence to support your answer.</a:t>
            </a:r>
            <a:endParaRPr/>
          </a:p>
        </p:txBody>
      </p:sp>
      <p:sp>
        <p:nvSpPr>
          <p:cNvPr id="63" name="Google Shape;63;p10"/>
          <p:cNvSpPr txBox="1"/>
          <p:nvPr/>
        </p:nvSpPr>
        <p:spPr>
          <a:xfrm>
            <a:off x="755650" y="2863850"/>
            <a:ext cx="7812087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impression are we given about…? Why?</a:t>
            </a:r>
            <a:endParaRPr/>
          </a:p>
        </p:txBody>
      </p:sp>
      <p:sp>
        <p:nvSpPr>
          <p:cNvPr id="64" name="Google Shape;64;p10"/>
          <p:cNvSpPr txBox="1"/>
          <p:nvPr/>
        </p:nvSpPr>
        <p:spPr>
          <a:xfrm>
            <a:off x="755650" y="3487737"/>
            <a:ext cx="7812087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Why did the character behave like this?</a:t>
            </a:r>
            <a:endParaRPr/>
          </a:p>
        </p:txBody>
      </p:sp>
      <p:sp>
        <p:nvSpPr>
          <p:cNvPr id="65" name="Google Shape;65;p10"/>
          <p:cNvSpPr txBox="1"/>
          <p:nvPr/>
        </p:nvSpPr>
        <p:spPr>
          <a:xfrm>
            <a:off x="755650" y="4113212"/>
            <a:ext cx="7812087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does this character feel about the situation? How do you know?</a:t>
            </a:r>
            <a:endParaRPr/>
          </a:p>
        </p:txBody>
      </p:sp>
      <p:sp>
        <p:nvSpPr>
          <p:cNvPr id="66" name="Google Shape;66;p10"/>
          <p:cNvSpPr txBox="1"/>
          <p:nvPr/>
        </p:nvSpPr>
        <p:spPr>
          <a:xfrm>
            <a:off x="755650" y="4737100"/>
            <a:ext cx="7812087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Why is… important? Explain your answer.</a:t>
            </a:r>
            <a:endParaRPr/>
          </a:p>
        </p:txBody>
      </p:sp>
      <p:sp>
        <p:nvSpPr>
          <p:cNvPr id="67" name="Google Shape;67;p10"/>
          <p:cNvSpPr txBox="1"/>
          <p:nvPr/>
        </p:nvSpPr>
        <p:spPr>
          <a:xfrm>
            <a:off x="755650" y="5360987"/>
            <a:ext cx="6929437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Which character would you most like to meet? Explain why.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4"/>
          <p:cNvSpPr/>
          <p:nvPr>
            <p:ph type="title"/>
          </p:nvPr>
        </p:nvSpPr>
        <p:spPr>
          <a:xfrm>
            <a:off x="461962" y="47307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Summing Up </a:t>
            </a:r>
            <a:r>
              <a:rPr b="1" i="0" lang="en-US" sz="3600" u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Inference Iggy </a:t>
            </a:r>
            <a:endParaRPr/>
          </a:p>
        </p:txBody>
      </p:sp>
      <p:sp>
        <p:nvSpPr>
          <p:cNvPr id="73" name="Google Shape;73;p14"/>
          <p:cNvSpPr txBox="1"/>
          <p:nvPr/>
        </p:nvSpPr>
        <p:spPr>
          <a:xfrm>
            <a:off x="869950" y="1443037"/>
            <a:ext cx="7404100" cy="71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Prove your understanding of what Inference Iggy does by answering the following questions:</a:t>
            </a:r>
            <a:endParaRPr/>
          </a:p>
        </p:txBody>
      </p:sp>
      <p:sp>
        <p:nvSpPr>
          <p:cNvPr id="74" name="Google Shape;74;p14"/>
          <p:cNvSpPr txBox="1"/>
          <p:nvPr/>
        </p:nvSpPr>
        <p:spPr>
          <a:xfrm>
            <a:off x="461962" y="2436812"/>
            <a:ext cx="81915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does Inference Iggy help you to do?</a:t>
            </a:r>
            <a:endParaRPr/>
          </a:p>
        </p:txBody>
      </p:sp>
      <p:sp>
        <p:nvSpPr>
          <p:cNvPr id="75" name="Google Shape;75;p14"/>
          <p:cNvSpPr txBox="1"/>
          <p:nvPr/>
        </p:nvSpPr>
        <p:spPr>
          <a:xfrm>
            <a:off x="476250" y="3062287"/>
            <a:ext cx="81915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sort of question might Inference Iggy ask?</a:t>
            </a:r>
            <a:endParaRPr/>
          </a:p>
        </p:txBody>
      </p:sp>
      <p:sp>
        <p:nvSpPr>
          <p:cNvPr id="76" name="Google Shape;76;p14"/>
          <p:cNvSpPr txBox="1"/>
          <p:nvPr/>
        </p:nvSpPr>
        <p:spPr>
          <a:xfrm>
            <a:off x="490537" y="3689350"/>
            <a:ext cx="81915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can you make sure you get full marks on </a:t>
            </a:r>
            <a:b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Inference Iggy questions?</a:t>
            </a:r>
            <a:endParaRPr/>
          </a:p>
        </p:txBody>
      </p:sp>
      <p:sp>
        <p:nvSpPr>
          <p:cNvPr id="77" name="Google Shape;77;p14"/>
          <p:cNvSpPr/>
          <p:nvPr/>
        </p:nvSpPr>
        <p:spPr>
          <a:xfrm>
            <a:off x="720725" y="4314825"/>
            <a:ext cx="1833562" cy="1820862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8" name="Google Shape;78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2662" y="4219575"/>
            <a:ext cx="1309687" cy="1838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b5709e89a5_0_37"/>
          <p:cNvSpPr/>
          <p:nvPr>
            <p:ph type="title"/>
          </p:nvPr>
        </p:nvSpPr>
        <p:spPr>
          <a:xfrm>
            <a:off x="457198" y="478895"/>
            <a:ext cx="8220000" cy="994200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US" sz="3600">
                <a:latin typeface="Arial"/>
                <a:ea typeface="Arial"/>
                <a:cs typeface="Arial"/>
                <a:sym typeface="Arial"/>
              </a:rPr>
              <a:t>What Does </a:t>
            </a:r>
            <a:r>
              <a:rPr lang="en-US" sz="3600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Summarising Sheba </a:t>
            </a:r>
            <a:r>
              <a:rPr lang="en-US" sz="3600">
                <a:latin typeface="Arial"/>
                <a:ea typeface="Arial"/>
                <a:cs typeface="Arial"/>
                <a:sym typeface="Arial"/>
              </a:rPr>
              <a:t>Do?</a:t>
            </a:r>
            <a:endParaRPr sz="3600"/>
          </a:p>
        </p:txBody>
      </p:sp>
      <p:sp>
        <p:nvSpPr>
          <p:cNvPr id="88" name="Google Shape;88;gb5709e89a5_0_37"/>
          <p:cNvSpPr/>
          <p:nvPr/>
        </p:nvSpPr>
        <p:spPr>
          <a:xfrm>
            <a:off x="755650" y="1513946"/>
            <a:ext cx="7632600" cy="422400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Summarising Sheba helps with content domain </a:t>
            </a: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2c</a:t>
            </a: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</p:txBody>
      </p:sp>
      <p:sp>
        <p:nvSpPr>
          <p:cNvPr id="89" name="Google Shape;89;gb5709e89a5_0_37"/>
          <p:cNvSpPr/>
          <p:nvPr/>
        </p:nvSpPr>
        <p:spPr>
          <a:xfrm>
            <a:off x="755650" y="1996580"/>
            <a:ext cx="7692000" cy="511800"/>
          </a:xfrm>
          <a:prstGeom prst="rect">
            <a:avLst/>
          </a:prstGeom>
          <a:noFill/>
          <a:ln cap="flat" cmpd="sng" w="28575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Summarise main ideas from more than one paragraph.</a:t>
            </a: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sp>
        <p:nvSpPr>
          <p:cNvPr id="90" name="Google Shape;90;gb5709e89a5_0_37"/>
          <p:cNvSpPr/>
          <p:nvPr/>
        </p:nvSpPr>
        <p:spPr>
          <a:xfrm>
            <a:off x="546976" y="2815685"/>
            <a:ext cx="8049900" cy="12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means that she is there to help you to </a:t>
            </a: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sum up </a:t>
            </a: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you’ve read.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She helps you to do this by reading the text, </a:t>
            </a: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picking out the key points </a:t>
            </a: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that are really important and giving a quick run down of the text’s main ideas.</a:t>
            </a:r>
            <a:endParaRPr/>
          </a:p>
        </p:txBody>
      </p:sp>
      <p:pic>
        <p:nvPicPr>
          <p:cNvPr id="91" name="Google Shape;91;gb5709e89a5_0_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40851" y="4998012"/>
            <a:ext cx="1052768" cy="1271177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gb5709e89a5_0_37"/>
          <p:cNvSpPr/>
          <p:nvPr/>
        </p:nvSpPr>
        <p:spPr>
          <a:xfrm>
            <a:off x="546976" y="4183847"/>
            <a:ext cx="80499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Imagine that you’ve read a book and have to text your friend about the plot – which key messages would you tell them and which would you leave out? 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b5709e89a5_0_140"/>
          <p:cNvSpPr/>
          <p:nvPr>
            <p:ph type="title"/>
          </p:nvPr>
        </p:nvSpPr>
        <p:spPr>
          <a:xfrm>
            <a:off x="457197" y="755092"/>
            <a:ext cx="8220000" cy="994200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400"/>
              <a:buFont typeface="Arial"/>
              <a:buNone/>
            </a:pPr>
            <a:r>
              <a:rPr lang="en-US" sz="3400">
                <a:latin typeface="Arial"/>
                <a:ea typeface="Arial"/>
                <a:cs typeface="Arial"/>
                <a:sym typeface="Arial"/>
              </a:rPr>
              <a:t>What Might </a:t>
            </a:r>
            <a:r>
              <a:rPr lang="en-US" sz="3400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Summarising Sheba </a:t>
            </a:r>
            <a:r>
              <a:rPr lang="en-US" sz="3400">
                <a:latin typeface="Arial"/>
                <a:ea typeface="Arial"/>
                <a:cs typeface="Arial"/>
                <a:sym typeface="Arial"/>
              </a:rPr>
              <a:t>Ask?</a:t>
            </a:r>
            <a:endParaRPr sz="3400"/>
          </a:p>
        </p:txBody>
      </p:sp>
      <p:grpSp>
        <p:nvGrpSpPr>
          <p:cNvPr id="98" name="Google Shape;98;gb5709e89a5_0_140"/>
          <p:cNvGrpSpPr/>
          <p:nvPr/>
        </p:nvGrpSpPr>
        <p:grpSpPr>
          <a:xfrm>
            <a:off x="457197" y="473172"/>
            <a:ext cx="1111600" cy="563841"/>
            <a:chOff x="457196" y="468005"/>
            <a:chExt cx="1111600" cy="563841"/>
          </a:xfrm>
        </p:grpSpPr>
        <p:pic>
          <p:nvPicPr>
            <p:cNvPr id="99" name="Google Shape;99;gb5709e89a5_0_140">
              <a:hlinkClick/>
            </p:cNvPr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 flipH="1">
              <a:off x="457196" y="468005"/>
              <a:ext cx="540183" cy="56384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0" name="Google Shape;100;gb5709e89a5_0_140">
              <a:hlinkClick/>
            </p:cNvPr>
            <p:cNvSpPr txBox="1"/>
            <p:nvPr/>
          </p:nvSpPr>
          <p:spPr>
            <a:xfrm>
              <a:off x="864096" y="565259"/>
              <a:ext cx="7047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1800">
                  <a:solidFill>
                    <a:schemeClr val="accent3"/>
                  </a:solidFill>
                  <a:latin typeface="Arial"/>
                  <a:ea typeface="Arial"/>
                  <a:cs typeface="Arial"/>
                  <a:sym typeface="Arial"/>
                </a:rPr>
                <a:t>Back</a:t>
              </a:r>
              <a:endParaRPr/>
            </a:p>
          </p:txBody>
        </p:sp>
      </p:grpSp>
      <p:sp>
        <p:nvSpPr>
          <p:cNvPr id="101" name="Google Shape;101;gb5709e89a5_0_140"/>
          <p:cNvSpPr txBox="1"/>
          <p:nvPr/>
        </p:nvSpPr>
        <p:spPr>
          <a:xfrm>
            <a:off x="1696048" y="1853225"/>
            <a:ext cx="5758800" cy="4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Summarising Sheba might ask questions like these:</a:t>
            </a:r>
            <a:endParaRPr/>
          </a:p>
        </p:txBody>
      </p:sp>
      <p:sp>
        <p:nvSpPr>
          <p:cNvPr id="102" name="Google Shape;102;gb5709e89a5_0_140"/>
          <p:cNvSpPr txBox="1"/>
          <p:nvPr/>
        </p:nvSpPr>
        <p:spPr>
          <a:xfrm>
            <a:off x="997380" y="2339277"/>
            <a:ext cx="71793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is the main theme, argument or message of this paragraph?</a:t>
            </a:r>
            <a:endParaRPr/>
          </a:p>
        </p:txBody>
      </p:sp>
      <p:sp>
        <p:nvSpPr>
          <p:cNvPr id="103" name="Google Shape;103;gb5709e89a5_0_140"/>
          <p:cNvSpPr txBox="1"/>
          <p:nvPr/>
        </p:nvSpPr>
        <p:spPr>
          <a:xfrm>
            <a:off x="1838020" y="2941027"/>
            <a:ext cx="54981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 you describe what happened in this chapter?</a:t>
            </a:r>
            <a:endParaRPr/>
          </a:p>
        </p:txBody>
      </p:sp>
      <p:sp>
        <p:nvSpPr>
          <p:cNvPr id="104" name="Google Shape;104;gb5709e89a5_0_140"/>
          <p:cNvSpPr txBox="1"/>
          <p:nvPr/>
        </p:nvSpPr>
        <p:spPr>
          <a:xfrm>
            <a:off x="1475413" y="3542777"/>
            <a:ext cx="62232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Write a new blurb for this story using 20 words or less.</a:t>
            </a:r>
            <a:endParaRPr/>
          </a:p>
        </p:txBody>
      </p:sp>
      <p:sp>
        <p:nvSpPr>
          <p:cNvPr id="105" name="Google Shape;105;gb5709e89a5_0_140"/>
          <p:cNvSpPr txBox="1"/>
          <p:nvPr/>
        </p:nvSpPr>
        <p:spPr>
          <a:xfrm>
            <a:off x="1407096" y="4144527"/>
            <a:ext cx="63600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 you describe what happened in three short sentences?</a:t>
            </a:r>
            <a:endParaRPr/>
          </a:p>
        </p:txBody>
      </p:sp>
      <p:sp>
        <p:nvSpPr>
          <p:cNvPr id="106" name="Google Shape;106;gb5709e89a5_0_140"/>
          <p:cNvSpPr txBox="1"/>
          <p:nvPr/>
        </p:nvSpPr>
        <p:spPr>
          <a:xfrm>
            <a:off x="3010111" y="4746277"/>
            <a:ext cx="31539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would you sum up…?</a:t>
            </a:r>
            <a:endParaRPr/>
          </a:p>
        </p:txBody>
      </p:sp>
      <p:sp>
        <p:nvSpPr>
          <p:cNvPr id="107" name="Google Shape;107;gb5709e89a5_0_140"/>
          <p:cNvSpPr txBox="1"/>
          <p:nvPr/>
        </p:nvSpPr>
        <p:spPr>
          <a:xfrm>
            <a:off x="1696048" y="5348029"/>
            <a:ext cx="57819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is the most important message in this book?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b5709e89a5_0_110"/>
          <p:cNvSpPr/>
          <p:nvPr>
            <p:ph type="title"/>
          </p:nvPr>
        </p:nvSpPr>
        <p:spPr>
          <a:xfrm>
            <a:off x="461962" y="473172"/>
            <a:ext cx="8220000" cy="994200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US" sz="3600">
                <a:latin typeface="Arial"/>
                <a:ea typeface="Arial"/>
                <a:cs typeface="Arial"/>
                <a:sym typeface="Arial"/>
              </a:rPr>
              <a:t>Summing Up </a:t>
            </a:r>
            <a:r>
              <a:rPr lang="en-US" sz="3600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Summarising Sheba</a:t>
            </a:r>
            <a:endParaRPr sz="3400"/>
          </a:p>
        </p:txBody>
      </p:sp>
      <p:sp>
        <p:nvSpPr>
          <p:cNvPr id="113" name="Google Shape;113;gb5709e89a5_0_110"/>
          <p:cNvSpPr txBox="1"/>
          <p:nvPr/>
        </p:nvSpPr>
        <p:spPr>
          <a:xfrm>
            <a:off x="869274" y="1442592"/>
            <a:ext cx="7405500" cy="7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Prove your understanding of what Summarising Sheba does by answering the following questions:</a:t>
            </a:r>
            <a:endParaRPr/>
          </a:p>
        </p:txBody>
      </p:sp>
      <p:sp>
        <p:nvSpPr>
          <p:cNvPr id="114" name="Google Shape;114;gb5709e89a5_0_110"/>
          <p:cNvSpPr txBox="1"/>
          <p:nvPr/>
        </p:nvSpPr>
        <p:spPr>
          <a:xfrm>
            <a:off x="461963" y="2436897"/>
            <a:ext cx="81924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does Summarising Sheba help you to do?</a:t>
            </a:r>
            <a:endParaRPr/>
          </a:p>
        </p:txBody>
      </p:sp>
      <p:sp>
        <p:nvSpPr>
          <p:cNvPr id="115" name="Google Shape;115;gb5709e89a5_0_110"/>
          <p:cNvSpPr txBox="1"/>
          <p:nvPr/>
        </p:nvSpPr>
        <p:spPr>
          <a:xfrm>
            <a:off x="461962" y="3154896"/>
            <a:ext cx="81924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sort of question might Summarising Sheba ask?</a:t>
            </a:r>
            <a:endParaRPr/>
          </a:p>
        </p:txBody>
      </p:sp>
      <p:sp>
        <p:nvSpPr>
          <p:cNvPr id="116" name="Google Shape;116;gb5709e89a5_0_110"/>
          <p:cNvSpPr txBox="1"/>
          <p:nvPr/>
        </p:nvSpPr>
        <p:spPr>
          <a:xfrm>
            <a:off x="461962" y="3860648"/>
            <a:ext cx="81924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can you make sure you get full marks</a:t>
            </a:r>
            <a:b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 Summarising Sheba questions?</a:t>
            </a:r>
            <a:endParaRPr/>
          </a:p>
        </p:txBody>
      </p:sp>
      <p:sp>
        <p:nvSpPr>
          <p:cNvPr id="117" name="Google Shape;117;gb5709e89a5_0_110"/>
          <p:cNvSpPr/>
          <p:nvPr/>
        </p:nvSpPr>
        <p:spPr>
          <a:xfrm>
            <a:off x="720985" y="4201010"/>
            <a:ext cx="1833900" cy="1934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gb5709e89a5_0_1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8554" y="4222150"/>
            <a:ext cx="1716263" cy="20723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1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3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2018-04-02T16:07:52Z</dcterms:created>
  <dc:creator>Twinkl Twinkl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