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845" r:id="rId2"/>
    <p:sldMasterId id="2147483733" r:id="rId3"/>
  </p:sldMasterIdLst>
  <p:notesMasterIdLst>
    <p:notesMasterId r:id="rId31"/>
  </p:notesMasterIdLst>
  <p:handoutMasterIdLst>
    <p:handoutMasterId r:id="rId32"/>
  </p:handoutMasterIdLst>
  <p:sldIdLst>
    <p:sldId id="301" r:id="rId4"/>
    <p:sldId id="1103" r:id="rId5"/>
    <p:sldId id="1104" r:id="rId6"/>
    <p:sldId id="1242" r:id="rId7"/>
    <p:sldId id="344" r:id="rId8"/>
    <p:sldId id="1249" r:id="rId9"/>
    <p:sldId id="1156" r:id="rId10"/>
    <p:sldId id="1231" r:id="rId11"/>
    <p:sldId id="1259" r:id="rId12"/>
    <p:sldId id="1244" r:id="rId13"/>
    <p:sldId id="1246" r:id="rId14"/>
    <p:sldId id="1260" r:id="rId15"/>
    <p:sldId id="1232" r:id="rId16"/>
    <p:sldId id="1248" r:id="rId17"/>
    <p:sldId id="1233" r:id="rId18"/>
    <p:sldId id="1258" r:id="rId19"/>
    <p:sldId id="1256" r:id="rId20"/>
    <p:sldId id="1257" r:id="rId21"/>
    <p:sldId id="1240" r:id="rId22"/>
    <p:sldId id="1251" r:id="rId23"/>
    <p:sldId id="1252" r:id="rId24"/>
    <p:sldId id="1253" r:id="rId25"/>
    <p:sldId id="1254" r:id="rId26"/>
    <p:sldId id="1261" r:id="rId27"/>
    <p:sldId id="1144" r:id="rId28"/>
    <p:sldId id="1121" r:id="rId29"/>
    <p:sldId id="377" r:id="rId30"/>
  </p:sldIdLst>
  <p:sldSz cx="9144000" cy="6858000" type="screen4x3"/>
  <p:notesSz cx="6858000" cy="1209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18AC3"/>
    <a:srgbClr val="C6B8DA"/>
    <a:srgbClr val="FFD3D6"/>
    <a:srgbClr val="DDE8F6"/>
    <a:srgbClr val="000000"/>
    <a:srgbClr val="FFFFCC"/>
    <a:srgbClr val="6DE8ED"/>
    <a:srgbClr val="F9E1E3"/>
    <a:srgbClr val="F1B5B9"/>
    <a:srgbClr val="5E84F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152" autoAdjust="0"/>
    <p:restoredTop sz="73414" autoAdjust="0"/>
  </p:normalViewPr>
  <p:slideViewPr>
    <p:cSldViewPr snapToGrid="0">
      <p:cViewPr varScale="1">
        <p:scale>
          <a:sx n="49" d="100"/>
          <a:sy n="49" d="100"/>
        </p:scale>
        <p:origin x="1796" y="40"/>
      </p:cViewPr>
      <p:guideLst>
        <p:guide orient="horz" pos="2160"/>
        <p:guide pos="2880"/>
      </p:guideLst>
    </p:cSldViewPr>
  </p:slideViewPr>
  <p:notesTextViewPr>
    <p:cViewPr>
      <p:scale>
        <a:sx n="1" d="1"/>
        <a:sy n="1" d="1"/>
      </p:scale>
      <p:origin x="0" y="0"/>
    </p:cViewPr>
  </p:notesTextViewPr>
  <p:notesViewPr>
    <p:cSldViewPr snapToGrid="0">
      <p:cViewPr varScale="1">
        <p:scale>
          <a:sx n="129" d="100"/>
          <a:sy n="129" d="100"/>
        </p:scale>
        <p:origin x="88" y="93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handoutMaster" Target="handoutMasters/handout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4487685775248194"/>
          <c:y val="0.17273098292262623"/>
          <c:w val="0.53577995055538485"/>
          <c:h val="0.7755252809538814"/>
        </c:manualLayout>
      </c:layout>
      <c:doughnutChart>
        <c:varyColors val="1"/>
        <c:ser>
          <c:idx val="0"/>
          <c:order val="0"/>
          <c:tx>
            <c:strRef>
              <c:f>Sheet1!$B$1</c:f>
              <c:strCache>
                <c:ptCount val="1"/>
                <c:pt idx="0">
                  <c:v>Column1</c:v>
                </c:pt>
              </c:strCache>
            </c:strRef>
          </c:tx>
          <c:spPr>
            <a:ln w="28575">
              <a:solidFill>
                <a:schemeClr val="tx1"/>
              </a:solidFill>
            </a:ln>
          </c:spPr>
          <c:dPt>
            <c:idx val="0"/>
            <c:bubble3D val="0"/>
            <c:spPr>
              <a:solidFill>
                <a:srgbClr val="DF6068"/>
              </a:solidFill>
              <a:ln w="28575">
                <a:solidFill>
                  <a:schemeClr val="tx1"/>
                </a:solidFill>
              </a:ln>
              <a:effectLst/>
            </c:spPr>
            <c:extLst>
              <c:ext xmlns:c16="http://schemas.microsoft.com/office/drawing/2014/chart" uri="{C3380CC4-5D6E-409C-BE32-E72D297353CC}">
                <c16:uniqueId val="{00000001-C84A-4BF5-B0A0-0040D9EAC383}"/>
              </c:ext>
            </c:extLst>
          </c:dPt>
          <c:dPt>
            <c:idx val="1"/>
            <c:bubble3D val="0"/>
            <c:spPr>
              <a:solidFill>
                <a:srgbClr val="80A0F2"/>
              </a:solidFill>
              <a:ln w="28575">
                <a:solidFill>
                  <a:schemeClr val="tx1"/>
                </a:solidFill>
              </a:ln>
              <a:effectLst/>
            </c:spPr>
            <c:extLst>
              <c:ext xmlns:c16="http://schemas.microsoft.com/office/drawing/2014/chart" uri="{C3380CC4-5D6E-409C-BE32-E72D297353CC}">
                <c16:uniqueId val="{00000003-C84A-4BF5-B0A0-0040D9EAC383}"/>
              </c:ext>
            </c:extLst>
          </c:dPt>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Century Gothic" panose="020B0502020202020204" pitchFamily="34" charset="0"/>
                    <a:ea typeface="+mn-ea"/>
                    <a:cs typeface="+mn-cs"/>
                  </a:defRPr>
                </a:pPr>
                <a:endParaRPr lang="en-US"/>
              </a:p>
            </c:txPr>
            <c:showLegendKey val="0"/>
            <c:showVal val="0"/>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Sheet1!$A$2:$A$3</c:f>
              <c:strCache>
                <c:ptCount val="2"/>
                <c:pt idx="0">
                  <c:v>No</c:v>
                </c:pt>
                <c:pt idx="1">
                  <c:v>Yes</c:v>
                </c:pt>
              </c:strCache>
            </c:strRef>
          </c:cat>
          <c:val>
            <c:numRef>
              <c:f>Sheet1!$B$2:$B$3</c:f>
              <c:numCache>
                <c:formatCode>General</c:formatCode>
                <c:ptCount val="2"/>
                <c:pt idx="0">
                  <c:v>37.799999999999997</c:v>
                </c:pt>
                <c:pt idx="1">
                  <c:v>62.2</c:v>
                </c:pt>
              </c:numCache>
            </c:numRef>
          </c:val>
          <c:extLst>
            <c:ext xmlns:c16="http://schemas.microsoft.com/office/drawing/2014/chart" uri="{C3380CC4-5D6E-409C-BE32-E72D297353CC}">
              <c16:uniqueId val="{00000004-C84A-4BF5-B0A0-0040D9EAC383}"/>
            </c:ext>
          </c:extLst>
        </c:ser>
        <c:dLbls>
          <c:showLegendKey val="0"/>
          <c:showVal val="0"/>
          <c:showCatName val="0"/>
          <c:showSerName val="0"/>
          <c:showPercent val="0"/>
          <c:showBubbleSize val="0"/>
          <c:showLeaderLines val="1"/>
        </c:dLbls>
        <c:firstSliceAng val="0"/>
        <c:holeSize val="50"/>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9F38DE1-4AB9-4915-A3B6-CDC2B8270139}"/>
              </a:ext>
            </a:extLst>
          </p:cNvPr>
          <p:cNvSpPr>
            <a:spLocks noGrp="1"/>
          </p:cNvSpPr>
          <p:nvPr>
            <p:ph type="hdr" sz="quarter"/>
          </p:nvPr>
        </p:nvSpPr>
        <p:spPr>
          <a:xfrm>
            <a:off x="0" y="0"/>
            <a:ext cx="2971800" cy="60325"/>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5B25F074-D0D9-4FAE-BD90-2028A63EB1A0}"/>
              </a:ext>
            </a:extLst>
          </p:cNvPr>
          <p:cNvSpPr>
            <a:spLocks noGrp="1"/>
          </p:cNvSpPr>
          <p:nvPr>
            <p:ph type="dt" sz="quarter" idx="1"/>
          </p:nvPr>
        </p:nvSpPr>
        <p:spPr>
          <a:xfrm>
            <a:off x="3884613" y="0"/>
            <a:ext cx="2971800" cy="60325"/>
          </a:xfrm>
          <a:prstGeom prst="rect">
            <a:avLst/>
          </a:prstGeom>
        </p:spPr>
        <p:txBody>
          <a:bodyPr vert="horz" lIns="91440" tIns="45720" rIns="91440" bIns="45720" rtlCol="0"/>
          <a:lstStyle>
            <a:lvl1pPr algn="r">
              <a:defRPr sz="1200"/>
            </a:lvl1pPr>
          </a:lstStyle>
          <a:p>
            <a:fld id="{C3BE57D8-D0E0-40C1-8760-0B9C9E974ACE}" type="datetimeFigureOut">
              <a:rPr lang="en-GB" smtClean="0"/>
              <a:t>04/03/2021</a:t>
            </a:fld>
            <a:endParaRPr lang="en-GB"/>
          </a:p>
        </p:txBody>
      </p:sp>
      <p:sp>
        <p:nvSpPr>
          <p:cNvPr id="4" name="Footer Placeholder 3">
            <a:extLst>
              <a:ext uri="{FF2B5EF4-FFF2-40B4-BE49-F238E27FC236}">
                <a16:creationId xmlns:a16="http://schemas.microsoft.com/office/drawing/2014/main" id="{36C8F094-B77B-4612-A09F-1B5875AED730}"/>
              </a:ext>
            </a:extLst>
          </p:cNvPr>
          <p:cNvSpPr>
            <a:spLocks noGrp="1"/>
          </p:cNvSpPr>
          <p:nvPr>
            <p:ph type="ftr" sz="quarter" idx="2"/>
          </p:nvPr>
        </p:nvSpPr>
        <p:spPr>
          <a:xfrm>
            <a:off x="0" y="1149350"/>
            <a:ext cx="2971800" cy="6032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02A71274-DD9A-4085-9A0C-E77174356028}"/>
              </a:ext>
            </a:extLst>
          </p:cNvPr>
          <p:cNvSpPr>
            <a:spLocks noGrp="1"/>
          </p:cNvSpPr>
          <p:nvPr>
            <p:ph type="sldNum" sz="quarter" idx="3"/>
          </p:nvPr>
        </p:nvSpPr>
        <p:spPr>
          <a:xfrm>
            <a:off x="3884613" y="1149350"/>
            <a:ext cx="2971800" cy="60325"/>
          </a:xfrm>
          <a:prstGeom prst="rect">
            <a:avLst/>
          </a:prstGeom>
        </p:spPr>
        <p:txBody>
          <a:bodyPr vert="horz" lIns="91440" tIns="45720" rIns="91440" bIns="45720" rtlCol="0" anchor="b"/>
          <a:lstStyle>
            <a:lvl1pPr algn="r">
              <a:defRPr sz="1200"/>
            </a:lvl1pPr>
          </a:lstStyle>
          <a:p>
            <a:fld id="{5B07383D-21EB-42A0-998B-9DE5524CB44A}" type="slidenum">
              <a:rPr lang="en-GB" smtClean="0"/>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6032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60325"/>
          </a:xfrm>
          <a:prstGeom prst="rect">
            <a:avLst/>
          </a:prstGeom>
        </p:spPr>
        <p:txBody>
          <a:bodyPr vert="horz" lIns="91440" tIns="45720" rIns="91440" bIns="45720" rtlCol="0"/>
          <a:lstStyle>
            <a:lvl1pPr algn="r">
              <a:defRPr sz="1200"/>
            </a:lvl1pPr>
          </a:lstStyle>
          <a:p>
            <a:fld id="{E6A4880E-DC26-47C3-A753-1344562A3DDD}" type="datetimeFigureOut">
              <a:rPr lang="en-GB" smtClean="0"/>
              <a:t>04/03/2021</a:t>
            </a:fld>
            <a:endParaRPr lang="en-GB"/>
          </a:p>
        </p:txBody>
      </p:sp>
      <p:sp>
        <p:nvSpPr>
          <p:cNvPr id="4" name="Slide Image Placeholder 3"/>
          <p:cNvSpPr>
            <a:spLocks noGrp="1" noRot="1" noChangeAspect="1"/>
          </p:cNvSpPr>
          <p:nvPr>
            <p:ph type="sldImg" idx="2"/>
          </p:nvPr>
        </p:nvSpPr>
        <p:spPr>
          <a:xfrm>
            <a:off x="3157538" y="150813"/>
            <a:ext cx="542925" cy="4079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582613"/>
            <a:ext cx="5486400" cy="4762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1149350"/>
            <a:ext cx="2971800" cy="6032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1149350"/>
            <a:ext cx="2971800" cy="60325"/>
          </a:xfrm>
          <a:prstGeom prst="rect">
            <a:avLst/>
          </a:prstGeom>
        </p:spPr>
        <p:txBody>
          <a:bodyPr vert="horz" lIns="91440" tIns="45720" rIns="91440" bIns="45720" rtlCol="0" anchor="b"/>
          <a:lstStyle>
            <a:lvl1pPr algn="r">
              <a:defRPr sz="1200"/>
            </a:lvl1pPr>
          </a:lstStyle>
          <a:p>
            <a:fld id="{C00E99A3-C08E-4E30-9AB6-0C6D7229B5B0}" type="slidenum">
              <a:rPr lang="en-GB" smtClean="0"/>
              <a:t>‹#›</a:t>
            </a:fld>
            <a:endParaRPr lang="en-GB"/>
          </a:p>
        </p:txBody>
      </p:sp>
    </p:spTree>
    <p:extLst>
      <p:ext uri="{BB962C8B-B14F-4D97-AF65-F5344CB8AC3E}">
        <p14:creationId xmlns:p14="http://schemas.microsoft.com/office/powerpoint/2010/main" val="2593097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3" Type="http://schemas.openxmlformats.org/officeDocument/2006/relationships/hyperlink" Target="https://www.surveymonkey.co.uk/r/vfs-primary-ks2-IWD" TargetMode="External"/><Relationship Id="rId2" Type="http://schemas.openxmlformats.org/officeDocument/2006/relationships/slide" Target="../slides/slide27.xml"/><Relationship Id="rId1" Type="http://schemas.openxmlformats.org/officeDocument/2006/relationships/notesMaster" Target="../notesMasters/notesMaster1.xml"/><Relationship Id="rId5" Type="http://schemas.openxmlformats.org/officeDocument/2006/relationships/hyperlink" Target="https://www.youtube.com/watch?v=N0-AjP3cFjg&amp;feature=youtu.be" TargetMode="External"/><Relationship Id="rId4" Type="http://schemas.openxmlformats.org/officeDocument/2006/relationships/hyperlink" Target="https://safeshare.tv/x/N0-AjP3cFjg"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5"/>
          </p:nvPr>
        </p:nvSpPr>
        <p:spPr/>
        <p:txBody>
          <a:bodyPr/>
          <a:lstStyle/>
          <a:p>
            <a:fld id="{C00E99A3-C08E-4E30-9AB6-0C6D7229B5B0}" type="slidenum">
              <a:rPr lang="en-GB" smtClean="0"/>
              <a:t>2</a:t>
            </a:fld>
            <a:endParaRPr lang="en-GB"/>
          </a:p>
        </p:txBody>
      </p:sp>
    </p:spTree>
    <p:extLst>
      <p:ext uri="{BB962C8B-B14F-4D97-AF65-F5344CB8AC3E}">
        <p14:creationId xmlns:p14="http://schemas.microsoft.com/office/powerpoint/2010/main" val="1121551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b="1" i="0" dirty="0">
                <a:solidFill>
                  <a:srgbClr val="222222"/>
                </a:solidFill>
                <a:effectLst/>
                <a:latin typeface="Arial" panose="020B0604020202020204" pitchFamily="34" charset="0"/>
              </a:rPr>
              <a:t>Alternative Video Link: </a:t>
            </a:r>
            <a:r>
              <a:rPr lang="en-GB" sz="2400" b="0" i="0" u="sng" dirty="0">
                <a:solidFill>
                  <a:srgbClr val="222222"/>
                </a:solidFill>
                <a:effectLst/>
                <a:latin typeface="Arial" panose="020B0604020202020204" pitchFamily="34" charset="0"/>
              </a:rPr>
              <a:t>https://youtu.be/RUJ3ajhnr-c</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400" b="1" i="0" dirty="0">
              <a:solidFill>
                <a:srgbClr val="222222"/>
              </a:solidFill>
              <a:effectLst/>
              <a:latin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400" b="1" i="0" dirty="0">
                <a:solidFill>
                  <a:srgbClr val="222222"/>
                </a:solidFill>
                <a:effectLst/>
                <a:latin typeface="Arial" panose="020B0604020202020204" pitchFamily="34" charset="0"/>
              </a:rPr>
              <a:t>Images</a:t>
            </a:r>
          </a:p>
          <a:p>
            <a:pPr marL="457200" marR="0" lvl="0" indent="-457200" algn="l" defTabSz="914400" rtl="0" eaLnBrk="1" fontAlgn="auto" latinLnBrk="0" hangingPunct="1">
              <a:lnSpc>
                <a:spcPct val="100000"/>
              </a:lnSpc>
              <a:spcBef>
                <a:spcPts val="0"/>
              </a:spcBef>
              <a:spcAft>
                <a:spcPts val="0"/>
              </a:spcAft>
              <a:buClrTx/>
              <a:buSzTx/>
              <a:buFontTx/>
              <a:buAutoNum type="arabicParenR"/>
              <a:tabLst/>
              <a:defRPr/>
            </a:pPr>
            <a:r>
              <a:rPr lang="en-GB" sz="2400" b="0" i="0" dirty="0">
                <a:solidFill>
                  <a:srgbClr val="222222"/>
                </a:solidFill>
                <a:effectLst/>
                <a:latin typeface="Arial" panose="020B0604020202020204" pitchFamily="34" charset="0"/>
              </a:rPr>
              <a:t>https://www.fairtrade.org.uk/get-involved/current-campaigns/fairtrade-fortnight/</a:t>
            </a:r>
          </a:p>
          <a:p>
            <a:pPr marL="457200" marR="0" lvl="0" indent="-457200" algn="l" defTabSz="914400" rtl="0" eaLnBrk="1" fontAlgn="auto" latinLnBrk="0" hangingPunct="1">
              <a:lnSpc>
                <a:spcPct val="100000"/>
              </a:lnSpc>
              <a:spcBef>
                <a:spcPts val="0"/>
              </a:spcBef>
              <a:spcAft>
                <a:spcPts val="0"/>
              </a:spcAft>
              <a:buClrTx/>
              <a:buSzTx/>
              <a:buFontTx/>
              <a:buAutoNum type="arabicParenR"/>
              <a:tabLst/>
              <a:defRPr/>
            </a:pPr>
            <a:r>
              <a:rPr lang="en-GB" sz="2400" b="0" i="0" dirty="0">
                <a:solidFill>
                  <a:srgbClr val="222222"/>
                </a:solidFill>
                <a:effectLst/>
                <a:latin typeface="Arial" panose="020B0604020202020204" pitchFamily="34" charset="0"/>
              </a:rPr>
              <a:t>https://twitter.com/koolskoolsUK</a:t>
            </a:r>
          </a:p>
          <a:p>
            <a:pPr marL="457200" marR="0" lvl="0" indent="-457200" algn="l" defTabSz="914400" rtl="0" eaLnBrk="1" fontAlgn="auto" latinLnBrk="0" hangingPunct="1">
              <a:lnSpc>
                <a:spcPct val="100000"/>
              </a:lnSpc>
              <a:spcBef>
                <a:spcPts val="0"/>
              </a:spcBef>
              <a:spcAft>
                <a:spcPts val="0"/>
              </a:spcAft>
              <a:buClrTx/>
              <a:buSzTx/>
              <a:buFontTx/>
              <a:buAutoNum type="arabicParenR"/>
              <a:tabLst/>
              <a:defRPr/>
            </a:pPr>
            <a:r>
              <a:rPr lang="en-GB" sz="2400" b="0" i="0" dirty="0">
                <a:solidFill>
                  <a:srgbClr val="222222"/>
                </a:solidFill>
                <a:effectLst/>
                <a:latin typeface="Arial" panose="020B0604020202020204" pitchFamily="34" charset="0"/>
              </a:rPr>
              <a:t>https://twitter.com/OxfamEducation</a:t>
            </a:r>
          </a:p>
          <a:p>
            <a:pPr marL="457200" marR="0" lvl="0" indent="-457200" algn="l" defTabSz="914400" rtl="0" eaLnBrk="1" fontAlgn="auto" latinLnBrk="0" hangingPunct="1">
              <a:lnSpc>
                <a:spcPct val="100000"/>
              </a:lnSpc>
              <a:spcBef>
                <a:spcPts val="0"/>
              </a:spcBef>
              <a:spcAft>
                <a:spcPts val="0"/>
              </a:spcAft>
              <a:buClrTx/>
              <a:buSzTx/>
              <a:buFontTx/>
              <a:buAutoNum type="arabicParenR"/>
              <a:tabLst/>
              <a:defRPr/>
            </a:pPr>
            <a:r>
              <a:rPr lang="en-GB" sz="2400" b="0" i="0" dirty="0">
                <a:solidFill>
                  <a:srgbClr val="222222"/>
                </a:solidFill>
                <a:effectLst/>
                <a:latin typeface="Arial" panose="020B0604020202020204" pitchFamily="34" charset="0"/>
              </a:rPr>
              <a:t>https://en.wikipedia.org/wiki/The_Fairtrade_Foundation</a:t>
            </a:r>
          </a:p>
          <a:p>
            <a:pPr marL="457200" marR="0" lvl="0" indent="-457200" algn="l" defTabSz="914400" rtl="0" eaLnBrk="1" fontAlgn="auto" latinLnBrk="0" hangingPunct="1">
              <a:lnSpc>
                <a:spcPct val="100000"/>
              </a:lnSpc>
              <a:spcBef>
                <a:spcPts val="0"/>
              </a:spcBef>
              <a:spcAft>
                <a:spcPts val="0"/>
              </a:spcAft>
              <a:buClrTx/>
              <a:buSzTx/>
              <a:buFontTx/>
              <a:buAutoNum type="arabicParenR"/>
              <a:tabLst/>
              <a:defRPr/>
            </a:pPr>
            <a:r>
              <a:rPr lang="en-GB" sz="2400" b="0" i="0" dirty="0">
                <a:solidFill>
                  <a:srgbClr val="222222"/>
                </a:solidFill>
                <a:effectLst/>
                <a:latin typeface="Arial" panose="020B0604020202020204" pitchFamily="34" charset="0"/>
              </a:rPr>
              <a:t>https://www.stickpng.com/img/icons-logos-emojis/shop-logos/oxfam-logo</a:t>
            </a:r>
          </a:p>
          <a:p>
            <a:pPr marL="457200" marR="0" lvl="0" indent="-457200" algn="l" defTabSz="914400" rtl="0" eaLnBrk="1" fontAlgn="auto" latinLnBrk="0" hangingPunct="1">
              <a:lnSpc>
                <a:spcPct val="100000"/>
              </a:lnSpc>
              <a:spcBef>
                <a:spcPts val="0"/>
              </a:spcBef>
              <a:spcAft>
                <a:spcPts val="0"/>
              </a:spcAft>
              <a:buClrTx/>
              <a:buSzTx/>
              <a:buFontTx/>
              <a:buAutoNum type="arabicParenR"/>
              <a:tabLst/>
              <a:defRPr/>
            </a:pPr>
            <a:r>
              <a:rPr lang="en-GB" sz="2400" b="0" i="0" dirty="0">
                <a:solidFill>
                  <a:srgbClr val="222222"/>
                </a:solidFill>
                <a:effectLst/>
                <a:latin typeface="Arial" panose="020B0604020202020204" pitchFamily="34" charset="0"/>
              </a:rPr>
              <a:t>https://www.koolskools.co.uk/</a:t>
            </a:r>
          </a:p>
          <a:p>
            <a:pPr marL="457200" marR="0" lvl="0" indent="-457200" algn="l" defTabSz="914400" rtl="0" eaLnBrk="1" fontAlgn="auto" latinLnBrk="0" hangingPunct="1">
              <a:lnSpc>
                <a:spcPct val="100000"/>
              </a:lnSpc>
              <a:spcBef>
                <a:spcPts val="0"/>
              </a:spcBef>
              <a:spcAft>
                <a:spcPts val="0"/>
              </a:spcAft>
              <a:buClrTx/>
              <a:buSzTx/>
              <a:buFontTx/>
              <a:buAutoNum type="arabicParenR"/>
              <a:tabLst/>
              <a:defRPr/>
            </a:pPr>
            <a:r>
              <a:rPr lang="en-GB" sz="2400" b="0" i="0" dirty="0">
                <a:solidFill>
                  <a:srgbClr val="222222"/>
                </a:solidFill>
                <a:effectLst/>
                <a:latin typeface="Arial" panose="020B0604020202020204" pitchFamily="34" charset="0"/>
              </a:rPr>
              <a:t>https://twitter.com/benandjerrysuk</a:t>
            </a:r>
          </a:p>
          <a:p>
            <a:pPr marL="457200" marR="0" lvl="0" indent="-457200" algn="l" defTabSz="914400" rtl="0" eaLnBrk="1" fontAlgn="auto" latinLnBrk="0" hangingPunct="1">
              <a:lnSpc>
                <a:spcPct val="100000"/>
              </a:lnSpc>
              <a:spcBef>
                <a:spcPts val="0"/>
              </a:spcBef>
              <a:spcAft>
                <a:spcPts val="0"/>
              </a:spcAft>
              <a:buClrTx/>
              <a:buSzTx/>
              <a:buFontTx/>
              <a:buAutoNum type="arabicParenR"/>
              <a:tabLst/>
              <a:defRPr/>
            </a:pPr>
            <a:r>
              <a:rPr lang="en-GB" sz="2400" b="0" i="0" dirty="0">
                <a:solidFill>
                  <a:srgbClr val="222222"/>
                </a:solidFill>
                <a:effectLst/>
                <a:latin typeface="Arial" panose="020B0604020202020204" pitchFamily="34" charset="0"/>
              </a:rPr>
              <a:t>https://twitter.com/ecoschoolsint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400" b="1" i="0" dirty="0">
              <a:solidFill>
                <a:srgbClr val="222222"/>
              </a:solidFill>
              <a:effectLst/>
              <a:latin typeface="Arial" panose="020B0604020202020204" pitchFamily="34" charset="0"/>
            </a:endParaRPr>
          </a:p>
        </p:txBody>
      </p:sp>
      <p:sp>
        <p:nvSpPr>
          <p:cNvPr id="4" name="Slide Number Placeholder 3"/>
          <p:cNvSpPr>
            <a:spLocks noGrp="1"/>
          </p:cNvSpPr>
          <p:nvPr>
            <p:ph type="sldNum" sz="quarter" idx="5"/>
          </p:nvPr>
        </p:nvSpPr>
        <p:spPr/>
        <p:txBody>
          <a:bodyPr/>
          <a:lstStyle/>
          <a:p>
            <a:fld id="{A97D51B6-7CFE-4F54-B5E9-03006769A2F2}" type="slidenum">
              <a:rPr lang="en-GB" smtClean="0"/>
              <a:t>3</a:t>
            </a:fld>
            <a:endParaRPr lang="en-GB"/>
          </a:p>
        </p:txBody>
      </p:sp>
    </p:spTree>
    <p:extLst>
      <p:ext uri="{BB962C8B-B14F-4D97-AF65-F5344CB8AC3E}">
        <p14:creationId xmlns:p14="http://schemas.microsoft.com/office/powerpoint/2010/main" val="22529287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b="0" dirty="0"/>
              <a:t>iStock</a:t>
            </a:r>
          </a:p>
          <a:p>
            <a:pPr marL="228600" indent="-228600">
              <a:buAutoNum type="arabicParenR"/>
            </a:pPr>
            <a:r>
              <a:rPr lang="en-GB" b="0" dirty="0"/>
              <a:t>icons8</a:t>
            </a:r>
          </a:p>
          <a:p>
            <a:pPr marL="228600" indent="-228600">
              <a:buAutoNum type="arabicParenR"/>
            </a:pPr>
            <a:endParaRPr lang="en-GB" b="0" dirty="0"/>
          </a:p>
          <a:p>
            <a:pPr marL="228600" indent="-228600">
              <a:buAutoNum type="arabicParenR"/>
            </a:pPr>
            <a:endParaRPr lang="en-GB" b="0" dirty="0"/>
          </a:p>
          <a:p>
            <a:pPr marL="228600" indent="-228600">
              <a:buAutoNum type="arabicParenR"/>
            </a:pPr>
            <a:endParaRPr lang="en-GB" b="0" dirty="0"/>
          </a:p>
          <a:p>
            <a:pPr marL="0" indent="0">
              <a:buNone/>
            </a:pPr>
            <a:endParaRPr lang="en-GB" b="0" dirty="0"/>
          </a:p>
        </p:txBody>
      </p:sp>
      <p:sp>
        <p:nvSpPr>
          <p:cNvPr id="4" name="Slide Number Placeholder 3"/>
          <p:cNvSpPr>
            <a:spLocks noGrp="1"/>
          </p:cNvSpPr>
          <p:nvPr>
            <p:ph type="sldNum" sz="quarter" idx="5"/>
          </p:nvPr>
        </p:nvSpPr>
        <p:spPr/>
        <p:txBody>
          <a:bodyPr/>
          <a:lstStyle/>
          <a:p>
            <a:fld id="{C00E99A3-C08E-4E30-9AB6-0C6D7229B5B0}" type="slidenum">
              <a:rPr lang="en-GB" smtClean="0"/>
              <a:t>4</a:t>
            </a:fld>
            <a:endParaRPr lang="en-GB"/>
          </a:p>
        </p:txBody>
      </p:sp>
    </p:spTree>
    <p:extLst>
      <p:ext uri="{BB962C8B-B14F-4D97-AF65-F5344CB8AC3E}">
        <p14:creationId xmlns:p14="http://schemas.microsoft.com/office/powerpoint/2010/main" val="15940212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a:p>
            <a:pPr marL="228600" indent="-228600">
              <a:buFont typeface="+mj-lt"/>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5</a:t>
            </a:fld>
            <a:endParaRPr lang="en-GB"/>
          </a:p>
        </p:txBody>
      </p:sp>
    </p:spTree>
    <p:extLst>
      <p:ext uri="{BB962C8B-B14F-4D97-AF65-F5344CB8AC3E}">
        <p14:creationId xmlns:p14="http://schemas.microsoft.com/office/powerpoint/2010/main" val="34097885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Icons8</a:t>
            </a:r>
          </a:p>
        </p:txBody>
      </p:sp>
      <p:sp>
        <p:nvSpPr>
          <p:cNvPr id="4" name="Slide Number Placeholder 3"/>
          <p:cNvSpPr>
            <a:spLocks noGrp="1"/>
          </p:cNvSpPr>
          <p:nvPr>
            <p:ph type="sldNum" sz="quarter" idx="5"/>
          </p:nvPr>
        </p:nvSpPr>
        <p:spPr/>
        <p:txBody>
          <a:bodyPr/>
          <a:lstStyle/>
          <a:p>
            <a:fld id="{C00E99A3-C08E-4E30-9AB6-0C6D7229B5B0}" type="slidenum">
              <a:rPr lang="en-GB" smtClean="0"/>
              <a:t>6</a:t>
            </a:fld>
            <a:endParaRPr lang="en-GB"/>
          </a:p>
        </p:txBody>
      </p:sp>
    </p:spTree>
    <p:extLst>
      <p:ext uri="{BB962C8B-B14F-4D97-AF65-F5344CB8AC3E}">
        <p14:creationId xmlns:p14="http://schemas.microsoft.com/office/powerpoint/2010/main" val="21661298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b="0" dirty="0"/>
              <a:t>iStock</a:t>
            </a:r>
          </a:p>
          <a:p>
            <a:pPr marL="228600" indent="-228600">
              <a:buAutoNum type="arabicParenR"/>
            </a:pPr>
            <a:r>
              <a:rPr lang="en-GB" b="0" dirty="0"/>
              <a:t>https://www.internationalwomensday.com/IWD2021</a:t>
            </a:r>
          </a:p>
        </p:txBody>
      </p:sp>
      <p:sp>
        <p:nvSpPr>
          <p:cNvPr id="4" name="Slide Number Placeholder 3"/>
          <p:cNvSpPr>
            <a:spLocks noGrp="1"/>
          </p:cNvSpPr>
          <p:nvPr>
            <p:ph type="sldNum" sz="quarter" idx="5"/>
          </p:nvPr>
        </p:nvSpPr>
        <p:spPr/>
        <p:txBody>
          <a:bodyPr/>
          <a:lstStyle/>
          <a:p>
            <a:fld id="{C00E99A3-C08E-4E30-9AB6-0C6D7229B5B0}" type="slidenum">
              <a:rPr lang="en-GB" smtClean="0"/>
              <a:t>7</a:t>
            </a:fld>
            <a:endParaRPr lang="en-GB"/>
          </a:p>
        </p:txBody>
      </p:sp>
    </p:spTree>
    <p:extLst>
      <p:ext uri="{BB962C8B-B14F-4D97-AF65-F5344CB8AC3E}">
        <p14:creationId xmlns:p14="http://schemas.microsoft.com/office/powerpoint/2010/main" val="21544777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Alternative video link: </a:t>
            </a:r>
            <a:r>
              <a:rPr lang="en-GB" b="0" dirty="0"/>
              <a:t>https://www.youtube.com/watch?v=nWu44AqF0iI</a:t>
            </a:r>
          </a:p>
          <a:p>
            <a:endParaRPr lang="en-GB" b="1" dirty="0"/>
          </a:p>
          <a:p>
            <a:r>
              <a:rPr lang="en-GB" b="1" dirty="0"/>
              <a:t>Images:</a:t>
            </a:r>
          </a:p>
          <a:p>
            <a:pPr marL="228600" indent="-228600">
              <a:buAutoNum type="arabicParenR"/>
            </a:pPr>
            <a:r>
              <a:rPr lang="en-GB" b="0" dirty="0"/>
              <a:t>From Video</a:t>
            </a:r>
          </a:p>
          <a:p>
            <a:pPr marL="228600" indent="-228600">
              <a:buAutoNum type="arabicParenR"/>
            </a:pPr>
            <a:r>
              <a:rPr lang="en-GB" b="0" dirty="0"/>
              <a:t>iStock</a:t>
            </a:r>
          </a:p>
          <a:p>
            <a:pPr marL="228600" indent="-228600">
              <a:buAutoNum type="arabicParenR"/>
            </a:pPr>
            <a:r>
              <a:rPr lang="en-GB" b="0" dirty="0"/>
              <a:t>icons8</a:t>
            </a:r>
          </a:p>
          <a:p>
            <a:pPr marL="228600" indent="-228600">
              <a:buAutoNum type="arabicParenR"/>
            </a:pPr>
            <a:endParaRPr lang="en-GB" b="0" dirty="0"/>
          </a:p>
          <a:p>
            <a:r>
              <a:rPr lang="en-GB" b="1" dirty="0"/>
              <a:t>References:</a:t>
            </a:r>
            <a:br>
              <a:rPr lang="en-GB" b="1" dirty="0"/>
            </a:br>
            <a:r>
              <a:rPr lang="en-GB" b="0" dirty="0"/>
              <a:t>1) https://dictionary.cambridge.org/dictionary/english/stereotype</a:t>
            </a:r>
            <a:endParaRPr lang="en-GB" b="1" dirty="0"/>
          </a:p>
        </p:txBody>
      </p:sp>
      <p:sp>
        <p:nvSpPr>
          <p:cNvPr id="4" name="Slide Number Placeholder 3"/>
          <p:cNvSpPr>
            <a:spLocks noGrp="1"/>
          </p:cNvSpPr>
          <p:nvPr>
            <p:ph type="sldNum" sz="quarter" idx="5"/>
          </p:nvPr>
        </p:nvSpPr>
        <p:spPr/>
        <p:txBody>
          <a:bodyPr/>
          <a:lstStyle/>
          <a:p>
            <a:fld id="{C00E99A3-C08E-4E30-9AB6-0C6D7229B5B0}" type="slidenum">
              <a:rPr lang="en-GB" smtClean="0"/>
              <a:t>8</a:t>
            </a:fld>
            <a:endParaRPr lang="en-GB"/>
          </a:p>
        </p:txBody>
      </p:sp>
    </p:spTree>
    <p:extLst>
      <p:ext uri="{BB962C8B-B14F-4D97-AF65-F5344CB8AC3E}">
        <p14:creationId xmlns:p14="http://schemas.microsoft.com/office/powerpoint/2010/main" val="19328940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Icons8</a:t>
            </a:r>
          </a:p>
        </p:txBody>
      </p:sp>
      <p:sp>
        <p:nvSpPr>
          <p:cNvPr id="4" name="Slide Number Placeholder 3"/>
          <p:cNvSpPr>
            <a:spLocks noGrp="1"/>
          </p:cNvSpPr>
          <p:nvPr>
            <p:ph type="sldNum" sz="quarter" idx="5"/>
          </p:nvPr>
        </p:nvSpPr>
        <p:spPr/>
        <p:txBody>
          <a:bodyPr/>
          <a:lstStyle/>
          <a:p>
            <a:fld id="{C00E99A3-C08E-4E30-9AB6-0C6D7229B5B0}" type="slidenum">
              <a:rPr lang="en-GB" smtClean="0"/>
              <a:t>9</a:t>
            </a:fld>
            <a:endParaRPr lang="en-GB"/>
          </a:p>
        </p:txBody>
      </p:sp>
    </p:spTree>
    <p:extLst>
      <p:ext uri="{BB962C8B-B14F-4D97-AF65-F5344CB8AC3E}">
        <p14:creationId xmlns:p14="http://schemas.microsoft.com/office/powerpoint/2010/main" val="10293201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Alternative video link: </a:t>
            </a:r>
            <a:r>
              <a:rPr lang="en-GB" dirty="0"/>
              <a:t>https://www.youtube.com/watch?v=G3Aweo-74kY</a:t>
            </a:r>
          </a:p>
          <a:p>
            <a:endParaRPr lang="en-GB" dirty="0"/>
          </a:p>
          <a:p>
            <a:r>
              <a:rPr lang="en-GB" b="1" dirty="0"/>
              <a:t>Images:</a:t>
            </a:r>
          </a:p>
          <a:p>
            <a:pPr marL="228600" indent="-228600">
              <a:buAutoNum type="arabicParenR"/>
            </a:pPr>
            <a:r>
              <a:rPr lang="en-GB" b="0" dirty="0"/>
              <a:t>iStock</a:t>
            </a:r>
          </a:p>
          <a:p>
            <a:pPr marL="228600" indent="-228600">
              <a:buAutoNum type="arabicParenR"/>
            </a:pPr>
            <a:r>
              <a:rPr lang="en-GB" b="0" dirty="0"/>
              <a:t>icons8</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10</a:t>
            </a:fld>
            <a:endParaRPr lang="en-GB"/>
          </a:p>
        </p:txBody>
      </p:sp>
    </p:spTree>
    <p:extLst>
      <p:ext uri="{BB962C8B-B14F-4D97-AF65-F5344CB8AC3E}">
        <p14:creationId xmlns:p14="http://schemas.microsoft.com/office/powerpoint/2010/main" val="5203671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Alternative video link: </a:t>
            </a:r>
            <a:r>
              <a:rPr lang="en-GB" b="0" dirty="0"/>
              <a:t>https://www.youtube.com/watch?v=G3Aweo-74kY&amp;t=3s</a:t>
            </a:r>
          </a:p>
          <a:p>
            <a:endParaRPr lang="en-GB" b="0" dirty="0"/>
          </a:p>
          <a:p>
            <a:r>
              <a:rPr lang="en-GB" b="1" dirty="0"/>
              <a:t>Images:</a:t>
            </a:r>
          </a:p>
          <a:p>
            <a:pPr marL="228600" indent="-228600">
              <a:buAutoNum type="arabicParenR"/>
            </a:pPr>
            <a:r>
              <a:rPr lang="en-GB" b="0" dirty="0"/>
              <a:t>From video</a:t>
            </a:r>
          </a:p>
          <a:p>
            <a:pPr marL="228600" indent="-228600">
              <a:buAutoNum type="arabicParenR"/>
            </a:pPr>
            <a:r>
              <a:rPr lang="en-GB" b="0" dirty="0"/>
              <a:t>iStock</a:t>
            </a:r>
          </a:p>
          <a:p>
            <a:pPr marL="228600" indent="-228600">
              <a:buAutoNum type="arabicParenR"/>
            </a:pPr>
            <a:endParaRPr lang="en-GB" b="0" dirty="0"/>
          </a:p>
          <a:p>
            <a:r>
              <a:rPr lang="en-GB" b="1" dirty="0"/>
              <a:t>References:</a:t>
            </a:r>
          </a:p>
          <a:p>
            <a:r>
              <a:rPr lang="en-GB" dirty="0"/>
              <a:t>1) https://www.healthychildren.org/English/ages-stages/gradeschool/Pages/Gender-Identity-and-Gender-Confusion-In-Children.aspx#:~:text=Gender%20identity%20typically%20develops%20in,sense%20of%20their%20gender%20identity.</a:t>
            </a:r>
          </a:p>
        </p:txBody>
      </p:sp>
      <p:sp>
        <p:nvSpPr>
          <p:cNvPr id="4" name="Slide Number Placeholder 3"/>
          <p:cNvSpPr>
            <a:spLocks noGrp="1"/>
          </p:cNvSpPr>
          <p:nvPr>
            <p:ph type="sldNum" sz="quarter" idx="5"/>
          </p:nvPr>
        </p:nvSpPr>
        <p:spPr/>
        <p:txBody>
          <a:bodyPr/>
          <a:lstStyle/>
          <a:p>
            <a:fld id="{C00E99A3-C08E-4E30-9AB6-0C6D7229B5B0}" type="slidenum">
              <a:rPr lang="en-GB" smtClean="0"/>
              <a:t>11</a:t>
            </a:fld>
            <a:endParaRPr lang="en-GB"/>
          </a:p>
        </p:txBody>
      </p:sp>
    </p:spTree>
    <p:extLst>
      <p:ext uri="{BB962C8B-B14F-4D97-AF65-F5344CB8AC3E}">
        <p14:creationId xmlns:p14="http://schemas.microsoft.com/office/powerpoint/2010/main" val="9383987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Icons8</a:t>
            </a:r>
          </a:p>
        </p:txBody>
      </p:sp>
      <p:sp>
        <p:nvSpPr>
          <p:cNvPr id="4" name="Slide Number Placeholder 3"/>
          <p:cNvSpPr>
            <a:spLocks noGrp="1"/>
          </p:cNvSpPr>
          <p:nvPr>
            <p:ph type="sldNum" sz="quarter" idx="5"/>
          </p:nvPr>
        </p:nvSpPr>
        <p:spPr/>
        <p:txBody>
          <a:bodyPr/>
          <a:lstStyle/>
          <a:p>
            <a:fld id="{C00E99A3-C08E-4E30-9AB6-0C6D7229B5B0}" type="slidenum">
              <a:rPr lang="en-GB" smtClean="0"/>
              <a:t>12</a:t>
            </a:fld>
            <a:endParaRPr lang="en-GB"/>
          </a:p>
        </p:txBody>
      </p:sp>
    </p:spTree>
    <p:extLst>
      <p:ext uri="{BB962C8B-B14F-4D97-AF65-F5344CB8AC3E}">
        <p14:creationId xmlns:p14="http://schemas.microsoft.com/office/powerpoint/2010/main" val="17498810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b="0" dirty="0"/>
              <a:t>iStock</a:t>
            </a:r>
          </a:p>
          <a:p>
            <a:pPr marL="228600" indent="-228600">
              <a:buAutoNum type="arabicParenR"/>
            </a:pPr>
            <a:r>
              <a:rPr lang="en-GB" b="0" dirty="0"/>
              <a:t>Icons8</a:t>
            </a:r>
          </a:p>
          <a:p>
            <a:pPr marL="228600" indent="-228600">
              <a:buAutoNum type="arabicParenR"/>
            </a:pPr>
            <a:r>
              <a:rPr lang="en-GB" b="0" dirty="0"/>
              <a:t>From video</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13</a:t>
            </a:fld>
            <a:endParaRPr lang="en-GB"/>
          </a:p>
        </p:txBody>
      </p:sp>
    </p:spTree>
    <p:extLst>
      <p:ext uri="{BB962C8B-B14F-4D97-AF65-F5344CB8AC3E}">
        <p14:creationId xmlns:p14="http://schemas.microsoft.com/office/powerpoint/2010/main" val="14010103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b="0" dirty="0"/>
              <a:t>iStock</a:t>
            </a:r>
          </a:p>
          <a:p>
            <a:pPr marL="228600" indent="-228600">
              <a:buAutoNum type="arabicParenR"/>
            </a:pPr>
            <a:r>
              <a:rPr lang="en-GB" b="0" dirty="0"/>
              <a:t>icons8</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14</a:t>
            </a:fld>
            <a:endParaRPr lang="en-GB"/>
          </a:p>
        </p:txBody>
      </p:sp>
    </p:spTree>
    <p:extLst>
      <p:ext uri="{BB962C8B-B14F-4D97-AF65-F5344CB8AC3E}">
        <p14:creationId xmlns:p14="http://schemas.microsoft.com/office/powerpoint/2010/main" val="20380914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b="0" dirty="0"/>
              <a:t>1) iStock</a:t>
            </a:r>
          </a:p>
          <a:p>
            <a:endParaRPr lang="en-GB" b="1" dirty="0"/>
          </a:p>
          <a:p>
            <a:r>
              <a:rPr lang="en-GB" b="1" dirty="0"/>
              <a:t>References:</a:t>
            </a:r>
          </a:p>
          <a:p>
            <a:r>
              <a:rPr lang="en-GB" dirty="0"/>
              <a:t>1) https://www.theguardian.com/lifeandstyle/2014/apr/22/gendered-toys-stereotypes-boy-girl-segregation-equality</a:t>
            </a:r>
          </a:p>
        </p:txBody>
      </p:sp>
      <p:sp>
        <p:nvSpPr>
          <p:cNvPr id="4" name="Slide Number Placeholder 3"/>
          <p:cNvSpPr>
            <a:spLocks noGrp="1"/>
          </p:cNvSpPr>
          <p:nvPr>
            <p:ph type="sldNum" sz="quarter" idx="5"/>
          </p:nvPr>
        </p:nvSpPr>
        <p:spPr/>
        <p:txBody>
          <a:bodyPr/>
          <a:lstStyle/>
          <a:p>
            <a:fld id="{C00E99A3-C08E-4E30-9AB6-0C6D7229B5B0}" type="slidenum">
              <a:rPr lang="en-GB" smtClean="0"/>
              <a:t>15</a:t>
            </a:fld>
            <a:endParaRPr lang="en-GB"/>
          </a:p>
        </p:txBody>
      </p:sp>
    </p:spTree>
    <p:extLst>
      <p:ext uri="{BB962C8B-B14F-4D97-AF65-F5344CB8AC3E}">
        <p14:creationId xmlns:p14="http://schemas.microsoft.com/office/powerpoint/2010/main" val="32011352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Icons8</a:t>
            </a:r>
          </a:p>
        </p:txBody>
      </p:sp>
      <p:sp>
        <p:nvSpPr>
          <p:cNvPr id="4" name="Slide Number Placeholder 3"/>
          <p:cNvSpPr>
            <a:spLocks noGrp="1"/>
          </p:cNvSpPr>
          <p:nvPr>
            <p:ph type="sldNum" sz="quarter" idx="5"/>
          </p:nvPr>
        </p:nvSpPr>
        <p:spPr/>
        <p:txBody>
          <a:bodyPr/>
          <a:lstStyle/>
          <a:p>
            <a:fld id="{C00E99A3-C08E-4E30-9AB6-0C6D7229B5B0}" type="slidenum">
              <a:rPr lang="en-GB" smtClean="0"/>
              <a:t>16</a:t>
            </a:fld>
            <a:endParaRPr lang="en-GB"/>
          </a:p>
        </p:txBody>
      </p:sp>
    </p:spTree>
    <p:extLst>
      <p:ext uri="{BB962C8B-B14F-4D97-AF65-F5344CB8AC3E}">
        <p14:creationId xmlns:p14="http://schemas.microsoft.com/office/powerpoint/2010/main" val="17935186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Icons8</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17</a:t>
            </a:fld>
            <a:endParaRPr lang="en-GB"/>
          </a:p>
        </p:txBody>
      </p:sp>
    </p:spTree>
    <p:extLst>
      <p:ext uri="{BB962C8B-B14F-4D97-AF65-F5344CB8AC3E}">
        <p14:creationId xmlns:p14="http://schemas.microsoft.com/office/powerpoint/2010/main" val="37042718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Icons8</a:t>
            </a:r>
          </a:p>
        </p:txBody>
      </p:sp>
      <p:sp>
        <p:nvSpPr>
          <p:cNvPr id="4" name="Slide Number Placeholder 3"/>
          <p:cNvSpPr>
            <a:spLocks noGrp="1"/>
          </p:cNvSpPr>
          <p:nvPr>
            <p:ph type="sldNum" sz="quarter" idx="5"/>
          </p:nvPr>
        </p:nvSpPr>
        <p:spPr/>
        <p:txBody>
          <a:bodyPr/>
          <a:lstStyle/>
          <a:p>
            <a:fld id="{C00E99A3-C08E-4E30-9AB6-0C6D7229B5B0}" type="slidenum">
              <a:rPr lang="en-GB" smtClean="0"/>
              <a:t>18</a:t>
            </a:fld>
            <a:endParaRPr lang="en-GB"/>
          </a:p>
        </p:txBody>
      </p:sp>
    </p:spTree>
    <p:extLst>
      <p:ext uri="{BB962C8B-B14F-4D97-AF65-F5344CB8AC3E}">
        <p14:creationId xmlns:p14="http://schemas.microsoft.com/office/powerpoint/2010/main" val="26682125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20</a:t>
            </a:fld>
            <a:endParaRPr lang="en-GB"/>
          </a:p>
        </p:txBody>
      </p:sp>
    </p:spTree>
    <p:extLst>
      <p:ext uri="{BB962C8B-B14F-4D97-AF65-F5344CB8AC3E}">
        <p14:creationId xmlns:p14="http://schemas.microsoft.com/office/powerpoint/2010/main" val="27720678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21</a:t>
            </a:fld>
            <a:endParaRPr lang="en-GB"/>
          </a:p>
        </p:txBody>
      </p:sp>
    </p:spTree>
    <p:extLst>
      <p:ext uri="{BB962C8B-B14F-4D97-AF65-F5344CB8AC3E}">
        <p14:creationId xmlns:p14="http://schemas.microsoft.com/office/powerpoint/2010/main" val="41132454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22</a:t>
            </a:fld>
            <a:endParaRPr lang="en-GB"/>
          </a:p>
        </p:txBody>
      </p:sp>
    </p:spTree>
    <p:extLst>
      <p:ext uri="{BB962C8B-B14F-4D97-AF65-F5344CB8AC3E}">
        <p14:creationId xmlns:p14="http://schemas.microsoft.com/office/powerpoint/2010/main" val="39019489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23</a:t>
            </a:fld>
            <a:endParaRPr lang="en-GB"/>
          </a:p>
        </p:txBody>
      </p:sp>
    </p:spTree>
    <p:extLst>
      <p:ext uri="{BB962C8B-B14F-4D97-AF65-F5344CB8AC3E}">
        <p14:creationId xmlns:p14="http://schemas.microsoft.com/office/powerpoint/2010/main" val="24772600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Icons8</a:t>
            </a:r>
          </a:p>
        </p:txBody>
      </p:sp>
      <p:sp>
        <p:nvSpPr>
          <p:cNvPr id="4" name="Slide Number Placeholder 3"/>
          <p:cNvSpPr>
            <a:spLocks noGrp="1"/>
          </p:cNvSpPr>
          <p:nvPr>
            <p:ph type="sldNum" sz="quarter" idx="5"/>
          </p:nvPr>
        </p:nvSpPr>
        <p:spPr/>
        <p:txBody>
          <a:bodyPr/>
          <a:lstStyle/>
          <a:p>
            <a:fld id="{C00E99A3-C08E-4E30-9AB6-0C6D7229B5B0}" type="slidenum">
              <a:rPr lang="en-GB" smtClean="0"/>
              <a:t>24</a:t>
            </a:fld>
            <a:endParaRPr lang="en-GB"/>
          </a:p>
        </p:txBody>
      </p:sp>
    </p:spTree>
    <p:extLst>
      <p:ext uri="{BB962C8B-B14F-4D97-AF65-F5344CB8AC3E}">
        <p14:creationId xmlns:p14="http://schemas.microsoft.com/office/powerpoint/2010/main" val="29040673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References:</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b="0" dirty="0"/>
              <a:t>https://www.internationalwomensday.com/School-Resources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Images:</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b="0" dirty="0"/>
              <a:t>https://www.internationalwomensday.com/School-Resources</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b="0" dirty="0"/>
              <a:t>iStock</a:t>
            </a:r>
          </a:p>
        </p:txBody>
      </p:sp>
      <p:sp>
        <p:nvSpPr>
          <p:cNvPr id="4" name="Slide Number Placeholder 3"/>
          <p:cNvSpPr>
            <a:spLocks noGrp="1"/>
          </p:cNvSpPr>
          <p:nvPr>
            <p:ph type="sldNum" sz="quarter" idx="5"/>
          </p:nvPr>
        </p:nvSpPr>
        <p:spPr/>
        <p:txBody>
          <a:bodyPr/>
          <a:lstStyle/>
          <a:p>
            <a:fld id="{C00E99A3-C08E-4E30-9AB6-0C6D7229B5B0}" type="slidenum">
              <a:rPr lang="en-GB" smtClean="0"/>
              <a:t>25</a:t>
            </a:fld>
            <a:endParaRPr lang="en-GB"/>
          </a:p>
        </p:txBody>
      </p:sp>
    </p:spTree>
    <p:extLst>
      <p:ext uri="{BB962C8B-B14F-4D97-AF65-F5344CB8AC3E}">
        <p14:creationId xmlns:p14="http://schemas.microsoft.com/office/powerpoint/2010/main" val="15407447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26</a:t>
            </a:fld>
            <a:endParaRPr lang="en-GB"/>
          </a:p>
        </p:txBody>
      </p:sp>
    </p:spTree>
    <p:extLst>
      <p:ext uri="{BB962C8B-B14F-4D97-AF65-F5344CB8AC3E}">
        <p14:creationId xmlns:p14="http://schemas.microsoft.com/office/powerpoint/2010/main" val="112740574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SurveyMonkey Link: </a:t>
            </a:r>
            <a:r>
              <a:rPr lang="en-GB" sz="1200" b="0" dirty="0">
                <a:latin typeface="Century Gothic" panose="020B0502020202020204" pitchFamily="34" charset="0"/>
                <a:ea typeface="Lato" panose="020F0502020204030203" pitchFamily="34" charset="0"/>
                <a:cs typeface="Lato" panose="020F0502020204030203" pitchFamily="34" charset="0"/>
                <a:sym typeface="Calibri"/>
                <a:hlinkClick r:id="rId3"/>
              </a:rPr>
              <a:t>https://www.surveymonkey.co.uk/r/vfs-primary-ks2-IWD</a:t>
            </a:r>
            <a:r>
              <a:rPr lang="en-GB" sz="1200" b="0" dirty="0">
                <a:latin typeface="Century Gothic" panose="020B0502020202020204" pitchFamily="34" charset="0"/>
                <a:ea typeface="Lato" panose="020F0502020204030203" pitchFamily="34" charset="0"/>
                <a:cs typeface="Lato" panose="020F0502020204030203" pitchFamily="34" charset="0"/>
                <a:sym typeface="Calibri"/>
              </a:rPr>
              <a:t> </a:t>
            </a:r>
          </a:p>
          <a:p>
            <a:endParaRPr lang="en-GB" b="1" dirty="0"/>
          </a:p>
          <a:p>
            <a:r>
              <a:rPr lang="en-GB" b="1" dirty="0" err="1"/>
              <a:t>SafeShare</a:t>
            </a:r>
            <a:r>
              <a:rPr lang="en-GB" b="1" dirty="0"/>
              <a:t> How-To Video Link: </a:t>
            </a:r>
            <a:r>
              <a:rPr lang="en-GB" b="0" i="0" u="none" strike="noStrike" dirty="0">
                <a:solidFill>
                  <a:srgbClr val="1A73E8"/>
                </a:solidFill>
                <a:effectLst/>
                <a:latin typeface="Roboto"/>
                <a:hlinkClick r:id="rId4"/>
              </a:rPr>
              <a:t>https://safeshare.tv/x/N0-AjP3cFjg</a:t>
            </a:r>
            <a:endParaRPr lang="en-GB" b="0" i="0" u="none" strike="noStrike" dirty="0">
              <a:solidFill>
                <a:srgbClr val="1A73E8"/>
              </a:solidFill>
              <a:effectLst/>
              <a:latin typeface="Roboto"/>
            </a:endParaRPr>
          </a:p>
          <a:p>
            <a:r>
              <a:rPr lang="en-GB" b="1" i="0" u="none" strike="noStrike" dirty="0">
                <a:solidFill>
                  <a:srgbClr val="1A73E8"/>
                </a:solidFill>
                <a:effectLst/>
                <a:latin typeface="Roboto"/>
              </a:rPr>
              <a:t>YouTube How-To Link: </a:t>
            </a:r>
            <a:r>
              <a:rPr lang="en-GB" b="0" i="0" u="none" strike="noStrike" dirty="0">
                <a:solidFill>
                  <a:srgbClr val="1A73E8"/>
                </a:solidFill>
                <a:effectLst/>
                <a:latin typeface="Roboto"/>
                <a:hlinkClick r:id="rId5"/>
              </a:rPr>
              <a:t>https://www.youtube.com/watch?v=N0-AjP3cFjg&amp;feature=youtu.be</a:t>
            </a:r>
            <a:r>
              <a:rPr lang="en-GB" b="0" i="0" dirty="0">
                <a:solidFill>
                  <a:srgbClr val="202124"/>
                </a:solidFill>
                <a:effectLst/>
                <a:latin typeface="Roboto"/>
              </a:rPr>
              <a:t> </a:t>
            </a:r>
            <a:endParaRPr lang="en-GB" b="1" dirty="0"/>
          </a:p>
          <a:p>
            <a:endParaRPr lang="en-GB" b="1" dirty="0"/>
          </a:p>
        </p:txBody>
      </p:sp>
      <p:sp>
        <p:nvSpPr>
          <p:cNvPr id="4" name="Slide Number Placeholder 3"/>
          <p:cNvSpPr>
            <a:spLocks noGrp="1"/>
          </p:cNvSpPr>
          <p:nvPr>
            <p:ph type="sldNum" sz="quarter" idx="5"/>
          </p:nvPr>
        </p:nvSpPr>
        <p:spPr/>
        <p:txBody>
          <a:bodyPr/>
          <a:lstStyle/>
          <a:p>
            <a:fld id="{C00E99A3-C08E-4E30-9AB6-0C6D7229B5B0}" type="slidenum">
              <a:rPr lang="en-GB" smtClean="0"/>
              <a:t>27</a:t>
            </a:fld>
            <a:endParaRPr lang="en-GB"/>
          </a:p>
        </p:txBody>
      </p:sp>
    </p:spTree>
    <p:extLst>
      <p:ext uri="{BB962C8B-B14F-4D97-AF65-F5344CB8AC3E}">
        <p14:creationId xmlns:p14="http://schemas.microsoft.com/office/powerpoint/2010/main" val="21817424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2.png"/><Relationship Id="rId4" Type="http://schemas.openxmlformats.org/officeDocument/2006/relationships/image" Target="../media/image4.sv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tif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12.svg"/><Relationship Id="rId4" Type="http://schemas.openxmlformats.org/officeDocument/2006/relationships/image" Target="../media/image11.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Master" Target="../slideMasters/slideMaster2.xml"/><Relationship Id="rId5" Type="http://schemas.openxmlformats.org/officeDocument/2006/relationships/image" Target="../media/image17.png"/><Relationship Id="rId4" Type="http://schemas.openxmlformats.org/officeDocument/2006/relationships/image" Target="../media/image16.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Master" Target="../slideMasters/slideMaster2.xml"/><Relationship Id="rId5" Type="http://schemas.openxmlformats.org/officeDocument/2006/relationships/image" Target="../media/image17.png"/><Relationship Id="rId4" Type="http://schemas.openxmlformats.org/officeDocument/2006/relationships/image" Target="../media/image16.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Master" Target="../slideMasters/slideMaster2.xml"/><Relationship Id="rId5" Type="http://schemas.openxmlformats.org/officeDocument/2006/relationships/image" Target="../media/image17.png"/><Relationship Id="rId4" Type="http://schemas.openxmlformats.org/officeDocument/2006/relationships/image" Target="../media/image16.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12.svg"/><Relationship Id="rId4" Type="http://schemas.openxmlformats.org/officeDocument/2006/relationships/image" Target="../media/image11.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6" Type="http://schemas.openxmlformats.org/officeDocument/2006/relationships/image" Target="../media/image14.png"/><Relationship Id="rId5" Type="http://schemas.openxmlformats.org/officeDocument/2006/relationships/image" Target="../media/image1.png"/><Relationship Id="rId4" Type="http://schemas.openxmlformats.org/officeDocument/2006/relationships/image" Target="../media/image2.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tiff"/><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3.xml"/><Relationship Id="rId5" Type="http://schemas.openxmlformats.org/officeDocument/2006/relationships/image" Target="../media/image1.png"/><Relationship Id="rId4" Type="http://schemas.openxmlformats.org/officeDocument/2006/relationships/image" Target="../media/image4.svg"/></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png"/><Relationship Id="rId7" Type="http://schemas.openxmlformats.org/officeDocument/2006/relationships/image" Target="../media/image19.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18.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21.png"/></Relationships>
</file>

<file path=ppt/slideLayouts/_rels/slideLayout33.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png"/><Relationship Id="rId7" Type="http://schemas.openxmlformats.org/officeDocument/2006/relationships/image" Target="../media/image19.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18.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21.png"/></Relationships>
</file>

<file path=ppt/slideLayouts/_rels/slideLayout3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png"/><Relationship Id="rId7"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19.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5.png"/></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14.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tiff"/><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Primary">
    <p:spTree>
      <p:nvGrpSpPr>
        <p:cNvPr id="1" name=""/>
        <p:cNvGrpSpPr/>
        <p:nvPr/>
      </p:nvGrpSpPr>
      <p:grpSpPr>
        <a:xfrm>
          <a:off x="0" y="0"/>
          <a:ext cx="0" cy="0"/>
          <a:chOff x="0" y="0"/>
          <a:chExt cx="0" cy="0"/>
        </a:xfrm>
      </p:grpSpPr>
      <p:sp>
        <p:nvSpPr>
          <p:cNvPr id="11" name="Slide Number Placeholder 1">
            <a:extLst>
              <a:ext uri="{FF2B5EF4-FFF2-40B4-BE49-F238E27FC236}">
                <a16:creationId xmlns:a16="http://schemas.microsoft.com/office/drawing/2014/main" id="{3C06115C-17EE-4BBE-90AF-0972C845F1CF}"/>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©VotesforSchools2020/21</a:t>
            </a:r>
          </a:p>
        </p:txBody>
      </p:sp>
      <p:sp>
        <p:nvSpPr>
          <p:cNvPr id="13" name="Rectangle 12">
            <a:extLst>
              <a:ext uri="{FF2B5EF4-FFF2-40B4-BE49-F238E27FC236}">
                <a16:creationId xmlns:a16="http://schemas.microsoft.com/office/drawing/2014/main" id="{3AD25BD4-C86F-4256-8699-DBE3876DC42C}"/>
              </a:ext>
            </a:extLst>
          </p:cNvPr>
          <p:cNvSpPr/>
          <p:nvPr userDrawn="1"/>
        </p:nvSpPr>
        <p:spPr>
          <a:xfrm>
            <a:off x="0" y="99568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Text Placeholder 14">
            <a:extLst>
              <a:ext uri="{FF2B5EF4-FFF2-40B4-BE49-F238E27FC236}">
                <a16:creationId xmlns:a16="http://schemas.microsoft.com/office/drawing/2014/main" id="{D6607E7B-1C52-4295-AC38-BEF651304119}"/>
              </a:ext>
            </a:extLst>
          </p:cNvPr>
          <p:cNvSpPr>
            <a:spLocks noGrp="1"/>
          </p:cNvSpPr>
          <p:nvPr>
            <p:ph type="body" sz="quarter" idx="10"/>
          </p:nvPr>
        </p:nvSpPr>
        <p:spPr>
          <a:xfrm>
            <a:off x="776288" y="241911"/>
            <a:ext cx="7739062" cy="571500"/>
          </a:xfrm>
          <a:prstGeom prst="rect">
            <a:avLst/>
          </a:prstGeom>
        </p:spPr>
        <p:txBody>
          <a:bodyP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
        <p:nvSpPr>
          <p:cNvPr id="15" name="Slide Number Placeholder 1">
            <a:extLst>
              <a:ext uri="{FF2B5EF4-FFF2-40B4-BE49-F238E27FC236}">
                <a16:creationId xmlns:a16="http://schemas.microsoft.com/office/drawing/2014/main" id="{C91BCF4C-D30A-4F54-879B-DBDCE0202A8D}"/>
              </a:ext>
            </a:extLst>
          </p:cNvPr>
          <p:cNvSpPr txBox="1">
            <a:spLocks/>
          </p:cNvSpPr>
          <p:nvPr userDrawn="1"/>
        </p:nvSpPr>
        <p:spPr>
          <a:xfrm>
            <a:off x="6964893" y="655692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©VotesforSchools2021</a:t>
            </a:r>
          </a:p>
        </p:txBody>
      </p:sp>
    </p:spTree>
    <p:extLst>
      <p:ext uri="{BB962C8B-B14F-4D97-AF65-F5344CB8AC3E}">
        <p14:creationId xmlns:p14="http://schemas.microsoft.com/office/powerpoint/2010/main" val="41553062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With tick">
    <p:spTree>
      <p:nvGrpSpPr>
        <p:cNvPr id="1" name=""/>
        <p:cNvGrpSpPr/>
        <p:nvPr/>
      </p:nvGrpSpPr>
      <p:grpSpPr>
        <a:xfrm>
          <a:off x="0" y="0"/>
          <a:ext cx="0" cy="0"/>
          <a:chOff x="0" y="0"/>
          <a:chExt cx="0" cy="0"/>
        </a:xfrm>
      </p:grpSpPr>
      <p:sp>
        <p:nvSpPr>
          <p:cNvPr id="2" name="Text Placeholder 14">
            <a:extLst>
              <a:ext uri="{FF2B5EF4-FFF2-40B4-BE49-F238E27FC236}">
                <a16:creationId xmlns:a16="http://schemas.microsoft.com/office/drawing/2014/main" id="{9E3B75A2-8B5C-4D69-B08C-7F10EFC29B21}"/>
              </a:ext>
            </a:extLst>
          </p:cNvPr>
          <p:cNvSpPr>
            <a:spLocks noGrp="1"/>
          </p:cNvSpPr>
          <p:nvPr>
            <p:ph type="body" sz="quarter" idx="10"/>
          </p:nvPr>
        </p:nvSpPr>
        <p:spPr>
          <a:xfrm>
            <a:off x="776288" y="241911"/>
            <a:ext cx="7739062" cy="571500"/>
          </a:xfrm>
          <a:prstGeom prst="rect">
            <a:avLst/>
          </a:prstGeom>
        </p:spPr>
        <p:txBody>
          <a:bodyP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4150207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lour Backgroun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110B5C7A-E13B-4351-9463-CCDA5F3C1A5F}"/>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3" name="Rectangle 12">
            <a:extLst>
              <a:ext uri="{FF2B5EF4-FFF2-40B4-BE49-F238E27FC236}">
                <a16:creationId xmlns:a16="http://schemas.microsoft.com/office/drawing/2014/main" id="{8101128A-20BC-45C5-A361-EC630988330F}"/>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0" name="Picture 9" descr="A picture containing fence&#10;&#10;Description automatically generated">
            <a:extLst>
              <a:ext uri="{FF2B5EF4-FFF2-40B4-BE49-F238E27FC236}">
                <a16:creationId xmlns:a16="http://schemas.microsoft.com/office/drawing/2014/main" id="{D99DAFC6-96F6-4850-B518-0CC863F03CCA}"/>
              </a:ext>
            </a:extLst>
          </p:cNvPr>
          <p:cNvPicPr>
            <a:picLocks noChangeAspect="1"/>
          </p:cNvPicPr>
          <p:nvPr userDrawn="1"/>
        </p:nvPicPr>
        <p:blipFill>
          <a:blip r:embed="rId2"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9" name="Graphic 8">
            <a:extLst>
              <a:ext uri="{FF2B5EF4-FFF2-40B4-BE49-F238E27FC236}">
                <a16:creationId xmlns:a16="http://schemas.microsoft.com/office/drawing/2014/main" id="{ED5C4AA3-023E-46E3-AA17-EED00DE188CA}"/>
              </a:ext>
            </a:extLst>
          </p:cNvPr>
          <p:cNvPicPr>
            <a:picLocks noChangeAspect="1"/>
          </p:cNvPicPr>
          <p:nvPr userDrawn="1"/>
        </p:nvPicPr>
        <p:blipFill>
          <a:blip r:embed="rId3">
            <a:alphaModFix amt="32000"/>
            <a:extLst>
              <a:ext uri="{96DAC541-7B7A-43D3-8B79-37D633B846F1}">
                <asvg:svgBlip xmlns:asvg="http://schemas.microsoft.com/office/drawing/2016/SVG/main" r:embed="rId4"/>
              </a:ext>
            </a:extLst>
          </a:blip>
          <a:stretch>
            <a:fillRect/>
          </a:stretch>
        </p:blipFill>
        <p:spPr>
          <a:xfrm rot="391057">
            <a:off x="601027" y="-177752"/>
            <a:ext cx="4761052" cy="7474076"/>
          </a:xfrm>
          <a:prstGeom prst="rect">
            <a:avLst/>
          </a:prstGeom>
        </p:spPr>
      </p:pic>
      <p:pic>
        <p:nvPicPr>
          <p:cNvPr id="14" name="Picture 13" descr="A picture containing clock&#10;&#10;Description automatically generated">
            <a:extLst>
              <a:ext uri="{FF2B5EF4-FFF2-40B4-BE49-F238E27FC236}">
                <a16:creationId xmlns:a16="http://schemas.microsoft.com/office/drawing/2014/main" id="{3501248F-972F-43E0-AC4E-A224AA95A761}"/>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Tree>
    <p:extLst>
      <p:ext uri="{BB962C8B-B14F-4D97-AF65-F5344CB8AC3E}">
        <p14:creationId xmlns:p14="http://schemas.microsoft.com/office/powerpoint/2010/main" val="24006206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KS1">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A15F7C-B426-444A-95D5-518937B3029A}"/>
              </a:ext>
            </a:extLst>
          </p:cNvPr>
          <p:cNvSpPr txBox="1"/>
          <p:nvPr userDrawn="1"/>
        </p:nvSpPr>
        <p:spPr>
          <a:xfrm>
            <a:off x="4010026" y="3289910"/>
            <a:ext cx="438150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Primary KS1</a:t>
            </a:r>
          </a:p>
          <a:p>
            <a:pPr algn="r"/>
            <a:endParaRPr lang="en-GB" dirty="0"/>
          </a:p>
        </p:txBody>
      </p:sp>
      <p:pic>
        <p:nvPicPr>
          <p:cNvPr id="4" name="Picture 3" descr="A picture containing drawing&#10;&#10;Description automatically generated">
            <a:extLst>
              <a:ext uri="{FF2B5EF4-FFF2-40B4-BE49-F238E27FC236}">
                <a16:creationId xmlns:a16="http://schemas.microsoft.com/office/drawing/2014/main" id="{E3705FE7-7E34-4478-ADEF-A2D0D88940B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A1F91AE9-BE18-47CC-BA23-A89413899A8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76598" y="5674031"/>
            <a:ext cx="4841502" cy="1089110"/>
          </a:xfrm>
          <a:prstGeom prst="rect">
            <a:avLst/>
          </a:prstGeom>
        </p:spPr>
      </p:pic>
    </p:spTree>
    <p:extLst>
      <p:ext uri="{BB962C8B-B14F-4D97-AF65-F5344CB8AC3E}">
        <p14:creationId xmlns:p14="http://schemas.microsoft.com/office/powerpoint/2010/main" val="1161955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KS2">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A15F7C-B426-444A-95D5-518937B3029A}"/>
              </a:ext>
            </a:extLst>
          </p:cNvPr>
          <p:cNvSpPr txBox="1"/>
          <p:nvPr userDrawn="1"/>
        </p:nvSpPr>
        <p:spPr>
          <a:xfrm>
            <a:off x="4010026" y="3289910"/>
            <a:ext cx="438150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Primary KS2</a:t>
            </a:r>
          </a:p>
          <a:p>
            <a:pPr algn="r"/>
            <a:endParaRPr lang="en-GB" dirty="0"/>
          </a:p>
        </p:txBody>
      </p:sp>
      <p:pic>
        <p:nvPicPr>
          <p:cNvPr id="4" name="Picture 3" descr="A picture containing drawing&#10;&#10;Description automatically generated">
            <a:extLst>
              <a:ext uri="{FF2B5EF4-FFF2-40B4-BE49-F238E27FC236}">
                <a16:creationId xmlns:a16="http://schemas.microsoft.com/office/drawing/2014/main" id="{E3705FE7-7E34-4478-ADEF-A2D0D88940B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140BB7D9-9F61-4201-B37B-8284369E8C52}"/>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76598" y="5674031"/>
            <a:ext cx="4841502" cy="1089110"/>
          </a:xfrm>
          <a:prstGeom prst="rect">
            <a:avLst/>
          </a:prstGeom>
        </p:spPr>
      </p:pic>
    </p:spTree>
    <p:extLst>
      <p:ext uri="{BB962C8B-B14F-4D97-AF65-F5344CB8AC3E}">
        <p14:creationId xmlns:p14="http://schemas.microsoft.com/office/powerpoint/2010/main" val="120047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ssembly">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A15F7C-B426-444A-95D5-518937B3029A}"/>
              </a:ext>
            </a:extLst>
          </p:cNvPr>
          <p:cNvSpPr txBox="1"/>
          <p:nvPr userDrawn="1"/>
        </p:nvSpPr>
        <p:spPr>
          <a:xfrm>
            <a:off x="2647950" y="3289910"/>
            <a:ext cx="5743576"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Primary Assembly</a:t>
            </a:r>
          </a:p>
          <a:p>
            <a:pPr algn="r"/>
            <a:endParaRPr lang="en-GB" dirty="0"/>
          </a:p>
        </p:txBody>
      </p:sp>
      <p:pic>
        <p:nvPicPr>
          <p:cNvPr id="4" name="Picture 3" descr="A picture containing drawing&#10;&#10;Description automatically generated">
            <a:extLst>
              <a:ext uri="{FF2B5EF4-FFF2-40B4-BE49-F238E27FC236}">
                <a16:creationId xmlns:a16="http://schemas.microsoft.com/office/drawing/2014/main" id="{E3705FE7-7E34-4478-ADEF-A2D0D88940B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38958934-D164-4550-BE58-87A0CA1F766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76598" y="5674031"/>
            <a:ext cx="4841502" cy="1089110"/>
          </a:xfrm>
          <a:prstGeom prst="rect">
            <a:avLst/>
          </a:prstGeom>
        </p:spPr>
      </p:pic>
    </p:spTree>
    <p:extLst>
      <p:ext uri="{BB962C8B-B14F-4D97-AF65-F5344CB8AC3E}">
        <p14:creationId xmlns:p14="http://schemas.microsoft.com/office/powerpoint/2010/main" val="17953663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Learning Journey">
    <p:spTree>
      <p:nvGrpSpPr>
        <p:cNvPr id="1" name=""/>
        <p:cNvGrpSpPr/>
        <p:nvPr/>
      </p:nvGrpSpPr>
      <p:grpSpPr>
        <a:xfrm>
          <a:off x="0" y="0"/>
          <a:ext cx="0" cy="0"/>
          <a:chOff x="0" y="0"/>
          <a:chExt cx="0" cy="0"/>
        </a:xfrm>
      </p:grpSpPr>
      <p:sp>
        <p:nvSpPr>
          <p:cNvPr id="9" name="Freeform: Shape 9">
            <a:extLst>
              <a:ext uri="{FF2B5EF4-FFF2-40B4-BE49-F238E27FC236}">
                <a16:creationId xmlns:a16="http://schemas.microsoft.com/office/drawing/2014/main" id="{E61A4D26-4875-40CA-A5B2-7B453F8FE296}"/>
              </a:ext>
            </a:extLst>
          </p:cNvPr>
          <p:cNvSpPr/>
          <p:nvPr/>
        </p:nvSpPr>
        <p:spPr>
          <a:xfrm>
            <a:off x="807888" y="1955228"/>
            <a:ext cx="8229599" cy="4147865"/>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ln w="19050" cap="flat" cmpd="sng" algn="ctr">
            <a:solidFill>
              <a:schemeClr val="tx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txBody>
          <a:bodyPr rtlCol="0" anchor="ctr"/>
          <a:lstStyle/>
          <a:p>
            <a:pPr algn="ctr"/>
            <a:endParaRPr lang="en-GB" sz="1800">
              <a:highlight>
                <a:srgbClr val="03ABE1"/>
              </a:highlight>
              <a:latin typeface="Century Gothic"/>
              <a:cs typeface="Century Gothic"/>
            </a:endParaRPr>
          </a:p>
        </p:txBody>
      </p:sp>
      <p:sp>
        <p:nvSpPr>
          <p:cNvPr id="31" name="Text Placeholder 24">
            <a:extLst>
              <a:ext uri="{FF2B5EF4-FFF2-40B4-BE49-F238E27FC236}">
                <a16:creationId xmlns:a16="http://schemas.microsoft.com/office/drawing/2014/main" id="{DB6B306F-BFCD-4479-ACB0-81C8F27DCE04}"/>
              </a:ext>
            </a:extLst>
          </p:cNvPr>
          <p:cNvSpPr>
            <a:spLocks noGrp="1"/>
          </p:cNvSpPr>
          <p:nvPr>
            <p:ph type="body" sz="quarter" idx="17"/>
          </p:nvPr>
        </p:nvSpPr>
        <p:spPr>
          <a:xfrm>
            <a:off x="429024" y="3727097"/>
            <a:ext cx="1713600" cy="1108800"/>
          </a:xfrm>
          <a:prstGeom prst="roundRect">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id="{0B71B64D-5B71-48B0-A10B-5D516CB7DCF1}"/>
              </a:ext>
            </a:extLst>
          </p:cNvPr>
          <p:cNvSpPr txBox="1">
            <a:spLocks/>
          </p:cNvSpPr>
          <p:nvPr/>
        </p:nvSpPr>
        <p:spPr>
          <a:xfrm>
            <a:off x="408532" y="193181"/>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dirty="0">
                <a:solidFill>
                  <a:schemeClr val="bg1"/>
                </a:solidFill>
                <a:latin typeface="Century Gothic"/>
                <a:cs typeface="Century Gothic"/>
              </a:rPr>
              <a:t>Our learning journey for this week!</a:t>
            </a:r>
          </a:p>
        </p:txBody>
      </p:sp>
      <p:sp>
        <p:nvSpPr>
          <p:cNvPr id="25" name="Text Placeholder 24">
            <a:extLst>
              <a:ext uri="{FF2B5EF4-FFF2-40B4-BE49-F238E27FC236}">
                <a16:creationId xmlns:a16="http://schemas.microsoft.com/office/drawing/2014/main" id="{15F20F20-48E6-4C24-8828-2C82B4338565}"/>
              </a:ext>
            </a:extLst>
          </p:cNvPr>
          <p:cNvSpPr>
            <a:spLocks noGrp="1"/>
          </p:cNvSpPr>
          <p:nvPr>
            <p:ph type="body" sz="quarter" idx="13"/>
          </p:nvPr>
        </p:nvSpPr>
        <p:spPr>
          <a:xfrm>
            <a:off x="2088170" y="1528922"/>
            <a:ext cx="1713600" cy="1108800"/>
          </a:xfrm>
          <a:prstGeom prst="flowChartAlternateProcess">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dirty="0"/>
              <a:t>Click to edit Master text styles</a:t>
            </a:r>
          </a:p>
        </p:txBody>
      </p:sp>
      <p:sp>
        <p:nvSpPr>
          <p:cNvPr id="27" name="Text Placeholder 26">
            <a:extLst>
              <a:ext uri="{FF2B5EF4-FFF2-40B4-BE49-F238E27FC236}">
                <a16:creationId xmlns:a16="http://schemas.microsoft.com/office/drawing/2014/main" id="{2868CCFB-DEDB-423B-A8FC-3A26C842F38A}"/>
              </a:ext>
            </a:extLst>
          </p:cNvPr>
          <p:cNvSpPr>
            <a:spLocks noGrp="1"/>
          </p:cNvSpPr>
          <p:nvPr>
            <p:ph type="body" sz="quarter" idx="14"/>
          </p:nvPr>
        </p:nvSpPr>
        <p:spPr>
          <a:xfrm>
            <a:off x="4775496" y="1438124"/>
            <a:ext cx="1980000" cy="1224000"/>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dirty="0"/>
              <a:t>Click to edit Master text styles</a:t>
            </a:r>
          </a:p>
        </p:txBody>
      </p:sp>
      <p:sp>
        <p:nvSpPr>
          <p:cNvPr id="29" name="Text Placeholder 24">
            <a:extLst>
              <a:ext uri="{FF2B5EF4-FFF2-40B4-BE49-F238E27FC236}">
                <a16:creationId xmlns:a16="http://schemas.microsoft.com/office/drawing/2014/main" id="{F28DE195-DDB4-47F8-8B8C-DC750A8D9C27}"/>
              </a:ext>
            </a:extLst>
          </p:cNvPr>
          <p:cNvSpPr>
            <a:spLocks noGrp="1"/>
          </p:cNvSpPr>
          <p:nvPr>
            <p:ph type="body" sz="quarter" idx="15"/>
          </p:nvPr>
        </p:nvSpPr>
        <p:spPr>
          <a:xfrm>
            <a:off x="6399741" y="2823345"/>
            <a:ext cx="1713600" cy="1108800"/>
          </a:xfrm>
          <a:prstGeom prst="roundRect">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dirty="0"/>
              <a:t>Click to edit Master text styles</a:t>
            </a:r>
          </a:p>
        </p:txBody>
      </p:sp>
      <p:sp>
        <p:nvSpPr>
          <p:cNvPr id="30" name="Text Placeholder 26">
            <a:extLst>
              <a:ext uri="{FF2B5EF4-FFF2-40B4-BE49-F238E27FC236}">
                <a16:creationId xmlns:a16="http://schemas.microsoft.com/office/drawing/2014/main" id="{C074B4FC-009B-47F9-A785-7C0FDE0B90EB}"/>
              </a:ext>
            </a:extLst>
          </p:cNvPr>
          <p:cNvSpPr>
            <a:spLocks noGrp="1"/>
          </p:cNvSpPr>
          <p:nvPr>
            <p:ph type="body" sz="quarter" idx="16"/>
          </p:nvPr>
        </p:nvSpPr>
        <p:spPr>
          <a:xfrm>
            <a:off x="3393747" y="3052426"/>
            <a:ext cx="1980000" cy="1224000"/>
          </a:xfrm>
          <a:prstGeom prst="ellipse">
            <a:avLst/>
          </a:prstGeom>
          <a:solidFill>
            <a:schemeClr val="bg1"/>
          </a:solidFill>
          <a:ln w="28575">
            <a:solidFill>
              <a:schemeClr val="tx2"/>
            </a:solidFill>
          </a:ln>
        </p:spPr>
        <p:txBody>
          <a:bodyP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dirty="0"/>
              <a:t>Click to edit Master text styles</a:t>
            </a:r>
          </a:p>
        </p:txBody>
      </p:sp>
      <p:sp>
        <p:nvSpPr>
          <p:cNvPr id="33" name="Text Placeholder 26">
            <a:extLst>
              <a:ext uri="{FF2B5EF4-FFF2-40B4-BE49-F238E27FC236}">
                <a16:creationId xmlns:a16="http://schemas.microsoft.com/office/drawing/2014/main" id="{4ADB8F8D-C5D2-43D9-95F6-8953E23439F5}"/>
              </a:ext>
            </a:extLst>
          </p:cNvPr>
          <p:cNvSpPr>
            <a:spLocks noGrp="1"/>
          </p:cNvSpPr>
          <p:nvPr>
            <p:ph type="body" sz="quarter" idx="18"/>
          </p:nvPr>
        </p:nvSpPr>
        <p:spPr>
          <a:xfrm>
            <a:off x="2403747" y="5180426"/>
            <a:ext cx="1980000" cy="1224000"/>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id="{2FE22C82-1322-47F0-8433-07036B1A318E}"/>
              </a:ext>
            </a:extLst>
          </p:cNvPr>
          <p:cNvSpPr>
            <a:spLocks noGrp="1"/>
          </p:cNvSpPr>
          <p:nvPr>
            <p:ph type="body" sz="quarter" idx="19" hasCustomPrompt="1"/>
          </p:nvPr>
        </p:nvSpPr>
        <p:spPr>
          <a:xfrm>
            <a:off x="5364067" y="5446864"/>
            <a:ext cx="1713600" cy="1108800"/>
          </a:xfrm>
          <a:prstGeom prst="roundRect">
            <a:avLst/>
          </a:prstGeom>
          <a:solidFill>
            <a:schemeClr val="bg1"/>
          </a:solidFill>
          <a:ln w="28575">
            <a:solidFill>
              <a:schemeClr val="tx2"/>
            </a:solidFill>
          </a:ln>
        </p:spPr>
        <p:txBody>
          <a:bodyPr anchor="ctr">
            <a:normAutofit/>
          </a:bodyPr>
          <a:lstStyle>
            <a:lvl1pPr marL="0" indent="0" algn="ctr">
              <a:buNone/>
              <a:defRPr sz="1600"/>
            </a:lvl1pPr>
          </a:lstStyle>
          <a:p>
            <a:pPr lvl="0"/>
            <a:r>
              <a:rPr lang="en-US"/>
              <a:t>Vote!</a:t>
            </a:r>
          </a:p>
        </p:txBody>
      </p:sp>
      <p:sp>
        <p:nvSpPr>
          <p:cNvPr id="16" name="Pentagon 20">
            <a:extLst>
              <a:ext uri="{FF2B5EF4-FFF2-40B4-BE49-F238E27FC236}">
                <a16:creationId xmlns:a16="http://schemas.microsoft.com/office/drawing/2014/main" id="{DA2DF849-3511-4215-A523-E2689B60D3E8}"/>
              </a:ext>
            </a:extLst>
          </p:cNvPr>
          <p:cNvSpPr/>
          <p:nvPr userDrawn="1"/>
        </p:nvSpPr>
        <p:spPr>
          <a:xfrm>
            <a:off x="542261" y="1671517"/>
            <a:ext cx="977344" cy="67749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17" name="Pentagon 20">
            <a:extLst>
              <a:ext uri="{FF2B5EF4-FFF2-40B4-BE49-F238E27FC236}">
                <a16:creationId xmlns:a16="http://schemas.microsoft.com/office/drawing/2014/main" id="{4EEB3A40-0D0F-4F19-B981-AB60AACE0636}"/>
              </a:ext>
            </a:extLst>
          </p:cNvPr>
          <p:cNvSpPr/>
          <p:nvPr userDrawn="1"/>
        </p:nvSpPr>
        <p:spPr>
          <a:xfrm flipH="1">
            <a:off x="7650539" y="5748935"/>
            <a:ext cx="925604" cy="67749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18" name="Title 1">
            <a:extLst>
              <a:ext uri="{FF2B5EF4-FFF2-40B4-BE49-F238E27FC236}">
                <a16:creationId xmlns:a16="http://schemas.microsoft.com/office/drawing/2014/main" id="{EC5CC026-1AD4-4EB0-AC86-1B8AF31FC042}"/>
              </a:ext>
            </a:extLst>
          </p:cNvPr>
          <p:cNvSpPr txBox="1">
            <a:spLocks/>
          </p:cNvSpPr>
          <p:nvPr userDrawn="1"/>
        </p:nvSpPr>
        <p:spPr>
          <a:xfrm>
            <a:off x="684812" y="1811615"/>
            <a:ext cx="675028" cy="453189"/>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1800" b="1" dirty="0">
                <a:solidFill>
                  <a:schemeClr val="bg1"/>
                </a:solidFill>
                <a:latin typeface="Century Gothic"/>
                <a:cs typeface="Century Gothic"/>
              </a:rPr>
              <a:t>Start</a:t>
            </a:r>
          </a:p>
        </p:txBody>
      </p:sp>
      <p:sp>
        <p:nvSpPr>
          <p:cNvPr id="19" name="Title 1">
            <a:extLst>
              <a:ext uri="{FF2B5EF4-FFF2-40B4-BE49-F238E27FC236}">
                <a16:creationId xmlns:a16="http://schemas.microsoft.com/office/drawing/2014/main" id="{B68CEEB8-E9C3-4DB5-A351-87334C891E30}"/>
              </a:ext>
            </a:extLst>
          </p:cNvPr>
          <p:cNvSpPr txBox="1">
            <a:spLocks/>
          </p:cNvSpPr>
          <p:nvPr userDrawn="1"/>
        </p:nvSpPr>
        <p:spPr>
          <a:xfrm>
            <a:off x="7754491" y="5922774"/>
            <a:ext cx="1163242" cy="503659"/>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1800" b="1" dirty="0">
                <a:solidFill>
                  <a:schemeClr val="bg1"/>
                </a:solidFill>
                <a:latin typeface="Century Gothic"/>
                <a:cs typeface="Century Gothic"/>
              </a:rPr>
              <a:t>Finish</a:t>
            </a:r>
          </a:p>
        </p:txBody>
      </p:sp>
      <p:pic>
        <p:nvPicPr>
          <p:cNvPr id="21" name="Picture 20">
            <a:extLst>
              <a:ext uri="{FF2B5EF4-FFF2-40B4-BE49-F238E27FC236}">
                <a16:creationId xmlns:a16="http://schemas.microsoft.com/office/drawing/2014/main" id="{29F05BDC-51C8-4614-8A88-8CDB8B8B651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flipH="1">
            <a:off x="8218394" y="4846782"/>
            <a:ext cx="925606" cy="1832996"/>
          </a:xfrm>
          <a:prstGeom prst="rect">
            <a:avLst/>
          </a:prstGeom>
        </p:spPr>
      </p:pic>
      <p:pic>
        <p:nvPicPr>
          <p:cNvPr id="4" name="Picture 3" descr="A picture containing graphics, clock, drawing&#10;&#10;Description automatically generated">
            <a:extLst>
              <a:ext uri="{FF2B5EF4-FFF2-40B4-BE49-F238E27FC236}">
                <a16:creationId xmlns:a16="http://schemas.microsoft.com/office/drawing/2014/main" id="{282DFBC9-D6E7-42B3-AE79-7CC9E1E6A13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995" y="1519900"/>
            <a:ext cx="654330" cy="980729"/>
          </a:xfrm>
          <a:prstGeom prst="rect">
            <a:avLst/>
          </a:prstGeom>
        </p:spPr>
      </p:pic>
    </p:spTree>
    <p:extLst>
      <p:ext uri="{BB962C8B-B14F-4D97-AF65-F5344CB8AC3E}">
        <p14:creationId xmlns:p14="http://schemas.microsoft.com/office/powerpoint/2010/main" val="14387429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areer Launchpa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8ECD0A4-785E-4F45-86AF-143230581471}"/>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3" name="Rectangle 2">
            <a:extLst>
              <a:ext uri="{FF2B5EF4-FFF2-40B4-BE49-F238E27FC236}">
                <a16:creationId xmlns:a16="http://schemas.microsoft.com/office/drawing/2014/main" id="{044F96AF-F68D-4311-B7EA-6238A94F78C0}"/>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4" name="Picture 3" descr="A picture containing fence&#10;&#10;Description automatically generated">
            <a:extLst>
              <a:ext uri="{FF2B5EF4-FFF2-40B4-BE49-F238E27FC236}">
                <a16:creationId xmlns:a16="http://schemas.microsoft.com/office/drawing/2014/main" id="{3264288A-8E06-41BB-BDCC-B38A2AFC082A}"/>
              </a:ext>
            </a:extLst>
          </p:cNvPr>
          <p:cNvPicPr>
            <a:picLocks noChangeAspect="1"/>
          </p:cNvPicPr>
          <p:nvPr userDrawn="1"/>
        </p:nvPicPr>
        <p:blipFill>
          <a:blip r:embed="rId2"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12" name="Picture 11" descr="A picture containing clock&#10;&#10;Description automatically generated">
            <a:extLst>
              <a:ext uri="{FF2B5EF4-FFF2-40B4-BE49-F238E27FC236}">
                <a16:creationId xmlns:a16="http://schemas.microsoft.com/office/drawing/2014/main" id="{0C8D7D3D-95FA-4D56-B07A-587E3269569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5" name="Shape 114">
            <a:extLst>
              <a:ext uri="{FF2B5EF4-FFF2-40B4-BE49-F238E27FC236}">
                <a16:creationId xmlns:a16="http://schemas.microsoft.com/office/drawing/2014/main" id="{C4D1B38A-4659-4EBA-8038-1FE9EFCB0BA0}"/>
              </a:ext>
            </a:extLst>
          </p:cNvPr>
          <p:cNvSpPr/>
          <p:nvPr userDrawn="1"/>
        </p:nvSpPr>
        <p:spPr>
          <a:xfrm>
            <a:off x="799302" y="299256"/>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Career Launchpad!</a:t>
            </a:r>
          </a:p>
        </p:txBody>
      </p:sp>
      <p:sp>
        <p:nvSpPr>
          <p:cNvPr id="7" name="Pentagon 20">
            <a:extLst>
              <a:ext uri="{FF2B5EF4-FFF2-40B4-BE49-F238E27FC236}">
                <a16:creationId xmlns:a16="http://schemas.microsoft.com/office/drawing/2014/main" id="{155A2B88-EE49-425A-8356-042C528D320C}"/>
              </a:ext>
            </a:extLst>
          </p:cNvPr>
          <p:cNvSpPr/>
          <p:nvPr userDrawn="1"/>
        </p:nvSpPr>
        <p:spPr>
          <a:xfrm>
            <a:off x="0" y="259614"/>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15" name="Graphic 14" descr="Rocket">
            <a:extLst>
              <a:ext uri="{FF2B5EF4-FFF2-40B4-BE49-F238E27FC236}">
                <a16:creationId xmlns:a16="http://schemas.microsoft.com/office/drawing/2014/main" id="{C30F38E6-E78B-4ED1-B102-5E9076CDA294}"/>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30480" y="279928"/>
            <a:ext cx="480249" cy="480249"/>
          </a:xfrm>
          <a:prstGeom prst="rect">
            <a:avLst/>
          </a:prstGeom>
        </p:spPr>
      </p:pic>
    </p:spTree>
    <p:extLst>
      <p:ext uri="{BB962C8B-B14F-4D97-AF65-F5344CB8AC3E}">
        <p14:creationId xmlns:p14="http://schemas.microsoft.com/office/powerpoint/2010/main" val="36580037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all to Action">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0BFBBD2-9EB0-4AEA-A864-42DE5B10671E}"/>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8" name="Rectangle 17">
            <a:extLst>
              <a:ext uri="{FF2B5EF4-FFF2-40B4-BE49-F238E27FC236}">
                <a16:creationId xmlns:a16="http://schemas.microsoft.com/office/drawing/2014/main" id="{85EAC95A-8E8B-47D4-B1DA-110A46B012A0}"/>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20" name="Picture 19" descr="A picture containing fence&#10;&#10;Description automatically generated">
            <a:extLst>
              <a:ext uri="{FF2B5EF4-FFF2-40B4-BE49-F238E27FC236}">
                <a16:creationId xmlns:a16="http://schemas.microsoft.com/office/drawing/2014/main" id="{C39A2B44-408E-4589-B052-CE284573E725}"/>
              </a:ext>
            </a:extLst>
          </p:cNvPr>
          <p:cNvPicPr>
            <a:picLocks noChangeAspect="1"/>
          </p:cNvPicPr>
          <p:nvPr userDrawn="1"/>
        </p:nvPicPr>
        <p:blipFill>
          <a:blip r:embed="rId2"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24" name="Picture 23" descr="A picture containing clock&#10;&#10;Description automatically generated">
            <a:extLst>
              <a:ext uri="{FF2B5EF4-FFF2-40B4-BE49-F238E27FC236}">
                <a16:creationId xmlns:a16="http://schemas.microsoft.com/office/drawing/2014/main" id="{9C860DB5-0C95-4323-8A54-B7012B4D499B}"/>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7" name="Pentagon 20">
            <a:extLst>
              <a:ext uri="{FF2B5EF4-FFF2-40B4-BE49-F238E27FC236}">
                <a16:creationId xmlns:a16="http://schemas.microsoft.com/office/drawing/2014/main" id="{155A2B88-EE49-425A-8356-042C528D320C}"/>
              </a:ext>
            </a:extLst>
          </p:cNvPr>
          <p:cNvSpPr/>
          <p:nvPr userDrawn="1"/>
        </p:nvSpPr>
        <p:spPr>
          <a:xfrm>
            <a:off x="0" y="224087"/>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8" name="Shape 114">
            <a:extLst>
              <a:ext uri="{FF2B5EF4-FFF2-40B4-BE49-F238E27FC236}">
                <a16:creationId xmlns:a16="http://schemas.microsoft.com/office/drawing/2014/main" id="{628D0397-A2D6-4FFE-A425-602F9D7CE3FB}"/>
              </a:ext>
            </a:extLst>
          </p:cNvPr>
          <p:cNvSpPr/>
          <p:nvPr userDrawn="1"/>
        </p:nvSpPr>
        <p:spPr>
          <a:xfrm>
            <a:off x="799302" y="263729"/>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Call to Action!</a:t>
            </a:r>
          </a:p>
        </p:txBody>
      </p:sp>
      <p:pic>
        <p:nvPicPr>
          <p:cNvPr id="9" name="Graphic 8" descr="Megaphone1">
            <a:extLst>
              <a:ext uri="{FF2B5EF4-FFF2-40B4-BE49-F238E27FC236}">
                <a16:creationId xmlns:a16="http://schemas.microsoft.com/office/drawing/2014/main" id="{A50A47C4-2396-40DF-BE9F-146C18BA8012}"/>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0799" y="212283"/>
            <a:ext cx="540252" cy="540252"/>
          </a:xfrm>
          <a:prstGeom prst="rect">
            <a:avLst/>
          </a:prstGeom>
        </p:spPr>
      </p:pic>
    </p:spTree>
    <p:extLst>
      <p:ext uri="{BB962C8B-B14F-4D97-AF65-F5344CB8AC3E}">
        <p14:creationId xmlns:p14="http://schemas.microsoft.com/office/powerpoint/2010/main" val="17912651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mparison Summar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012328A-13FB-4C12-BB73-072051A330D7}"/>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0" name="Rectangle 9">
            <a:extLst>
              <a:ext uri="{FF2B5EF4-FFF2-40B4-BE49-F238E27FC236}">
                <a16:creationId xmlns:a16="http://schemas.microsoft.com/office/drawing/2014/main" id="{22B3DC8B-660D-40B9-9674-A165F59DB38D}"/>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fence&#10;&#10;Description automatically generated">
            <a:extLst>
              <a:ext uri="{FF2B5EF4-FFF2-40B4-BE49-F238E27FC236}">
                <a16:creationId xmlns:a16="http://schemas.microsoft.com/office/drawing/2014/main" id="{CA260C57-9230-4CE6-A45C-5B8C05F3A513}"/>
              </a:ext>
            </a:extLst>
          </p:cNvPr>
          <p:cNvPicPr>
            <a:picLocks noChangeAspect="1"/>
          </p:cNvPicPr>
          <p:nvPr userDrawn="1"/>
        </p:nvPicPr>
        <p:blipFill>
          <a:blip r:embed="rId2"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18" name="Picture 17" descr="A picture containing clock&#10;&#10;Description automatically generated">
            <a:extLst>
              <a:ext uri="{FF2B5EF4-FFF2-40B4-BE49-F238E27FC236}">
                <a16:creationId xmlns:a16="http://schemas.microsoft.com/office/drawing/2014/main" id="{96A673BE-91C3-4A9A-9D8C-42E07C21264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prstGeom prst="rect">
            <a:avLst/>
          </a:prstGeom>
          <a:solidFill>
            <a:schemeClr val="bg1"/>
          </a:solidFill>
          <a:ln>
            <a:solidFill>
              <a:schemeClr val="tx1"/>
            </a:solidFill>
          </a:ln>
        </p:spPr>
        <p:txBody>
          <a:bodyPr>
            <a:normAutofit/>
          </a:bodyPr>
          <a:lstStyle>
            <a:lvl1pPr marL="285750" indent="-285750">
              <a:buClr>
                <a:schemeClr val="tx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chemeClr val="tx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solidFill>
                <a:latin typeface="Century Gothic"/>
                <a:ea typeface="Lato" panose="020F0502020204030203" pitchFamily="34" charset="0"/>
                <a:cs typeface="Century Gothic"/>
              </a:rPr>
              <a:t>Yes</a:t>
            </a:r>
            <a:endParaRPr lang="en-GB" sz="1800" b="1" dirty="0">
              <a:solidFill>
                <a:schemeClr val="bg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solidFill>
                <a:latin typeface="Century Gothic"/>
                <a:ea typeface="Lato" panose="020F0502020204030203" pitchFamily="34" charset="0"/>
                <a:cs typeface="Century Gothic"/>
              </a:rPr>
              <a:t>No</a:t>
            </a:r>
            <a:endParaRPr lang="en-GB" sz="1800" b="1" dirty="0">
              <a:solidFill>
                <a:schemeClr val="bg1"/>
              </a:solidFill>
              <a:latin typeface="Century Gothic"/>
              <a:ea typeface="Lato" panose="020F0502020204030203" pitchFamily="34" charset="0"/>
              <a:cs typeface="Century Gothic"/>
            </a:endParaRP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prstGeom prst="rect">
            <a:avLst/>
          </a:prstGeom>
          <a:solidFill>
            <a:schemeClr val="bg1"/>
          </a:solidFill>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20" name="Title 1">
            <a:extLst>
              <a:ext uri="{FF2B5EF4-FFF2-40B4-BE49-F238E27FC236}">
                <a16:creationId xmlns:a16="http://schemas.microsoft.com/office/drawing/2014/main" id="{8DBB87CC-C2F7-4D7C-8F67-2EED887ADD36}"/>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bg1"/>
                </a:solidFill>
                <a:latin typeface="+mn-lt"/>
                <a:ea typeface="+mj-ea"/>
                <a:cs typeface="+mj-cs"/>
              </a:defRPr>
            </a:lvl1pPr>
          </a:lstStyle>
          <a:p>
            <a:r>
              <a:rPr lang="en-GB" dirty="0"/>
              <a:t>Copy the Vote Topic Question Here</a:t>
            </a:r>
            <a:endParaRPr lang="en-US" dirty="0"/>
          </a:p>
        </p:txBody>
      </p:sp>
    </p:spTree>
    <p:extLst>
      <p:ext uri="{BB962C8B-B14F-4D97-AF65-F5344CB8AC3E}">
        <p14:creationId xmlns:p14="http://schemas.microsoft.com/office/powerpoint/2010/main" val="13844384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Final Slide">
    <p:spTree>
      <p:nvGrpSpPr>
        <p:cNvPr id="1" name=""/>
        <p:cNvGrpSpPr/>
        <p:nvPr/>
      </p:nvGrpSpPr>
      <p:grpSpPr>
        <a:xfrm>
          <a:off x="0" y="0"/>
          <a:ext cx="0" cy="0"/>
          <a:chOff x="0" y="0"/>
          <a:chExt cx="0" cy="0"/>
        </a:xfrm>
      </p:grpSpPr>
      <p:pic>
        <p:nvPicPr>
          <p:cNvPr id="19" name="Picture 18" descr="A close up of a logo&#10;&#10;Description automatically generated">
            <a:extLst>
              <a:ext uri="{FF2B5EF4-FFF2-40B4-BE49-F238E27FC236}">
                <a16:creationId xmlns:a16="http://schemas.microsoft.com/office/drawing/2014/main" id="{C87B24CF-E1DC-461C-B3CD-4164F9EC5CE5}"/>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0"/>
            <a:ext cx="9144000" cy="1009650"/>
          </a:xfrm>
          <a:prstGeom prst="rect">
            <a:avLst/>
          </a:prstGeom>
        </p:spPr>
      </p:pic>
      <p:sp>
        <p:nvSpPr>
          <p:cNvPr id="2" name="Title 1">
            <a:extLst>
              <a:ext uri="{FF2B5EF4-FFF2-40B4-BE49-F238E27FC236}">
                <a16:creationId xmlns:a16="http://schemas.microsoft.com/office/drawing/2014/main" id="{02C4C5B9-1832-41FB-B9B3-37F0AADA749D}"/>
              </a:ext>
            </a:extLst>
          </p:cNvPr>
          <p:cNvSpPr>
            <a:spLocks noGrp="1"/>
          </p:cNvSpPr>
          <p:nvPr>
            <p:ph type="title"/>
          </p:nvPr>
        </p:nvSpPr>
        <p:spPr>
          <a:xfrm>
            <a:off x="457200" y="274640"/>
            <a:ext cx="8229600" cy="570751"/>
          </a:xfrm>
          <a:prstGeom prst="rect">
            <a:avLst/>
          </a:prstGeom>
        </p:spPr>
        <p:txBody>
          <a:bodyPr/>
          <a:lstStyle/>
          <a:p>
            <a:r>
              <a:rPr lang="en-US"/>
              <a:t>Click to edit Master title style</a:t>
            </a:r>
            <a:endParaRPr lang="en-GB"/>
          </a:p>
        </p:txBody>
      </p:sp>
      <p:sp>
        <p:nvSpPr>
          <p:cNvPr id="3" name="Title Placeholder 1">
            <a:extLst>
              <a:ext uri="{FF2B5EF4-FFF2-40B4-BE49-F238E27FC236}">
                <a16:creationId xmlns:a16="http://schemas.microsoft.com/office/drawing/2014/main" id="{CC5705BC-609F-40A9-9B5F-4537BBAE1D4A}"/>
              </a:ext>
            </a:extLst>
          </p:cNvPr>
          <p:cNvSpPr txBox="1">
            <a:spLocks/>
          </p:cNvSpPr>
          <p:nvPr userDrawn="1"/>
        </p:nvSpPr>
        <p:spPr>
          <a:xfrm>
            <a:off x="457200" y="274640"/>
            <a:ext cx="8229600" cy="57075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700" kern="1200">
                <a:solidFill>
                  <a:schemeClr val="tx1"/>
                </a:solidFill>
                <a:latin typeface="Century Gothic" panose="020B0502020202020204" pitchFamily="34" charset="0"/>
                <a:ea typeface="+mj-ea"/>
                <a:cs typeface="+mj-cs"/>
              </a:defRPr>
            </a:lvl1pPr>
          </a:lstStyle>
          <a:p>
            <a:r>
              <a:rPr lang="en-US"/>
              <a:t>Click to edit Master title style</a:t>
            </a:r>
          </a:p>
        </p:txBody>
      </p:sp>
      <p:sp>
        <p:nvSpPr>
          <p:cNvPr id="4" name="Text Placeholder 2">
            <a:extLst>
              <a:ext uri="{FF2B5EF4-FFF2-40B4-BE49-F238E27FC236}">
                <a16:creationId xmlns:a16="http://schemas.microsoft.com/office/drawing/2014/main" id="{CE2E4906-4E28-4FA0-9CEB-5448120E683C}"/>
              </a:ext>
            </a:extLst>
          </p:cNvPr>
          <p:cNvSpPr>
            <a:spLocks noGrp="1"/>
          </p:cNvSpPr>
          <p:nvPr>
            <p:ph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5" name="Title 1">
            <a:extLst>
              <a:ext uri="{FF2B5EF4-FFF2-40B4-BE49-F238E27FC236}">
                <a16:creationId xmlns:a16="http://schemas.microsoft.com/office/drawing/2014/main" id="{F4AEA71B-255F-4F3D-92C8-C921634A38CB}"/>
              </a:ext>
            </a:extLst>
          </p:cNvPr>
          <p:cNvSpPr txBox="1">
            <a:spLocks/>
          </p:cNvSpPr>
          <p:nvPr userDrawn="1"/>
        </p:nvSpPr>
        <p:spPr>
          <a:xfrm>
            <a:off x="457200" y="274640"/>
            <a:ext cx="8229600" cy="570751"/>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US"/>
              <a:t>Click to edit Master title style</a:t>
            </a:r>
            <a:endParaRPr lang="en-GB"/>
          </a:p>
        </p:txBody>
      </p:sp>
      <p:sp>
        <p:nvSpPr>
          <p:cNvPr id="6" name="Rectangle 5">
            <a:extLst>
              <a:ext uri="{FF2B5EF4-FFF2-40B4-BE49-F238E27FC236}">
                <a16:creationId xmlns:a16="http://schemas.microsoft.com/office/drawing/2014/main" id="{1F559F53-9EF5-4C0D-9516-067B5850D95C}"/>
              </a:ext>
            </a:extLst>
          </p:cNvPr>
          <p:cNvSpPr/>
          <p:nvPr userDrawn="1"/>
        </p:nvSpPr>
        <p:spPr>
          <a:xfrm>
            <a:off x="-2729" y="0"/>
            <a:ext cx="914673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2" name="Rectangle 31">
            <a:extLst>
              <a:ext uri="{FF2B5EF4-FFF2-40B4-BE49-F238E27FC236}">
                <a16:creationId xmlns:a16="http://schemas.microsoft.com/office/drawing/2014/main" id="{11B483E5-5BFA-43E9-A4AF-C8CA177AEE6A}"/>
              </a:ext>
            </a:extLst>
          </p:cNvPr>
          <p:cNvSpPr/>
          <p:nvPr userDrawn="1"/>
        </p:nvSpPr>
        <p:spPr>
          <a:xfrm flipH="1">
            <a:off x="-2729" y="954251"/>
            <a:ext cx="9146729" cy="5903749"/>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33" name="Rectangle 32">
            <a:extLst>
              <a:ext uri="{FF2B5EF4-FFF2-40B4-BE49-F238E27FC236}">
                <a16:creationId xmlns:a16="http://schemas.microsoft.com/office/drawing/2014/main" id="{142DDA60-890F-4FF0-B013-CF93ABC68943}"/>
              </a:ext>
            </a:extLst>
          </p:cNvPr>
          <p:cNvSpPr/>
          <p:nvPr userDrawn="1"/>
        </p:nvSpPr>
        <p:spPr>
          <a:xfrm>
            <a:off x="-2729" y="-10801"/>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8" name="Pentagon 20">
            <a:extLst>
              <a:ext uri="{FF2B5EF4-FFF2-40B4-BE49-F238E27FC236}">
                <a16:creationId xmlns:a16="http://schemas.microsoft.com/office/drawing/2014/main" id="{B307EECC-4F69-40D8-967A-CE69F4414557}"/>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21" name="Picture 20" descr="A picture containing clock&#10;&#10;Description automatically generated">
            <a:extLst>
              <a:ext uri="{FF2B5EF4-FFF2-40B4-BE49-F238E27FC236}">
                <a16:creationId xmlns:a16="http://schemas.microsoft.com/office/drawing/2014/main" id="{26CC8CBC-EC87-4182-88DC-4A8F10DD360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4"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5">
            <a:alphaModFix amt="32000"/>
            <a:extLst>
              <a:ext uri="{96DAC541-7B7A-43D3-8B79-37D633B846F1}">
                <asvg:svgBlip xmlns:asvg="http://schemas.microsoft.com/office/drawing/2016/SVG/main" r:embed="rId6"/>
              </a:ext>
            </a:extLst>
          </a:blip>
          <a:stretch>
            <a:fillRect/>
          </a:stretch>
        </p:blipFill>
        <p:spPr>
          <a:xfrm rot="391057">
            <a:off x="601027" y="-177752"/>
            <a:ext cx="4761052" cy="7474076"/>
          </a:xfrm>
          <a:prstGeom prst="rect">
            <a:avLst/>
          </a:prstGeom>
        </p:spPr>
      </p:pic>
      <p:sp>
        <p:nvSpPr>
          <p:cNvPr id="12" name="Slide Number Placeholder 1">
            <a:extLst>
              <a:ext uri="{FF2B5EF4-FFF2-40B4-BE49-F238E27FC236}">
                <a16:creationId xmlns:a16="http://schemas.microsoft.com/office/drawing/2014/main" id="{7F053F30-4220-437B-BB38-77D572AA0F18}"/>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©VotesforSchools2021</a:t>
            </a:r>
          </a:p>
        </p:txBody>
      </p:sp>
      <p:sp>
        <p:nvSpPr>
          <p:cNvPr id="13" name="Shape 114">
            <a:extLst>
              <a:ext uri="{FF2B5EF4-FFF2-40B4-BE49-F238E27FC236}">
                <a16:creationId xmlns:a16="http://schemas.microsoft.com/office/drawing/2014/main" id="{FC42C05C-4CE7-4397-ABFD-FFFFDF4FEE09}"/>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 </a:t>
            </a:r>
          </a:p>
        </p:txBody>
      </p:sp>
      <p:sp>
        <p:nvSpPr>
          <p:cNvPr id="15" name="Shape 246">
            <a:extLst>
              <a:ext uri="{FF2B5EF4-FFF2-40B4-BE49-F238E27FC236}">
                <a16:creationId xmlns:a16="http://schemas.microsoft.com/office/drawing/2014/main" id="{28CDD410-91D4-428A-9093-8BAF972DFC41}"/>
              </a:ext>
            </a:extLst>
          </p:cNvPr>
          <p:cNvSpPr txBox="1">
            <a:spLocks/>
          </p:cNvSpPr>
          <p:nvPr userDrawn="1"/>
        </p:nvSpPr>
        <p:spPr>
          <a:xfrm>
            <a:off x="1295636" y="1216864"/>
            <a:ext cx="6552728" cy="792087"/>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dirty="0">
                <a:latin typeface="Century Gothic" panose="020B0502020202020204" pitchFamily="34" charset="0"/>
                <a:ea typeface="Lato" panose="020F0502020204030203" pitchFamily="34" charset="0"/>
                <a:cs typeface="Lato" panose="020F0502020204030203" pitchFamily="34" charset="0"/>
                <a:sym typeface="Calibri"/>
              </a:rPr>
              <a:t>Vote Now on…</a:t>
            </a:r>
            <a:br>
              <a:rPr lang="en-GB" dirty="0">
                <a:latin typeface="Century Gothic" panose="020B0502020202020204" pitchFamily="34" charset="0"/>
                <a:ea typeface="Lato" panose="020F0502020204030203" pitchFamily="34" charset="0"/>
                <a:cs typeface="Lato" panose="020F0502020204030203" pitchFamily="34" charset="0"/>
                <a:sym typeface="Calibri"/>
              </a:rPr>
            </a:b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u="sng" dirty="0">
                <a:latin typeface="Century Gothic" panose="020B0502020202020204" pitchFamily="34" charset="0"/>
                <a:ea typeface="Lato" panose="020F0502020204030203" pitchFamily="34" charset="0"/>
                <a:cs typeface="Lato" panose="020F0502020204030203" pitchFamily="34" charset="0"/>
                <a:sym typeface="Calibri"/>
              </a:rPr>
              <a:t>www.votesforschools.com</a:t>
            </a:r>
            <a:r>
              <a:rPr lang="en-GB" dirty="0">
                <a:latin typeface="Century Gothic" panose="020B0502020202020204" pitchFamily="34" charset="0"/>
                <a:ea typeface="Lato" panose="020F0502020204030203" pitchFamily="34" charset="0"/>
                <a:cs typeface="Lato" panose="020F0502020204030203" pitchFamily="34" charset="0"/>
                <a:sym typeface="Calibri"/>
              </a:rPr>
              <a:t> </a:t>
            </a:r>
          </a:p>
        </p:txBody>
      </p:sp>
      <p:sp>
        <p:nvSpPr>
          <p:cNvPr id="16" name="Shape 246">
            <a:extLst>
              <a:ext uri="{FF2B5EF4-FFF2-40B4-BE49-F238E27FC236}">
                <a16:creationId xmlns:a16="http://schemas.microsoft.com/office/drawing/2014/main" id="{FB33B8C5-F647-4CC2-AC83-F047E8C62834}"/>
              </a:ext>
            </a:extLst>
          </p:cNvPr>
          <p:cNvSpPr txBox="1">
            <a:spLocks/>
          </p:cNvSpPr>
          <p:nvPr userDrawn="1"/>
        </p:nvSpPr>
        <p:spPr>
          <a:xfrm>
            <a:off x="2517062" y="5340594"/>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pic>
        <p:nvPicPr>
          <p:cNvPr id="29" name="Picture 28" descr="A picture containing clock, drawing&#10;&#10;Description automatically generated">
            <a:extLst>
              <a:ext uri="{FF2B5EF4-FFF2-40B4-BE49-F238E27FC236}">
                <a16:creationId xmlns:a16="http://schemas.microsoft.com/office/drawing/2014/main" id="{95756701-168C-405F-A315-1C7AFD70C965}"/>
              </a:ext>
            </a:extLst>
          </p:cNvPr>
          <p:cNvPicPr>
            <a:picLocks noChangeAspect="1"/>
          </p:cNvPicPr>
          <p:nvPr userDrawn="1"/>
        </p:nvPicPr>
        <p:blipFill>
          <a:blip r:embed="rId7" cstate="print">
            <a:extLst>
              <a:ext uri="{28A0092B-C50C-407E-A947-70E740481C1C}">
                <a14:useLocalDpi xmlns:a14="http://schemas.microsoft.com/office/drawing/2010/main"/>
              </a:ext>
            </a:extLst>
          </a:blip>
          <a:stretch>
            <a:fillRect/>
          </a:stretch>
        </p:blipFill>
        <p:spPr>
          <a:xfrm>
            <a:off x="140619" y="205815"/>
            <a:ext cx="316581" cy="489089"/>
          </a:xfrm>
          <a:prstGeom prst="rect">
            <a:avLst/>
          </a:prstGeom>
        </p:spPr>
      </p:pic>
    </p:spTree>
    <p:extLst>
      <p:ext uri="{BB962C8B-B14F-4D97-AF65-F5344CB8AC3E}">
        <p14:creationId xmlns:p14="http://schemas.microsoft.com/office/powerpoint/2010/main" val="20407661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With Tick">
    <p:spTree>
      <p:nvGrpSpPr>
        <p:cNvPr id="1" name=""/>
        <p:cNvGrpSpPr/>
        <p:nvPr/>
      </p:nvGrpSpPr>
      <p:grpSpPr>
        <a:xfrm>
          <a:off x="0" y="0"/>
          <a:ext cx="0" cy="0"/>
          <a:chOff x="0" y="0"/>
          <a:chExt cx="0" cy="0"/>
        </a:xfrm>
      </p:grpSpPr>
    </p:spTree>
    <p:extLst>
      <p:ext uri="{BB962C8B-B14F-4D97-AF65-F5344CB8AC3E}">
        <p14:creationId xmlns:p14="http://schemas.microsoft.com/office/powerpoint/2010/main" val="26960189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6096CFA-6BBB-4AE2-9ECD-BA3E5F4EEB9B}"/>
              </a:ext>
            </a:extLst>
          </p:cNvPr>
          <p:cNvSpPr/>
          <p:nvPr/>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Slide Number Placeholder 1">
            <a:extLst>
              <a:ext uri="{FF2B5EF4-FFF2-40B4-BE49-F238E27FC236}">
                <a16:creationId xmlns:a16="http://schemas.microsoft.com/office/drawing/2014/main" id="{3AFFA8F0-1237-4292-B6DD-9E185CE9FAB2}"/>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©VotesforSchools2020/21</a:t>
            </a:r>
          </a:p>
        </p:txBody>
      </p:sp>
    </p:spTree>
    <p:extLst>
      <p:ext uri="{BB962C8B-B14F-4D97-AF65-F5344CB8AC3E}">
        <p14:creationId xmlns:p14="http://schemas.microsoft.com/office/powerpoint/2010/main" val="6236834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With Tic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1387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lour Backgroun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1848B3C-FB25-418A-8BCE-4847297EC6EA}"/>
              </a:ext>
            </a:extLst>
          </p:cNvPr>
          <p:cNvSpPr/>
          <p:nvPr/>
        </p:nvSpPr>
        <p:spPr>
          <a:xfrm>
            <a:off x="-2" y="845390"/>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BFEE0254-2D4B-4326-B034-3D4DF139FD03}"/>
              </a:ext>
            </a:extLst>
          </p:cNvPr>
          <p:cNvSpPr/>
          <p:nvPr/>
        </p:nvSpPr>
        <p:spPr>
          <a:xfrm flipH="1">
            <a:off x="-1" y="913033"/>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2" name="Rectangle 11">
            <a:extLst>
              <a:ext uri="{FF2B5EF4-FFF2-40B4-BE49-F238E27FC236}">
                <a16:creationId xmlns:a16="http://schemas.microsoft.com/office/drawing/2014/main" id="{55757F20-4BE4-4ED0-B7F0-2A00A758BB0D}"/>
              </a:ext>
            </a:extLst>
          </p:cNvPr>
          <p:cNvSpPr/>
          <p:nvPr/>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1" name="Picture 10" descr="A picture containing clock&#10;&#10;Description automatically generated">
            <a:extLst>
              <a:ext uri="{FF2B5EF4-FFF2-40B4-BE49-F238E27FC236}">
                <a16:creationId xmlns:a16="http://schemas.microsoft.com/office/drawing/2014/main" id="{AAFE0664-0E78-4A87-A12C-D21C21F01BE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7" name="Picture 6" descr="A picture containing fence&#10;&#10;Description automatically generated">
            <a:extLst>
              <a:ext uri="{FF2B5EF4-FFF2-40B4-BE49-F238E27FC236}">
                <a16:creationId xmlns:a16="http://schemas.microsoft.com/office/drawing/2014/main" id="{B548022B-F02C-49AC-B4D7-A5B1F6F1116E}"/>
              </a:ext>
            </a:extLst>
          </p:cNvPr>
          <p:cNvPicPr>
            <a:picLocks noChangeAspect="1"/>
          </p:cNvPicPr>
          <p:nvPr/>
        </p:nvPicPr>
        <p:blipFill>
          <a:blip r:embed="rId3"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8" name="Graphic 7">
            <a:extLst>
              <a:ext uri="{FF2B5EF4-FFF2-40B4-BE49-F238E27FC236}">
                <a16:creationId xmlns:a16="http://schemas.microsoft.com/office/drawing/2014/main" id="{FF930127-923E-4A11-B7EA-F1267120B940}"/>
              </a:ext>
            </a:extLst>
          </p:cNvPr>
          <p:cNvPicPr>
            <a:picLocks noChangeAspect="1"/>
          </p:cNvPicPr>
          <p:nvPr/>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177752"/>
            <a:ext cx="4761052" cy="7474076"/>
          </a:xfrm>
          <a:prstGeom prst="rect">
            <a:avLst/>
          </a:prstGeom>
        </p:spPr>
      </p:pic>
      <p:sp>
        <p:nvSpPr>
          <p:cNvPr id="10" name="Slide Number Placeholder 1">
            <a:extLst>
              <a:ext uri="{FF2B5EF4-FFF2-40B4-BE49-F238E27FC236}">
                <a16:creationId xmlns:a16="http://schemas.microsoft.com/office/drawing/2014/main" id="{46EB4C03-6489-4CF9-A6DB-B41C39B20B26}"/>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©VotesforSchools2020/21</a:t>
            </a:r>
          </a:p>
        </p:txBody>
      </p:sp>
    </p:spTree>
    <p:extLst>
      <p:ext uri="{BB962C8B-B14F-4D97-AF65-F5344CB8AC3E}">
        <p14:creationId xmlns:p14="http://schemas.microsoft.com/office/powerpoint/2010/main" val="16148879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itle 45">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FE14435-1996-4EB5-8771-31945FB38F3A}"/>
              </a:ext>
            </a:extLst>
          </p:cNvPr>
          <p:cNvSpPr txBox="1"/>
          <p:nvPr/>
        </p:nvSpPr>
        <p:spPr>
          <a:xfrm>
            <a:off x="4010026" y="3289910"/>
            <a:ext cx="438150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Secondary 45</a:t>
            </a:r>
          </a:p>
          <a:p>
            <a:pPr algn="r"/>
            <a:endParaRPr lang="en-GB" dirty="0">
              <a:solidFill>
                <a:schemeClr val="tx2"/>
              </a:solidFill>
            </a:endParaRPr>
          </a:p>
        </p:txBody>
      </p:sp>
      <p:pic>
        <p:nvPicPr>
          <p:cNvPr id="3" name="Picture 2" descr="A picture containing drawing&#10;&#10;Description automatically generated">
            <a:extLst>
              <a:ext uri="{FF2B5EF4-FFF2-40B4-BE49-F238E27FC236}">
                <a16:creationId xmlns:a16="http://schemas.microsoft.com/office/drawing/2014/main" id="{D36A495E-4795-4C4C-8AA2-C664A5AE96F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28" name="Picture 27" descr="A close up of a logo&#10;&#10;Description automatically generated">
            <a:extLst>
              <a:ext uri="{FF2B5EF4-FFF2-40B4-BE49-F238E27FC236}">
                <a16:creationId xmlns:a16="http://schemas.microsoft.com/office/drawing/2014/main" id="{5F769041-B6C1-48A9-8A72-ED6C3FC0CF6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13246" y="5374481"/>
            <a:ext cx="1202972" cy="1155506"/>
          </a:xfrm>
          <a:prstGeom prst="rect">
            <a:avLst/>
          </a:prstGeom>
        </p:spPr>
      </p:pic>
      <p:pic>
        <p:nvPicPr>
          <p:cNvPr id="30" name="Picture 29" descr="A picture containing clock, light&#10;&#10;Description automatically generated">
            <a:extLst>
              <a:ext uri="{FF2B5EF4-FFF2-40B4-BE49-F238E27FC236}">
                <a16:creationId xmlns:a16="http://schemas.microsoft.com/office/drawing/2014/main" id="{73AE694F-251E-45AA-8F2A-5DB1E5B3D4D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348705" y="5392281"/>
            <a:ext cx="1056123" cy="1137706"/>
          </a:xfrm>
          <a:prstGeom prst="rect">
            <a:avLst/>
          </a:prstGeom>
        </p:spPr>
      </p:pic>
      <p:pic>
        <p:nvPicPr>
          <p:cNvPr id="32" name="Picture 31" descr="A close up of a screen&#10;&#10;Description automatically generated">
            <a:extLst>
              <a:ext uri="{FF2B5EF4-FFF2-40B4-BE49-F238E27FC236}">
                <a16:creationId xmlns:a16="http://schemas.microsoft.com/office/drawing/2014/main" id="{201DEA38-C193-42CD-9255-8D0A9581D76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237315" y="5407114"/>
            <a:ext cx="913725" cy="1122873"/>
          </a:xfrm>
          <a:prstGeom prst="rect">
            <a:avLst/>
          </a:prstGeom>
        </p:spPr>
      </p:pic>
    </p:spTree>
    <p:extLst>
      <p:ext uri="{BB962C8B-B14F-4D97-AF65-F5344CB8AC3E}">
        <p14:creationId xmlns:p14="http://schemas.microsoft.com/office/powerpoint/2010/main" val="30161453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itle 15">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FE14435-1996-4EB5-8771-31945FB38F3A}"/>
              </a:ext>
            </a:extLst>
          </p:cNvPr>
          <p:cNvSpPr txBox="1"/>
          <p:nvPr/>
        </p:nvSpPr>
        <p:spPr>
          <a:xfrm>
            <a:off x="3848101" y="3289910"/>
            <a:ext cx="459105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Secondary 15</a:t>
            </a:r>
          </a:p>
          <a:p>
            <a:pPr algn="r"/>
            <a:endParaRPr lang="en-GB" dirty="0"/>
          </a:p>
        </p:txBody>
      </p:sp>
      <p:pic>
        <p:nvPicPr>
          <p:cNvPr id="3" name="Picture 2" descr="A picture containing drawing&#10;&#10;Description automatically generated">
            <a:extLst>
              <a:ext uri="{FF2B5EF4-FFF2-40B4-BE49-F238E27FC236}">
                <a16:creationId xmlns:a16="http://schemas.microsoft.com/office/drawing/2014/main" id="{D36A495E-4795-4C4C-8AA2-C664A5AE96F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close up of a logo&#10;&#10;Description automatically generated">
            <a:extLst>
              <a:ext uri="{FF2B5EF4-FFF2-40B4-BE49-F238E27FC236}">
                <a16:creationId xmlns:a16="http://schemas.microsoft.com/office/drawing/2014/main" id="{37CAB6BF-5648-4D3A-8737-CB222B926C6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13246" y="5374481"/>
            <a:ext cx="1202972" cy="1155506"/>
          </a:xfrm>
          <a:prstGeom prst="rect">
            <a:avLst/>
          </a:prstGeom>
        </p:spPr>
      </p:pic>
      <p:pic>
        <p:nvPicPr>
          <p:cNvPr id="8" name="Picture 7" descr="A picture containing clock, light&#10;&#10;Description automatically generated">
            <a:extLst>
              <a:ext uri="{FF2B5EF4-FFF2-40B4-BE49-F238E27FC236}">
                <a16:creationId xmlns:a16="http://schemas.microsoft.com/office/drawing/2014/main" id="{25B44654-3CE8-4999-966C-2D33D06609C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348705" y="5392281"/>
            <a:ext cx="1056123" cy="1137706"/>
          </a:xfrm>
          <a:prstGeom prst="rect">
            <a:avLst/>
          </a:prstGeom>
        </p:spPr>
      </p:pic>
      <p:pic>
        <p:nvPicPr>
          <p:cNvPr id="9" name="Picture 8" descr="A close up of a screen&#10;&#10;Description automatically generated">
            <a:extLst>
              <a:ext uri="{FF2B5EF4-FFF2-40B4-BE49-F238E27FC236}">
                <a16:creationId xmlns:a16="http://schemas.microsoft.com/office/drawing/2014/main" id="{E035E668-5F29-4B3E-B8A6-9AFA50A88D3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237315" y="5407114"/>
            <a:ext cx="913725" cy="1122873"/>
          </a:xfrm>
          <a:prstGeom prst="rect">
            <a:avLst/>
          </a:prstGeom>
        </p:spPr>
      </p:pic>
    </p:spTree>
    <p:extLst>
      <p:ext uri="{BB962C8B-B14F-4D97-AF65-F5344CB8AC3E}">
        <p14:creationId xmlns:p14="http://schemas.microsoft.com/office/powerpoint/2010/main" val="42910209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Assembly">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FE14435-1996-4EB5-8771-31945FB38F3A}"/>
              </a:ext>
            </a:extLst>
          </p:cNvPr>
          <p:cNvSpPr txBox="1"/>
          <p:nvPr/>
        </p:nvSpPr>
        <p:spPr>
          <a:xfrm>
            <a:off x="4214813" y="3289910"/>
            <a:ext cx="4186237"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Assembly</a:t>
            </a:r>
          </a:p>
          <a:p>
            <a:pPr algn="r"/>
            <a:endParaRPr lang="en-GB" dirty="0"/>
          </a:p>
        </p:txBody>
      </p:sp>
      <p:pic>
        <p:nvPicPr>
          <p:cNvPr id="3" name="Picture 2" descr="A picture containing drawing&#10;&#10;Description automatically generated">
            <a:extLst>
              <a:ext uri="{FF2B5EF4-FFF2-40B4-BE49-F238E27FC236}">
                <a16:creationId xmlns:a16="http://schemas.microsoft.com/office/drawing/2014/main" id="{D36A495E-4795-4C4C-8AA2-C664A5AE96F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close up of a logo&#10;&#10;Description automatically generated">
            <a:extLst>
              <a:ext uri="{FF2B5EF4-FFF2-40B4-BE49-F238E27FC236}">
                <a16:creationId xmlns:a16="http://schemas.microsoft.com/office/drawing/2014/main" id="{6EB67C57-35A8-4F55-A8E9-2091F4D3AC8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13246" y="5374481"/>
            <a:ext cx="1202972" cy="1155506"/>
          </a:xfrm>
          <a:prstGeom prst="rect">
            <a:avLst/>
          </a:prstGeom>
        </p:spPr>
      </p:pic>
      <p:pic>
        <p:nvPicPr>
          <p:cNvPr id="8" name="Picture 7" descr="A picture containing clock, light&#10;&#10;Description automatically generated">
            <a:extLst>
              <a:ext uri="{FF2B5EF4-FFF2-40B4-BE49-F238E27FC236}">
                <a16:creationId xmlns:a16="http://schemas.microsoft.com/office/drawing/2014/main" id="{D9F338E9-0648-4455-9CCA-0CE1C52763F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348705" y="5392281"/>
            <a:ext cx="1056123" cy="1137706"/>
          </a:xfrm>
          <a:prstGeom prst="rect">
            <a:avLst/>
          </a:prstGeom>
        </p:spPr>
      </p:pic>
      <p:pic>
        <p:nvPicPr>
          <p:cNvPr id="9" name="Picture 8" descr="A close up of a screen&#10;&#10;Description automatically generated">
            <a:extLst>
              <a:ext uri="{FF2B5EF4-FFF2-40B4-BE49-F238E27FC236}">
                <a16:creationId xmlns:a16="http://schemas.microsoft.com/office/drawing/2014/main" id="{F70ABA59-1572-4629-9862-F6CDB3B5CD9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237315" y="5407114"/>
            <a:ext cx="913725" cy="1122873"/>
          </a:xfrm>
          <a:prstGeom prst="rect">
            <a:avLst/>
          </a:prstGeom>
        </p:spPr>
      </p:pic>
    </p:spTree>
    <p:extLst>
      <p:ext uri="{BB962C8B-B14F-4D97-AF65-F5344CB8AC3E}">
        <p14:creationId xmlns:p14="http://schemas.microsoft.com/office/powerpoint/2010/main" val="7860560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Learning Objectives">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A33BFEB9-CF5C-44C5-8A02-CB490F8A45FF}"/>
              </a:ext>
            </a:extLst>
          </p:cNvPr>
          <p:cNvSpPr>
            <a:spLocks noGrp="1"/>
          </p:cNvSpPr>
          <p:nvPr>
            <p:ph type="body" sz="quarter" idx="12" hasCustomPrompt="1"/>
          </p:nvPr>
        </p:nvSpPr>
        <p:spPr>
          <a:xfrm>
            <a:off x="466725" y="4335463"/>
            <a:ext cx="8210550" cy="2039937"/>
          </a:xfrm>
          <a:prstGeom prst="rect">
            <a:avLst/>
          </a:prstGeom>
        </p:spPr>
        <p:txBody>
          <a:bodyPr/>
          <a:lstStyle>
            <a:lvl1pPr marL="285750" indent="-285750">
              <a:lnSpc>
                <a:spcPct val="200000"/>
              </a:lnSpc>
              <a:buClr>
                <a:schemeClr val="tx2"/>
              </a:buClr>
              <a:buFont typeface="Arial" panose="020B0604020202020204" pitchFamily="34" charset="0"/>
              <a:buChar char="•"/>
              <a:defRPr sz="1600" b="1">
                <a:solidFill>
                  <a:schemeClr val="tx2"/>
                </a:solidFill>
              </a:defRPr>
            </a:lvl1pPr>
            <a:lvl2pPr marL="457200" indent="0">
              <a:buNone/>
              <a:defRPr sz="1600"/>
            </a:lvl2pPr>
          </a:lstStyle>
          <a:p>
            <a:pPr lvl="0"/>
            <a:r>
              <a:rPr lang="en-US" dirty="0"/>
              <a:t>Key word (bold, purple): Meaning (lowercase, black)</a:t>
            </a:r>
          </a:p>
          <a:p>
            <a:pPr lvl="0"/>
            <a:r>
              <a:rPr lang="en-US" dirty="0"/>
              <a:t>Key word:</a:t>
            </a:r>
          </a:p>
          <a:p>
            <a:pPr lvl="0"/>
            <a:r>
              <a:rPr lang="en-US" dirty="0"/>
              <a:t>Key word:</a:t>
            </a:r>
          </a:p>
          <a:p>
            <a:pPr lvl="0"/>
            <a:endParaRPr lang="en-US" dirty="0"/>
          </a:p>
          <a:p>
            <a:pPr lvl="1"/>
            <a:endParaRPr lang="en-US" dirty="0"/>
          </a:p>
        </p:txBody>
      </p:sp>
      <p:sp>
        <p:nvSpPr>
          <p:cNvPr id="5" name="Shape 114">
            <a:extLst>
              <a:ext uri="{FF2B5EF4-FFF2-40B4-BE49-F238E27FC236}">
                <a16:creationId xmlns:a16="http://schemas.microsoft.com/office/drawing/2014/main" id="{2F942913-854C-4825-ACC8-BA5AEBBC3CD9}"/>
              </a:ext>
            </a:extLst>
          </p:cNvPr>
          <p:cNvSpPr/>
          <p:nvPr/>
        </p:nvSpPr>
        <p:spPr>
          <a:xfrm>
            <a:off x="540000" y="3485606"/>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Keywords</a:t>
            </a:r>
          </a:p>
        </p:txBody>
      </p:sp>
      <p:sp>
        <p:nvSpPr>
          <p:cNvPr id="8" name="Text Placeholder 7">
            <a:extLst>
              <a:ext uri="{FF2B5EF4-FFF2-40B4-BE49-F238E27FC236}">
                <a16:creationId xmlns:a16="http://schemas.microsoft.com/office/drawing/2014/main" id="{17CB6F5C-6D68-43F4-85C9-25930A891553}"/>
              </a:ext>
            </a:extLst>
          </p:cNvPr>
          <p:cNvSpPr>
            <a:spLocks noGrp="1"/>
          </p:cNvSpPr>
          <p:nvPr>
            <p:ph type="body" sz="quarter" idx="11" hasCustomPrompt="1"/>
          </p:nvPr>
        </p:nvSpPr>
        <p:spPr>
          <a:xfrm>
            <a:off x="497108" y="1412174"/>
            <a:ext cx="8146799" cy="1559736"/>
          </a:xfrm>
          <a:prstGeom prst="rect">
            <a:avLst/>
          </a:prstGeom>
        </p:spPr>
        <p:txBody>
          <a:bodyPr/>
          <a:lstStyle>
            <a:lvl1pPr marL="342900" indent="-342900">
              <a:lnSpc>
                <a:spcPct val="200000"/>
              </a:lnSpc>
              <a:buClr>
                <a:schemeClr val="accent2"/>
              </a:buClr>
              <a:buAutoNum type="arabicPeriod"/>
              <a:defRPr sz="1600"/>
            </a:lvl1pPr>
          </a:lstStyle>
          <a:p>
            <a:pPr lvl="0"/>
            <a:r>
              <a:rPr lang="en-US" dirty="0"/>
              <a:t>Write learning objective here</a:t>
            </a:r>
          </a:p>
          <a:p>
            <a:pPr lvl="0"/>
            <a:r>
              <a:rPr lang="en-US" dirty="0"/>
              <a:t>Write learning objective here</a:t>
            </a:r>
          </a:p>
          <a:p>
            <a:pPr lvl="0"/>
            <a:endParaRPr lang="en-US" dirty="0"/>
          </a:p>
        </p:txBody>
      </p:sp>
      <p:cxnSp>
        <p:nvCxnSpPr>
          <p:cNvPr id="13" name="Straight Connector 12">
            <a:extLst>
              <a:ext uri="{FF2B5EF4-FFF2-40B4-BE49-F238E27FC236}">
                <a16:creationId xmlns:a16="http://schemas.microsoft.com/office/drawing/2014/main" id="{9B9BB49B-1B66-4C7C-9911-68F7410AD577}"/>
              </a:ext>
            </a:extLst>
          </p:cNvPr>
          <p:cNvCxnSpPr/>
          <p:nvPr/>
        </p:nvCxnSpPr>
        <p:spPr>
          <a:xfrm>
            <a:off x="53752" y="3245963"/>
            <a:ext cx="9036496" cy="0"/>
          </a:xfrm>
          <a:prstGeom prst="line">
            <a:avLst/>
          </a:prstGeom>
          <a:ln w="28575">
            <a:solidFill>
              <a:srgbClr val="43D6B7"/>
            </a:solidFill>
            <a:prstDash val="sysDot"/>
          </a:ln>
        </p:spPr>
        <p:style>
          <a:lnRef idx="1">
            <a:schemeClr val="accent1"/>
          </a:lnRef>
          <a:fillRef idx="0">
            <a:schemeClr val="accent1"/>
          </a:fillRef>
          <a:effectRef idx="0">
            <a:schemeClr val="accent1"/>
          </a:effectRef>
          <a:fontRef idx="minor">
            <a:schemeClr val="tx1"/>
          </a:fontRef>
        </p:style>
      </p:cxnSp>
      <p:sp>
        <p:nvSpPr>
          <p:cNvPr id="10" name="Shape 114">
            <a:extLst>
              <a:ext uri="{FF2B5EF4-FFF2-40B4-BE49-F238E27FC236}">
                <a16:creationId xmlns:a16="http://schemas.microsoft.com/office/drawing/2014/main" id="{5C5BAC1D-CF70-4187-8A5C-3F701034B897}"/>
              </a:ext>
            </a:extLst>
          </p:cNvPr>
          <p:cNvSpPr/>
          <p:nvPr/>
        </p:nvSpPr>
        <p:spPr>
          <a:xfrm>
            <a:off x="776288" y="241911"/>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dirty="0">
                <a:solidFill>
                  <a:schemeClr val="bg1"/>
                </a:solidFill>
                <a:latin typeface="Century Gothic" panose="020B0502020202020204" pitchFamily="34" charset="0"/>
                <a:ea typeface="Lato"/>
                <a:cs typeface="Lato"/>
                <a:sym typeface="Lato"/>
              </a:rPr>
              <a:t>Learning objectives for today</a:t>
            </a:r>
          </a:p>
        </p:txBody>
      </p:sp>
    </p:spTree>
    <p:extLst>
      <p:ext uri="{BB962C8B-B14F-4D97-AF65-F5344CB8AC3E}">
        <p14:creationId xmlns:p14="http://schemas.microsoft.com/office/powerpoint/2010/main" val="25557995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Issues to Consider">
    <p:spTree>
      <p:nvGrpSpPr>
        <p:cNvPr id="1" name=""/>
        <p:cNvGrpSpPr/>
        <p:nvPr/>
      </p:nvGrpSpPr>
      <p:grpSpPr>
        <a:xfrm>
          <a:off x="0" y="0"/>
          <a:ext cx="0" cy="0"/>
          <a:chOff x="0" y="0"/>
          <a:chExt cx="0" cy="0"/>
        </a:xfrm>
      </p:grpSpPr>
      <p:sp>
        <p:nvSpPr>
          <p:cNvPr id="19" name="Shape 114">
            <a:extLst>
              <a:ext uri="{FF2B5EF4-FFF2-40B4-BE49-F238E27FC236}">
                <a16:creationId xmlns:a16="http://schemas.microsoft.com/office/drawing/2014/main" id="{FC5DE063-A0D5-4722-AC4F-46FD6B5BDFD8}"/>
              </a:ext>
            </a:extLst>
          </p:cNvPr>
          <p:cNvSpPr/>
          <p:nvPr/>
        </p:nvSpPr>
        <p:spPr>
          <a:xfrm>
            <a:off x="776288" y="241911"/>
            <a:ext cx="548615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dirty="0">
                <a:solidFill>
                  <a:schemeClr val="bg1"/>
                </a:solidFill>
                <a:latin typeface="Century Gothic" panose="020B0502020202020204" pitchFamily="34" charset="0"/>
                <a:ea typeface="Lato"/>
                <a:cs typeface="Lato"/>
                <a:sym typeface="Lato"/>
              </a:rPr>
              <a:t>Issues to consider</a:t>
            </a:r>
          </a:p>
        </p:txBody>
      </p:sp>
      <p:sp>
        <p:nvSpPr>
          <p:cNvPr id="4" name="Text Placeholder 3">
            <a:extLst>
              <a:ext uri="{FF2B5EF4-FFF2-40B4-BE49-F238E27FC236}">
                <a16:creationId xmlns:a16="http://schemas.microsoft.com/office/drawing/2014/main" id="{9768A9B8-4B0A-4DD9-BD28-D8D11742A664}"/>
              </a:ext>
            </a:extLst>
          </p:cNvPr>
          <p:cNvSpPr>
            <a:spLocks noGrp="1"/>
          </p:cNvSpPr>
          <p:nvPr>
            <p:ph type="body" sz="quarter" idx="13" hasCustomPrompt="1"/>
          </p:nvPr>
        </p:nvSpPr>
        <p:spPr>
          <a:xfrm>
            <a:off x="570384" y="2009954"/>
            <a:ext cx="8069263" cy="3951287"/>
          </a:xfrm>
          <a:prstGeom prst="rect">
            <a:avLst/>
          </a:prstGeom>
        </p:spPr>
        <p:txBody>
          <a:bodyPr/>
          <a:lstStyle>
            <a:lvl1pPr marL="285750" indent="-285750">
              <a:lnSpc>
                <a:spcPct val="200000"/>
              </a:lnSpc>
              <a:buClr>
                <a:schemeClr val="tx2"/>
              </a:buClr>
              <a:buFont typeface="Arial" panose="020B0604020202020204" pitchFamily="34" charset="0"/>
              <a:buChar char="•"/>
              <a:defRPr sz="1600" b="0">
                <a:solidFill>
                  <a:schemeClr val="tx1"/>
                </a:solidFill>
              </a:defRPr>
            </a:lvl1pPr>
          </a:lstStyle>
          <a:p>
            <a:pPr lvl="0"/>
            <a:r>
              <a:rPr lang="en-US" dirty="0"/>
              <a:t>Starter:</a:t>
            </a:r>
          </a:p>
          <a:p>
            <a:pPr lvl="0"/>
            <a:r>
              <a:rPr lang="en-US" dirty="0"/>
              <a:t>Why are we talking about this? </a:t>
            </a:r>
          </a:p>
          <a:p>
            <a:pPr lvl="0"/>
            <a:r>
              <a:rPr lang="en-US" dirty="0"/>
              <a:t>Following points</a:t>
            </a:r>
          </a:p>
          <a:p>
            <a:pPr lvl="0"/>
            <a:r>
              <a:rPr lang="en-US" dirty="0"/>
              <a:t>Career Launchpad</a:t>
            </a:r>
          </a:p>
          <a:p>
            <a:pPr lvl="0"/>
            <a:r>
              <a:rPr lang="en-US" dirty="0"/>
              <a:t>Vote</a:t>
            </a:r>
          </a:p>
        </p:txBody>
      </p:sp>
    </p:spTree>
    <p:extLst>
      <p:ext uri="{BB962C8B-B14F-4D97-AF65-F5344CB8AC3E}">
        <p14:creationId xmlns:p14="http://schemas.microsoft.com/office/powerpoint/2010/main" val="28292105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areer Launchpa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1851511-705D-428E-9184-B9946558E9E4}"/>
              </a:ext>
            </a:extLst>
          </p:cNvPr>
          <p:cNvSpPr/>
          <p:nvPr userDrawn="1"/>
        </p:nvSpPr>
        <p:spPr>
          <a:xfrm>
            <a:off x="0" y="861329"/>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8F16EF5C-91C2-479C-A06B-FAA2C005472A}"/>
              </a:ext>
            </a:extLst>
          </p:cNvPr>
          <p:cNvSpPr/>
          <p:nvPr userDrawn="1"/>
        </p:nvSpPr>
        <p:spPr>
          <a:xfrm flipH="1">
            <a:off x="1" y="928972"/>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4" name="Rectangle 13">
            <a:extLst>
              <a:ext uri="{FF2B5EF4-FFF2-40B4-BE49-F238E27FC236}">
                <a16:creationId xmlns:a16="http://schemas.microsoft.com/office/drawing/2014/main" id="{A7F92182-E1F5-496F-9EEC-199FE0C29CBC}"/>
              </a:ext>
            </a:extLst>
          </p:cNvPr>
          <p:cNvSpPr/>
          <p:nvPr userDrawn="1"/>
        </p:nvSpPr>
        <p:spPr>
          <a:xfrm>
            <a:off x="2" y="15939"/>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8" name="Picture 17" descr="A picture containing clock&#10;&#10;Description automatically generated">
            <a:extLst>
              <a:ext uri="{FF2B5EF4-FFF2-40B4-BE49-F238E27FC236}">
                <a16:creationId xmlns:a16="http://schemas.microsoft.com/office/drawing/2014/main" id="{39635D7A-101B-4CFB-83C0-C8FBE519932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90" y="126635"/>
            <a:ext cx="747652" cy="802337"/>
          </a:xfrm>
          <a:prstGeom prst="rect">
            <a:avLst/>
          </a:prstGeom>
        </p:spPr>
      </p:pic>
      <p:pic>
        <p:nvPicPr>
          <p:cNvPr id="20" name="Picture 19" descr="A picture containing fence&#10;&#10;Description automatically generated">
            <a:extLst>
              <a:ext uri="{FF2B5EF4-FFF2-40B4-BE49-F238E27FC236}">
                <a16:creationId xmlns:a16="http://schemas.microsoft.com/office/drawing/2014/main" id="{74F0EBD2-63A7-4BBA-84F6-B45413D0AA92}"/>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9" y="0"/>
            <a:ext cx="6101081" cy="6913518"/>
          </a:xfrm>
          <a:prstGeom prst="rect">
            <a:avLst/>
          </a:prstGeom>
        </p:spPr>
      </p:pic>
      <p:sp>
        <p:nvSpPr>
          <p:cNvPr id="22" name="Slide Number Placeholder 1">
            <a:extLst>
              <a:ext uri="{FF2B5EF4-FFF2-40B4-BE49-F238E27FC236}">
                <a16:creationId xmlns:a16="http://schemas.microsoft.com/office/drawing/2014/main" id="{56AA2689-00D8-4097-967E-4AA3CAFC653A}"/>
              </a:ext>
            </a:extLst>
          </p:cNvPr>
          <p:cNvSpPr txBox="1">
            <a:spLocks/>
          </p:cNvSpPr>
          <p:nvPr userDrawn="1"/>
        </p:nvSpPr>
        <p:spPr>
          <a:xfrm>
            <a:off x="6964895" y="657286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©VotesforSchools2020/21</a:t>
            </a:r>
          </a:p>
        </p:txBody>
      </p:sp>
      <p:sp>
        <p:nvSpPr>
          <p:cNvPr id="24" name="Shape 114">
            <a:extLst>
              <a:ext uri="{FF2B5EF4-FFF2-40B4-BE49-F238E27FC236}">
                <a16:creationId xmlns:a16="http://schemas.microsoft.com/office/drawing/2014/main" id="{AD0A2BE7-138C-43AE-867B-F4BF8CC45764}"/>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Career Launchpad!</a:t>
            </a:r>
          </a:p>
        </p:txBody>
      </p:sp>
      <p:sp>
        <p:nvSpPr>
          <p:cNvPr id="26" name="Pentagon 20">
            <a:extLst>
              <a:ext uri="{FF2B5EF4-FFF2-40B4-BE49-F238E27FC236}">
                <a16:creationId xmlns:a16="http://schemas.microsoft.com/office/drawing/2014/main" id="{21B1DB53-19B1-472D-BE1F-37FF15538587}"/>
              </a:ext>
            </a:extLst>
          </p:cNvPr>
          <p:cNvSpPr/>
          <p:nvPr userDrawn="1"/>
        </p:nvSpPr>
        <p:spPr>
          <a:xfrm>
            <a:off x="-2729" y="181055"/>
            <a:ext cx="758663" cy="53860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28" name="Graphic 27" descr="Rocket">
            <a:extLst>
              <a:ext uri="{FF2B5EF4-FFF2-40B4-BE49-F238E27FC236}">
                <a16:creationId xmlns:a16="http://schemas.microsoft.com/office/drawing/2014/main" id="{4A735E10-27D0-4E72-8937-FBDAFBB52296}"/>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27751" y="201369"/>
            <a:ext cx="480249" cy="480249"/>
          </a:xfrm>
          <a:prstGeom prst="rect">
            <a:avLst/>
          </a:prstGeom>
        </p:spPr>
      </p:pic>
    </p:spTree>
    <p:extLst>
      <p:ext uri="{BB962C8B-B14F-4D97-AF65-F5344CB8AC3E}">
        <p14:creationId xmlns:p14="http://schemas.microsoft.com/office/powerpoint/2010/main" val="3292609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all to Action">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D8735F5-5558-454E-9AC2-49F9B91216AD}"/>
              </a:ext>
            </a:extLst>
          </p:cNvPr>
          <p:cNvSpPr/>
          <p:nvPr userDrawn="1"/>
        </p:nvSpPr>
        <p:spPr>
          <a:xfrm>
            <a:off x="0" y="861329"/>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7E4F0BF9-C8BA-44DA-869A-07EAD0ABE50C}"/>
              </a:ext>
            </a:extLst>
          </p:cNvPr>
          <p:cNvSpPr/>
          <p:nvPr userDrawn="1"/>
        </p:nvSpPr>
        <p:spPr>
          <a:xfrm flipH="1">
            <a:off x="1" y="928972"/>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dirty="0"/>
          </a:p>
        </p:txBody>
      </p:sp>
      <p:sp>
        <p:nvSpPr>
          <p:cNvPr id="4" name="Rectangle 3">
            <a:extLst>
              <a:ext uri="{FF2B5EF4-FFF2-40B4-BE49-F238E27FC236}">
                <a16:creationId xmlns:a16="http://schemas.microsoft.com/office/drawing/2014/main" id="{C2875AC3-2339-4B65-ADAA-2ED89EFCBC30}"/>
              </a:ext>
            </a:extLst>
          </p:cNvPr>
          <p:cNvSpPr/>
          <p:nvPr userDrawn="1"/>
        </p:nvSpPr>
        <p:spPr>
          <a:xfrm>
            <a:off x="2" y="15939"/>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clock&#10;&#10;Description automatically generated">
            <a:extLst>
              <a:ext uri="{FF2B5EF4-FFF2-40B4-BE49-F238E27FC236}">
                <a16:creationId xmlns:a16="http://schemas.microsoft.com/office/drawing/2014/main" id="{9D1A6AFE-287B-4C87-8D68-DF44B220C17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90" y="126635"/>
            <a:ext cx="747652" cy="802337"/>
          </a:xfrm>
          <a:prstGeom prst="rect">
            <a:avLst/>
          </a:prstGeom>
        </p:spPr>
      </p:pic>
      <p:pic>
        <p:nvPicPr>
          <p:cNvPr id="15" name="Picture 14" descr="A picture containing fence&#10;&#10;Description automatically generated">
            <a:extLst>
              <a:ext uri="{FF2B5EF4-FFF2-40B4-BE49-F238E27FC236}">
                <a16:creationId xmlns:a16="http://schemas.microsoft.com/office/drawing/2014/main" id="{474F7104-61CD-453E-97CC-8F8129B95978}"/>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9" y="0"/>
            <a:ext cx="6101081" cy="6913518"/>
          </a:xfrm>
          <a:prstGeom prst="rect">
            <a:avLst/>
          </a:prstGeom>
        </p:spPr>
      </p:pic>
      <p:sp>
        <p:nvSpPr>
          <p:cNvPr id="17" name="Slide Number Placeholder 1">
            <a:extLst>
              <a:ext uri="{FF2B5EF4-FFF2-40B4-BE49-F238E27FC236}">
                <a16:creationId xmlns:a16="http://schemas.microsoft.com/office/drawing/2014/main" id="{880778B1-4D1E-4073-83D3-F45ACD856E69}"/>
              </a:ext>
            </a:extLst>
          </p:cNvPr>
          <p:cNvSpPr txBox="1">
            <a:spLocks/>
          </p:cNvSpPr>
          <p:nvPr userDrawn="1"/>
        </p:nvSpPr>
        <p:spPr>
          <a:xfrm>
            <a:off x="6964895" y="657286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©VotesforSchools2020/21</a:t>
            </a:r>
          </a:p>
        </p:txBody>
      </p:sp>
      <p:sp>
        <p:nvSpPr>
          <p:cNvPr id="19" name="Pentagon 20">
            <a:extLst>
              <a:ext uri="{FF2B5EF4-FFF2-40B4-BE49-F238E27FC236}">
                <a16:creationId xmlns:a16="http://schemas.microsoft.com/office/drawing/2014/main" id="{335F5B62-4620-41C7-99A9-2C72E8283704}"/>
              </a:ext>
            </a:extLst>
          </p:cNvPr>
          <p:cNvSpPr/>
          <p:nvPr userDrawn="1"/>
        </p:nvSpPr>
        <p:spPr>
          <a:xfrm>
            <a:off x="-2729" y="181055"/>
            <a:ext cx="758663" cy="53860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21" name="Shape 114">
            <a:extLst>
              <a:ext uri="{FF2B5EF4-FFF2-40B4-BE49-F238E27FC236}">
                <a16:creationId xmlns:a16="http://schemas.microsoft.com/office/drawing/2014/main" id="{CF9DC1FD-0E91-4171-9D86-22DD7B0AC181}"/>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Call to Action!</a:t>
            </a:r>
          </a:p>
        </p:txBody>
      </p:sp>
      <p:pic>
        <p:nvPicPr>
          <p:cNvPr id="23" name="Graphic 22" descr="Megaphone1">
            <a:extLst>
              <a:ext uri="{FF2B5EF4-FFF2-40B4-BE49-F238E27FC236}">
                <a16:creationId xmlns:a16="http://schemas.microsoft.com/office/drawing/2014/main" id="{4B91C767-9596-40C4-B6CE-FF801B0605BE}"/>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8070" y="169251"/>
            <a:ext cx="540252" cy="540252"/>
          </a:xfrm>
          <a:prstGeom prst="rect">
            <a:avLst/>
          </a:prstGeom>
        </p:spPr>
      </p:pic>
    </p:spTree>
    <p:extLst>
      <p:ext uri="{BB962C8B-B14F-4D97-AF65-F5344CB8AC3E}">
        <p14:creationId xmlns:p14="http://schemas.microsoft.com/office/powerpoint/2010/main" val="50870197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mparison Summary">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C046D54A-C870-4F27-8AC6-6A0B6821C8DD}"/>
              </a:ext>
            </a:extLst>
          </p:cNvPr>
          <p:cNvSpPr/>
          <p:nvPr userDrawn="1"/>
        </p:nvSpPr>
        <p:spPr>
          <a:xfrm>
            <a:off x="-2" y="845390"/>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65AC5EAA-16C1-49FA-9BC2-D212F1585860}"/>
              </a:ext>
            </a:extLst>
          </p:cNvPr>
          <p:cNvSpPr/>
          <p:nvPr userDrawn="1"/>
        </p:nvSpPr>
        <p:spPr>
          <a:xfrm flipH="1">
            <a:off x="-1" y="913033"/>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30" name="Rectangle 29">
            <a:extLst>
              <a:ext uri="{FF2B5EF4-FFF2-40B4-BE49-F238E27FC236}">
                <a16:creationId xmlns:a16="http://schemas.microsoft.com/office/drawing/2014/main" id="{F7EDA021-01B4-421F-B9B0-4BFCF8C9CCB8}"/>
              </a:ext>
            </a:extLst>
          </p:cNvPr>
          <p:cNvSpPr/>
          <p:nvPr userDrawn="1"/>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32" name="Picture 31" descr="A picture containing clock&#10;&#10;Description automatically generated">
            <a:extLst>
              <a:ext uri="{FF2B5EF4-FFF2-40B4-BE49-F238E27FC236}">
                <a16:creationId xmlns:a16="http://schemas.microsoft.com/office/drawing/2014/main" id="{70723B99-26AC-4A58-A0F4-0E84D10FCE0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34" name="Picture 33" descr="A picture containing fence&#10;&#10;Description automatically generated">
            <a:extLst>
              <a:ext uri="{FF2B5EF4-FFF2-40B4-BE49-F238E27FC236}">
                <a16:creationId xmlns:a16="http://schemas.microsoft.com/office/drawing/2014/main" id="{56C59D3A-3149-49AA-8388-A0312F84D20F}"/>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36" name="Graphic 35">
            <a:extLst>
              <a:ext uri="{FF2B5EF4-FFF2-40B4-BE49-F238E27FC236}">
                <a16:creationId xmlns:a16="http://schemas.microsoft.com/office/drawing/2014/main" id="{2623C715-6D16-4539-B418-E8537EB8A65D}"/>
              </a:ext>
            </a:extLst>
          </p:cNvPr>
          <p:cNvPicPr>
            <a:picLocks noChangeAspect="1"/>
          </p:cNvPicPr>
          <p:nvPr userDrawn="1"/>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177752"/>
            <a:ext cx="4761052" cy="7474076"/>
          </a:xfrm>
          <a:prstGeom prst="rect">
            <a:avLst/>
          </a:prstGeom>
        </p:spPr>
      </p:pic>
      <p:sp>
        <p:nvSpPr>
          <p:cNvPr id="38" name="Slide Number Placeholder 1">
            <a:extLst>
              <a:ext uri="{FF2B5EF4-FFF2-40B4-BE49-F238E27FC236}">
                <a16:creationId xmlns:a16="http://schemas.microsoft.com/office/drawing/2014/main" id="{2ED77DB2-E8BD-438B-8C79-5EF1DBA26318}"/>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©VotesforSchools2020/21</a:t>
            </a: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73957" y="1991566"/>
            <a:ext cx="3993845" cy="4003736"/>
          </a:xfrm>
          <a:prstGeom prst="rect">
            <a:avLst/>
          </a:prstGeom>
          <a:solidFill>
            <a:schemeClr val="bg1"/>
          </a:solidFill>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621694" y="1991566"/>
            <a:ext cx="3950305" cy="4003736"/>
          </a:xfrm>
          <a:prstGeom prst="rect">
            <a:avLst/>
          </a:prstGeom>
          <a:solidFill>
            <a:schemeClr val="bg1"/>
          </a:solidFill>
          <a:ln>
            <a:solidFill>
              <a:schemeClr val="tx1"/>
            </a:solidFill>
          </a:ln>
        </p:spPr>
        <p:txBody>
          <a:bodyPr>
            <a:normAutofit/>
          </a:bodyPr>
          <a:lstStyle>
            <a:lvl1pPr marL="285750" indent="-285750">
              <a:buClr>
                <a:schemeClr val="bg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8" name="Shape 223">
            <a:extLst>
              <a:ext uri="{FF2B5EF4-FFF2-40B4-BE49-F238E27FC236}">
                <a16:creationId xmlns:a16="http://schemas.microsoft.com/office/drawing/2014/main" id="{E23674C8-DF6F-445F-A311-54882E2AA41D}"/>
              </a:ext>
            </a:extLst>
          </p:cNvPr>
          <p:cNvSpPr/>
          <p:nvPr/>
        </p:nvSpPr>
        <p:spPr>
          <a:xfrm>
            <a:off x="4572000" y="1585347"/>
            <a:ext cx="3995802" cy="406219"/>
          </a:xfrm>
          <a:prstGeom prst="rect">
            <a:avLst/>
          </a:prstGeom>
          <a:solidFill>
            <a:schemeClr val="tx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id="{44948174-0394-4326-B2FB-3CCE21FB747C}"/>
              </a:ext>
            </a:extLst>
          </p:cNvPr>
          <p:cNvSpPr/>
          <p:nvPr/>
        </p:nvSpPr>
        <p:spPr>
          <a:xfrm>
            <a:off x="621694" y="1585347"/>
            <a:ext cx="3950307" cy="406219"/>
          </a:xfrm>
          <a:prstGeom prst="rect">
            <a:avLst/>
          </a:prstGeom>
          <a:solidFill>
            <a:schemeClr val="accent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sp>
        <p:nvSpPr>
          <p:cNvPr id="39" name="Title 1">
            <a:extLst>
              <a:ext uri="{FF2B5EF4-FFF2-40B4-BE49-F238E27FC236}">
                <a16:creationId xmlns:a16="http://schemas.microsoft.com/office/drawing/2014/main" id="{728367DD-8833-44A7-9B6C-50297400BF6D}"/>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bg1"/>
                </a:solidFill>
                <a:latin typeface="+mn-lt"/>
                <a:ea typeface="+mj-ea"/>
                <a:cs typeface="+mj-cs"/>
              </a:defRPr>
            </a:lvl1pPr>
          </a:lstStyle>
          <a:p>
            <a:r>
              <a:rPr lang="en-GB" dirty="0"/>
              <a:t>Copy the Vote Topic Question Here</a:t>
            </a:r>
            <a:endParaRPr lang="en-US" dirty="0"/>
          </a:p>
        </p:txBody>
      </p:sp>
    </p:spTree>
    <p:extLst>
      <p:ext uri="{BB962C8B-B14F-4D97-AF65-F5344CB8AC3E}">
        <p14:creationId xmlns:p14="http://schemas.microsoft.com/office/powerpoint/2010/main" val="410222510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Final slide">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BAF65913-2AE2-49AD-9695-762C372CE654}"/>
              </a:ext>
            </a:extLst>
          </p:cNvPr>
          <p:cNvPicPr>
            <a:picLocks noChangeAspect="1"/>
          </p:cNvPicPr>
          <p:nvPr/>
        </p:nvPicPr>
        <p:blipFill>
          <a:blip r:embed="rId2">
            <a:alphaModFix amt="32000"/>
            <a:extLst>
              <a:ext uri="{96DAC541-7B7A-43D3-8B79-37D633B846F1}">
                <asvg:svgBlip xmlns:asvg="http://schemas.microsoft.com/office/drawing/2016/SVG/main" r:embed="rId3"/>
              </a:ext>
            </a:extLst>
          </a:blip>
          <a:stretch>
            <a:fillRect/>
          </a:stretch>
        </p:blipFill>
        <p:spPr>
          <a:xfrm rot="391057">
            <a:off x="601027" y="-177752"/>
            <a:ext cx="4761052" cy="7474076"/>
          </a:xfrm>
          <a:prstGeom prst="rect">
            <a:avLst/>
          </a:prstGeom>
        </p:spPr>
      </p:pic>
      <p:sp>
        <p:nvSpPr>
          <p:cNvPr id="7" name="Rectangle 6">
            <a:extLst>
              <a:ext uri="{FF2B5EF4-FFF2-40B4-BE49-F238E27FC236}">
                <a16:creationId xmlns:a16="http://schemas.microsoft.com/office/drawing/2014/main" id="{3ABF2E45-869C-4ACB-8A9B-599284D53514}"/>
              </a:ext>
            </a:extLst>
          </p:cNvPr>
          <p:cNvSpPr/>
          <p:nvPr userDrawn="1"/>
        </p:nvSpPr>
        <p:spPr>
          <a:xfrm>
            <a:off x="-2" y="845390"/>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FB79D168-168F-4958-A66B-EF2EE6D7D9D6}"/>
              </a:ext>
            </a:extLst>
          </p:cNvPr>
          <p:cNvSpPr/>
          <p:nvPr userDrawn="1"/>
        </p:nvSpPr>
        <p:spPr>
          <a:xfrm flipH="1">
            <a:off x="-1" y="913033"/>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9" name="Rectangle 8">
            <a:extLst>
              <a:ext uri="{FF2B5EF4-FFF2-40B4-BE49-F238E27FC236}">
                <a16:creationId xmlns:a16="http://schemas.microsoft.com/office/drawing/2014/main" id="{DEB48BD0-FE1A-466D-9E41-8A8AFA51C184}"/>
              </a:ext>
            </a:extLst>
          </p:cNvPr>
          <p:cNvSpPr/>
          <p:nvPr userDrawn="1"/>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4" name="Picture 13" descr="A picture containing clock&#10;&#10;Description automatically generated">
            <a:extLst>
              <a:ext uri="{FF2B5EF4-FFF2-40B4-BE49-F238E27FC236}">
                <a16:creationId xmlns:a16="http://schemas.microsoft.com/office/drawing/2014/main" id="{0044BDB3-A789-4F23-8857-20B1C3BA993B}"/>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7" name="Picture 16" descr="A picture containing fence&#10;&#10;Description automatically generated">
            <a:extLst>
              <a:ext uri="{FF2B5EF4-FFF2-40B4-BE49-F238E27FC236}">
                <a16:creationId xmlns:a16="http://schemas.microsoft.com/office/drawing/2014/main" id="{D6732AB0-7883-473F-AD08-8AD1F9444902}"/>
              </a:ext>
            </a:extLst>
          </p:cNvPr>
          <p:cNvPicPr>
            <a:picLocks noChangeAspect="1"/>
          </p:cNvPicPr>
          <p:nvPr userDrawn="1"/>
        </p:nvPicPr>
        <p:blipFill>
          <a:blip r:embed="rId5" cstate="screen">
            <a:alphaModFix amt="50000"/>
            <a:extLst>
              <a:ext uri="{28A0092B-C50C-407E-A947-70E740481C1C}">
                <a14:useLocalDpi xmlns:a14="http://schemas.microsoft.com/office/drawing/2010/main"/>
              </a:ext>
            </a:extLst>
          </a:blip>
          <a:stretch>
            <a:fillRect/>
          </a:stretch>
        </p:blipFill>
        <p:spPr>
          <a:xfrm>
            <a:off x="15192" y="-15939"/>
            <a:ext cx="6101081" cy="6913518"/>
          </a:xfrm>
          <a:prstGeom prst="rect">
            <a:avLst/>
          </a:prstGeom>
        </p:spPr>
      </p:pic>
      <p:pic>
        <p:nvPicPr>
          <p:cNvPr id="30" name="Graphic 29">
            <a:extLst>
              <a:ext uri="{FF2B5EF4-FFF2-40B4-BE49-F238E27FC236}">
                <a16:creationId xmlns:a16="http://schemas.microsoft.com/office/drawing/2014/main" id="{2BBF5E97-2A06-4BA7-855C-973717B8EFB3}"/>
              </a:ext>
            </a:extLst>
          </p:cNvPr>
          <p:cNvPicPr>
            <a:picLocks noChangeAspect="1"/>
          </p:cNvPicPr>
          <p:nvPr userDrawn="1"/>
        </p:nvPicPr>
        <p:blipFill>
          <a:blip r:embed="rId2">
            <a:alphaModFix amt="32000"/>
            <a:extLst>
              <a:ext uri="{96DAC541-7B7A-43D3-8B79-37D633B846F1}">
                <asvg:svgBlip xmlns:asvg="http://schemas.microsoft.com/office/drawing/2016/SVG/main" r:embed="rId3"/>
              </a:ext>
            </a:extLst>
          </a:blip>
          <a:stretch>
            <a:fillRect/>
          </a:stretch>
        </p:blipFill>
        <p:spPr>
          <a:xfrm rot="391057">
            <a:off x="601027" y="-177752"/>
            <a:ext cx="4761052" cy="7474076"/>
          </a:xfrm>
          <a:prstGeom prst="rect">
            <a:avLst/>
          </a:prstGeom>
        </p:spPr>
      </p:pic>
      <p:sp>
        <p:nvSpPr>
          <p:cNvPr id="32" name="Slide Number Placeholder 1">
            <a:extLst>
              <a:ext uri="{FF2B5EF4-FFF2-40B4-BE49-F238E27FC236}">
                <a16:creationId xmlns:a16="http://schemas.microsoft.com/office/drawing/2014/main" id="{668209A7-4122-4771-A20F-0EAA55605EF5}"/>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©VotesforSchools2020/21</a:t>
            </a:r>
          </a:p>
        </p:txBody>
      </p:sp>
      <p:sp>
        <p:nvSpPr>
          <p:cNvPr id="18" name="Pentagon 20">
            <a:extLst>
              <a:ext uri="{FF2B5EF4-FFF2-40B4-BE49-F238E27FC236}">
                <a16:creationId xmlns:a16="http://schemas.microsoft.com/office/drawing/2014/main" id="{B307EECC-4F69-40D8-967A-CE69F4414557}"/>
              </a:ext>
            </a:extLst>
          </p:cNvPr>
          <p:cNvSpPr/>
          <p:nvPr/>
        </p:nvSpPr>
        <p:spPr>
          <a:xfrm>
            <a:off x="-2730" y="200587"/>
            <a:ext cx="758663" cy="53860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15" name="Shape 246">
            <a:extLst>
              <a:ext uri="{FF2B5EF4-FFF2-40B4-BE49-F238E27FC236}">
                <a16:creationId xmlns:a16="http://schemas.microsoft.com/office/drawing/2014/main" id="{28CDD410-91D4-428A-9093-8BAF972DFC41}"/>
              </a:ext>
            </a:extLst>
          </p:cNvPr>
          <p:cNvSpPr txBox="1">
            <a:spLocks/>
          </p:cNvSpPr>
          <p:nvPr/>
        </p:nvSpPr>
        <p:spPr>
          <a:xfrm>
            <a:off x="1295633" y="1236396"/>
            <a:ext cx="6552728" cy="792087"/>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dirty="0">
                <a:latin typeface="Century Gothic" panose="020B0502020202020204" pitchFamily="34" charset="0"/>
                <a:ea typeface="Lato" panose="020F0502020204030203" pitchFamily="34" charset="0"/>
                <a:cs typeface="Lato" panose="020F0502020204030203" pitchFamily="34" charset="0"/>
                <a:sym typeface="Calibri"/>
              </a:rPr>
              <a:t>Vote Now on…</a:t>
            </a:r>
            <a:br>
              <a:rPr lang="en-GB" dirty="0">
                <a:latin typeface="Century Gothic" panose="020B0502020202020204" pitchFamily="34" charset="0"/>
                <a:ea typeface="Lato" panose="020F0502020204030203" pitchFamily="34" charset="0"/>
                <a:cs typeface="Lato" panose="020F0502020204030203" pitchFamily="34" charset="0"/>
                <a:sym typeface="Calibri"/>
              </a:rPr>
            </a:b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u="sng" dirty="0">
                <a:latin typeface="Century Gothic" panose="020B0502020202020204" pitchFamily="34" charset="0"/>
                <a:ea typeface="Lato" panose="020F0502020204030203" pitchFamily="34" charset="0"/>
                <a:cs typeface="Lato" panose="020F0502020204030203" pitchFamily="34" charset="0"/>
                <a:sym typeface="Calibri"/>
              </a:rPr>
              <a:t>www.votesforschools.com</a:t>
            </a:r>
            <a:r>
              <a:rPr lang="en-GB" dirty="0">
                <a:latin typeface="Century Gothic" panose="020B0502020202020204" pitchFamily="34" charset="0"/>
                <a:ea typeface="Lato" panose="020F0502020204030203" pitchFamily="34" charset="0"/>
                <a:cs typeface="Lato" panose="020F0502020204030203" pitchFamily="34" charset="0"/>
                <a:sym typeface="Calibri"/>
              </a:rPr>
              <a:t> </a:t>
            </a:r>
          </a:p>
        </p:txBody>
      </p:sp>
      <p:sp>
        <p:nvSpPr>
          <p:cNvPr id="16" name="Shape 246">
            <a:extLst>
              <a:ext uri="{FF2B5EF4-FFF2-40B4-BE49-F238E27FC236}">
                <a16:creationId xmlns:a16="http://schemas.microsoft.com/office/drawing/2014/main" id="{FB33B8C5-F647-4CC2-AC83-F047E8C62834}"/>
              </a:ext>
            </a:extLst>
          </p:cNvPr>
          <p:cNvSpPr txBox="1">
            <a:spLocks/>
          </p:cNvSpPr>
          <p:nvPr/>
        </p:nvSpPr>
        <p:spPr>
          <a:xfrm>
            <a:off x="2517061" y="5360126"/>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pic>
        <p:nvPicPr>
          <p:cNvPr id="24" name="Picture 23" descr="A picture containing clock, drawing&#10;&#10;Description automatically generated">
            <a:extLst>
              <a:ext uri="{FF2B5EF4-FFF2-40B4-BE49-F238E27FC236}">
                <a16:creationId xmlns:a16="http://schemas.microsoft.com/office/drawing/2014/main" id="{8A6F6DF9-4762-402D-A12E-0262D0B32BA4}"/>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140618" y="225347"/>
            <a:ext cx="316581" cy="489089"/>
          </a:xfrm>
          <a:prstGeom prst="rect">
            <a:avLst/>
          </a:prstGeom>
        </p:spPr>
      </p:pic>
      <p:sp>
        <p:nvSpPr>
          <p:cNvPr id="34" name="Shape 114">
            <a:extLst>
              <a:ext uri="{FF2B5EF4-FFF2-40B4-BE49-F238E27FC236}">
                <a16:creationId xmlns:a16="http://schemas.microsoft.com/office/drawing/2014/main" id="{94735DA5-AF7C-4492-98D8-9CC418C6C75C}"/>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a:t>
            </a:r>
          </a:p>
        </p:txBody>
      </p:sp>
    </p:spTree>
    <p:extLst>
      <p:ext uri="{BB962C8B-B14F-4D97-AF65-F5344CB8AC3E}">
        <p14:creationId xmlns:p14="http://schemas.microsoft.com/office/powerpoint/2010/main" val="215925701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Title KS2">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A15F7C-B426-444A-95D5-518937B3029A}"/>
              </a:ext>
            </a:extLst>
          </p:cNvPr>
          <p:cNvSpPr txBox="1"/>
          <p:nvPr userDrawn="1"/>
        </p:nvSpPr>
        <p:spPr>
          <a:xfrm>
            <a:off x="4010026" y="3289910"/>
            <a:ext cx="438150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Primary KS2</a:t>
            </a:r>
          </a:p>
          <a:p>
            <a:pPr algn="r"/>
            <a:endParaRPr lang="en-GB" dirty="0"/>
          </a:p>
        </p:txBody>
      </p:sp>
      <p:pic>
        <p:nvPicPr>
          <p:cNvPr id="4" name="Picture 3" descr="A picture containing drawing&#10;&#10;Description automatically generated">
            <a:extLst>
              <a:ext uri="{FF2B5EF4-FFF2-40B4-BE49-F238E27FC236}">
                <a16:creationId xmlns:a16="http://schemas.microsoft.com/office/drawing/2014/main" id="{E3705FE7-7E34-4478-ADEF-A2D0D88940B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140BB7D9-9F61-4201-B37B-8284369E8C52}"/>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76598" y="5674031"/>
            <a:ext cx="4841502" cy="1089110"/>
          </a:xfrm>
          <a:prstGeom prst="rect">
            <a:avLst/>
          </a:prstGeom>
        </p:spPr>
      </p:pic>
    </p:spTree>
    <p:extLst>
      <p:ext uri="{BB962C8B-B14F-4D97-AF65-F5344CB8AC3E}">
        <p14:creationId xmlns:p14="http://schemas.microsoft.com/office/powerpoint/2010/main" val="302457091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_With tick">
    <p:spTree>
      <p:nvGrpSpPr>
        <p:cNvPr id="1" name=""/>
        <p:cNvGrpSpPr/>
        <p:nvPr/>
      </p:nvGrpSpPr>
      <p:grpSpPr>
        <a:xfrm>
          <a:off x="0" y="0"/>
          <a:ext cx="0" cy="0"/>
          <a:chOff x="0" y="0"/>
          <a:chExt cx="0" cy="0"/>
        </a:xfrm>
      </p:grpSpPr>
      <p:sp>
        <p:nvSpPr>
          <p:cNvPr id="2" name="Text Placeholder 14">
            <a:extLst>
              <a:ext uri="{FF2B5EF4-FFF2-40B4-BE49-F238E27FC236}">
                <a16:creationId xmlns:a16="http://schemas.microsoft.com/office/drawing/2014/main" id="{9E3B75A2-8B5C-4D69-B08C-7F10EFC29B21}"/>
              </a:ext>
            </a:extLst>
          </p:cNvPr>
          <p:cNvSpPr>
            <a:spLocks noGrp="1"/>
          </p:cNvSpPr>
          <p:nvPr>
            <p:ph type="body" sz="quarter" idx="10"/>
          </p:nvPr>
        </p:nvSpPr>
        <p:spPr>
          <a:xfrm>
            <a:off x="776288" y="241911"/>
            <a:ext cx="7739062" cy="571500"/>
          </a:xfrm>
          <a:prstGeom prst="rect">
            <a:avLst/>
          </a:prstGeom>
        </p:spPr>
        <p:txBody>
          <a:bodyP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360613235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Blank Primary">
    <p:spTree>
      <p:nvGrpSpPr>
        <p:cNvPr id="1" name=""/>
        <p:cNvGrpSpPr/>
        <p:nvPr/>
      </p:nvGrpSpPr>
      <p:grpSpPr>
        <a:xfrm>
          <a:off x="0" y="0"/>
          <a:ext cx="0" cy="0"/>
          <a:chOff x="0" y="0"/>
          <a:chExt cx="0" cy="0"/>
        </a:xfrm>
      </p:grpSpPr>
      <p:sp>
        <p:nvSpPr>
          <p:cNvPr id="11" name="Slide Number Placeholder 1">
            <a:extLst>
              <a:ext uri="{FF2B5EF4-FFF2-40B4-BE49-F238E27FC236}">
                <a16:creationId xmlns:a16="http://schemas.microsoft.com/office/drawing/2014/main" id="{3C06115C-17EE-4BBE-90AF-0972C845F1CF}"/>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©VotesforSchools2020/21</a:t>
            </a:r>
          </a:p>
        </p:txBody>
      </p:sp>
      <p:sp>
        <p:nvSpPr>
          <p:cNvPr id="13" name="Rectangle 12">
            <a:extLst>
              <a:ext uri="{FF2B5EF4-FFF2-40B4-BE49-F238E27FC236}">
                <a16:creationId xmlns:a16="http://schemas.microsoft.com/office/drawing/2014/main" id="{3AD25BD4-C86F-4256-8699-DBE3876DC42C}"/>
              </a:ext>
            </a:extLst>
          </p:cNvPr>
          <p:cNvSpPr/>
          <p:nvPr userDrawn="1"/>
        </p:nvSpPr>
        <p:spPr>
          <a:xfrm>
            <a:off x="0" y="99568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Text Placeholder 14">
            <a:extLst>
              <a:ext uri="{FF2B5EF4-FFF2-40B4-BE49-F238E27FC236}">
                <a16:creationId xmlns:a16="http://schemas.microsoft.com/office/drawing/2014/main" id="{D6607E7B-1C52-4295-AC38-BEF651304119}"/>
              </a:ext>
            </a:extLst>
          </p:cNvPr>
          <p:cNvSpPr>
            <a:spLocks noGrp="1"/>
          </p:cNvSpPr>
          <p:nvPr>
            <p:ph type="body" sz="quarter" idx="10"/>
          </p:nvPr>
        </p:nvSpPr>
        <p:spPr>
          <a:xfrm>
            <a:off x="776288" y="241911"/>
            <a:ext cx="7739062" cy="571500"/>
          </a:xfrm>
          <a:prstGeom prst="rect">
            <a:avLst/>
          </a:prstGeom>
        </p:spPr>
        <p:txBody>
          <a:bodyP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
        <p:nvSpPr>
          <p:cNvPr id="15" name="Slide Number Placeholder 1">
            <a:extLst>
              <a:ext uri="{FF2B5EF4-FFF2-40B4-BE49-F238E27FC236}">
                <a16:creationId xmlns:a16="http://schemas.microsoft.com/office/drawing/2014/main" id="{C91BCF4C-D30A-4F54-879B-DBDCE0202A8D}"/>
              </a:ext>
            </a:extLst>
          </p:cNvPr>
          <p:cNvSpPr txBox="1">
            <a:spLocks/>
          </p:cNvSpPr>
          <p:nvPr userDrawn="1"/>
        </p:nvSpPr>
        <p:spPr>
          <a:xfrm>
            <a:off x="6964893" y="655692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©VotesforSchools2020/21</a:t>
            </a:r>
          </a:p>
        </p:txBody>
      </p:sp>
    </p:spTree>
    <p:extLst>
      <p:ext uri="{BB962C8B-B14F-4D97-AF65-F5344CB8AC3E}">
        <p14:creationId xmlns:p14="http://schemas.microsoft.com/office/powerpoint/2010/main" val="120231915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1_Learning Journey">
    <p:spTree>
      <p:nvGrpSpPr>
        <p:cNvPr id="1" name=""/>
        <p:cNvGrpSpPr/>
        <p:nvPr/>
      </p:nvGrpSpPr>
      <p:grpSpPr>
        <a:xfrm>
          <a:off x="0" y="0"/>
          <a:ext cx="0" cy="0"/>
          <a:chOff x="0" y="0"/>
          <a:chExt cx="0" cy="0"/>
        </a:xfrm>
      </p:grpSpPr>
      <p:sp>
        <p:nvSpPr>
          <p:cNvPr id="31" name="Text Placeholder 24">
            <a:extLst>
              <a:ext uri="{FF2B5EF4-FFF2-40B4-BE49-F238E27FC236}">
                <a16:creationId xmlns:a16="http://schemas.microsoft.com/office/drawing/2014/main" id="{DB6B306F-BFCD-4479-ACB0-81C8F27DCE04}"/>
              </a:ext>
            </a:extLst>
          </p:cNvPr>
          <p:cNvSpPr>
            <a:spLocks noGrp="1"/>
          </p:cNvSpPr>
          <p:nvPr>
            <p:ph type="body" sz="quarter" idx="17"/>
          </p:nvPr>
        </p:nvSpPr>
        <p:spPr>
          <a:xfrm>
            <a:off x="429024" y="3727097"/>
            <a:ext cx="1713600" cy="1108800"/>
          </a:xfrm>
          <a:prstGeom prst="roundRect">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5" name="Text Placeholder 24">
            <a:extLst>
              <a:ext uri="{FF2B5EF4-FFF2-40B4-BE49-F238E27FC236}">
                <a16:creationId xmlns:a16="http://schemas.microsoft.com/office/drawing/2014/main" id="{15F20F20-48E6-4C24-8828-2C82B4338565}"/>
              </a:ext>
            </a:extLst>
          </p:cNvPr>
          <p:cNvSpPr>
            <a:spLocks noGrp="1"/>
          </p:cNvSpPr>
          <p:nvPr>
            <p:ph type="body" sz="quarter" idx="13"/>
          </p:nvPr>
        </p:nvSpPr>
        <p:spPr>
          <a:xfrm>
            <a:off x="2088170" y="1528922"/>
            <a:ext cx="1713600" cy="1108800"/>
          </a:xfrm>
          <a:prstGeom prst="flowChartAlternateProcess">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dirty="0"/>
              <a:t>Click to edit Master text styles</a:t>
            </a:r>
          </a:p>
        </p:txBody>
      </p:sp>
      <p:sp>
        <p:nvSpPr>
          <p:cNvPr id="27" name="Text Placeholder 26">
            <a:extLst>
              <a:ext uri="{FF2B5EF4-FFF2-40B4-BE49-F238E27FC236}">
                <a16:creationId xmlns:a16="http://schemas.microsoft.com/office/drawing/2014/main" id="{2868CCFB-DEDB-423B-A8FC-3A26C842F38A}"/>
              </a:ext>
            </a:extLst>
          </p:cNvPr>
          <p:cNvSpPr>
            <a:spLocks noGrp="1"/>
          </p:cNvSpPr>
          <p:nvPr>
            <p:ph type="body" sz="quarter" idx="14"/>
          </p:nvPr>
        </p:nvSpPr>
        <p:spPr>
          <a:xfrm>
            <a:off x="4775496" y="1438124"/>
            <a:ext cx="1980000" cy="1224000"/>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dirty="0"/>
              <a:t>Click to edit Master text styles</a:t>
            </a:r>
          </a:p>
        </p:txBody>
      </p:sp>
      <p:sp>
        <p:nvSpPr>
          <p:cNvPr id="29" name="Text Placeholder 24">
            <a:extLst>
              <a:ext uri="{FF2B5EF4-FFF2-40B4-BE49-F238E27FC236}">
                <a16:creationId xmlns:a16="http://schemas.microsoft.com/office/drawing/2014/main" id="{F28DE195-DDB4-47F8-8B8C-DC750A8D9C27}"/>
              </a:ext>
            </a:extLst>
          </p:cNvPr>
          <p:cNvSpPr>
            <a:spLocks noGrp="1"/>
          </p:cNvSpPr>
          <p:nvPr>
            <p:ph type="body" sz="quarter" idx="15"/>
          </p:nvPr>
        </p:nvSpPr>
        <p:spPr>
          <a:xfrm>
            <a:off x="6399741" y="2823345"/>
            <a:ext cx="1713600" cy="1108800"/>
          </a:xfrm>
          <a:prstGeom prst="roundRect">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dirty="0"/>
              <a:t>Click to edit Master text styles</a:t>
            </a:r>
          </a:p>
        </p:txBody>
      </p:sp>
      <p:sp>
        <p:nvSpPr>
          <p:cNvPr id="30" name="Text Placeholder 26">
            <a:extLst>
              <a:ext uri="{FF2B5EF4-FFF2-40B4-BE49-F238E27FC236}">
                <a16:creationId xmlns:a16="http://schemas.microsoft.com/office/drawing/2014/main" id="{C074B4FC-009B-47F9-A785-7C0FDE0B90EB}"/>
              </a:ext>
            </a:extLst>
          </p:cNvPr>
          <p:cNvSpPr>
            <a:spLocks noGrp="1"/>
          </p:cNvSpPr>
          <p:nvPr>
            <p:ph type="body" sz="quarter" idx="16"/>
          </p:nvPr>
        </p:nvSpPr>
        <p:spPr>
          <a:xfrm>
            <a:off x="3393747" y="3052426"/>
            <a:ext cx="1980000" cy="1224000"/>
          </a:xfrm>
          <a:prstGeom prst="ellipse">
            <a:avLst/>
          </a:prstGeom>
          <a:solidFill>
            <a:schemeClr val="bg1"/>
          </a:solidFill>
          <a:ln w="28575">
            <a:solidFill>
              <a:schemeClr val="tx2"/>
            </a:solidFill>
          </a:ln>
        </p:spPr>
        <p:txBody>
          <a:bodyP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dirty="0"/>
              <a:t>Click to edit Master text styles</a:t>
            </a:r>
          </a:p>
        </p:txBody>
      </p:sp>
      <p:sp>
        <p:nvSpPr>
          <p:cNvPr id="33" name="Text Placeholder 26">
            <a:extLst>
              <a:ext uri="{FF2B5EF4-FFF2-40B4-BE49-F238E27FC236}">
                <a16:creationId xmlns:a16="http://schemas.microsoft.com/office/drawing/2014/main" id="{4ADB8F8D-C5D2-43D9-95F6-8953E23439F5}"/>
              </a:ext>
            </a:extLst>
          </p:cNvPr>
          <p:cNvSpPr>
            <a:spLocks noGrp="1"/>
          </p:cNvSpPr>
          <p:nvPr>
            <p:ph type="body" sz="quarter" idx="18"/>
          </p:nvPr>
        </p:nvSpPr>
        <p:spPr>
          <a:xfrm>
            <a:off x="2403747" y="5180426"/>
            <a:ext cx="1980000" cy="1224000"/>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id="{2FE22C82-1322-47F0-8433-07036B1A318E}"/>
              </a:ext>
            </a:extLst>
          </p:cNvPr>
          <p:cNvSpPr>
            <a:spLocks noGrp="1"/>
          </p:cNvSpPr>
          <p:nvPr>
            <p:ph type="body" sz="quarter" idx="19" hasCustomPrompt="1"/>
          </p:nvPr>
        </p:nvSpPr>
        <p:spPr>
          <a:xfrm>
            <a:off x="5364067" y="5446864"/>
            <a:ext cx="1713600" cy="1108800"/>
          </a:xfrm>
          <a:prstGeom prst="roundRect">
            <a:avLst/>
          </a:prstGeom>
          <a:solidFill>
            <a:schemeClr val="bg1"/>
          </a:solidFill>
          <a:ln w="28575">
            <a:solidFill>
              <a:schemeClr val="tx2"/>
            </a:solidFill>
          </a:ln>
        </p:spPr>
        <p:txBody>
          <a:bodyPr anchor="ctr">
            <a:normAutofit/>
          </a:bodyPr>
          <a:lstStyle>
            <a:lvl1pPr marL="0" indent="0" algn="ctr">
              <a:buNone/>
              <a:defRPr sz="1600"/>
            </a:lvl1pPr>
          </a:lstStyle>
          <a:p>
            <a:pPr lvl="0"/>
            <a:r>
              <a:rPr lang="en-US"/>
              <a:t>Vote!</a:t>
            </a:r>
          </a:p>
        </p:txBody>
      </p:sp>
      <p:sp>
        <p:nvSpPr>
          <p:cNvPr id="16" name="Pentagon 20">
            <a:extLst>
              <a:ext uri="{FF2B5EF4-FFF2-40B4-BE49-F238E27FC236}">
                <a16:creationId xmlns:a16="http://schemas.microsoft.com/office/drawing/2014/main" id="{DA2DF849-3511-4215-A523-E2689B60D3E8}"/>
              </a:ext>
            </a:extLst>
          </p:cNvPr>
          <p:cNvSpPr/>
          <p:nvPr userDrawn="1"/>
        </p:nvSpPr>
        <p:spPr>
          <a:xfrm>
            <a:off x="542261" y="1671517"/>
            <a:ext cx="977344" cy="67749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17" name="Pentagon 20">
            <a:extLst>
              <a:ext uri="{FF2B5EF4-FFF2-40B4-BE49-F238E27FC236}">
                <a16:creationId xmlns:a16="http://schemas.microsoft.com/office/drawing/2014/main" id="{4EEB3A40-0D0F-4F19-B981-AB60AACE0636}"/>
              </a:ext>
            </a:extLst>
          </p:cNvPr>
          <p:cNvSpPr/>
          <p:nvPr userDrawn="1"/>
        </p:nvSpPr>
        <p:spPr>
          <a:xfrm flipH="1">
            <a:off x="7650539" y="5748935"/>
            <a:ext cx="925604" cy="67749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18" name="Title 1">
            <a:extLst>
              <a:ext uri="{FF2B5EF4-FFF2-40B4-BE49-F238E27FC236}">
                <a16:creationId xmlns:a16="http://schemas.microsoft.com/office/drawing/2014/main" id="{EC5CC026-1AD4-4EB0-AC86-1B8AF31FC042}"/>
              </a:ext>
            </a:extLst>
          </p:cNvPr>
          <p:cNvSpPr txBox="1">
            <a:spLocks/>
          </p:cNvSpPr>
          <p:nvPr userDrawn="1"/>
        </p:nvSpPr>
        <p:spPr>
          <a:xfrm>
            <a:off x="684812" y="1811615"/>
            <a:ext cx="675028" cy="453189"/>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1800" b="1" dirty="0">
                <a:solidFill>
                  <a:schemeClr val="bg1"/>
                </a:solidFill>
                <a:latin typeface="Century Gothic"/>
                <a:cs typeface="Century Gothic"/>
              </a:rPr>
              <a:t>Start</a:t>
            </a:r>
          </a:p>
        </p:txBody>
      </p:sp>
      <p:sp>
        <p:nvSpPr>
          <p:cNvPr id="19" name="Title 1">
            <a:extLst>
              <a:ext uri="{FF2B5EF4-FFF2-40B4-BE49-F238E27FC236}">
                <a16:creationId xmlns:a16="http://schemas.microsoft.com/office/drawing/2014/main" id="{B68CEEB8-E9C3-4DB5-A351-87334C891E30}"/>
              </a:ext>
            </a:extLst>
          </p:cNvPr>
          <p:cNvSpPr txBox="1">
            <a:spLocks/>
          </p:cNvSpPr>
          <p:nvPr userDrawn="1"/>
        </p:nvSpPr>
        <p:spPr>
          <a:xfrm>
            <a:off x="7754491" y="5922774"/>
            <a:ext cx="1163242" cy="503659"/>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1800" b="1" dirty="0">
                <a:solidFill>
                  <a:schemeClr val="bg1"/>
                </a:solidFill>
                <a:latin typeface="Century Gothic"/>
                <a:cs typeface="Century Gothic"/>
              </a:rPr>
              <a:t>Finish</a:t>
            </a:r>
          </a:p>
        </p:txBody>
      </p:sp>
      <p:pic>
        <p:nvPicPr>
          <p:cNvPr id="21" name="Picture 20">
            <a:extLst>
              <a:ext uri="{FF2B5EF4-FFF2-40B4-BE49-F238E27FC236}">
                <a16:creationId xmlns:a16="http://schemas.microsoft.com/office/drawing/2014/main" id="{29F05BDC-51C8-4614-8A88-8CDB8B8B651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flipH="1">
            <a:off x="8218394" y="4846782"/>
            <a:ext cx="925606" cy="1832996"/>
          </a:xfrm>
          <a:prstGeom prst="rect">
            <a:avLst/>
          </a:prstGeom>
        </p:spPr>
      </p:pic>
      <p:pic>
        <p:nvPicPr>
          <p:cNvPr id="4" name="Picture 3" descr="A picture containing graphics, clock, drawing&#10;&#10;Description automatically generated">
            <a:extLst>
              <a:ext uri="{FF2B5EF4-FFF2-40B4-BE49-F238E27FC236}">
                <a16:creationId xmlns:a16="http://schemas.microsoft.com/office/drawing/2014/main" id="{282DFBC9-D6E7-42B3-AE79-7CC9E1E6A13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995" y="1519900"/>
            <a:ext cx="654330" cy="980729"/>
          </a:xfrm>
          <a:prstGeom prst="rect">
            <a:avLst/>
          </a:prstGeom>
        </p:spPr>
      </p:pic>
    </p:spTree>
    <p:extLst>
      <p:ext uri="{BB962C8B-B14F-4D97-AF65-F5344CB8AC3E}">
        <p14:creationId xmlns:p14="http://schemas.microsoft.com/office/powerpoint/2010/main" val="353584923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6" name="Text Placeholder 14">
            <a:extLst>
              <a:ext uri="{FF2B5EF4-FFF2-40B4-BE49-F238E27FC236}">
                <a16:creationId xmlns:a16="http://schemas.microsoft.com/office/drawing/2014/main" id="{B126F83D-446D-42C9-9E59-5B1780758BCA}"/>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36589319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With tick">
    <p:spTree>
      <p:nvGrpSpPr>
        <p:cNvPr id="1" name=""/>
        <p:cNvGrpSpPr/>
        <p:nvPr/>
      </p:nvGrpSpPr>
      <p:grpSpPr>
        <a:xfrm>
          <a:off x="0" y="0"/>
          <a:ext cx="0" cy="0"/>
          <a:chOff x="0" y="0"/>
          <a:chExt cx="0" cy="0"/>
        </a:xfrm>
      </p:grpSpPr>
      <p:sp>
        <p:nvSpPr>
          <p:cNvPr id="4" name="Text Placeholder 2">
            <a:extLst>
              <a:ext uri="{FF2B5EF4-FFF2-40B4-BE49-F238E27FC236}">
                <a16:creationId xmlns:a16="http://schemas.microsoft.com/office/drawing/2014/main" id="{CE2E4906-4E28-4FA0-9CEB-5448120E683C}"/>
              </a:ext>
            </a:extLst>
          </p:cNvPr>
          <p:cNvSpPr>
            <a:spLocks noGrp="1"/>
          </p:cNvSpPr>
          <p:nvPr>
            <p:ph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6" name="Rectangle 5">
            <a:extLst>
              <a:ext uri="{FF2B5EF4-FFF2-40B4-BE49-F238E27FC236}">
                <a16:creationId xmlns:a16="http://schemas.microsoft.com/office/drawing/2014/main" id="{1F559F53-9EF5-4C0D-9516-067B5850D95C}"/>
              </a:ext>
            </a:extLst>
          </p:cNvPr>
          <p:cNvSpPr/>
          <p:nvPr userDrawn="1"/>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707C17DF-5EF7-444F-A2CF-22FBD0035C00}"/>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clock&#10;&#10;Description automatically generated">
            <a:extLst>
              <a:ext uri="{FF2B5EF4-FFF2-40B4-BE49-F238E27FC236}">
                <a16:creationId xmlns:a16="http://schemas.microsoft.com/office/drawing/2014/main" id="{0B8EDE31-1941-429F-A4B7-233F7251BC9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sp>
        <p:nvSpPr>
          <p:cNvPr id="14" name="Slide Number Placeholder 1">
            <a:extLst>
              <a:ext uri="{FF2B5EF4-FFF2-40B4-BE49-F238E27FC236}">
                <a16:creationId xmlns:a16="http://schemas.microsoft.com/office/drawing/2014/main" id="{BB91530B-435F-4C0F-AD5E-E5DFF90D2D42}"/>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3">
            <a:alphaModFix amt="32000"/>
            <a:extLst>
              <a:ext uri="{96DAC541-7B7A-43D3-8B79-37D633B846F1}">
                <asvg:svgBlip xmlns:asvg="http://schemas.microsoft.com/office/drawing/2016/SVG/main" r:embed="rId4"/>
              </a:ext>
            </a:extLst>
          </a:blip>
          <a:stretch>
            <a:fillRect/>
          </a:stretch>
        </p:blipFill>
        <p:spPr>
          <a:xfrm rot="391057">
            <a:off x="601027" y="-177752"/>
            <a:ext cx="4761052" cy="7474076"/>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5"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sp>
        <p:nvSpPr>
          <p:cNvPr id="15" name="Text Placeholder 14">
            <a:extLst>
              <a:ext uri="{FF2B5EF4-FFF2-40B4-BE49-F238E27FC236}">
                <a16:creationId xmlns:a16="http://schemas.microsoft.com/office/drawing/2014/main" id="{E18B6666-79F6-455F-84AB-BD3C1DFE49DB}"/>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139393140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lour backgroun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9A94970-0746-43EA-A37A-84F303FDBFBA}"/>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Tree>
    <p:extLst>
      <p:ext uri="{BB962C8B-B14F-4D97-AF65-F5344CB8AC3E}">
        <p14:creationId xmlns:p14="http://schemas.microsoft.com/office/powerpoint/2010/main" val="74756396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15">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5B6E2F9-3C24-4917-A1EA-BE46C33E7983}"/>
              </a:ext>
            </a:extLst>
          </p:cNvPr>
          <p:cNvSpPr/>
          <p:nvPr userDrawn="1"/>
        </p:nvSpPr>
        <p:spPr>
          <a:xfrm>
            <a:off x="0" y="1016000"/>
            <a:ext cx="9144000" cy="5842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8B637A4-1970-47EE-A592-C048755F2701}"/>
              </a:ext>
            </a:extLst>
          </p:cNvPr>
          <p:cNvSpPr/>
          <p:nvPr userDrawn="1"/>
        </p:nvSpPr>
        <p:spPr>
          <a:xfrm>
            <a:off x="0" y="32729"/>
            <a:ext cx="9144000" cy="979595"/>
          </a:xfrm>
          <a:prstGeom prst="rect">
            <a:avLst/>
          </a:prstGeom>
          <a:gradFill flip="none" rotWithShape="1">
            <a:gsLst>
              <a:gs pos="0">
                <a:schemeClr val="accent1"/>
              </a:gs>
              <a:gs pos="100000">
                <a:schemeClr val="bg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4" name="Rectangle 13">
            <a:extLst>
              <a:ext uri="{FF2B5EF4-FFF2-40B4-BE49-F238E27FC236}">
                <a16:creationId xmlns:a16="http://schemas.microsoft.com/office/drawing/2014/main" id="{CC386B65-C29E-45C9-8D37-0A90B15A6E34}"/>
              </a:ext>
            </a:extLst>
          </p:cNvPr>
          <p:cNvSpPr/>
          <p:nvPr userDrawn="1"/>
        </p:nvSpPr>
        <p:spPr>
          <a:xfrm>
            <a:off x="0" y="-5115"/>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5" name="Picture 14" descr="A picture containing clock&#10;&#10;Description automatically generated">
            <a:extLst>
              <a:ext uri="{FF2B5EF4-FFF2-40B4-BE49-F238E27FC236}">
                <a16:creationId xmlns:a16="http://schemas.microsoft.com/office/drawing/2014/main" id="{E8180B44-D962-491C-902F-EB2FF906662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88" y="105580"/>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177752"/>
            <a:ext cx="4761052" cy="7474076"/>
          </a:xfrm>
          <a:prstGeom prst="rect">
            <a:avLst/>
          </a:prstGeom>
        </p:spPr>
      </p:pic>
      <p:sp>
        <p:nvSpPr>
          <p:cNvPr id="16" name="Shape 96">
            <a:extLst>
              <a:ext uri="{FF2B5EF4-FFF2-40B4-BE49-F238E27FC236}">
                <a16:creationId xmlns:a16="http://schemas.microsoft.com/office/drawing/2014/main" id="{BF86A7D8-F04F-4B10-98C0-A60509CF5E5C}"/>
              </a:ext>
            </a:extLst>
          </p:cNvPr>
          <p:cNvSpPr txBox="1">
            <a:spLocks/>
          </p:cNvSpPr>
          <p:nvPr userDrawn="1"/>
        </p:nvSpPr>
        <p:spPr>
          <a:xfrm>
            <a:off x="4572000" y="2987994"/>
            <a:ext cx="4174405"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15 minutes</a:t>
            </a:r>
          </a:p>
        </p:txBody>
      </p:sp>
      <p:pic>
        <p:nvPicPr>
          <p:cNvPr id="5" name="Picture 4" descr="A picture containing drawing&#10;&#10;Description automatically generated">
            <a:extLst>
              <a:ext uri="{FF2B5EF4-FFF2-40B4-BE49-F238E27FC236}">
                <a16:creationId xmlns:a16="http://schemas.microsoft.com/office/drawing/2014/main" id="{33120C93-0DA9-4A26-9FEE-19F7C470C93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221271" y="2372152"/>
            <a:ext cx="8768836" cy="1251176"/>
          </a:xfrm>
          <a:prstGeom prst="rect">
            <a:avLst/>
          </a:prstGeom>
        </p:spPr>
      </p:pic>
      <p:sp>
        <p:nvSpPr>
          <p:cNvPr id="20" name="Slide Number Placeholder 1">
            <a:extLst>
              <a:ext uri="{FF2B5EF4-FFF2-40B4-BE49-F238E27FC236}">
                <a16:creationId xmlns:a16="http://schemas.microsoft.com/office/drawing/2014/main" id="{947F85BC-4FC9-4675-A97B-24E25F3A1A16}"/>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7" name="Picture 16" descr="A picture containing shirt&#10;&#10;Description automatically generated">
            <a:extLst>
              <a:ext uri="{FF2B5EF4-FFF2-40B4-BE49-F238E27FC236}">
                <a16:creationId xmlns:a16="http://schemas.microsoft.com/office/drawing/2014/main" id="{772346FB-6F04-4B2F-A445-0762B5B55119}"/>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313246" y="5372645"/>
            <a:ext cx="1202972" cy="1155506"/>
          </a:xfrm>
          <a:prstGeom prst="rect">
            <a:avLst/>
          </a:prstGeom>
        </p:spPr>
      </p:pic>
      <p:pic>
        <p:nvPicPr>
          <p:cNvPr id="18" name="Picture 17" descr="A picture containing clock, meter, light&#10;&#10;Description automatically generated">
            <a:extLst>
              <a:ext uri="{FF2B5EF4-FFF2-40B4-BE49-F238E27FC236}">
                <a16:creationId xmlns:a16="http://schemas.microsoft.com/office/drawing/2014/main" id="{18A4D63C-75B3-4F08-8A31-9BEF0995A724}"/>
              </a:ext>
            </a:extLst>
          </p:cNvPr>
          <p:cNvPicPr>
            <a:picLocks noChangeAspect="1"/>
          </p:cNvPicPr>
          <p:nvPr userDrawn="1"/>
        </p:nvPicPr>
        <p:blipFill>
          <a:blip r:embed="rId8" cstate="screen">
            <a:extLst>
              <a:ext uri="{28A0092B-C50C-407E-A947-70E740481C1C}">
                <a14:useLocalDpi xmlns:a14="http://schemas.microsoft.com/office/drawing/2010/main"/>
              </a:ext>
            </a:extLst>
          </a:blip>
          <a:stretch>
            <a:fillRect/>
          </a:stretch>
        </p:blipFill>
        <p:spPr>
          <a:xfrm>
            <a:off x="2348705" y="5390445"/>
            <a:ext cx="1056123" cy="1137706"/>
          </a:xfrm>
          <a:prstGeom prst="rect">
            <a:avLst/>
          </a:prstGeom>
        </p:spPr>
      </p:pic>
      <p:pic>
        <p:nvPicPr>
          <p:cNvPr id="19" name="Picture 18" descr="A picture containing clock, television&#10;&#10;Description automatically generated">
            <a:extLst>
              <a:ext uri="{FF2B5EF4-FFF2-40B4-BE49-F238E27FC236}">
                <a16:creationId xmlns:a16="http://schemas.microsoft.com/office/drawing/2014/main" id="{DE9334C8-89EB-4ED6-8712-3FB62AEA1512}"/>
              </a:ext>
            </a:extLst>
          </p:cNvPr>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4237315" y="5405278"/>
            <a:ext cx="913725" cy="1122873"/>
          </a:xfrm>
          <a:prstGeom prst="rect">
            <a:avLst/>
          </a:prstGeom>
        </p:spPr>
      </p:pic>
    </p:spTree>
    <p:extLst>
      <p:ext uri="{BB962C8B-B14F-4D97-AF65-F5344CB8AC3E}">
        <p14:creationId xmlns:p14="http://schemas.microsoft.com/office/powerpoint/2010/main" val="196533539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45">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F559F53-9EF5-4C0D-9516-067B5850D95C}"/>
              </a:ext>
            </a:extLst>
          </p:cNvPr>
          <p:cNvSpPr/>
          <p:nvPr userDrawn="1"/>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8B637A4-1970-47EE-A592-C048755F2701}"/>
              </a:ext>
            </a:extLst>
          </p:cNvPr>
          <p:cNvSpPr/>
          <p:nvPr userDrawn="1"/>
        </p:nvSpPr>
        <p:spPr>
          <a:xfrm>
            <a:off x="0" y="32729"/>
            <a:ext cx="9144000" cy="991001"/>
          </a:xfrm>
          <a:prstGeom prst="rect">
            <a:avLst/>
          </a:prstGeom>
          <a:gradFill flip="none" rotWithShape="1">
            <a:gsLst>
              <a:gs pos="0">
                <a:schemeClr val="accent1"/>
              </a:gs>
              <a:gs pos="100000">
                <a:schemeClr val="bg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2" name="Rectangle 11">
            <a:extLst>
              <a:ext uri="{FF2B5EF4-FFF2-40B4-BE49-F238E27FC236}">
                <a16:creationId xmlns:a16="http://schemas.microsoft.com/office/drawing/2014/main" id="{5BDA2937-99E9-4B02-8250-0DDC816C11A9}"/>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4" name="Picture 13" descr="A picture containing clock&#10;&#10;Description automatically generated">
            <a:extLst>
              <a:ext uri="{FF2B5EF4-FFF2-40B4-BE49-F238E27FC236}">
                <a16:creationId xmlns:a16="http://schemas.microsoft.com/office/drawing/2014/main" id="{7CED399E-AECD-422F-96BA-911E59C4416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177752"/>
            <a:ext cx="4761052" cy="7474076"/>
          </a:xfrm>
          <a:prstGeom prst="rect">
            <a:avLst/>
          </a:prstGeom>
        </p:spPr>
      </p:pic>
      <p:sp>
        <p:nvSpPr>
          <p:cNvPr id="2" name="Shape 96">
            <a:extLst>
              <a:ext uri="{FF2B5EF4-FFF2-40B4-BE49-F238E27FC236}">
                <a16:creationId xmlns:a16="http://schemas.microsoft.com/office/drawing/2014/main" id="{E4DC75B5-26DC-4AA5-9C2B-DB3C93EAF449}"/>
              </a:ext>
            </a:extLst>
          </p:cNvPr>
          <p:cNvSpPr txBox="1">
            <a:spLocks/>
          </p:cNvSpPr>
          <p:nvPr userDrawn="1"/>
        </p:nvSpPr>
        <p:spPr>
          <a:xfrm>
            <a:off x="4572000" y="2987994"/>
            <a:ext cx="4174405"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45 minutes</a:t>
            </a:r>
          </a:p>
        </p:txBody>
      </p:sp>
      <p:pic>
        <p:nvPicPr>
          <p:cNvPr id="3" name="Picture 2" descr="A picture containing drawing&#10;&#10;Description automatically generated">
            <a:extLst>
              <a:ext uri="{FF2B5EF4-FFF2-40B4-BE49-F238E27FC236}">
                <a16:creationId xmlns:a16="http://schemas.microsoft.com/office/drawing/2014/main" id="{8FB5F507-59C8-4349-ACFA-C5271E6ECFD7}"/>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221271" y="2372152"/>
            <a:ext cx="8768836" cy="1251176"/>
          </a:xfrm>
          <a:prstGeom prst="rect">
            <a:avLst/>
          </a:prstGeom>
        </p:spPr>
      </p:pic>
      <p:sp>
        <p:nvSpPr>
          <p:cNvPr id="18" name="Slide Number Placeholder 1">
            <a:extLst>
              <a:ext uri="{FF2B5EF4-FFF2-40B4-BE49-F238E27FC236}">
                <a16:creationId xmlns:a16="http://schemas.microsoft.com/office/drawing/2014/main" id="{590C37AF-05D7-4ECC-B6F4-6494347FD917}"/>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5" name="Picture 14" descr="A picture containing shirt&#10;&#10;Description automatically generated">
            <a:extLst>
              <a:ext uri="{FF2B5EF4-FFF2-40B4-BE49-F238E27FC236}">
                <a16:creationId xmlns:a16="http://schemas.microsoft.com/office/drawing/2014/main" id="{768939A9-1116-4C61-8A51-0E1E83330356}"/>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313246" y="5372645"/>
            <a:ext cx="1202972" cy="1155506"/>
          </a:xfrm>
          <a:prstGeom prst="rect">
            <a:avLst/>
          </a:prstGeom>
        </p:spPr>
      </p:pic>
      <p:pic>
        <p:nvPicPr>
          <p:cNvPr id="16" name="Picture 15" descr="A picture containing clock, meter, light&#10;&#10;Description automatically generated">
            <a:extLst>
              <a:ext uri="{FF2B5EF4-FFF2-40B4-BE49-F238E27FC236}">
                <a16:creationId xmlns:a16="http://schemas.microsoft.com/office/drawing/2014/main" id="{52393EEF-950C-4828-9717-3AAF141A47E1}"/>
              </a:ext>
            </a:extLst>
          </p:cNvPr>
          <p:cNvPicPr>
            <a:picLocks noChangeAspect="1"/>
          </p:cNvPicPr>
          <p:nvPr userDrawn="1"/>
        </p:nvPicPr>
        <p:blipFill>
          <a:blip r:embed="rId8" cstate="screen">
            <a:extLst>
              <a:ext uri="{28A0092B-C50C-407E-A947-70E740481C1C}">
                <a14:useLocalDpi xmlns:a14="http://schemas.microsoft.com/office/drawing/2010/main"/>
              </a:ext>
            </a:extLst>
          </a:blip>
          <a:stretch>
            <a:fillRect/>
          </a:stretch>
        </p:blipFill>
        <p:spPr>
          <a:xfrm>
            <a:off x="2348705" y="5390445"/>
            <a:ext cx="1056123" cy="1137706"/>
          </a:xfrm>
          <a:prstGeom prst="rect">
            <a:avLst/>
          </a:prstGeom>
        </p:spPr>
      </p:pic>
      <p:pic>
        <p:nvPicPr>
          <p:cNvPr id="17" name="Picture 16" descr="A picture containing clock, television&#10;&#10;Description automatically generated">
            <a:extLst>
              <a:ext uri="{FF2B5EF4-FFF2-40B4-BE49-F238E27FC236}">
                <a16:creationId xmlns:a16="http://schemas.microsoft.com/office/drawing/2014/main" id="{01042132-BF62-416C-B63C-3812BD3C621F}"/>
              </a:ext>
            </a:extLst>
          </p:cNvPr>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4237315" y="5405278"/>
            <a:ext cx="913725" cy="1122873"/>
          </a:xfrm>
          <a:prstGeom prst="rect">
            <a:avLst/>
          </a:prstGeom>
        </p:spPr>
      </p:pic>
    </p:spTree>
    <p:extLst>
      <p:ext uri="{BB962C8B-B14F-4D97-AF65-F5344CB8AC3E}">
        <p14:creationId xmlns:p14="http://schemas.microsoft.com/office/powerpoint/2010/main" val="252094634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16+">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F559F53-9EF5-4C0D-9516-067B5850D95C}"/>
              </a:ext>
            </a:extLst>
          </p:cNvPr>
          <p:cNvSpPr/>
          <p:nvPr userDrawn="1"/>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8B637A4-1970-47EE-A592-C048755F2701}"/>
              </a:ext>
            </a:extLst>
          </p:cNvPr>
          <p:cNvSpPr/>
          <p:nvPr userDrawn="1"/>
        </p:nvSpPr>
        <p:spPr>
          <a:xfrm>
            <a:off x="0" y="32729"/>
            <a:ext cx="9144000" cy="991001"/>
          </a:xfrm>
          <a:prstGeom prst="rect">
            <a:avLst/>
          </a:prstGeom>
          <a:gradFill flip="none" rotWithShape="1">
            <a:gsLst>
              <a:gs pos="0">
                <a:schemeClr val="accent1"/>
              </a:gs>
              <a:gs pos="100000">
                <a:schemeClr val="bg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2" name="Rectangle 11">
            <a:extLst>
              <a:ext uri="{FF2B5EF4-FFF2-40B4-BE49-F238E27FC236}">
                <a16:creationId xmlns:a16="http://schemas.microsoft.com/office/drawing/2014/main" id="{5BDA2937-99E9-4B02-8250-0DDC816C11A9}"/>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4" name="Picture 13" descr="A picture containing clock&#10;&#10;Description automatically generated">
            <a:extLst>
              <a:ext uri="{FF2B5EF4-FFF2-40B4-BE49-F238E27FC236}">
                <a16:creationId xmlns:a16="http://schemas.microsoft.com/office/drawing/2014/main" id="{7CED399E-AECD-422F-96BA-911E59C4416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177752"/>
            <a:ext cx="4761052" cy="7474076"/>
          </a:xfrm>
          <a:prstGeom prst="rect">
            <a:avLst/>
          </a:prstGeom>
        </p:spPr>
      </p:pic>
      <p:sp>
        <p:nvSpPr>
          <p:cNvPr id="2" name="Shape 96">
            <a:extLst>
              <a:ext uri="{FF2B5EF4-FFF2-40B4-BE49-F238E27FC236}">
                <a16:creationId xmlns:a16="http://schemas.microsoft.com/office/drawing/2014/main" id="{E4DC75B5-26DC-4AA5-9C2B-DB3C93EAF449}"/>
              </a:ext>
            </a:extLst>
          </p:cNvPr>
          <p:cNvSpPr txBox="1">
            <a:spLocks/>
          </p:cNvSpPr>
          <p:nvPr userDrawn="1"/>
        </p:nvSpPr>
        <p:spPr>
          <a:xfrm>
            <a:off x="4164496" y="2987994"/>
            <a:ext cx="4581909"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Secondary 16+</a:t>
            </a:r>
          </a:p>
        </p:txBody>
      </p:sp>
      <p:sp>
        <p:nvSpPr>
          <p:cNvPr id="18" name="Slide Number Placeholder 1">
            <a:extLst>
              <a:ext uri="{FF2B5EF4-FFF2-40B4-BE49-F238E27FC236}">
                <a16:creationId xmlns:a16="http://schemas.microsoft.com/office/drawing/2014/main" id="{590C37AF-05D7-4ECC-B6F4-6494347FD917}"/>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5" name="Picture 14" descr="A picture containing shirt&#10;&#10;Description automatically generated">
            <a:extLst>
              <a:ext uri="{FF2B5EF4-FFF2-40B4-BE49-F238E27FC236}">
                <a16:creationId xmlns:a16="http://schemas.microsoft.com/office/drawing/2014/main" id="{768939A9-1116-4C61-8A51-0E1E83330356}"/>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313246" y="5372645"/>
            <a:ext cx="1202972" cy="1155506"/>
          </a:xfrm>
          <a:prstGeom prst="rect">
            <a:avLst/>
          </a:prstGeom>
        </p:spPr>
      </p:pic>
      <p:pic>
        <p:nvPicPr>
          <p:cNvPr id="16" name="Picture 15" descr="A picture containing clock, meter, light&#10;&#10;Description automatically generated">
            <a:extLst>
              <a:ext uri="{FF2B5EF4-FFF2-40B4-BE49-F238E27FC236}">
                <a16:creationId xmlns:a16="http://schemas.microsoft.com/office/drawing/2014/main" id="{52393EEF-950C-4828-9717-3AAF141A47E1}"/>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2348705" y="5390445"/>
            <a:ext cx="1056123" cy="1137706"/>
          </a:xfrm>
          <a:prstGeom prst="rect">
            <a:avLst/>
          </a:prstGeom>
        </p:spPr>
      </p:pic>
      <p:pic>
        <p:nvPicPr>
          <p:cNvPr id="17" name="Picture 16" descr="A picture containing clock, television&#10;&#10;Description automatically generated">
            <a:extLst>
              <a:ext uri="{FF2B5EF4-FFF2-40B4-BE49-F238E27FC236}">
                <a16:creationId xmlns:a16="http://schemas.microsoft.com/office/drawing/2014/main" id="{01042132-BF62-416C-B63C-3812BD3C621F}"/>
              </a:ext>
            </a:extLst>
          </p:cNvPr>
          <p:cNvPicPr>
            <a:picLocks noChangeAspect="1"/>
          </p:cNvPicPr>
          <p:nvPr userDrawn="1"/>
        </p:nvPicPr>
        <p:blipFill>
          <a:blip r:embed="rId8" cstate="screen">
            <a:extLst>
              <a:ext uri="{28A0092B-C50C-407E-A947-70E740481C1C}">
                <a14:useLocalDpi xmlns:a14="http://schemas.microsoft.com/office/drawing/2010/main"/>
              </a:ext>
            </a:extLst>
          </a:blip>
          <a:stretch>
            <a:fillRect/>
          </a:stretch>
        </p:blipFill>
        <p:spPr>
          <a:xfrm>
            <a:off x="4237315" y="5405278"/>
            <a:ext cx="913725" cy="1122873"/>
          </a:xfrm>
          <a:prstGeom prst="rect">
            <a:avLst/>
          </a:prstGeom>
        </p:spPr>
      </p:pic>
      <p:pic>
        <p:nvPicPr>
          <p:cNvPr id="4" name="Picture 3" descr="A picture containing drawing&#10;&#10;Description automatically generated">
            <a:extLst>
              <a:ext uri="{FF2B5EF4-FFF2-40B4-BE49-F238E27FC236}">
                <a16:creationId xmlns:a16="http://schemas.microsoft.com/office/drawing/2014/main" id="{1C771D08-CAB5-452F-BA3E-DE1C0DC8C4CB}"/>
              </a:ext>
            </a:extLst>
          </p:cNvPr>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485317" y="2381365"/>
            <a:ext cx="8587464" cy="1225297"/>
          </a:xfrm>
          <a:prstGeom prst="rect">
            <a:avLst/>
          </a:prstGeom>
        </p:spPr>
      </p:pic>
    </p:spTree>
    <p:extLst>
      <p:ext uri="{BB962C8B-B14F-4D97-AF65-F5344CB8AC3E}">
        <p14:creationId xmlns:p14="http://schemas.microsoft.com/office/powerpoint/2010/main" val="76134485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Blank 1_WWTAT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BF7D70F9-0D3F-4600-ABAC-E7BF171606B6}"/>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1</a:t>
            </a:r>
          </a:p>
        </p:txBody>
      </p:sp>
      <p:sp>
        <p:nvSpPr>
          <p:cNvPr id="6" name="Text Placeholder 14">
            <a:extLst>
              <a:ext uri="{FF2B5EF4-FFF2-40B4-BE49-F238E27FC236}">
                <a16:creationId xmlns:a16="http://schemas.microsoft.com/office/drawing/2014/main" id="{4BCE5D7C-D8D6-4BD8-9211-47F1CDDCFA54}"/>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74869183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Blank Activity 2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7" name="Text Placeholder 14">
            <a:extLst>
              <a:ext uri="{FF2B5EF4-FFF2-40B4-BE49-F238E27FC236}">
                <a16:creationId xmlns:a16="http://schemas.microsoft.com/office/drawing/2014/main" id="{60DED365-803C-4666-BD3C-3A25B9FB94EA}"/>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122064FA-B6F0-4D67-8F8A-F05F540EB8F8}"/>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2</a:t>
            </a:r>
          </a:p>
        </p:txBody>
      </p:sp>
    </p:spTree>
    <p:extLst>
      <p:ext uri="{BB962C8B-B14F-4D97-AF65-F5344CB8AC3E}">
        <p14:creationId xmlns:p14="http://schemas.microsoft.com/office/powerpoint/2010/main" val="365849134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Blank Activity 3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2F3DB72E-0ED6-41C6-9EFB-A3FB0B69B1AF}"/>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3</a:t>
            </a:r>
          </a:p>
        </p:txBody>
      </p:sp>
      <p:sp>
        <p:nvSpPr>
          <p:cNvPr id="6" name="Text Placeholder 14">
            <a:extLst>
              <a:ext uri="{FF2B5EF4-FFF2-40B4-BE49-F238E27FC236}">
                <a16:creationId xmlns:a16="http://schemas.microsoft.com/office/drawing/2014/main" id="{E2992E59-AEB8-4A38-B0B4-A1E3B262D2EB}"/>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200373749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Blank Activity 4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A60A447F-6242-480C-AEC8-D1CC71512E74}"/>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4</a:t>
            </a:r>
          </a:p>
        </p:txBody>
      </p:sp>
      <p:sp>
        <p:nvSpPr>
          <p:cNvPr id="6" name="Text Placeholder 14">
            <a:extLst>
              <a:ext uri="{FF2B5EF4-FFF2-40B4-BE49-F238E27FC236}">
                <a16:creationId xmlns:a16="http://schemas.microsoft.com/office/drawing/2014/main" id="{921D50DA-6386-44DD-90CA-16F2A0C2D37F}"/>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365887053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areer Launchpad Colleges">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4DDCC5C-3037-49AC-8B6F-E4B61E0D568B}"/>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5" name="Shape 114">
            <a:extLst>
              <a:ext uri="{FF2B5EF4-FFF2-40B4-BE49-F238E27FC236}">
                <a16:creationId xmlns:a16="http://schemas.microsoft.com/office/drawing/2014/main" id="{C4D1B38A-4659-4EBA-8038-1FE9EFCB0BA0}"/>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Career Launchpad!</a:t>
            </a:r>
          </a:p>
        </p:txBody>
      </p:sp>
      <p:sp>
        <p:nvSpPr>
          <p:cNvPr id="7" name="Pentagon 20">
            <a:extLst>
              <a:ext uri="{FF2B5EF4-FFF2-40B4-BE49-F238E27FC236}">
                <a16:creationId xmlns:a16="http://schemas.microsoft.com/office/drawing/2014/main" id="{155A2B88-EE49-425A-8356-042C528D320C}"/>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15" name="Graphic 14" descr="Rocket">
            <a:extLst>
              <a:ext uri="{FF2B5EF4-FFF2-40B4-BE49-F238E27FC236}">
                <a16:creationId xmlns:a16="http://schemas.microsoft.com/office/drawing/2014/main" id="{C30F38E6-E78B-4ED1-B102-5E9076CDA294}"/>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27751" y="201369"/>
            <a:ext cx="480249" cy="480249"/>
          </a:xfrm>
          <a:prstGeom prst="rect">
            <a:avLst/>
          </a:prstGeom>
        </p:spPr>
      </p:pic>
    </p:spTree>
    <p:extLst>
      <p:ext uri="{BB962C8B-B14F-4D97-AF65-F5344CB8AC3E}">
        <p14:creationId xmlns:p14="http://schemas.microsoft.com/office/powerpoint/2010/main" val="78747566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all to Action Colleges">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6C7E4FA-CD25-48E0-8754-999F2EF47C30}"/>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7" name="Pentagon 20">
            <a:extLst>
              <a:ext uri="{FF2B5EF4-FFF2-40B4-BE49-F238E27FC236}">
                <a16:creationId xmlns:a16="http://schemas.microsoft.com/office/drawing/2014/main" id="{155A2B88-EE49-425A-8356-042C528D320C}"/>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8" name="Shape 114">
            <a:extLst>
              <a:ext uri="{FF2B5EF4-FFF2-40B4-BE49-F238E27FC236}">
                <a16:creationId xmlns:a16="http://schemas.microsoft.com/office/drawing/2014/main" id="{628D0397-A2D6-4FFE-A425-602F9D7CE3FB}"/>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Call to Action!</a:t>
            </a:r>
          </a:p>
        </p:txBody>
      </p:sp>
      <p:pic>
        <p:nvPicPr>
          <p:cNvPr id="9" name="Graphic 8" descr="Megaphone1">
            <a:extLst>
              <a:ext uri="{FF2B5EF4-FFF2-40B4-BE49-F238E27FC236}">
                <a16:creationId xmlns:a16="http://schemas.microsoft.com/office/drawing/2014/main" id="{A50A47C4-2396-40DF-BE9F-146C18BA8012}"/>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48070" y="169251"/>
            <a:ext cx="540252" cy="540252"/>
          </a:xfrm>
          <a:prstGeom prst="rect">
            <a:avLst/>
          </a:prstGeom>
        </p:spPr>
      </p:pic>
    </p:spTree>
    <p:extLst>
      <p:ext uri="{BB962C8B-B14F-4D97-AF65-F5344CB8AC3E}">
        <p14:creationId xmlns:p14="http://schemas.microsoft.com/office/powerpoint/2010/main" val="187120870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Yes No College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265446E-9DEF-4C0F-9034-8D04AF8FE0B9}"/>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4" name="Content Placeholder 3">
            <a:extLst>
              <a:ext uri="{FF2B5EF4-FFF2-40B4-BE49-F238E27FC236}">
                <a16:creationId xmlns:a16="http://schemas.microsoft.com/office/drawing/2014/main" id="{2D80ED96-3F74-487C-B781-B542FC930733}"/>
              </a:ext>
            </a:extLst>
          </p:cNvPr>
          <p:cNvSpPr>
            <a:spLocks noGrp="1"/>
          </p:cNvSpPr>
          <p:nvPr>
            <p:ph sz="quarter" idx="10" hasCustomPrompt="1"/>
          </p:nvPr>
        </p:nvSpPr>
        <p:spPr>
          <a:xfrm>
            <a:off x="712483" y="1169681"/>
            <a:ext cx="8117192" cy="5240644"/>
          </a:xfrm>
          <a:prstGeom prst="rect">
            <a:avLst/>
          </a:prstGeom>
          <a:solidFill>
            <a:schemeClr val="bg1"/>
          </a:solidFill>
          <a:ln>
            <a:solidFill>
              <a:schemeClr val="tx1"/>
            </a:solidFill>
          </a:ln>
        </p:spPr>
        <p:txBody>
          <a:bodyPr/>
          <a:lstStyle>
            <a:lvl1pPr marL="342900" indent="-342900">
              <a:buAutoNum type="arabicParenR"/>
              <a:defRPr sz="1300"/>
            </a:lvl1pPr>
            <a:lvl2pPr>
              <a:defRPr sz="1300"/>
            </a:lvl2pPr>
            <a:lvl3pPr>
              <a:defRPr sz="1300"/>
            </a:lvl3pPr>
            <a:lvl4pPr>
              <a:defRPr sz="1300"/>
            </a:lvl4pPr>
            <a:lvl5pPr>
              <a:defRPr sz="1300"/>
            </a:lvl5pPr>
          </a:lstStyle>
          <a:p>
            <a:pPr lvl="0"/>
            <a:r>
              <a:rPr lang="en-GB" dirty="0"/>
              <a:t>…</a:t>
            </a:r>
          </a:p>
          <a:p>
            <a:pPr lvl="0"/>
            <a:r>
              <a:rPr lang="en-GB" dirty="0"/>
              <a:t>…</a:t>
            </a:r>
          </a:p>
          <a:p>
            <a:pPr lvl="0"/>
            <a:r>
              <a:rPr lang="en-GB" dirty="0"/>
              <a:t>…</a:t>
            </a:r>
          </a:p>
          <a:p>
            <a:pPr lvl="0"/>
            <a:r>
              <a:rPr lang="en-GB" dirty="0"/>
              <a:t>…</a:t>
            </a:r>
          </a:p>
        </p:txBody>
      </p:sp>
      <p:sp>
        <p:nvSpPr>
          <p:cNvPr id="8" name="Shape 223">
            <a:extLst>
              <a:ext uri="{FF2B5EF4-FFF2-40B4-BE49-F238E27FC236}">
                <a16:creationId xmlns:a16="http://schemas.microsoft.com/office/drawing/2014/main" id="{BCB72DBF-D0CC-475D-B893-23256F535514}"/>
              </a:ext>
            </a:extLst>
          </p:cNvPr>
          <p:cNvSpPr/>
          <p:nvPr userDrawn="1"/>
        </p:nvSpPr>
        <p:spPr>
          <a:xfrm rot="16200000">
            <a:off x="-2116442" y="3581399"/>
            <a:ext cx="5240645" cy="417207"/>
          </a:xfrm>
          <a:prstGeom prst="rect">
            <a:avLst/>
          </a:prstGeom>
          <a:gradFill flip="none" rotWithShape="1">
            <a:gsLst>
              <a:gs pos="25000">
                <a:srgbClr val="80DBE0"/>
              </a:gs>
              <a:gs pos="75000">
                <a:srgbClr val="DC449E"/>
              </a:gs>
              <a:gs pos="0">
                <a:srgbClr val="42CACA"/>
              </a:gs>
              <a:gs pos="100000">
                <a:srgbClr val="B9196F"/>
              </a:gs>
            </a:gsLst>
            <a:lin ang="10800000" scaled="1"/>
            <a:tileRect/>
          </a:gradFill>
          <a:ln w="9525"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1700" b="1" dirty="0">
                <a:solidFill>
                  <a:schemeClr val="bg1"/>
                </a:solidFill>
                <a:latin typeface="Century Gothic" panose="020B0502020202020204" pitchFamily="34" charset="0"/>
                <a:ea typeface="Lato" panose="020F0502020204030203" pitchFamily="34" charset="0"/>
                <a:cs typeface="Lato" panose="020F0502020204030203" pitchFamily="34" charset="0"/>
                <a:sym typeface="Calibri"/>
              </a:rPr>
              <a:t>Arguments For &amp; Against</a:t>
            </a:r>
          </a:p>
        </p:txBody>
      </p:sp>
      <p:sp>
        <p:nvSpPr>
          <p:cNvPr id="10" name="Text Placeholder 14">
            <a:extLst>
              <a:ext uri="{FF2B5EF4-FFF2-40B4-BE49-F238E27FC236}">
                <a16:creationId xmlns:a16="http://schemas.microsoft.com/office/drawing/2014/main" id="{A4808470-BCBD-4B54-A97D-B578E9465CE5}"/>
              </a:ext>
            </a:extLst>
          </p:cNvPr>
          <p:cNvSpPr>
            <a:spLocks noGrp="1"/>
          </p:cNvSpPr>
          <p:nvPr>
            <p:ph type="body" sz="quarter" idx="11"/>
          </p:nvPr>
        </p:nvSpPr>
        <p:spPr>
          <a:xfrm>
            <a:off x="755934" y="181055"/>
            <a:ext cx="7739062" cy="571500"/>
          </a:xfrm>
          <a:prstGeom prst="rect">
            <a:avLst/>
          </a:prstGeom>
        </p:spPr>
        <p:txBody>
          <a:bodyPr anchor="ctr"/>
          <a:lstStyle>
            <a:lvl1pPr marL="0" indent="0" algn="ctr">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5432195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omparison Summar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012328A-13FB-4C12-BB73-072051A330D7}"/>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0" name="Rectangle 9">
            <a:extLst>
              <a:ext uri="{FF2B5EF4-FFF2-40B4-BE49-F238E27FC236}">
                <a16:creationId xmlns:a16="http://schemas.microsoft.com/office/drawing/2014/main" id="{22B3DC8B-660D-40B9-9674-A165F59DB38D}"/>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fence&#10;&#10;Description automatically generated">
            <a:extLst>
              <a:ext uri="{FF2B5EF4-FFF2-40B4-BE49-F238E27FC236}">
                <a16:creationId xmlns:a16="http://schemas.microsoft.com/office/drawing/2014/main" id="{CA260C57-9230-4CE6-A45C-5B8C05F3A513}"/>
              </a:ext>
            </a:extLst>
          </p:cNvPr>
          <p:cNvPicPr>
            <a:picLocks noChangeAspect="1"/>
          </p:cNvPicPr>
          <p:nvPr userDrawn="1"/>
        </p:nvPicPr>
        <p:blipFill>
          <a:blip r:embed="rId2"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sp>
        <p:nvSpPr>
          <p:cNvPr id="16" name="Slide Number Placeholder 1">
            <a:extLst>
              <a:ext uri="{FF2B5EF4-FFF2-40B4-BE49-F238E27FC236}">
                <a16:creationId xmlns:a16="http://schemas.microsoft.com/office/drawing/2014/main" id="{1ECC34A2-AEEA-456C-8ED3-93A0902EDAE2}"/>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©VotesforSchools2020/21</a:t>
            </a:r>
          </a:p>
        </p:txBody>
      </p:sp>
      <p:pic>
        <p:nvPicPr>
          <p:cNvPr id="18" name="Picture 17" descr="A picture containing clock&#10;&#10;Description automatically generated">
            <a:extLst>
              <a:ext uri="{FF2B5EF4-FFF2-40B4-BE49-F238E27FC236}">
                <a16:creationId xmlns:a16="http://schemas.microsoft.com/office/drawing/2014/main" id="{96A673BE-91C3-4A9A-9D8C-42E07C21264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prstGeom prst="rect">
            <a:avLst/>
          </a:prstGeom>
          <a:solidFill>
            <a:schemeClr val="bg1"/>
          </a:solidFill>
          <a:ln>
            <a:solidFill>
              <a:schemeClr val="tx1"/>
            </a:solidFill>
          </a:ln>
        </p:spPr>
        <p:txBody>
          <a:bodyPr>
            <a:normAutofit/>
          </a:bodyPr>
          <a:lstStyle>
            <a:lvl1pPr marL="285750" indent="-285750">
              <a:buClr>
                <a:schemeClr val="tx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chemeClr val="tx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ea typeface="Lato" panose="020F0502020204030203" pitchFamily="34" charset="0"/>
                <a:cs typeface="Century Gothic"/>
              </a:rPr>
              <a:t>Yes</a:t>
            </a:r>
            <a:endParaRPr lang="en-GB" sz="1800" b="1" dirty="0">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ea typeface="Lato" panose="020F0502020204030203" pitchFamily="34" charset="0"/>
                <a:cs typeface="Century Gothic"/>
              </a:rPr>
              <a:t>No</a:t>
            </a:r>
            <a:endParaRPr lang="en-GB" sz="1800" b="1" dirty="0">
              <a:solidFill>
                <a:schemeClr val="tx1"/>
              </a:solidFill>
              <a:latin typeface="Century Gothic"/>
              <a:ea typeface="Lato" panose="020F0502020204030203" pitchFamily="34" charset="0"/>
              <a:cs typeface="Century Gothic"/>
            </a:endParaRP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prstGeom prst="rect">
            <a:avLst/>
          </a:prstGeom>
          <a:solidFill>
            <a:schemeClr val="bg1"/>
          </a:solidFill>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20" name="Title 1">
            <a:extLst>
              <a:ext uri="{FF2B5EF4-FFF2-40B4-BE49-F238E27FC236}">
                <a16:creationId xmlns:a16="http://schemas.microsoft.com/office/drawing/2014/main" id="{8DBB87CC-C2F7-4D7C-8F67-2EED887ADD36}"/>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bg1"/>
                </a:solidFill>
                <a:latin typeface="+mn-lt"/>
                <a:ea typeface="+mj-ea"/>
                <a:cs typeface="+mj-cs"/>
              </a:defRPr>
            </a:lvl1pPr>
          </a:lstStyle>
          <a:p>
            <a:r>
              <a:rPr lang="en-GB" dirty="0"/>
              <a:t>Copy the Vote Topic Question Here</a:t>
            </a:r>
            <a:endParaRPr lang="en-US" dirty="0"/>
          </a:p>
        </p:txBody>
      </p:sp>
    </p:spTree>
    <p:extLst>
      <p:ext uri="{BB962C8B-B14F-4D97-AF65-F5344CB8AC3E}">
        <p14:creationId xmlns:p14="http://schemas.microsoft.com/office/powerpoint/2010/main" val="317602084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Final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8C1A208-92F2-49A2-80B1-CC5EEC6DECFC}"/>
              </a:ext>
            </a:extLst>
          </p:cNvPr>
          <p:cNvSpPr/>
          <p:nvPr userDrawn="1"/>
        </p:nvSpPr>
        <p:spPr>
          <a:xfrm>
            <a:off x="-2728" y="829730"/>
            <a:ext cx="9146728" cy="60282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3E01AC0F-0468-4F03-9FB7-1BB9292AAFF9}"/>
              </a:ext>
            </a:extLst>
          </p:cNvPr>
          <p:cNvSpPr/>
          <p:nvPr userDrawn="1"/>
        </p:nvSpPr>
        <p:spPr>
          <a:xfrm flipH="1">
            <a:off x="-6" y="869308"/>
            <a:ext cx="9143999" cy="5988692"/>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5" name="Rectangle 14">
            <a:extLst>
              <a:ext uri="{FF2B5EF4-FFF2-40B4-BE49-F238E27FC236}">
                <a16:creationId xmlns:a16="http://schemas.microsoft.com/office/drawing/2014/main" id="{1C5A94D0-4EBA-41AD-A3E4-07C8BF1471FE}"/>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6" name="Picture 15" descr="A picture containing clock&#10;&#10;Description automatically generated">
            <a:extLst>
              <a:ext uri="{FF2B5EF4-FFF2-40B4-BE49-F238E27FC236}">
                <a16:creationId xmlns:a16="http://schemas.microsoft.com/office/drawing/2014/main" id="{32C37FB3-C377-4F05-A69D-D548A116D58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pic>
        <p:nvPicPr>
          <p:cNvPr id="17" name="Picture 16" descr="A picture containing fence&#10;&#10;Description automatically generated">
            <a:extLst>
              <a:ext uri="{FF2B5EF4-FFF2-40B4-BE49-F238E27FC236}">
                <a16:creationId xmlns:a16="http://schemas.microsoft.com/office/drawing/2014/main" id="{C8906D9E-3FA3-45BD-9C1F-3134A23F2428}"/>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22" name="Graphic 21">
            <a:extLst>
              <a:ext uri="{FF2B5EF4-FFF2-40B4-BE49-F238E27FC236}">
                <a16:creationId xmlns:a16="http://schemas.microsoft.com/office/drawing/2014/main" id="{2F9C0366-C810-44A5-8120-FF5814119A6B}"/>
              </a:ext>
            </a:extLst>
          </p:cNvPr>
          <p:cNvPicPr>
            <a:picLocks noChangeAspect="1"/>
          </p:cNvPicPr>
          <p:nvPr userDrawn="1"/>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53927"/>
            <a:ext cx="4761052" cy="7474076"/>
          </a:xfrm>
          <a:prstGeom prst="rect">
            <a:avLst/>
          </a:prstGeom>
        </p:spPr>
      </p:pic>
      <p:sp>
        <p:nvSpPr>
          <p:cNvPr id="24" name="Shape 114">
            <a:extLst>
              <a:ext uri="{FF2B5EF4-FFF2-40B4-BE49-F238E27FC236}">
                <a16:creationId xmlns:a16="http://schemas.microsoft.com/office/drawing/2014/main" id="{361C0508-09AC-4248-99F8-9F0D6BD0C6CB}"/>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 </a:t>
            </a:r>
          </a:p>
        </p:txBody>
      </p:sp>
      <p:sp>
        <p:nvSpPr>
          <p:cNvPr id="26" name="Pentagon 20">
            <a:extLst>
              <a:ext uri="{FF2B5EF4-FFF2-40B4-BE49-F238E27FC236}">
                <a16:creationId xmlns:a16="http://schemas.microsoft.com/office/drawing/2014/main" id="{2237AEC2-1B47-43B6-A190-FADA0104BA81}"/>
              </a:ext>
            </a:extLst>
          </p:cNvPr>
          <p:cNvSpPr/>
          <p:nvPr userDrawn="1"/>
        </p:nvSpPr>
        <p:spPr>
          <a:xfrm>
            <a:off x="-2729" y="181055"/>
            <a:ext cx="758663" cy="538608"/>
          </a:xfrm>
          <a:prstGeom prst="homePlate">
            <a:avLst/>
          </a:prstGeom>
          <a:solidFill>
            <a:srgbClr val="B9196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27" name="Shape 246">
            <a:extLst>
              <a:ext uri="{FF2B5EF4-FFF2-40B4-BE49-F238E27FC236}">
                <a16:creationId xmlns:a16="http://schemas.microsoft.com/office/drawing/2014/main" id="{CA8CA934-832E-45BC-B799-6828C7BAC757}"/>
              </a:ext>
            </a:extLst>
          </p:cNvPr>
          <p:cNvSpPr txBox="1">
            <a:spLocks/>
          </p:cNvSpPr>
          <p:nvPr userDrawn="1"/>
        </p:nvSpPr>
        <p:spPr>
          <a:xfrm>
            <a:off x="1295634" y="1216864"/>
            <a:ext cx="6552728" cy="792087"/>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dirty="0">
                <a:latin typeface="Century Gothic" panose="020B0502020202020204" pitchFamily="34" charset="0"/>
                <a:ea typeface="Lato" panose="020F0502020204030203" pitchFamily="34" charset="0"/>
                <a:cs typeface="Lato" panose="020F0502020204030203" pitchFamily="34" charset="0"/>
                <a:sym typeface="Calibri"/>
              </a:rPr>
              <a:t>Vote Now on…</a:t>
            </a:r>
            <a:br>
              <a:rPr lang="en-GB" dirty="0">
                <a:latin typeface="Century Gothic" panose="020B0502020202020204" pitchFamily="34" charset="0"/>
                <a:ea typeface="Lato" panose="020F0502020204030203" pitchFamily="34" charset="0"/>
                <a:cs typeface="Lato" panose="020F0502020204030203" pitchFamily="34" charset="0"/>
                <a:sym typeface="Calibri"/>
              </a:rPr>
            </a:b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u="sng" dirty="0">
                <a:latin typeface="Century Gothic" panose="020B0502020202020204" pitchFamily="34" charset="0"/>
                <a:ea typeface="Lato" panose="020F0502020204030203" pitchFamily="34" charset="0"/>
                <a:cs typeface="Lato" panose="020F0502020204030203" pitchFamily="34" charset="0"/>
                <a:sym typeface="Calibri"/>
              </a:rPr>
              <a:t>www.votesforschools.com</a:t>
            </a:r>
            <a:r>
              <a:rPr lang="en-GB" dirty="0">
                <a:latin typeface="Century Gothic" panose="020B0502020202020204" pitchFamily="34" charset="0"/>
                <a:ea typeface="Lato" panose="020F0502020204030203" pitchFamily="34" charset="0"/>
                <a:cs typeface="Lato" panose="020F0502020204030203" pitchFamily="34" charset="0"/>
                <a:sym typeface="Calibri"/>
              </a:rPr>
              <a:t> </a:t>
            </a:r>
          </a:p>
        </p:txBody>
      </p:sp>
      <p:sp>
        <p:nvSpPr>
          <p:cNvPr id="28" name="Shape 246">
            <a:extLst>
              <a:ext uri="{FF2B5EF4-FFF2-40B4-BE49-F238E27FC236}">
                <a16:creationId xmlns:a16="http://schemas.microsoft.com/office/drawing/2014/main" id="{155EEC94-2475-481F-9C55-8F397F91DE21}"/>
              </a:ext>
            </a:extLst>
          </p:cNvPr>
          <p:cNvSpPr txBox="1">
            <a:spLocks/>
          </p:cNvSpPr>
          <p:nvPr userDrawn="1"/>
        </p:nvSpPr>
        <p:spPr>
          <a:xfrm>
            <a:off x="2517062" y="5340594"/>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sp>
        <p:nvSpPr>
          <p:cNvPr id="18" name="Slide Number Placeholder 1">
            <a:extLst>
              <a:ext uri="{FF2B5EF4-FFF2-40B4-BE49-F238E27FC236}">
                <a16:creationId xmlns:a16="http://schemas.microsoft.com/office/drawing/2014/main" id="{BCF369E2-3540-4F1A-A93B-8E9BAEB18BBC}"/>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33" name="Picture 32" descr="A picture containing clock, drawing&#10;&#10;Description automatically generated">
            <a:extLst>
              <a:ext uri="{FF2B5EF4-FFF2-40B4-BE49-F238E27FC236}">
                <a16:creationId xmlns:a16="http://schemas.microsoft.com/office/drawing/2014/main" id="{AAA92E2D-C4BA-4C72-97EB-87B39DDBD74E}"/>
              </a:ext>
            </a:extLst>
          </p:cNvPr>
          <p:cNvPicPr>
            <a:picLocks noChangeAspect="1"/>
          </p:cNvPicPr>
          <p:nvPr userDrawn="1"/>
        </p:nvPicPr>
        <p:blipFill>
          <a:blip r:embed="rId6" cstate="print">
            <a:extLst>
              <a:ext uri="{28A0092B-C50C-407E-A947-70E740481C1C}">
                <a14:useLocalDpi xmlns:a14="http://schemas.microsoft.com/office/drawing/2010/main"/>
              </a:ext>
            </a:extLst>
          </a:blip>
          <a:stretch>
            <a:fillRect/>
          </a:stretch>
        </p:blipFill>
        <p:spPr>
          <a:xfrm>
            <a:off x="140619" y="205815"/>
            <a:ext cx="316581" cy="489089"/>
          </a:xfrm>
          <a:prstGeom prst="rect">
            <a:avLst/>
          </a:prstGeom>
        </p:spPr>
      </p:pic>
    </p:spTree>
    <p:extLst>
      <p:ext uri="{BB962C8B-B14F-4D97-AF65-F5344CB8AC3E}">
        <p14:creationId xmlns:p14="http://schemas.microsoft.com/office/powerpoint/2010/main" val="333469547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Title KS2">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A15F7C-B426-444A-95D5-518937B3029A}"/>
              </a:ext>
            </a:extLst>
          </p:cNvPr>
          <p:cNvSpPr txBox="1"/>
          <p:nvPr userDrawn="1"/>
        </p:nvSpPr>
        <p:spPr>
          <a:xfrm>
            <a:off x="4010026" y="3289910"/>
            <a:ext cx="438150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Primary KS2</a:t>
            </a:r>
          </a:p>
          <a:p>
            <a:pPr algn="r"/>
            <a:endParaRPr lang="en-GB" dirty="0"/>
          </a:p>
        </p:txBody>
      </p:sp>
      <p:pic>
        <p:nvPicPr>
          <p:cNvPr id="4" name="Picture 3" descr="A picture containing drawing&#10;&#10;Description automatically generated">
            <a:extLst>
              <a:ext uri="{FF2B5EF4-FFF2-40B4-BE49-F238E27FC236}">
                <a16:creationId xmlns:a16="http://schemas.microsoft.com/office/drawing/2014/main" id="{E3705FE7-7E34-4478-ADEF-A2D0D88940B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140BB7D9-9F61-4201-B37B-8284369E8C52}"/>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76598" y="5674031"/>
            <a:ext cx="4841502" cy="1089110"/>
          </a:xfrm>
          <a:prstGeom prst="rect">
            <a:avLst/>
          </a:prstGeom>
        </p:spPr>
      </p:pic>
    </p:spTree>
    <p:extLst>
      <p:ext uri="{BB962C8B-B14F-4D97-AF65-F5344CB8AC3E}">
        <p14:creationId xmlns:p14="http://schemas.microsoft.com/office/powerpoint/2010/main" val="52324977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1_With tick">
    <p:spTree>
      <p:nvGrpSpPr>
        <p:cNvPr id="1" name=""/>
        <p:cNvGrpSpPr/>
        <p:nvPr/>
      </p:nvGrpSpPr>
      <p:grpSpPr>
        <a:xfrm>
          <a:off x="0" y="0"/>
          <a:ext cx="0" cy="0"/>
          <a:chOff x="0" y="0"/>
          <a:chExt cx="0" cy="0"/>
        </a:xfrm>
      </p:grpSpPr>
      <p:sp>
        <p:nvSpPr>
          <p:cNvPr id="2" name="Text Placeholder 14">
            <a:extLst>
              <a:ext uri="{FF2B5EF4-FFF2-40B4-BE49-F238E27FC236}">
                <a16:creationId xmlns:a16="http://schemas.microsoft.com/office/drawing/2014/main" id="{9E3B75A2-8B5C-4D69-B08C-7F10EFC29B21}"/>
              </a:ext>
            </a:extLst>
          </p:cNvPr>
          <p:cNvSpPr>
            <a:spLocks noGrp="1"/>
          </p:cNvSpPr>
          <p:nvPr>
            <p:ph type="body" sz="quarter" idx="10"/>
          </p:nvPr>
        </p:nvSpPr>
        <p:spPr>
          <a:xfrm>
            <a:off x="776288" y="241911"/>
            <a:ext cx="7739062" cy="571500"/>
          </a:xfrm>
          <a:prstGeom prst="rect">
            <a:avLst/>
          </a:prstGeom>
        </p:spPr>
        <p:txBody>
          <a:bodyP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23589898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Blank Primary">
    <p:spTree>
      <p:nvGrpSpPr>
        <p:cNvPr id="1" name=""/>
        <p:cNvGrpSpPr/>
        <p:nvPr/>
      </p:nvGrpSpPr>
      <p:grpSpPr>
        <a:xfrm>
          <a:off x="0" y="0"/>
          <a:ext cx="0" cy="0"/>
          <a:chOff x="0" y="0"/>
          <a:chExt cx="0" cy="0"/>
        </a:xfrm>
      </p:grpSpPr>
      <p:sp>
        <p:nvSpPr>
          <p:cNvPr id="11" name="Slide Number Placeholder 1">
            <a:extLst>
              <a:ext uri="{FF2B5EF4-FFF2-40B4-BE49-F238E27FC236}">
                <a16:creationId xmlns:a16="http://schemas.microsoft.com/office/drawing/2014/main" id="{3C06115C-17EE-4BBE-90AF-0972C845F1CF}"/>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©VotesforSchools2020/21</a:t>
            </a:r>
          </a:p>
        </p:txBody>
      </p:sp>
      <p:sp>
        <p:nvSpPr>
          <p:cNvPr id="13" name="Rectangle 12">
            <a:extLst>
              <a:ext uri="{FF2B5EF4-FFF2-40B4-BE49-F238E27FC236}">
                <a16:creationId xmlns:a16="http://schemas.microsoft.com/office/drawing/2014/main" id="{3AD25BD4-C86F-4256-8699-DBE3876DC42C}"/>
              </a:ext>
            </a:extLst>
          </p:cNvPr>
          <p:cNvSpPr/>
          <p:nvPr userDrawn="1"/>
        </p:nvSpPr>
        <p:spPr>
          <a:xfrm>
            <a:off x="0" y="99568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Text Placeholder 14">
            <a:extLst>
              <a:ext uri="{FF2B5EF4-FFF2-40B4-BE49-F238E27FC236}">
                <a16:creationId xmlns:a16="http://schemas.microsoft.com/office/drawing/2014/main" id="{D6607E7B-1C52-4295-AC38-BEF651304119}"/>
              </a:ext>
            </a:extLst>
          </p:cNvPr>
          <p:cNvSpPr>
            <a:spLocks noGrp="1"/>
          </p:cNvSpPr>
          <p:nvPr>
            <p:ph type="body" sz="quarter" idx="10"/>
          </p:nvPr>
        </p:nvSpPr>
        <p:spPr>
          <a:xfrm>
            <a:off x="776288" y="241911"/>
            <a:ext cx="7739062" cy="571500"/>
          </a:xfrm>
          <a:prstGeom prst="rect">
            <a:avLst/>
          </a:prstGeom>
        </p:spPr>
        <p:txBody>
          <a:bodyP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
        <p:nvSpPr>
          <p:cNvPr id="15" name="Slide Number Placeholder 1">
            <a:extLst>
              <a:ext uri="{FF2B5EF4-FFF2-40B4-BE49-F238E27FC236}">
                <a16:creationId xmlns:a16="http://schemas.microsoft.com/office/drawing/2014/main" id="{C91BCF4C-D30A-4F54-879B-DBDCE0202A8D}"/>
              </a:ext>
            </a:extLst>
          </p:cNvPr>
          <p:cNvSpPr txBox="1">
            <a:spLocks/>
          </p:cNvSpPr>
          <p:nvPr userDrawn="1"/>
        </p:nvSpPr>
        <p:spPr>
          <a:xfrm>
            <a:off x="6964893" y="655692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©VotesforSchools2020/21</a:t>
            </a:r>
          </a:p>
        </p:txBody>
      </p:sp>
    </p:spTree>
    <p:extLst>
      <p:ext uri="{BB962C8B-B14F-4D97-AF65-F5344CB8AC3E}">
        <p14:creationId xmlns:p14="http://schemas.microsoft.com/office/powerpoint/2010/main" val="101648227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cSld name="1_Learning Journey">
    <p:spTree>
      <p:nvGrpSpPr>
        <p:cNvPr id="1" name=""/>
        <p:cNvGrpSpPr/>
        <p:nvPr/>
      </p:nvGrpSpPr>
      <p:grpSpPr>
        <a:xfrm>
          <a:off x="0" y="0"/>
          <a:ext cx="0" cy="0"/>
          <a:chOff x="0" y="0"/>
          <a:chExt cx="0" cy="0"/>
        </a:xfrm>
      </p:grpSpPr>
      <p:sp>
        <p:nvSpPr>
          <p:cNvPr id="31" name="Text Placeholder 24">
            <a:extLst>
              <a:ext uri="{FF2B5EF4-FFF2-40B4-BE49-F238E27FC236}">
                <a16:creationId xmlns:a16="http://schemas.microsoft.com/office/drawing/2014/main" id="{DB6B306F-BFCD-4479-ACB0-81C8F27DCE04}"/>
              </a:ext>
            </a:extLst>
          </p:cNvPr>
          <p:cNvSpPr>
            <a:spLocks noGrp="1"/>
          </p:cNvSpPr>
          <p:nvPr>
            <p:ph type="body" sz="quarter" idx="17"/>
          </p:nvPr>
        </p:nvSpPr>
        <p:spPr>
          <a:xfrm>
            <a:off x="429024" y="3727097"/>
            <a:ext cx="1713600" cy="1108800"/>
          </a:xfrm>
          <a:prstGeom prst="roundRect">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5" name="Text Placeholder 24">
            <a:extLst>
              <a:ext uri="{FF2B5EF4-FFF2-40B4-BE49-F238E27FC236}">
                <a16:creationId xmlns:a16="http://schemas.microsoft.com/office/drawing/2014/main" id="{15F20F20-48E6-4C24-8828-2C82B4338565}"/>
              </a:ext>
            </a:extLst>
          </p:cNvPr>
          <p:cNvSpPr>
            <a:spLocks noGrp="1"/>
          </p:cNvSpPr>
          <p:nvPr>
            <p:ph type="body" sz="quarter" idx="13"/>
          </p:nvPr>
        </p:nvSpPr>
        <p:spPr>
          <a:xfrm>
            <a:off x="2088170" y="1528922"/>
            <a:ext cx="1713600" cy="1108800"/>
          </a:xfrm>
          <a:prstGeom prst="flowChartAlternateProcess">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dirty="0"/>
              <a:t>Click to edit Master text styles</a:t>
            </a:r>
          </a:p>
        </p:txBody>
      </p:sp>
      <p:sp>
        <p:nvSpPr>
          <p:cNvPr id="27" name="Text Placeholder 26">
            <a:extLst>
              <a:ext uri="{FF2B5EF4-FFF2-40B4-BE49-F238E27FC236}">
                <a16:creationId xmlns:a16="http://schemas.microsoft.com/office/drawing/2014/main" id="{2868CCFB-DEDB-423B-A8FC-3A26C842F38A}"/>
              </a:ext>
            </a:extLst>
          </p:cNvPr>
          <p:cNvSpPr>
            <a:spLocks noGrp="1"/>
          </p:cNvSpPr>
          <p:nvPr>
            <p:ph type="body" sz="quarter" idx="14"/>
          </p:nvPr>
        </p:nvSpPr>
        <p:spPr>
          <a:xfrm>
            <a:off x="4775496" y="1438124"/>
            <a:ext cx="1980000" cy="1224000"/>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dirty="0"/>
              <a:t>Click to edit Master text styles</a:t>
            </a:r>
          </a:p>
        </p:txBody>
      </p:sp>
      <p:sp>
        <p:nvSpPr>
          <p:cNvPr id="29" name="Text Placeholder 24">
            <a:extLst>
              <a:ext uri="{FF2B5EF4-FFF2-40B4-BE49-F238E27FC236}">
                <a16:creationId xmlns:a16="http://schemas.microsoft.com/office/drawing/2014/main" id="{F28DE195-DDB4-47F8-8B8C-DC750A8D9C27}"/>
              </a:ext>
            </a:extLst>
          </p:cNvPr>
          <p:cNvSpPr>
            <a:spLocks noGrp="1"/>
          </p:cNvSpPr>
          <p:nvPr>
            <p:ph type="body" sz="quarter" idx="15"/>
          </p:nvPr>
        </p:nvSpPr>
        <p:spPr>
          <a:xfrm>
            <a:off x="6399741" y="2823345"/>
            <a:ext cx="1713600" cy="1108800"/>
          </a:xfrm>
          <a:prstGeom prst="roundRect">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dirty="0"/>
              <a:t>Click to edit Master text styles</a:t>
            </a:r>
          </a:p>
        </p:txBody>
      </p:sp>
      <p:sp>
        <p:nvSpPr>
          <p:cNvPr id="30" name="Text Placeholder 26">
            <a:extLst>
              <a:ext uri="{FF2B5EF4-FFF2-40B4-BE49-F238E27FC236}">
                <a16:creationId xmlns:a16="http://schemas.microsoft.com/office/drawing/2014/main" id="{C074B4FC-009B-47F9-A785-7C0FDE0B90EB}"/>
              </a:ext>
            </a:extLst>
          </p:cNvPr>
          <p:cNvSpPr>
            <a:spLocks noGrp="1"/>
          </p:cNvSpPr>
          <p:nvPr>
            <p:ph type="body" sz="quarter" idx="16"/>
          </p:nvPr>
        </p:nvSpPr>
        <p:spPr>
          <a:xfrm>
            <a:off x="3393747" y="3052426"/>
            <a:ext cx="1980000" cy="1224000"/>
          </a:xfrm>
          <a:prstGeom prst="ellipse">
            <a:avLst/>
          </a:prstGeom>
          <a:solidFill>
            <a:schemeClr val="bg1"/>
          </a:solidFill>
          <a:ln w="28575">
            <a:solidFill>
              <a:schemeClr val="tx2"/>
            </a:solidFill>
          </a:ln>
        </p:spPr>
        <p:txBody>
          <a:bodyP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dirty="0"/>
              <a:t>Click to edit Master text styles</a:t>
            </a:r>
          </a:p>
        </p:txBody>
      </p:sp>
      <p:sp>
        <p:nvSpPr>
          <p:cNvPr id="33" name="Text Placeholder 26">
            <a:extLst>
              <a:ext uri="{FF2B5EF4-FFF2-40B4-BE49-F238E27FC236}">
                <a16:creationId xmlns:a16="http://schemas.microsoft.com/office/drawing/2014/main" id="{4ADB8F8D-C5D2-43D9-95F6-8953E23439F5}"/>
              </a:ext>
            </a:extLst>
          </p:cNvPr>
          <p:cNvSpPr>
            <a:spLocks noGrp="1"/>
          </p:cNvSpPr>
          <p:nvPr>
            <p:ph type="body" sz="quarter" idx="18"/>
          </p:nvPr>
        </p:nvSpPr>
        <p:spPr>
          <a:xfrm>
            <a:off x="2403747" y="5180426"/>
            <a:ext cx="1980000" cy="1224000"/>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id="{2FE22C82-1322-47F0-8433-07036B1A318E}"/>
              </a:ext>
            </a:extLst>
          </p:cNvPr>
          <p:cNvSpPr>
            <a:spLocks noGrp="1"/>
          </p:cNvSpPr>
          <p:nvPr>
            <p:ph type="body" sz="quarter" idx="19" hasCustomPrompt="1"/>
          </p:nvPr>
        </p:nvSpPr>
        <p:spPr>
          <a:xfrm>
            <a:off x="5364067" y="5446864"/>
            <a:ext cx="1713600" cy="1108800"/>
          </a:xfrm>
          <a:prstGeom prst="roundRect">
            <a:avLst/>
          </a:prstGeom>
          <a:solidFill>
            <a:schemeClr val="bg1"/>
          </a:solidFill>
          <a:ln w="28575">
            <a:solidFill>
              <a:schemeClr val="tx2"/>
            </a:solidFill>
          </a:ln>
        </p:spPr>
        <p:txBody>
          <a:bodyPr anchor="ctr">
            <a:normAutofit/>
          </a:bodyPr>
          <a:lstStyle>
            <a:lvl1pPr marL="0" indent="0" algn="ctr">
              <a:buNone/>
              <a:defRPr sz="1600"/>
            </a:lvl1pPr>
          </a:lstStyle>
          <a:p>
            <a:pPr lvl="0"/>
            <a:r>
              <a:rPr lang="en-US"/>
              <a:t>Vote!</a:t>
            </a:r>
          </a:p>
        </p:txBody>
      </p:sp>
      <p:sp>
        <p:nvSpPr>
          <p:cNvPr id="16" name="Pentagon 20">
            <a:extLst>
              <a:ext uri="{FF2B5EF4-FFF2-40B4-BE49-F238E27FC236}">
                <a16:creationId xmlns:a16="http://schemas.microsoft.com/office/drawing/2014/main" id="{DA2DF849-3511-4215-A523-E2689B60D3E8}"/>
              </a:ext>
            </a:extLst>
          </p:cNvPr>
          <p:cNvSpPr/>
          <p:nvPr userDrawn="1"/>
        </p:nvSpPr>
        <p:spPr>
          <a:xfrm>
            <a:off x="542261" y="1671517"/>
            <a:ext cx="977344" cy="67749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17" name="Pentagon 20">
            <a:extLst>
              <a:ext uri="{FF2B5EF4-FFF2-40B4-BE49-F238E27FC236}">
                <a16:creationId xmlns:a16="http://schemas.microsoft.com/office/drawing/2014/main" id="{4EEB3A40-0D0F-4F19-B981-AB60AACE0636}"/>
              </a:ext>
            </a:extLst>
          </p:cNvPr>
          <p:cNvSpPr/>
          <p:nvPr userDrawn="1"/>
        </p:nvSpPr>
        <p:spPr>
          <a:xfrm flipH="1">
            <a:off x="7650539" y="5748935"/>
            <a:ext cx="925604" cy="67749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18" name="Title 1">
            <a:extLst>
              <a:ext uri="{FF2B5EF4-FFF2-40B4-BE49-F238E27FC236}">
                <a16:creationId xmlns:a16="http://schemas.microsoft.com/office/drawing/2014/main" id="{EC5CC026-1AD4-4EB0-AC86-1B8AF31FC042}"/>
              </a:ext>
            </a:extLst>
          </p:cNvPr>
          <p:cNvSpPr txBox="1">
            <a:spLocks/>
          </p:cNvSpPr>
          <p:nvPr userDrawn="1"/>
        </p:nvSpPr>
        <p:spPr>
          <a:xfrm>
            <a:off x="684812" y="1811615"/>
            <a:ext cx="675028" cy="453189"/>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1800" b="1" dirty="0">
                <a:solidFill>
                  <a:schemeClr val="bg1"/>
                </a:solidFill>
                <a:latin typeface="Century Gothic"/>
                <a:cs typeface="Century Gothic"/>
              </a:rPr>
              <a:t>Start</a:t>
            </a:r>
          </a:p>
        </p:txBody>
      </p:sp>
      <p:sp>
        <p:nvSpPr>
          <p:cNvPr id="19" name="Title 1">
            <a:extLst>
              <a:ext uri="{FF2B5EF4-FFF2-40B4-BE49-F238E27FC236}">
                <a16:creationId xmlns:a16="http://schemas.microsoft.com/office/drawing/2014/main" id="{B68CEEB8-E9C3-4DB5-A351-87334C891E30}"/>
              </a:ext>
            </a:extLst>
          </p:cNvPr>
          <p:cNvSpPr txBox="1">
            <a:spLocks/>
          </p:cNvSpPr>
          <p:nvPr userDrawn="1"/>
        </p:nvSpPr>
        <p:spPr>
          <a:xfrm>
            <a:off x="7754491" y="5922774"/>
            <a:ext cx="1163242" cy="503659"/>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1800" b="1" dirty="0">
                <a:solidFill>
                  <a:schemeClr val="bg1"/>
                </a:solidFill>
                <a:latin typeface="Century Gothic"/>
                <a:cs typeface="Century Gothic"/>
              </a:rPr>
              <a:t>Finish</a:t>
            </a:r>
          </a:p>
        </p:txBody>
      </p:sp>
      <p:pic>
        <p:nvPicPr>
          <p:cNvPr id="21" name="Picture 20">
            <a:extLst>
              <a:ext uri="{FF2B5EF4-FFF2-40B4-BE49-F238E27FC236}">
                <a16:creationId xmlns:a16="http://schemas.microsoft.com/office/drawing/2014/main" id="{29F05BDC-51C8-4614-8A88-8CDB8B8B651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flipH="1">
            <a:off x="8218394" y="4846782"/>
            <a:ext cx="925606" cy="1832996"/>
          </a:xfrm>
          <a:prstGeom prst="rect">
            <a:avLst/>
          </a:prstGeom>
        </p:spPr>
      </p:pic>
      <p:pic>
        <p:nvPicPr>
          <p:cNvPr id="4" name="Picture 3" descr="A picture containing graphics, clock, drawing&#10;&#10;Description automatically generated">
            <a:extLst>
              <a:ext uri="{FF2B5EF4-FFF2-40B4-BE49-F238E27FC236}">
                <a16:creationId xmlns:a16="http://schemas.microsoft.com/office/drawing/2014/main" id="{282DFBC9-D6E7-42B3-AE79-7CC9E1E6A13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995" y="1519900"/>
            <a:ext cx="654330" cy="980729"/>
          </a:xfrm>
          <a:prstGeom prst="rect">
            <a:avLst/>
          </a:prstGeom>
        </p:spPr>
      </p:pic>
    </p:spTree>
    <p:extLst>
      <p:ext uri="{BB962C8B-B14F-4D97-AF65-F5344CB8AC3E}">
        <p14:creationId xmlns:p14="http://schemas.microsoft.com/office/powerpoint/2010/main" val="21543690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4.svg"/><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image" Target="../media/image2.png"/><Relationship Id="rId3" Type="http://schemas.openxmlformats.org/officeDocument/2006/relationships/slideLayout" Target="../slideLayouts/slideLayout15.xml"/><Relationship Id="rId21" Type="http://schemas.openxmlformats.org/officeDocument/2006/relationships/image" Target="../media/image4.svg"/><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theme" Target="../theme/theme2.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1.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18" Type="http://schemas.openxmlformats.org/officeDocument/2006/relationships/slideLayout" Target="../slideLayouts/slideLayout46.xml"/><Relationship Id="rId3" Type="http://schemas.openxmlformats.org/officeDocument/2006/relationships/slideLayout" Target="../slideLayouts/slideLayout31.xml"/><Relationship Id="rId21" Type="http://schemas.openxmlformats.org/officeDocument/2006/relationships/image" Target="../media/image2.png"/><Relationship Id="rId7" Type="http://schemas.openxmlformats.org/officeDocument/2006/relationships/slideLayout" Target="../slideLayouts/slideLayout35.xml"/><Relationship Id="rId12" Type="http://schemas.openxmlformats.org/officeDocument/2006/relationships/slideLayout" Target="../slideLayouts/slideLayout40.xml"/><Relationship Id="rId17" Type="http://schemas.openxmlformats.org/officeDocument/2006/relationships/slideLayout" Target="../slideLayouts/slideLayout45.xml"/><Relationship Id="rId2" Type="http://schemas.openxmlformats.org/officeDocument/2006/relationships/slideLayout" Target="../slideLayouts/slideLayout30.xml"/><Relationship Id="rId16" Type="http://schemas.openxmlformats.org/officeDocument/2006/relationships/slideLayout" Target="../slideLayouts/slideLayout44.xml"/><Relationship Id="rId20" Type="http://schemas.openxmlformats.org/officeDocument/2006/relationships/theme" Target="../theme/theme3.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24" Type="http://schemas.openxmlformats.org/officeDocument/2006/relationships/image" Target="../media/image1.png"/><Relationship Id="rId5" Type="http://schemas.openxmlformats.org/officeDocument/2006/relationships/slideLayout" Target="../slideLayouts/slideLayout33.xml"/><Relationship Id="rId15" Type="http://schemas.openxmlformats.org/officeDocument/2006/relationships/slideLayout" Target="../slideLayouts/slideLayout43.xml"/><Relationship Id="rId23" Type="http://schemas.openxmlformats.org/officeDocument/2006/relationships/image" Target="../media/image4.svg"/><Relationship Id="rId10" Type="http://schemas.openxmlformats.org/officeDocument/2006/relationships/slideLayout" Target="../slideLayouts/slideLayout38.xml"/><Relationship Id="rId19" Type="http://schemas.openxmlformats.org/officeDocument/2006/relationships/slideLayout" Target="../slideLayouts/slideLayout47.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 Id="rId22"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F4B6978E-5347-47B2-A2F5-2B06DA516257}"/>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©VotesforSchools2021</a:t>
            </a:r>
          </a:p>
        </p:txBody>
      </p:sp>
      <p:pic>
        <p:nvPicPr>
          <p:cNvPr id="10" name="Picture 9" descr="A picture containing fence&#10;&#10;Description automatically generated">
            <a:extLst>
              <a:ext uri="{FF2B5EF4-FFF2-40B4-BE49-F238E27FC236}">
                <a16:creationId xmlns:a16="http://schemas.microsoft.com/office/drawing/2014/main" id="{8B6F91A2-6645-4CE0-8E14-4F26BA53247F}"/>
              </a:ext>
            </a:extLst>
          </p:cNvPr>
          <p:cNvPicPr>
            <a:picLocks noChangeAspect="1"/>
          </p:cNvPicPr>
          <p:nvPr userDrawn="1"/>
        </p:nvPicPr>
        <p:blipFill>
          <a:blip r:embed="rId14"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3" name="Picture 2" descr="A picture containing clock&#10;&#10;Description automatically generated">
            <a:extLst>
              <a:ext uri="{FF2B5EF4-FFF2-40B4-BE49-F238E27FC236}">
                <a16:creationId xmlns:a16="http://schemas.microsoft.com/office/drawing/2014/main" id="{00ACE46D-556D-4CC1-9FE7-8FDF364E19B7}"/>
              </a:ext>
            </a:extLst>
          </p:cNvPr>
          <p:cNvPicPr>
            <a:picLocks noChangeAspect="1"/>
          </p:cNvPicPr>
          <p:nvPr userDrawn="1"/>
        </p:nvPicPr>
        <p:blipFill>
          <a:blip r:embed="rId15"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1" name="Graphic 10">
            <a:extLst>
              <a:ext uri="{FF2B5EF4-FFF2-40B4-BE49-F238E27FC236}">
                <a16:creationId xmlns:a16="http://schemas.microsoft.com/office/drawing/2014/main" id="{BA2404C1-C9C7-4E34-8258-6FE232ABF504}"/>
              </a:ext>
            </a:extLst>
          </p:cNvPr>
          <p:cNvPicPr>
            <a:picLocks noChangeAspect="1"/>
          </p:cNvPicPr>
          <p:nvPr userDrawn="1"/>
        </p:nvPicPr>
        <p:blipFill>
          <a:blip r:embed="rId16">
            <a:alphaModFix amt="32000"/>
            <a:extLst>
              <a:ext uri="{96DAC541-7B7A-43D3-8B79-37D633B846F1}">
                <asvg:svgBlip xmlns:asvg="http://schemas.microsoft.com/office/drawing/2016/SVG/main" r:embed="rId17"/>
              </a:ext>
            </a:extLst>
          </a:blip>
          <a:stretch>
            <a:fillRect/>
          </a:stretch>
        </p:blipFill>
        <p:spPr>
          <a:xfrm rot="391057">
            <a:off x="601027" y="-177752"/>
            <a:ext cx="4761052" cy="7474076"/>
          </a:xfrm>
          <a:prstGeom prst="rect">
            <a:avLst/>
          </a:prstGeom>
        </p:spPr>
      </p:pic>
    </p:spTree>
    <p:extLst>
      <p:ext uri="{BB962C8B-B14F-4D97-AF65-F5344CB8AC3E}">
        <p14:creationId xmlns:p14="http://schemas.microsoft.com/office/powerpoint/2010/main" val="4277973187"/>
      </p:ext>
    </p:extLst>
  </p:cSld>
  <p:clrMap bg1="dk1" tx1="lt1" bg2="dk2" tx2="lt2" accent1="accent1" accent2="accent2" accent3="accent3" accent4="accent4" accent5="accent5" accent6="accent6" hlink="hlink" folHlink="folHlink"/>
  <p:sldLayoutIdLst>
    <p:sldLayoutId id="2147483665" r:id="rId1"/>
    <p:sldLayoutId id="2147483662" r:id="rId2"/>
    <p:sldLayoutId id="2147483756" r:id="rId3"/>
    <p:sldLayoutId id="2147483786" r:id="rId4"/>
    <p:sldLayoutId id="2147483787" r:id="rId5"/>
    <p:sldLayoutId id="2147483788" r:id="rId6"/>
    <p:sldLayoutId id="2147483749" r:id="rId7"/>
    <p:sldLayoutId id="2147483754" r:id="rId8"/>
    <p:sldLayoutId id="2147483755" r:id="rId9"/>
    <p:sldLayoutId id="2147483668" r:id="rId10"/>
    <p:sldLayoutId id="2147483746" r:id="rId11"/>
    <p:sldLayoutId id="2147483875" r:id="rId12"/>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66DD59A-B91A-424A-AB8B-BD86A4FBD1DF}"/>
              </a:ext>
            </a:extLst>
          </p:cNvPr>
          <p:cNvSpPr/>
          <p:nvPr/>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7" name="Picture 6" descr="A picture containing clock&#10;&#10;Description automatically generated">
            <a:extLst>
              <a:ext uri="{FF2B5EF4-FFF2-40B4-BE49-F238E27FC236}">
                <a16:creationId xmlns:a16="http://schemas.microsoft.com/office/drawing/2014/main" id="{778BAA1F-43E2-46C7-BD24-99EEDF8FD2C3}"/>
              </a:ext>
            </a:extLst>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1" name="Picture 10" descr="A picture containing fence&#10;&#10;Description automatically generated">
            <a:extLst>
              <a:ext uri="{FF2B5EF4-FFF2-40B4-BE49-F238E27FC236}">
                <a16:creationId xmlns:a16="http://schemas.microsoft.com/office/drawing/2014/main" id="{56EED70A-0DFF-4588-AB7B-EA2C58900100}"/>
              </a:ext>
            </a:extLst>
          </p:cNvPr>
          <p:cNvPicPr>
            <a:picLocks noChangeAspect="1"/>
          </p:cNvPicPr>
          <p:nvPr/>
        </p:nvPicPr>
        <p:blipFill>
          <a:blip r:embed="rId19"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12" name="Graphic 11">
            <a:extLst>
              <a:ext uri="{FF2B5EF4-FFF2-40B4-BE49-F238E27FC236}">
                <a16:creationId xmlns:a16="http://schemas.microsoft.com/office/drawing/2014/main" id="{5D946DFF-9128-46DB-B270-F6E0E4CF0B49}"/>
              </a:ext>
            </a:extLst>
          </p:cNvPr>
          <p:cNvPicPr>
            <a:picLocks noChangeAspect="1"/>
          </p:cNvPicPr>
          <p:nvPr/>
        </p:nvPicPr>
        <p:blipFill>
          <a:blip r:embed="rId20">
            <a:alphaModFix amt="32000"/>
            <a:extLst>
              <a:ext uri="{96DAC541-7B7A-43D3-8B79-37D633B846F1}">
                <asvg:svgBlip xmlns:asvg="http://schemas.microsoft.com/office/drawing/2016/SVG/main" r:embed="rId21"/>
              </a:ext>
            </a:extLst>
          </a:blip>
          <a:stretch>
            <a:fillRect/>
          </a:stretch>
        </p:blipFill>
        <p:spPr>
          <a:xfrm rot="391057">
            <a:off x="571361" y="-186064"/>
            <a:ext cx="4761052" cy="7474076"/>
          </a:xfrm>
          <a:prstGeom prst="rect">
            <a:avLst/>
          </a:prstGeom>
        </p:spPr>
      </p:pic>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©VotesforSchools2020/21</a:t>
            </a:r>
          </a:p>
        </p:txBody>
      </p:sp>
    </p:spTree>
    <p:extLst>
      <p:ext uri="{BB962C8B-B14F-4D97-AF65-F5344CB8AC3E}">
        <p14:creationId xmlns:p14="http://schemas.microsoft.com/office/powerpoint/2010/main" val="1694828016"/>
      </p:ext>
    </p:extLst>
  </p:cSld>
  <p:clrMap bg1="dk1" tx1="lt1" bg2="dk2" tx2="lt2" accent1="accent1" accent2="accent2" accent3="accent3" accent4="accent4" accent5="accent5" accent6="accent6" hlink="hlink" folHlink="folHlink"/>
  <p:sldLayoutIdLst>
    <p:sldLayoutId id="2147483846" r:id="rId1"/>
    <p:sldLayoutId id="2147483847" r:id="rId2"/>
    <p:sldLayoutId id="2147483848" r:id="rId3"/>
    <p:sldLayoutId id="2147483849" r:id="rId4"/>
    <p:sldLayoutId id="2147483850" r:id="rId5"/>
    <p:sldLayoutId id="2147483851" r:id="rId6"/>
    <p:sldLayoutId id="2147483852" r:id="rId7"/>
    <p:sldLayoutId id="2147483853" r:id="rId8"/>
    <p:sldLayoutId id="2147483854" r:id="rId9"/>
    <p:sldLayoutId id="2147483855" r:id="rId10"/>
    <p:sldLayoutId id="2147483856" r:id="rId11"/>
    <p:sldLayoutId id="2147483857" r:id="rId12"/>
    <p:sldLayoutId id="2147483867" r:id="rId13"/>
    <p:sldLayoutId id="2147483868" r:id="rId14"/>
    <p:sldLayoutId id="2147483869" r:id="rId15"/>
    <p:sldLayoutId id="2147483870" r:id="rId16"/>
  </p:sldLayoutIdLst>
  <p:txStyles>
    <p:titleStyle>
      <a:lvl1pPr algn="l" defTabSz="457200" rtl="0" eaLnBrk="1" latinLnBrk="0" hangingPunct="1">
        <a:spcBef>
          <a:spcPct val="0"/>
        </a:spcBef>
        <a:buNone/>
        <a:defRPr sz="2800" b="1" kern="1200">
          <a:solidFill>
            <a:schemeClr val="bg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F59CA28-31C6-4E61-BA6C-2FFE0361A25A}"/>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7" name="Picture 6" descr="A picture containing clock&#10;&#10;Description automatically generated">
            <a:extLst>
              <a:ext uri="{FF2B5EF4-FFF2-40B4-BE49-F238E27FC236}">
                <a16:creationId xmlns:a16="http://schemas.microsoft.com/office/drawing/2014/main" id="{04B1E461-D547-4964-9702-F63AD1D7D7BF}"/>
              </a:ext>
            </a:extLst>
          </p:cNvPr>
          <p:cNvPicPr>
            <a:picLocks noChangeAspect="1"/>
          </p:cNvPicPr>
          <p:nvPr userDrawn="1"/>
        </p:nvPicPr>
        <p:blipFill>
          <a:blip r:embed="rId21" cstate="screen">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sp>
        <p:nvSpPr>
          <p:cNvPr id="9" name="Slide Number Placeholder 1">
            <a:extLst>
              <a:ext uri="{FF2B5EF4-FFF2-40B4-BE49-F238E27FC236}">
                <a16:creationId xmlns:a16="http://schemas.microsoft.com/office/drawing/2014/main" id="{9FA7106B-C09B-4DB1-AD44-95BC8F6AEDD7}"/>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2" name="Graphic 11">
            <a:extLst>
              <a:ext uri="{FF2B5EF4-FFF2-40B4-BE49-F238E27FC236}">
                <a16:creationId xmlns:a16="http://schemas.microsoft.com/office/drawing/2014/main" id="{3B7323FA-0335-4387-9E5F-4D038578D03B}"/>
              </a:ext>
            </a:extLst>
          </p:cNvPr>
          <p:cNvPicPr>
            <a:picLocks noChangeAspect="1"/>
          </p:cNvPicPr>
          <p:nvPr userDrawn="1"/>
        </p:nvPicPr>
        <p:blipFill>
          <a:blip r:embed="rId22">
            <a:alphaModFix amt="32000"/>
            <a:extLst>
              <a:ext uri="{96DAC541-7B7A-43D3-8B79-37D633B846F1}">
                <asvg:svgBlip xmlns:asvg="http://schemas.microsoft.com/office/drawing/2016/SVG/main" r:embed="rId23"/>
              </a:ext>
            </a:extLst>
          </a:blip>
          <a:stretch>
            <a:fillRect/>
          </a:stretch>
        </p:blipFill>
        <p:spPr>
          <a:xfrm rot="391057">
            <a:off x="601027" y="-177752"/>
            <a:ext cx="4761052" cy="7474076"/>
          </a:xfrm>
          <a:prstGeom prst="rect">
            <a:avLst/>
          </a:prstGeom>
        </p:spPr>
      </p:pic>
      <p:pic>
        <p:nvPicPr>
          <p:cNvPr id="13" name="Picture 12" descr="A picture containing fence&#10;&#10;Description automatically generated">
            <a:extLst>
              <a:ext uri="{FF2B5EF4-FFF2-40B4-BE49-F238E27FC236}">
                <a16:creationId xmlns:a16="http://schemas.microsoft.com/office/drawing/2014/main" id="{A323FCAD-2899-4852-B69B-ACDA12AB6C6A}"/>
              </a:ext>
            </a:extLst>
          </p:cNvPr>
          <p:cNvPicPr>
            <a:picLocks noChangeAspect="1"/>
          </p:cNvPicPr>
          <p:nvPr userDrawn="1"/>
        </p:nvPicPr>
        <p:blipFill>
          <a:blip r:embed="rId24"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spTree>
    <p:extLst>
      <p:ext uri="{BB962C8B-B14F-4D97-AF65-F5344CB8AC3E}">
        <p14:creationId xmlns:p14="http://schemas.microsoft.com/office/powerpoint/2010/main" val="3166575188"/>
      </p:ext>
    </p:extLst>
  </p:cSld>
  <p:clrMap bg1="dk1" tx1="lt1" bg2="dk2" tx2="lt2" accent1="accent1" accent2="accent2" accent3="accent3" accent4="accent4" accent5="accent5" accent6="accent6" hlink="hlink" folHlink="folHlink"/>
  <p:sldLayoutIdLst>
    <p:sldLayoutId id="2147483753" r:id="rId1"/>
    <p:sldLayoutId id="2147483751" r:id="rId2"/>
    <p:sldLayoutId id="2147483800" r:id="rId3"/>
    <p:sldLayoutId id="2147483761" r:id="rId4"/>
    <p:sldLayoutId id="2147483762" r:id="rId5"/>
    <p:sldLayoutId id="2147483793" r:id="rId6"/>
    <p:sldLayoutId id="2147483795" r:id="rId7"/>
    <p:sldLayoutId id="2147483796" r:id="rId8"/>
    <p:sldLayoutId id="2147483797" r:id="rId9"/>
    <p:sldLayoutId id="2147483798" r:id="rId10"/>
    <p:sldLayoutId id="2147483758" r:id="rId11"/>
    <p:sldLayoutId id="2147483759" r:id="rId12"/>
    <p:sldLayoutId id="2147483744" r:id="rId13"/>
    <p:sldLayoutId id="2147483866" r:id="rId14"/>
    <p:sldLayoutId id="2147483781" r:id="rId15"/>
    <p:sldLayoutId id="2147483871" r:id="rId16"/>
    <p:sldLayoutId id="2147483872" r:id="rId17"/>
    <p:sldLayoutId id="2147483873" r:id="rId18"/>
    <p:sldLayoutId id="2147483874" r:id="rId19"/>
  </p:sldLayoutIdLst>
  <p:txStyles>
    <p:titleStyle>
      <a:lvl1pPr algn="l" defTabSz="914400" rtl="0" eaLnBrk="1" latinLnBrk="0" hangingPunct="1">
        <a:lnSpc>
          <a:spcPct val="90000"/>
        </a:lnSpc>
        <a:spcBef>
          <a:spcPct val="0"/>
        </a:spcBef>
        <a:buNone/>
        <a:defRPr sz="2700" kern="1200">
          <a:solidFill>
            <a:schemeClr val="tx1"/>
          </a:solidFill>
          <a:latin typeface="Century Gothic" panose="020B0502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hyperlink" Target="https://safeshare.tv/x/RUJ3ajhnr-c" TargetMode="External"/><Relationship Id="rId3" Type="http://schemas.openxmlformats.org/officeDocument/2006/relationships/image" Target="../media/image22.png"/><Relationship Id="rId7" Type="http://schemas.openxmlformats.org/officeDocument/2006/relationships/image" Target="../media/image26.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25.jpeg"/><Relationship Id="rId11" Type="http://schemas.openxmlformats.org/officeDocument/2006/relationships/image" Target="../media/image29.png"/><Relationship Id="rId5" Type="http://schemas.openxmlformats.org/officeDocument/2006/relationships/image" Target="../media/image24.png"/><Relationship Id="rId10" Type="http://schemas.openxmlformats.org/officeDocument/2006/relationships/image" Target="../media/image28.png"/><Relationship Id="rId4" Type="http://schemas.openxmlformats.org/officeDocument/2006/relationships/image" Target="../media/image23.png"/><Relationship Id="rId9" Type="http://schemas.openxmlformats.org/officeDocument/2006/relationships/image" Target="../media/image27.jpeg"/></Relationships>
</file>

<file path=ppt/slides/_rels/slide4.xml.rels><?xml version="1.0" encoding="UTF-8" standalone="yes"?>
<Relationships xmlns="http://schemas.openxmlformats.org/package/2006/relationships"><Relationship Id="rId8" Type="http://schemas.openxmlformats.org/officeDocument/2006/relationships/image" Target="../media/image35.svg"/><Relationship Id="rId13" Type="http://schemas.openxmlformats.org/officeDocument/2006/relationships/image" Target="../media/image40.png"/><Relationship Id="rId18" Type="http://schemas.openxmlformats.org/officeDocument/2006/relationships/image" Target="../media/image45.png"/><Relationship Id="rId3" Type="http://schemas.openxmlformats.org/officeDocument/2006/relationships/image" Target="../media/image30.png"/><Relationship Id="rId21" Type="http://schemas.openxmlformats.org/officeDocument/2006/relationships/image" Target="../media/image48.svg"/><Relationship Id="rId7" Type="http://schemas.openxmlformats.org/officeDocument/2006/relationships/image" Target="../media/image34.png"/><Relationship Id="rId12" Type="http://schemas.openxmlformats.org/officeDocument/2006/relationships/image" Target="../media/image39.svg"/><Relationship Id="rId17" Type="http://schemas.openxmlformats.org/officeDocument/2006/relationships/image" Target="../media/image44.png"/><Relationship Id="rId25" Type="http://schemas.openxmlformats.org/officeDocument/2006/relationships/image" Target="../media/image52.svg"/><Relationship Id="rId2" Type="http://schemas.openxmlformats.org/officeDocument/2006/relationships/notesSlide" Target="../notesSlides/notesSlide3.xml"/><Relationship Id="rId16" Type="http://schemas.openxmlformats.org/officeDocument/2006/relationships/image" Target="../media/image43.png"/><Relationship Id="rId20" Type="http://schemas.openxmlformats.org/officeDocument/2006/relationships/image" Target="../media/image47.png"/><Relationship Id="rId1" Type="http://schemas.openxmlformats.org/officeDocument/2006/relationships/slideLayout" Target="../slideLayouts/slideLayout1.xml"/><Relationship Id="rId6" Type="http://schemas.openxmlformats.org/officeDocument/2006/relationships/image" Target="../media/image33.svg"/><Relationship Id="rId11" Type="http://schemas.openxmlformats.org/officeDocument/2006/relationships/image" Target="../media/image38.png"/><Relationship Id="rId24" Type="http://schemas.openxmlformats.org/officeDocument/2006/relationships/image" Target="../media/image51.png"/><Relationship Id="rId5" Type="http://schemas.openxmlformats.org/officeDocument/2006/relationships/image" Target="../media/image32.png"/><Relationship Id="rId15" Type="http://schemas.openxmlformats.org/officeDocument/2006/relationships/image" Target="../media/image42.png"/><Relationship Id="rId23" Type="http://schemas.openxmlformats.org/officeDocument/2006/relationships/image" Target="../media/image50.png"/><Relationship Id="rId10" Type="http://schemas.openxmlformats.org/officeDocument/2006/relationships/image" Target="../media/image37.svg"/><Relationship Id="rId19" Type="http://schemas.openxmlformats.org/officeDocument/2006/relationships/image" Target="../media/image46.png"/><Relationship Id="rId4" Type="http://schemas.openxmlformats.org/officeDocument/2006/relationships/image" Target="../media/image31.svg"/><Relationship Id="rId9" Type="http://schemas.openxmlformats.org/officeDocument/2006/relationships/image" Target="../media/image36.png"/><Relationship Id="rId14" Type="http://schemas.openxmlformats.org/officeDocument/2006/relationships/image" Target="../media/image41.svg"/><Relationship Id="rId22" Type="http://schemas.openxmlformats.org/officeDocument/2006/relationships/image" Target="../media/image49.png"/></Relationships>
</file>

<file path=ppt/slides/_rels/slide5.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54.png"/><Relationship Id="rId7" Type="http://schemas.openxmlformats.org/officeDocument/2006/relationships/image" Target="../media/image58.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57.png"/><Relationship Id="rId5" Type="http://schemas.openxmlformats.org/officeDocument/2006/relationships/image" Target="../media/image56.png"/><Relationship Id="rId10" Type="http://schemas.openxmlformats.org/officeDocument/2006/relationships/image" Target="../media/image61.png"/><Relationship Id="rId4" Type="http://schemas.openxmlformats.org/officeDocument/2006/relationships/image" Target="../media/image55.png"/><Relationship Id="rId9" Type="http://schemas.openxmlformats.org/officeDocument/2006/relationships/image" Target="../media/image60.png"/></Relationships>
</file>

<file path=ppt/slides/_rels/slide7.xml.rels><?xml version="1.0" encoding="UTF-8" standalone="yes"?>
<Relationships xmlns="http://schemas.openxmlformats.org/package/2006/relationships"><Relationship Id="rId3" Type="http://schemas.openxmlformats.org/officeDocument/2006/relationships/image" Target="../media/image62.png"/><Relationship Id="rId7" Type="http://schemas.openxmlformats.org/officeDocument/2006/relationships/image" Target="../media/image66.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65.png"/><Relationship Id="rId5" Type="http://schemas.openxmlformats.org/officeDocument/2006/relationships/image" Target="../media/image64.jpeg"/><Relationship Id="rId4" Type="http://schemas.openxmlformats.org/officeDocument/2006/relationships/image" Target="../media/image63.svg"/></Relationships>
</file>

<file path=ppt/slides/_rels/slide8.xml.rels><?xml version="1.0" encoding="UTF-8" standalone="yes"?>
<Relationships xmlns="http://schemas.openxmlformats.org/package/2006/relationships"><Relationship Id="rId8" Type="http://schemas.openxmlformats.org/officeDocument/2006/relationships/image" Target="../media/image72.svg"/><Relationship Id="rId13" Type="http://schemas.openxmlformats.org/officeDocument/2006/relationships/image" Target="../media/image75.jpeg"/><Relationship Id="rId3" Type="http://schemas.openxmlformats.org/officeDocument/2006/relationships/image" Target="../media/image67.png"/><Relationship Id="rId7" Type="http://schemas.openxmlformats.org/officeDocument/2006/relationships/image" Target="../media/image71.png"/><Relationship Id="rId12" Type="http://schemas.openxmlformats.org/officeDocument/2006/relationships/image" Target="../media/image63.svg"/><Relationship Id="rId17" Type="http://schemas.openxmlformats.org/officeDocument/2006/relationships/image" Target="../media/image78.png"/><Relationship Id="rId2" Type="http://schemas.openxmlformats.org/officeDocument/2006/relationships/notesSlide" Target="../notesSlides/notesSlide7.xml"/><Relationship Id="rId16" Type="http://schemas.openxmlformats.org/officeDocument/2006/relationships/image" Target="../media/image44.png"/><Relationship Id="rId1" Type="http://schemas.openxmlformats.org/officeDocument/2006/relationships/slideLayout" Target="../slideLayouts/slideLayout1.xml"/><Relationship Id="rId6" Type="http://schemas.openxmlformats.org/officeDocument/2006/relationships/image" Target="../media/image70.svg"/><Relationship Id="rId11" Type="http://schemas.openxmlformats.org/officeDocument/2006/relationships/image" Target="../media/image62.png"/><Relationship Id="rId5" Type="http://schemas.openxmlformats.org/officeDocument/2006/relationships/image" Target="../media/image69.png"/><Relationship Id="rId15" Type="http://schemas.openxmlformats.org/officeDocument/2006/relationships/image" Target="../media/image77.png"/><Relationship Id="rId10" Type="http://schemas.openxmlformats.org/officeDocument/2006/relationships/image" Target="../media/image74.svg"/><Relationship Id="rId4" Type="http://schemas.openxmlformats.org/officeDocument/2006/relationships/image" Target="../media/image68.svg"/><Relationship Id="rId9" Type="http://schemas.openxmlformats.org/officeDocument/2006/relationships/image" Target="../media/image73.png"/><Relationship Id="rId14" Type="http://schemas.openxmlformats.org/officeDocument/2006/relationships/image" Target="../media/image76.png"/></Relationships>
</file>

<file path=ppt/slides/_rels/slide9.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54.png"/><Relationship Id="rId7" Type="http://schemas.openxmlformats.org/officeDocument/2006/relationships/image" Target="../media/image58.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57.png"/><Relationship Id="rId5" Type="http://schemas.openxmlformats.org/officeDocument/2006/relationships/image" Target="../media/image56.png"/><Relationship Id="rId10" Type="http://schemas.openxmlformats.org/officeDocument/2006/relationships/image" Target="../media/image61.png"/><Relationship Id="rId4" Type="http://schemas.openxmlformats.org/officeDocument/2006/relationships/image" Target="../media/image55.png"/><Relationship Id="rId9" Type="http://schemas.openxmlformats.org/officeDocument/2006/relationships/image" Target="../media/image60.png"/></Relationships>
</file>

<file path=ppt/slides/_rels/slide10.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42.png"/><Relationship Id="rId7" Type="http://schemas.openxmlformats.org/officeDocument/2006/relationships/image" Target="../media/image46.png"/><Relationship Id="rId12" Type="http://schemas.openxmlformats.org/officeDocument/2006/relationships/image" Target="../media/image50.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45.png"/><Relationship Id="rId11" Type="http://schemas.openxmlformats.org/officeDocument/2006/relationships/image" Target="../media/image79.jpeg"/><Relationship Id="rId5" Type="http://schemas.openxmlformats.org/officeDocument/2006/relationships/image" Target="../media/image44.png"/><Relationship Id="rId10" Type="http://schemas.openxmlformats.org/officeDocument/2006/relationships/image" Target="../media/image63.svg"/><Relationship Id="rId4" Type="http://schemas.openxmlformats.org/officeDocument/2006/relationships/image" Target="../media/image43.png"/><Relationship Id="rId9" Type="http://schemas.openxmlformats.org/officeDocument/2006/relationships/image" Target="../media/image62.png"/></Relationships>
</file>

<file path=ppt/slides/_rels/slide11.xml.rels><?xml version="1.0" encoding="UTF-8" standalone="yes"?>
<Relationships xmlns="http://schemas.openxmlformats.org/package/2006/relationships"><Relationship Id="rId8" Type="http://schemas.openxmlformats.org/officeDocument/2006/relationships/image" Target="../media/image84.jpeg"/><Relationship Id="rId3" Type="http://schemas.openxmlformats.org/officeDocument/2006/relationships/image" Target="../media/image80.png"/><Relationship Id="rId7" Type="http://schemas.openxmlformats.org/officeDocument/2006/relationships/hyperlink" Target="https://safeshare.tv/x/ss603f7b120a23f" TargetMode="External"/><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83.svg"/><Relationship Id="rId11" Type="http://schemas.openxmlformats.org/officeDocument/2006/relationships/image" Target="../media/image63.svg"/><Relationship Id="rId5" Type="http://schemas.openxmlformats.org/officeDocument/2006/relationships/image" Target="../media/image82.png"/><Relationship Id="rId10" Type="http://schemas.openxmlformats.org/officeDocument/2006/relationships/image" Target="../media/image62.png"/><Relationship Id="rId4" Type="http://schemas.openxmlformats.org/officeDocument/2006/relationships/image" Target="../media/image81.svg"/><Relationship Id="rId9" Type="http://schemas.openxmlformats.org/officeDocument/2006/relationships/image" Target="../media/image85.jpeg"/></Relationships>
</file>

<file path=ppt/slides/_rels/slide12.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54.png"/><Relationship Id="rId7" Type="http://schemas.openxmlformats.org/officeDocument/2006/relationships/image" Target="../media/image58.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57.png"/><Relationship Id="rId5" Type="http://schemas.openxmlformats.org/officeDocument/2006/relationships/image" Target="../media/image56.png"/><Relationship Id="rId10" Type="http://schemas.openxmlformats.org/officeDocument/2006/relationships/image" Target="../media/image61.png"/><Relationship Id="rId4" Type="http://schemas.openxmlformats.org/officeDocument/2006/relationships/image" Target="../media/image55.png"/><Relationship Id="rId9" Type="http://schemas.openxmlformats.org/officeDocument/2006/relationships/image" Target="../media/image60.png"/></Relationships>
</file>

<file path=ppt/slides/_rels/slide13.xml.rels><?xml version="1.0" encoding="UTF-8" standalone="yes"?>
<Relationships xmlns="http://schemas.openxmlformats.org/package/2006/relationships"><Relationship Id="rId8" Type="http://schemas.openxmlformats.org/officeDocument/2006/relationships/image" Target="../media/image89.svg"/><Relationship Id="rId13" Type="http://schemas.openxmlformats.org/officeDocument/2006/relationships/image" Target="../media/image93.png"/><Relationship Id="rId18" Type="http://schemas.openxmlformats.org/officeDocument/2006/relationships/hyperlink" Target="https://safeshare.tv/x/ss603e396a10e3e" TargetMode="External"/><Relationship Id="rId3" Type="http://schemas.openxmlformats.org/officeDocument/2006/relationships/image" Target="../media/image69.png"/><Relationship Id="rId7" Type="http://schemas.openxmlformats.org/officeDocument/2006/relationships/image" Target="../media/image88.png"/><Relationship Id="rId12" Type="http://schemas.openxmlformats.org/officeDocument/2006/relationships/image" Target="../media/image92.png"/><Relationship Id="rId17" Type="http://schemas.openxmlformats.org/officeDocument/2006/relationships/image" Target="../media/image63.svg"/><Relationship Id="rId2" Type="http://schemas.openxmlformats.org/officeDocument/2006/relationships/notesSlide" Target="../notesSlides/notesSlide12.xml"/><Relationship Id="rId16" Type="http://schemas.openxmlformats.org/officeDocument/2006/relationships/image" Target="../media/image62.png"/><Relationship Id="rId1" Type="http://schemas.openxmlformats.org/officeDocument/2006/relationships/slideLayout" Target="../slideLayouts/slideLayout1.xml"/><Relationship Id="rId6" Type="http://schemas.openxmlformats.org/officeDocument/2006/relationships/image" Target="../media/image87.svg"/><Relationship Id="rId11" Type="http://schemas.openxmlformats.org/officeDocument/2006/relationships/image" Target="../media/image44.png"/><Relationship Id="rId5" Type="http://schemas.openxmlformats.org/officeDocument/2006/relationships/image" Target="../media/image86.png"/><Relationship Id="rId15" Type="http://schemas.openxmlformats.org/officeDocument/2006/relationships/image" Target="../media/image95.png"/><Relationship Id="rId10" Type="http://schemas.openxmlformats.org/officeDocument/2006/relationships/image" Target="../media/image91.svg"/><Relationship Id="rId19" Type="http://schemas.openxmlformats.org/officeDocument/2006/relationships/image" Target="../media/image96.jpeg"/><Relationship Id="rId4" Type="http://schemas.openxmlformats.org/officeDocument/2006/relationships/image" Target="../media/image70.svg"/><Relationship Id="rId9" Type="http://schemas.openxmlformats.org/officeDocument/2006/relationships/image" Target="../media/image90.png"/><Relationship Id="rId14" Type="http://schemas.openxmlformats.org/officeDocument/2006/relationships/image" Target="../media/image94.png"/></Relationships>
</file>

<file path=ppt/slides/_rels/slide14.xml.rels><?xml version="1.0" encoding="UTF-8" standalone="yes"?>
<Relationships xmlns="http://schemas.openxmlformats.org/package/2006/relationships"><Relationship Id="rId8" Type="http://schemas.openxmlformats.org/officeDocument/2006/relationships/image" Target="../media/image94.png"/><Relationship Id="rId13" Type="http://schemas.openxmlformats.org/officeDocument/2006/relationships/image" Target="../media/image100.jpeg"/><Relationship Id="rId3" Type="http://schemas.openxmlformats.org/officeDocument/2006/relationships/image" Target="../media/image97.png"/><Relationship Id="rId7" Type="http://schemas.openxmlformats.org/officeDocument/2006/relationships/image" Target="../media/image93.png"/><Relationship Id="rId12" Type="http://schemas.microsoft.com/office/2007/relationships/hdphoto" Target="../media/hdphoto2.wdp"/><Relationship Id="rId17" Type="http://schemas.openxmlformats.org/officeDocument/2006/relationships/image" Target="../media/image63.svg"/><Relationship Id="rId2" Type="http://schemas.openxmlformats.org/officeDocument/2006/relationships/notesSlide" Target="../notesSlides/notesSlide13.xml"/><Relationship Id="rId16" Type="http://schemas.openxmlformats.org/officeDocument/2006/relationships/image" Target="../media/image62.png"/><Relationship Id="rId1" Type="http://schemas.openxmlformats.org/officeDocument/2006/relationships/slideLayout" Target="../slideLayouts/slideLayout1.xml"/><Relationship Id="rId6" Type="http://schemas.openxmlformats.org/officeDocument/2006/relationships/image" Target="../media/image92.png"/><Relationship Id="rId11" Type="http://schemas.openxmlformats.org/officeDocument/2006/relationships/image" Target="../media/image99.png"/><Relationship Id="rId5" Type="http://schemas.openxmlformats.org/officeDocument/2006/relationships/image" Target="../media/image44.png"/><Relationship Id="rId15" Type="http://schemas.openxmlformats.org/officeDocument/2006/relationships/image" Target="../media/image102.jpeg"/><Relationship Id="rId10" Type="http://schemas.openxmlformats.org/officeDocument/2006/relationships/image" Target="../media/image98.png"/><Relationship Id="rId4" Type="http://schemas.microsoft.com/office/2007/relationships/hdphoto" Target="../media/hdphoto1.wdp"/><Relationship Id="rId9" Type="http://schemas.openxmlformats.org/officeDocument/2006/relationships/image" Target="../media/image95.png"/><Relationship Id="rId14" Type="http://schemas.openxmlformats.org/officeDocument/2006/relationships/image" Target="../media/image101.jpeg"/></Relationships>
</file>

<file path=ppt/slides/_rels/slide15.xml.rels><?xml version="1.0" encoding="UTF-8" standalone="yes"?>
<Relationships xmlns="http://schemas.openxmlformats.org/package/2006/relationships"><Relationship Id="rId8" Type="http://schemas.openxmlformats.org/officeDocument/2006/relationships/image" Target="../media/image107.svg"/><Relationship Id="rId13" Type="http://schemas.openxmlformats.org/officeDocument/2006/relationships/image" Target="../media/image112.png"/><Relationship Id="rId18" Type="http://schemas.openxmlformats.org/officeDocument/2006/relationships/image" Target="../media/image114.jpeg"/><Relationship Id="rId26" Type="http://schemas.openxmlformats.org/officeDocument/2006/relationships/image" Target="../media/image65.png"/><Relationship Id="rId3" Type="http://schemas.openxmlformats.org/officeDocument/2006/relationships/image" Target="../media/image103.png"/><Relationship Id="rId21" Type="http://schemas.openxmlformats.org/officeDocument/2006/relationships/image" Target="../media/image92.png"/><Relationship Id="rId7" Type="http://schemas.openxmlformats.org/officeDocument/2006/relationships/image" Target="../media/image106.png"/><Relationship Id="rId12" Type="http://schemas.openxmlformats.org/officeDocument/2006/relationships/image" Target="../media/image111.svg"/><Relationship Id="rId17" Type="http://schemas.openxmlformats.org/officeDocument/2006/relationships/image" Target="../media/image100.jpeg"/><Relationship Id="rId25" Type="http://schemas.openxmlformats.org/officeDocument/2006/relationships/image" Target="../media/image57.png"/><Relationship Id="rId2" Type="http://schemas.openxmlformats.org/officeDocument/2006/relationships/notesSlide" Target="../notesSlides/notesSlide14.xml"/><Relationship Id="rId16" Type="http://schemas.openxmlformats.org/officeDocument/2006/relationships/image" Target="../media/image63.svg"/><Relationship Id="rId20" Type="http://schemas.openxmlformats.org/officeDocument/2006/relationships/image" Target="../media/image44.png"/><Relationship Id="rId1" Type="http://schemas.openxmlformats.org/officeDocument/2006/relationships/slideLayout" Target="../slideLayouts/slideLayout1.xml"/><Relationship Id="rId6" Type="http://schemas.openxmlformats.org/officeDocument/2006/relationships/image" Target="../media/image105.svg"/><Relationship Id="rId11" Type="http://schemas.openxmlformats.org/officeDocument/2006/relationships/image" Target="../media/image110.png"/><Relationship Id="rId24" Type="http://schemas.openxmlformats.org/officeDocument/2006/relationships/image" Target="../media/image56.png"/><Relationship Id="rId5" Type="http://schemas.openxmlformats.org/officeDocument/2006/relationships/image" Target="../media/image104.png"/><Relationship Id="rId15" Type="http://schemas.openxmlformats.org/officeDocument/2006/relationships/image" Target="../media/image62.png"/><Relationship Id="rId23" Type="http://schemas.openxmlformats.org/officeDocument/2006/relationships/image" Target="../media/image98.png"/><Relationship Id="rId28" Type="http://schemas.microsoft.com/office/2007/relationships/hdphoto" Target="../media/hdphoto1.wdp"/><Relationship Id="rId10" Type="http://schemas.openxmlformats.org/officeDocument/2006/relationships/image" Target="../media/image109.svg"/><Relationship Id="rId19" Type="http://schemas.openxmlformats.org/officeDocument/2006/relationships/image" Target="../media/image115.jpeg"/><Relationship Id="rId4" Type="http://schemas.microsoft.com/office/2007/relationships/hdphoto" Target="../media/hdphoto3.wdp"/><Relationship Id="rId9" Type="http://schemas.openxmlformats.org/officeDocument/2006/relationships/image" Target="../media/image108.png"/><Relationship Id="rId14" Type="http://schemas.openxmlformats.org/officeDocument/2006/relationships/image" Target="../media/image113.svg"/><Relationship Id="rId22" Type="http://schemas.openxmlformats.org/officeDocument/2006/relationships/image" Target="../media/image93.png"/><Relationship Id="rId27" Type="http://schemas.openxmlformats.org/officeDocument/2006/relationships/image" Target="../media/image97.png"/></Relationships>
</file>

<file path=ppt/slides/_rels/slide16.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54.png"/><Relationship Id="rId7" Type="http://schemas.openxmlformats.org/officeDocument/2006/relationships/image" Target="../media/image58.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57.png"/><Relationship Id="rId5" Type="http://schemas.openxmlformats.org/officeDocument/2006/relationships/image" Target="../media/image56.png"/><Relationship Id="rId10" Type="http://schemas.openxmlformats.org/officeDocument/2006/relationships/image" Target="../media/image61.png"/><Relationship Id="rId4" Type="http://schemas.openxmlformats.org/officeDocument/2006/relationships/image" Target="../media/image55.png"/><Relationship Id="rId9" Type="http://schemas.openxmlformats.org/officeDocument/2006/relationships/image" Target="../media/image60.png"/></Relationships>
</file>

<file path=ppt/slides/_rels/slide17.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62.png"/><Relationship Id="rId7" Type="http://schemas.openxmlformats.org/officeDocument/2006/relationships/image" Target="../media/image44.png"/><Relationship Id="rId12" Type="http://schemas.openxmlformats.org/officeDocument/2006/relationships/image" Target="../media/image65.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43.png"/><Relationship Id="rId11" Type="http://schemas.openxmlformats.org/officeDocument/2006/relationships/image" Target="../media/image50.png"/><Relationship Id="rId5" Type="http://schemas.openxmlformats.org/officeDocument/2006/relationships/image" Target="../media/image42.png"/><Relationship Id="rId10" Type="http://schemas.openxmlformats.org/officeDocument/2006/relationships/image" Target="../media/image49.png"/><Relationship Id="rId4" Type="http://schemas.openxmlformats.org/officeDocument/2006/relationships/image" Target="../media/image63.svg"/><Relationship Id="rId9" Type="http://schemas.openxmlformats.org/officeDocument/2006/relationships/image" Target="../media/image46.png"/></Relationships>
</file>

<file path=ppt/slides/_rels/slide18.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54.png"/><Relationship Id="rId7" Type="http://schemas.openxmlformats.org/officeDocument/2006/relationships/image" Target="../media/image58.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57.png"/><Relationship Id="rId5" Type="http://schemas.openxmlformats.org/officeDocument/2006/relationships/image" Target="../media/image56.png"/><Relationship Id="rId10" Type="http://schemas.openxmlformats.org/officeDocument/2006/relationships/image" Target="../media/image61.png"/><Relationship Id="rId4" Type="http://schemas.openxmlformats.org/officeDocument/2006/relationships/image" Target="../media/image55.png"/><Relationship Id="rId9" Type="http://schemas.openxmlformats.org/officeDocument/2006/relationships/image" Target="../media/image60.png"/></Relationships>
</file>

<file path=ppt/slides/_rels/slide19.xml.rels><?xml version="1.0" encoding="UTF-8" standalone="yes"?>
<Relationships xmlns="http://schemas.openxmlformats.org/package/2006/relationships"><Relationship Id="rId8" Type="http://schemas.openxmlformats.org/officeDocument/2006/relationships/image" Target="../media/image120.png"/><Relationship Id="rId13" Type="http://schemas.openxmlformats.org/officeDocument/2006/relationships/image" Target="../media/image125.svg"/><Relationship Id="rId3" Type="http://schemas.openxmlformats.org/officeDocument/2006/relationships/image" Target="../media/image117.svg"/><Relationship Id="rId7" Type="http://schemas.openxmlformats.org/officeDocument/2006/relationships/image" Target="../media/image119.svg"/><Relationship Id="rId12" Type="http://schemas.openxmlformats.org/officeDocument/2006/relationships/image" Target="../media/image124.png"/><Relationship Id="rId17" Type="http://schemas.openxmlformats.org/officeDocument/2006/relationships/image" Target="../media/image129.svg"/><Relationship Id="rId2" Type="http://schemas.openxmlformats.org/officeDocument/2006/relationships/image" Target="../media/image116.png"/><Relationship Id="rId16" Type="http://schemas.openxmlformats.org/officeDocument/2006/relationships/image" Target="../media/image128.png"/><Relationship Id="rId1" Type="http://schemas.openxmlformats.org/officeDocument/2006/relationships/slideLayout" Target="../slideLayouts/slideLayout1.xml"/><Relationship Id="rId6" Type="http://schemas.openxmlformats.org/officeDocument/2006/relationships/image" Target="../media/image118.png"/><Relationship Id="rId11" Type="http://schemas.openxmlformats.org/officeDocument/2006/relationships/image" Target="../media/image123.svg"/><Relationship Id="rId5" Type="http://schemas.openxmlformats.org/officeDocument/2006/relationships/image" Target="../media/image41.svg"/><Relationship Id="rId15" Type="http://schemas.openxmlformats.org/officeDocument/2006/relationships/image" Target="../media/image127.svg"/><Relationship Id="rId10" Type="http://schemas.openxmlformats.org/officeDocument/2006/relationships/image" Target="../media/image122.png"/><Relationship Id="rId4" Type="http://schemas.openxmlformats.org/officeDocument/2006/relationships/image" Target="../media/image40.png"/><Relationship Id="rId9" Type="http://schemas.openxmlformats.org/officeDocument/2006/relationships/image" Target="../media/image121.svg"/><Relationship Id="rId14" Type="http://schemas.openxmlformats.org/officeDocument/2006/relationships/image" Target="../media/image126.png"/></Relationships>
</file>

<file path=ppt/slides/_rels/slide20.xml.rels><?xml version="1.0" encoding="UTF-8" standalone="yes"?>
<Relationships xmlns="http://schemas.openxmlformats.org/package/2006/relationships"><Relationship Id="rId8" Type="http://schemas.openxmlformats.org/officeDocument/2006/relationships/image" Target="../media/image122.png"/><Relationship Id="rId13" Type="http://schemas.openxmlformats.org/officeDocument/2006/relationships/image" Target="../media/image127.svg"/><Relationship Id="rId3" Type="http://schemas.openxmlformats.org/officeDocument/2006/relationships/image" Target="../media/image130.jpeg"/><Relationship Id="rId7" Type="http://schemas.openxmlformats.org/officeDocument/2006/relationships/image" Target="../media/image121.svg"/><Relationship Id="rId12" Type="http://schemas.openxmlformats.org/officeDocument/2006/relationships/image" Target="../media/image126.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120.png"/><Relationship Id="rId11" Type="http://schemas.openxmlformats.org/officeDocument/2006/relationships/image" Target="../media/image125.svg"/><Relationship Id="rId5" Type="http://schemas.openxmlformats.org/officeDocument/2006/relationships/image" Target="../media/image119.svg"/><Relationship Id="rId15" Type="http://schemas.openxmlformats.org/officeDocument/2006/relationships/image" Target="../media/image41.svg"/><Relationship Id="rId10" Type="http://schemas.openxmlformats.org/officeDocument/2006/relationships/image" Target="../media/image124.png"/><Relationship Id="rId4" Type="http://schemas.openxmlformats.org/officeDocument/2006/relationships/image" Target="../media/image118.png"/><Relationship Id="rId9" Type="http://schemas.openxmlformats.org/officeDocument/2006/relationships/image" Target="../media/image123.svg"/><Relationship Id="rId14" Type="http://schemas.openxmlformats.org/officeDocument/2006/relationships/image" Target="../media/image40.png"/></Relationships>
</file>

<file path=ppt/slides/_rels/slide21.xml.rels><?xml version="1.0" encoding="UTF-8" standalone="yes"?>
<Relationships xmlns="http://schemas.openxmlformats.org/package/2006/relationships"><Relationship Id="rId8" Type="http://schemas.openxmlformats.org/officeDocument/2006/relationships/image" Target="../media/image123.svg"/><Relationship Id="rId13" Type="http://schemas.openxmlformats.org/officeDocument/2006/relationships/image" Target="../media/image40.png"/><Relationship Id="rId3" Type="http://schemas.openxmlformats.org/officeDocument/2006/relationships/image" Target="../media/image118.png"/><Relationship Id="rId7" Type="http://schemas.openxmlformats.org/officeDocument/2006/relationships/image" Target="../media/image122.png"/><Relationship Id="rId12" Type="http://schemas.openxmlformats.org/officeDocument/2006/relationships/image" Target="../media/image127.svg"/><Relationship Id="rId2" Type="http://schemas.openxmlformats.org/officeDocument/2006/relationships/notesSlide" Target="../notesSlides/notesSlide19.xml"/><Relationship Id="rId16" Type="http://schemas.microsoft.com/office/2007/relationships/hdphoto" Target="../media/hdphoto4.wdp"/><Relationship Id="rId1" Type="http://schemas.openxmlformats.org/officeDocument/2006/relationships/slideLayout" Target="../slideLayouts/slideLayout1.xml"/><Relationship Id="rId6" Type="http://schemas.openxmlformats.org/officeDocument/2006/relationships/image" Target="../media/image121.svg"/><Relationship Id="rId11" Type="http://schemas.openxmlformats.org/officeDocument/2006/relationships/image" Target="../media/image126.png"/><Relationship Id="rId5" Type="http://schemas.openxmlformats.org/officeDocument/2006/relationships/image" Target="../media/image120.png"/><Relationship Id="rId15" Type="http://schemas.openxmlformats.org/officeDocument/2006/relationships/image" Target="../media/image131.png"/><Relationship Id="rId10" Type="http://schemas.openxmlformats.org/officeDocument/2006/relationships/image" Target="../media/image125.svg"/><Relationship Id="rId4" Type="http://schemas.openxmlformats.org/officeDocument/2006/relationships/image" Target="../media/image119.svg"/><Relationship Id="rId9" Type="http://schemas.openxmlformats.org/officeDocument/2006/relationships/image" Target="../media/image124.png"/><Relationship Id="rId14" Type="http://schemas.openxmlformats.org/officeDocument/2006/relationships/image" Target="../media/image41.svg"/></Relationships>
</file>

<file path=ppt/slides/_rels/slide22.xml.rels><?xml version="1.0" encoding="UTF-8" standalone="yes"?>
<Relationships xmlns="http://schemas.openxmlformats.org/package/2006/relationships"><Relationship Id="rId8" Type="http://schemas.openxmlformats.org/officeDocument/2006/relationships/image" Target="../media/image122.png"/><Relationship Id="rId13" Type="http://schemas.openxmlformats.org/officeDocument/2006/relationships/image" Target="../media/image127.svg"/><Relationship Id="rId3" Type="http://schemas.openxmlformats.org/officeDocument/2006/relationships/image" Target="../media/image132.jpeg"/><Relationship Id="rId7" Type="http://schemas.openxmlformats.org/officeDocument/2006/relationships/image" Target="../media/image121.svg"/><Relationship Id="rId12" Type="http://schemas.openxmlformats.org/officeDocument/2006/relationships/image" Target="../media/image126.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120.png"/><Relationship Id="rId11" Type="http://schemas.openxmlformats.org/officeDocument/2006/relationships/image" Target="../media/image125.svg"/><Relationship Id="rId5" Type="http://schemas.openxmlformats.org/officeDocument/2006/relationships/image" Target="../media/image119.svg"/><Relationship Id="rId15" Type="http://schemas.openxmlformats.org/officeDocument/2006/relationships/image" Target="../media/image41.svg"/><Relationship Id="rId10" Type="http://schemas.openxmlformats.org/officeDocument/2006/relationships/image" Target="../media/image124.png"/><Relationship Id="rId4" Type="http://schemas.openxmlformats.org/officeDocument/2006/relationships/image" Target="../media/image118.png"/><Relationship Id="rId9" Type="http://schemas.openxmlformats.org/officeDocument/2006/relationships/image" Target="../media/image123.svg"/><Relationship Id="rId14" Type="http://schemas.openxmlformats.org/officeDocument/2006/relationships/image" Target="../media/image40.png"/></Relationships>
</file>

<file path=ppt/slides/_rels/slide23.xml.rels><?xml version="1.0" encoding="UTF-8" standalone="yes"?>
<Relationships xmlns="http://schemas.openxmlformats.org/package/2006/relationships"><Relationship Id="rId8" Type="http://schemas.openxmlformats.org/officeDocument/2006/relationships/image" Target="../media/image123.svg"/><Relationship Id="rId13" Type="http://schemas.openxmlformats.org/officeDocument/2006/relationships/image" Target="../media/image40.png"/><Relationship Id="rId3" Type="http://schemas.openxmlformats.org/officeDocument/2006/relationships/image" Target="../media/image118.png"/><Relationship Id="rId7" Type="http://schemas.openxmlformats.org/officeDocument/2006/relationships/image" Target="../media/image122.png"/><Relationship Id="rId12" Type="http://schemas.openxmlformats.org/officeDocument/2006/relationships/image" Target="../media/image127.sv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121.svg"/><Relationship Id="rId11" Type="http://schemas.openxmlformats.org/officeDocument/2006/relationships/image" Target="../media/image126.png"/><Relationship Id="rId5" Type="http://schemas.openxmlformats.org/officeDocument/2006/relationships/image" Target="../media/image120.png"/><Relationship Id="rId15" Type="http://schemas.openxmlformats.org/officeDocument/2006/relationships/image" Target="../media/image133.jpeg"/><Relationship Id="rId10" Type="http://schemas.openxmlformats.org/officeDocument/2006/relationships/image" Target="../media/image125.svg"/><Relationship Id="rId4" Type="http://schemas.openxmlformats.org/officeDocument/2006/relationships/image" Target="../media/image119.svg"/><Relationship Id="rId9" Type="http://schemas.openxmlformats.org/officeDocument/2006/relationships/image" Target="../media/image124.png"/><Relationship Id="rId14" Type="http://schemas.openxmlformats.org/officeDocument/2006/relationships/image" Target="../media/image41.svg"/></Relationships>
</file>

<file path=ppt/slides/_rels/slide24.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54.png"/><Relationship Id="rId7" Type="http://schemas.openxmlformats.org/officeDocument/2006/relationships/image" Target="../media/image58.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57.png"/><Relationship Id="rId5" Type="http://schemas.openxmlformats.org/officeDocument/2006/relationships/image" Target="../media/image56.png"/><Relationship Id="rId10" Type="http://schemas.openxmlformats.org/officeDocument/2006/relationships/image" Target="../media/image61.png"/><Relationship Id="rId4" Type="http://schemas.openxmlformats.org/officeDocument/2006/relationships/image" Target="../media/image55.png"/><Relationship Id="rId9" Type="http://schemas.openxmlformats.org/officeDocument/2006/relationships/image" Target="../media/image60.png"/></Relationships>
</file>

<file path=ppt/slides/_rels/slide25.xml.rels><?xml version="1.0" encoding="UTF-8" standalone="yes"?>
<Relationships xmlns="http://schemas.openxmlformats.org/package/2006/relationships"><Relationship Id="rId3" Type="http://schemas.openxmlformats.org/officeDocument/2006/relationships/hyperlink" Target="mailto:primary@votesforschools.com" TargetMode="External"/><Relationship Id="rId2" Type="http://schemas.openxmlformats.org/officeDocument/2006/relationships/notesSlide" Target="../notesSlides/notesSlide23.xml"/><Relationship Id="rId1" Type="http://schemas.openxmlformats.org/officeDocument/2006/relationships/slideLayout" Target="../slideLayouts/slideLayout9.xml"/><Relationship Id="rId6" Type="http://schemas.openxmlformats.org/officeDocument/2006/relationships/image" Target="../media/image135.jpeg"/><Relationship Id="rId5" Type="http://schemas.openxmlformats.org/officeDocument/2006/relationships/hyperlink" Target="https://www.internationalwomensday.com/School-Resources" TargetMode="External"/><Relationship Id="rId4" Type="http://schemas.openxmlformats.org/officeDocument/2006/relationships/image" Target="../media/image134.jpeg"/></Relationships>
</file>

<file path=ppt/slides/_rels/slide26.xml.rels><?xml version="1.0" encoding="UTF-8" standalone="yes"?>
<Relationships xmlns="http://schemas.openxmlformats.org/package/2006/relationships"><Relationship Id="rId3" Type="http://schemas.openxmlformats.org/officeDocument/2006/relationships/image" Target="../media/image136.png"/><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image" Target="../media/image137.png"/></Relationships>
</file>

<file path=ppt/slides/_rels/slide27.xml.rels><?xml version="1.0" encoding="UTF-8" standalone="yes"?>
<Relationships xmlns="http://schemas.openxmlformats.org/package/2006/relationships"><Relationship Id="rId8" Type="http://schemas.openxmlformats.org/officeDocument/2006/relationships/hyperlink" Target="mailto:primary@votesforschools.com" TargetMode="External"/><Relationship Id="rId3" Type="http://schemas.openxmlformats.org/officeDocument/2006/relationships/hyperlink" Target="http://www.votesforschools.com/login/teacher" TargetMode="External"/><Relationship Id="rId7" Type="http://schemas.openxmlformats.org/officeDocument/2006/relationships/hyperlink" Target="https://www.surveymonkey.co.uk/r/vfs-primary-ks2-IWD" TargetMode="External"/><Relationship Id="rId2" Type="http://schemas.openxmlformats.org/officeDocument/2006/relationships/notesSlide" Target="../notesSlides/notesSlide25.xml"/><Relationship Id="rId1" Type="http://schemas.openxmlformats.org/officeDocument/2006/relationships/slideLayout" Target="../slideLayouts/slideLayout3.xml"/><Relationship Id="rId6" Type="http://schemas.openxmlformats.org/officeDocument/2006/relationships/image" Target="../media/image138.png"/><Relationship Id="rId5" Type="http://schemas.openxmlformats.org/officeDocument/2006/relationships/hyperlink" Target="https://safeshare.tv/x/N0-AjP3cFjg" TargetMode="External"/><Relationship Id="rId4" Type="http://schemas.openxmlformats.org/officeDocument/2006/relationships/image" Target="../media/image14.png"/><Relationship Id="rId9" Type="http://schemas.openxmlformats.org/officeDocument/2006/relationships/image" Target="../media/image13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1679314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Chart 17">
            <a:extLst>
              <a:ext uri="{FF2B5EF4-FFF2-40B4-BE49-F238E27FC236}">
                <a16:creationId xmlns:a16="http://schemas.microsoft.com/office/drawing/2014/main" id="{0B47675D-8C01-4E1D-BC00-B86F2A8EC850}"/>
              </a:ext>
            </a:extLst>
          </p:cNvPr>
          <p:cNvGraphicFramePr/>
          <p:nvPr/>
        </p:nvGraphicFramePr>
        <p:xfrm>
          <a:off x="2358769" y="862802"/>
          <a:ext cx="4426457" cy="3221138"/>
        </p:xfrm>
        <a:graphic>
          <a:graphicData uri="http://schemas.openxmlformats.org/drawingml/2006/chart">
            <c:chart xmlns:c="http://schemas.openxmlformats.org/drawingml/2006/chart" xmlns:r="http://schemas.openxmlformats.org/officeDocument/2006/relationships" r:id="rId3"/>
          </a:graphicData>
        </a:graphic>
      </p:graphicFrame>
      <p:sp>
        <p:nvSpPr>
          <p:cNvPr id="19" name="TextBox 18">
            <a:extLst>
              <a:ext uri="{FF2B5EF4-FFF2-40B4-BE49-F238E27FC236}">
                <a16:creationId xmlns:a16="http://schemas.microsoft.com/office/drawing/2014/main" id="{E0804D2E-EDCC-48EA-AE05-F60E93A25BFE}"/>
              </a:ext>
            </a:extLst>
          </p:cNvPr>
          <p:cNvSpPr txBox="1"/>
          <p:nvPr/>
        </p:nvSpPr>
        <p:spPr>
          <a:xfrm>
            <a:off x="3488964" y="4470620"/>
            <a:ext cx="837089" cy="369332"/>
          </a:xfrm>
          <a:prstGeom prst="rect">
            <a:avLst/>
          </a:prstGeom>
          <a:noFill/>
        </p:spPr>
        <p:txBody>
          <a:bodyPr wrap="none" rtlCol="0">
            <a:spAutoFit/>
          </a:bodyPr>
          <a:lstStyle/>
          <a:p>
            <a:pPr algn="ctr"/>
            <a:r>
              <a:rPr lang="en-GB" b="1" dirty="0"/>
              <a:t>62.2%</a:t>
            </a:r>
          </a:p>
        </p:txBody>
      </p:sp>
      <p:grpSp>
        <p:nvGrpSpPr>
          <p:cNvPr id="20" name="Group 19">
            <a:extLst>
              <a:ext uri="{FF2B5EF4-FFF2-40B4-BE49-F238E27FC236}">
                <a16:creationId xmlns:a16="http://schemas.microsoft.com/office/drawing/2014/main" id="{D5F1EFD1-0787-4E5F-A31A-B5E260105F99}"/>
              </a:ext>
            </a:extLst>
          </p:cNvPr>
          <p:cNvGrpSpPr/>
          <p:nvPr/>
        </p:nvGrpSpPr>
        <p:grpSpPr>
          <a:xfrm>
            <a:off x="3463804" y="4097819"/>
            <a:ext cx="880223" cy="369332"/>
            <a:chOff x="2730423" y="3886887"/>
            <a:chExt cx="880223" cy="369332"/>
          </a:xfrm>
        </p:grpSpPr>
        <p:sp>
          <p:nvSpPr>
            <p:cNvPr id="27" name="Oval 26">
              <a:extLst>
                <a:ext uri="{FF2B5EF4-FFF2-40B4-BE49-F238E27FC236}">
                  <a16:creationId xmlns:a16="http://schemas.microsoft.com/office/drawing/2014/main" id="{2CF11E90-22BD-4340-BEB5-FB2C83BDFA24}"/>
                </a:ext>
              </a:extLst>
            </p:cNvPr>
            <p:cNvSpPr/>
            <p:nvPr/>
          </p:nvSpPr>
          <p:spPr>
            <a:xfrm>
              <a:off x="2730423" y="3913956"/>
              <a:ext cx="315195" cy="315195"/>
            </a:xfrm>
            <a:prstGeom prst="ellipse">
              <a:avLst/>
            </a:prstGeom>
            <a:solidFill>
              <a:srgbClr val="80A0F2"/>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8" name="TextBox 27">
              <a:extLst>
                <a:ext uri="{FF2B5EF4-FFF2-40B4-BE49-F238E27FC236}">
                  <a16:creationId xmlns:a16="http://schemas.microsoft.com/office/drawing/2014/main" id="{A9792CE9-6D5E-46C2-9A67-6197A82911BB}"/>
                </a:ext>
              </a:extLst>
            </p:cNvPr>
            <p:cNvSpPr txBox="1"/>
            <p:nvPr/>
          </p:nvSpPr>
          <p:spPr>
            <a:xfrm>
              <a:off x="3034847" y="3886887"/>
              <a:ext cx="575799" cy="369332"/>
            </a:xfrm>
            <a:prstGeom prst="rect">
              <a:avLst/>
            </a:prstGeom>
            <a:noFill/>
          </p:spPr>
          <p:txBody>
            <a:bodyPr wrap="none" rtlCol="0">
              <a:spAutoFit/>
            </a:bodyPr>
            <a:lstStyle/>
            <a:p>
              <a:pPr defTabSz="457200"/>
              <a:r>
                <a:rPr lang="en-GB" b="1" dirty="0">
                  <a:solidFill>
                    <a:prstClr val="black"/>
                  </a:solidFill>
                  <a:latin typeface="Century Gothic"/>
                </a:rPr>
                <a:t>Yes</a:t>
              </a:r>
            </a:p>
          </p:txBody>
        </p:sp>
      </p:grpSp>
      <p:grpSp>
        <p:nvGrpSpPr>
          <p:cNvPr id="29" name="Group 28">
            <a:extLst>
              <a:ext uri="{FF2B5EF4-FFF2-40B4-BE49-F238E27FC236}">
                <a16:creationId xmlns:a16="http://schemas.microsoft.com/office/drawing/2014/main" id="{38862E7F-B410-40C8-BEFA-6590B38E3D2D}"/>
              </a:ext>
            </a:extLst>
          </p:cNvPr>
          <p:cNvGrpSpPr/>
          <p:nvPr/>
        </p:nvGrpSpPr>
        <p:grpSpPr>
          <a:xfrm>
            <a:off x="5043949" y="4067902"/>
            <a:ext cx="808088" cy="369332"/>
            <a:chOff x="2730423" y="3886887"/>
            <a:chExt cx="808088" cy="369332"/>
          </a:xfrm>
        </p:grpSpPr>
        <p:sp>
          <p:nvSpPr>
            <p:cNvPr id="30" name="Oval 29">
              <a:extLst>
                <a:ext uri="{FF2B5EF4-FFF2-40B4-BE49-F238E27FC236}">
                  <a16:creationId xmlns:a16="http://schemas.microsoft.com/office/drawing/2014/main" id="{982B9F01-9D25-4B9D-9176-9992B5DC4B93}"/>
                </a:ext>
              </a:extLst>
            </p:cNvPr>
            <p:cNvSpPr/>
            <p:nvPr/>
          </p:nvSpPr>
          <p:spPr>
            <a:xfrm>
              <a:off x="2730423" y="3913956"/>
              <a:ext cx="315195" cy="315195"/>
            </a:xfrm>
            <a:prstGeom prst="ellipse">
              <a:avLst/>
            </a:prstGeom>
            <a:solidFill>
              <a:schemeClr val="accent2"/>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DA9FE047-1A1C-43C3-AF61-C4B098A20E53}"/>
                </a:ext>
              </a:extLst>
            </p:cNvPr>
            <p:cNvSpPr txBox="1"/>
            <p:nvPr/>
          </p:nvSpPr>
          <p:spPr>
            <a:xfrm>
              <a:off x="3034847" y="3886887"/>
              <a:ext cx="503664" cy="369332"/>
            </a:xfrm>
            <a:prstGeom prst="rect">
              <a:avLst/>
            </a:prstGeom>
            <a:noFill/>
          </p:spPr>
          <p:txBody>
            <a:bodyPr wrap="none" rtlCol="0">
              <a:spAutoFit/>
            </a:bodyPr>
            <a:lstStyle/>
            <a:p>
              <a:pPr defTabSz="457200"/>
              <a:r>
                <a:rPr lang="en-GB" b="1" dirty="0">
                  <a:solidFill>
                    <a:prstClr val="black"/>
                  </a:solidFill>
                  <a:latin typeface="Century Gothic"/>
                </a:rPr>
                <a:t>No</a:t>
              </a:r>
            </a:p>
          </p:txBody>
        </p:sp>
      </p:grpSp>
      <p:sp>
        <p:nvSpPr>
          <p:cNvPr id="32" name="TextBox 31">
            <a:extLst>
              <a:ext uri="{FF2B5EF4-FFF2-40B4-BE49-F238E27FC236}">
                <a16:creationId xmlns:a16="http://schemas.microsoft.com/office/drawing/2014/main" id="{C39E23B6-06D9-4E9F-986E-7896C8201D9D}"/>
              </a:ext>
            </a:extLst>
          </p:cNvPr>
          <p:cNvSpPr txBox="1"/>
          <p:nvPr/>
        </p:nvSpPr>
        <p:spPr>
          <a:xfrm>
            <a:off x="5017887" y="4467151"/>
            <a:ext cx="837089" cy="369332"/>
          </a:xfrm>
          <a:prstGeom prst="rect">
            <a:avLst/>
          </a:prstGeom>
          <a:noFill/>
        </p:spPr>
        <p:txBody>
          <a:bodyPr wrap="none" rtlCol="0">
            <a:spAutoFit/>
          </a:bodyPr>
          <a:lstStyle/>
          <a:p>
            <a:pPr algn="ctr"/>
            <a:r>
              <a:rPr lang="en-GB" b="1" dirty="0"/>
              <a:t>37.8%</a:t>
            </a:r>
          </a:p>
        </p:txBody>
      </p:sp>
      <p:sp>
        <p:nvSpPr>
          <p:cNvPr id="3" name="Rounded Rectangular Callout 26">
            <a:extLst>
              <a:ext uri="{FF2B5EF4-FFF2-40B4-BE49-F238E27FC236}">
                <a16:creationId xmlns:a16="http://schemas.microsoft.com/office/drawing/2014/main" id="{45896485-FE31-4C15-A557-D2C72F761888}"/>
              </a:ext>
            </a:extLst>
          </p:cNvPr>
          <p:cNvSpPr/>
          <p:nvPr/>
        </p:nvSpPr>
        <p:spPr>
          <a:xfrm>
            <a:off x="6147928" y="1213677"/>
            <a:ext cx="2753701" cy="1458710"/>
          </a:xfrm>
          <a:prstGeom prst="wedgeRoundRectCallout">
            <a:avLst>
              <a:gd name="adj1" fmla="val -61976"/>
              <a:gd name="adj2" fmla="val -6299"/>
              <a:gd name="adj3" fmla="val 16667"/>
            </a:avLst>
          </a:prstGeom>
          <a:solidFill>
            <a:schemeClr val="bg1"/>
          </a:solidFill>
          <a:ln w="28575" cmpd="sng">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b="1" dirty="0">
                <a:solidFill>
                  <a:schemeClr val="tx1"/>
                </a:solidFill>
                <a:latin typeface="+mj-lt"/>
              </a:rPr>
              <a:t>“I like it being cheap so I don't have to save up lots of money to buy chocolate.”</a:t>
            </a:r>
          </a:p>
          <a:p>
            <a:pPr algn="ctr"/>
            <a:r>
              <a:rPr lang="en-GB" sz="1400" dirty="0" err="1">
                <a:solidFill>
                  <a:schemeClr val="tx1"/>
                </a:solidFill>
                <a:latin typeface="+mj-lt"/>
              </a:rPr>
              <a:t>Chipstead</a:t>
            </a:r>
            <a:r>
              <a:rPr lang="en-GB" sz="1400" dirty="0">
                <a:solidFill>
                  <a:schemeClr val="tx1"/>
                </a:solidFill>
                <a:latin typeface="+mj-lt"/>
              </a:rPr>
              <a:t> Valley Primary School</a:t>
            </a:r>
          </a:p>
        </p:txBody>
      </p:sp>
      <p:sp>
        <p:nvSpPr>
          <p:cNvPr id="6" name="Rounded Rectangular Callout 26">
            <a:extLst>
              <a:ext uri="{FF2B5EF4-FFF2-40B4-BE49-F238E27FC236}">
                <a16:creationId xmlns:a16="http://schemas.microsoft.com/office/drawing/2014/main" id="{8DF28427-E384-4934-B41A-8EC510A65EDE}"/>
              </a:ext>
            </a:extLst>
          </p:cNvPr>
          <p:cNvSpPr/>
          <p:nvPr/>
        </p:nvSpPr>
        <p:spPr>
          <a:xfrm>
            <a:off x="3369924" y="4986218"/>
            <a:ext cx="5531708" cy="1644167"/>
          </a:xfrm>
          <a:prstGeom prst="wedgeRoundRectCallout">
            <a:avLst>
              <a:gd name="adj1" fmla="val 895"/>
              <a:gd name="adj2" fmla="val -64234"/>
              <a:gd name="adj3" fmla="val 16667"/>
            </a:avLst>
          </a:prstGeom>
          <a:solidFill>
            <a:schemeClr val="bg1"/>
          </a:solidFill>
          <a:ln w="28575" cmpd="sng">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b="1" dirty="0">
                <a:solidFill>
                  <a:schemeClr val="tx1"/>
                </a:solidFill>
                <a:latin typeface="Century Gothic" panose="020B0502020202020204" pitchFamily="34" charset="0"/>
              </a:rPr>
              <a:t>“Cocoa farmers have not got the privileges that we have they barely get paid and while we are enjoying eating chocolate the cocoa farmers are harvesting more and more cacao. Also the shops like Asda, Tesco, Sainsbury’s and Morrison's take most of the profit from selling the chocolate so that should change.”</a:t>
            </a:r>
          </a:p>
          <a:p>
            <a:pPr algn="ctr"/>
            <a:r>
              <a:rPr lang="en-GB" sz="1400" dirty="0">
                <a:solidFill>
                  <a:schemeClr val="tx1"/>
                </a:solidFill>
                <a:latin typeface="Century Gothic" panose="020B0502020202020204" pitchFamily="34" charset="0"/>
              </a:rPr>
              <a:t>The Godolphin Junior Academy</a:t>
            </a:r>
          </a:p>
        </p:txBody>
      </p:sp>
      <p:sp>
        <p:nvSpPr>
          <p:cNvPr id="8" name="Rounded Rectangular Callout 26">
            <a:extLst>
              <a:ext uri="{FF2B5EF4-FFF2-40B4-BE49-F238E27FC236}">
                <a16:creationId xmlns:a16="http://schemas.microsoft.com/office/drawing/2014/main" id="{B87A9C6E-9A0F-462E-ABA9-708764865F7B}"/>
              </a:ext>
            </a:extLst>
          </p:cNvPr>
          <p:cNvSpPr/>
          <p:nvPr/>
        </p:nvSpPr>
        <p:spPr>
          <a:xfrm>
            <a:off x="242369" y="4237832"/>
            <a:ext cx="2753702" cy="2392553"/>
          </a:xfrm>
          <a:prstGeom prst="wedgeRoundRectCallout">
            <a:avLst>
              <a:gd name="adj1" fmla="val 61516"/>
              <a:gd name="adj2" fmla="val -41559"/>
              <a:gd name="adj3" fmla="val 16667"/>
            </a:avLst>
          </a:prstGeom>
          <a:solidFill>
            <a:schemeClr val="bg1"/>
          </a:solidFill>
          <a:ln w="28575" cmpd="sng">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b="1" dirty="0">
                <a:solidFill>
                  <a:schemeClr val="tx1"/>
                </a:solidFill>
                <a:latin typeface="Century Gothic" panose="020B0502020202020204" pitchFamily="34" charset="0"/>
              </a:rPr>
              <a:t>“At the start of this lesson I didn't really want to pay more for chocolate but in this lesson I realised how hard farmers work to make chocolate and how little they get. So now I agree that farmers should get more money.”</a:t>
            </a:r>
          </a:p>
          <a:p>
            <a:pPr algn="ctr"/>
            <a:r>
              <a:rPr lang="en-GB" sz="1400" dirty="0">
                <a:solidFill>
                  <a:schemeClr val="tx1"/>
                </a:solidFill>
                <a:latin typeface="Century Gothic" panose="020B0502020202020204" pitchFamily="34" charset="0"/>
              </a:rPr>
              <a:t>Broadford Primary School</a:t>
            </a:r>
          </a:p>
        </p:txBody>
      </p:sp>
      <p:sp>
        <p:nvSpPr>
          <p:cNvPr id="22" name="Rectangle 21">
            <a:extLst>
              <a:ext uri="{FF2B5EF4-FFF2-40B4-BE49-F238E27FC236}">
                <a16:creationId xmlns:a16="http://schemas.microsoft.com/office/drawing/2014/main" id="{D7E3C814-C75E-495A-B3AB-000C363EEE6C}"/>
              </a:ext>
            </a:extLst>
          </p:cNvPr>
          <p:cNvSpPr/>
          <p:nvPr/>
        </p:nvSpPr>
        <p:spPr>
          <a:xfrm>
            <a:off x="891993" y="37814"/>
            <a:ext cx="7360014" cy="923330"/>
          </a:xfrm>
          <a:prstGeom prst="rect">
            <a:avLst/>
          </a:prstGeom>
        </p:spPr>
        <p:txBody>
          <a:bodyPr wrap="square">
            <a:spAutoFit/>
          </a:bodyPr>
          <a:lstStyle/>
          <a:p>
            <a:pPr algn="ctr">
              <a:buSzPct val="25000"/>
            </a:pPr>
            <a:r>
              <a:rPr lang="en-GB" sz="2700" b="1" dirty="0">
                <a:solidFill>
                  <a:schemeClr val="bg1"/>
                </a:solidFill>
                <a:latin typeface="Century Gothic" panose="020B0502020202020204" pitchFamily="34" charset="0"/>
                <a:ea typeface="Lato"/>
                <a:cs typeface="Lato"/>
                <a:sym typeface="Lato"/>
              </a:rPr>
              <a:t>Feedback: “Would you pay more for chocolate?”</a:t>
            </a:r>
            <a:endParaRPr lang="en-GB" sz="2700" b="1" dirty="0">
              <a:solidFill>
                <a:schemeClr val="bg1"/>
              </a:solidFill>
              <a:latin typeface="Century Gothic" panose="020B0502020202020204" pitchFamily="34" charset="0"/>
            </a:endParaRPr>
          </a:p>
        </p:txBody>
      </p:sp>
      <p:sp>
        <p:nvSpPr>
          <p:cNvPr id="25" name="Rounded Rectangular Callout 26">
            <a:extLst>
              <a:ext uri="{FF2B5EF4-FFF2-40B4-BE49-F238E27FC236}">
                <a16:creationId xmlns:a16="http://schemas.microsoft.com/office/drawing/2014/main" id="{BC1FFA3E-4594-4E1A-89A2-8297652AD426}"/>
              </a:ext>
            </a:extLst>
          </p:cNvPr>
          <p:cNvSpPr/>
          <p:nvPr/>
        </p:nvSpPr>
        <p:spPr>
          <a:xfrm>
            <a:off x="242371" y="1213676"/>
            <a:ext cx="2753700" cy="830881"/>
          </a:xfrm>
          <a:prstGeom prst="wedgeRoundRectCallout">
            <a:avLst>
              <a:gd name="adj1" fmla="val 64311"/>
              <a:gd name="adj2" fmla="val 36530"/>
              <a:gd name="adj3" fmla="val 16667"/>
            </a:avLst>
          </a:prstGeom>
          <a:solidFill>
            <a:schemeClr val="bg1"/>
          </a:solidFill>
          <a:ln w="28575" cmpd="sng">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b="1" dirty="0">
                <a:solidFill>
                  <a:schemeClr val="tx1"/>
                </a:solidFill>
                <a:latin typeface="Century Gothic" panose="020B0502020202020204" pitchFamily="34" charset="0"/>
              </a:rPr>
              <a:t>“I would pay more if others got paid fairly.”</a:t>
            </a:r>
          </a:p>
          <a:p>
            <a:pPr algn="ctr"/>
            <a:r>
              <a:rPr lang="en-GB" sz="1400" dirty="0">
                <a:solidFill>
                  <a:schemeClr val="tx1"/>
                </a:solidFill>
                <a:latin typeface="Century Gothic" panose="020B0502020202020204" pitchFamily="34" charset="0"/>
              </a:rPr>
              <a:t>Childwall </a:t>
            </a:r>
            <a:r>
              <a:rPr lang="en-GB" sz="1400" dirty="0" err="1">
                <a:solidFill>
                  <a:schemeClr val="tx1"/>
                </a:solidFill>
                <a:latin typeface="Century Gothic" panose="020B0502020202020204" pitchFamily="34" charset="0"/>
              </a:rPr>
              <a:t>CofE</a:t>
            </a:r>
            <a:r>
              <a:rPr lang="en-GB" sz="1400" dirty="0">
                <a:solidFill>
                  <a:schemeClr val="tx1"/>
                </a:solidFill>
                <a:latin typeface="Century Gothic" panose="020B0502020202020204" pitchFamily="34" charset="0"/>
              </a:rPr>
              <a:t> School</a:t>
            </a:r>
          </a:p>
        </p:txBody>
      </p:sp>
      <p:sp>
        <p:nvSpPr>
          <p:cNvPr id="16" name="Rounded Rectangular Callout 26">
            <a:extLst>
              <a:ext uri="{FF2B5EF4-FFF2-40B4-BE49-F238E27FC236}">
                <a16:creationId xmlns:a16="http://schemas.microsoft.com/office/drawing/2014/main" id="{5ECD5B1B-7EE9-4573-A7C1-AFFB358393DE}"/>
              </a:ext>
            </a:extLst>
          </p:cNvPr>
          <p:cNvSpPr/>
          <p:nvPr/>
        </p:nvSpPr>
        <p:spPr>
          <a:xfrm>
            <a:off x="6147931" y="2857560"/>
            <a:ext cx="2753701" cy="1782789"/>
          </a:xfrm>
          <a:prstGeom prst="wedgeRoundRectCallout">
            <a:avLst>
              <a:gd name="adj1" fmla="val -57507"/>
              <a:gd name="adj2" fmla="val -38772"/>
              <a:gd name="adj3" fmla="val 16667"/>
            </a:avLst>
          </a:prstGeom>
          <a:solidFill>
            <a:schemeClr val="bg1"/>
          </a:solidFill>
          <a:ln w="28575" cmpd="sng">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b="1" dirty="0">
                <a:solidFill>
                  <a:schemeClr val="tx1"/>
                </a:solidFill>
                <a:latin typeface="+mj-lt"/>
              </a:rPr>
              <a:t>“I wouldn't pay more for chocolate because you could be spending it on better things like fruit and vegetables.”</a:t>
            </a:r>
          </a:p>
          <a:p>
            <a:pPr algn="ctr"/>
            <a:r>
              <a:rPr lang="en-GB" sz="1400" dirty="0" err="1">
                <a:solidFill>
                  <a:schemeClr val="tx1"/>
                </a:solidFill>
                <a:latin typeface="+mj-lt"/>
              </a:rPr>
              <a:t>Engayne</a:t>
            </a:r>
            <a:r>
              <a:rPr lang="en-GB" sz="1400" dirty="0">
                <a:solidFill>
                  <a:schemeClr val="tx1"/>
                </a:solidFill>
                <a:latin typeface="+mj-lt"/>
              </a:rPr>
              <a:t> Primary School</a:t>
            </a:r>
          </a:p>
        </p:txBody>
      </p:sp>
      <p:sp>
        <p:nvSpPr>
          <p:cNvPr id="17" name="Rounded Rectangular Callout 26">
            <a:extLst>
              <a:ext uri="{FF2B5EF4-FFF2-40B4-BE49-F238E27FC236}">
                <a16:creationId xmlns:a16="http://schemas.microsoft.com/office/drawing/2014/main" id="{8232E054-DC00-44A8-B5B3-261CC8FDC12A}"/>
              </a:ext>
            </a:extLst>
          </p:cNvPr>
          <p:cNvSpPr/>
          <p:nvPr/>
        </p:nvSpPr>
        <p:spPr>
          <a:xfrm>
            <a:off x="242365" y="2198671"/>
            <a:ext cx="2753701" cy="1863840"/>
          </a:xfrm>
          <a:prstGeom prst="wedgeRoundRectCallout">
            <a:avLst>
              <a:gd name="adj1" fmla="val 61469"/>
              <a:gd name="adj2" fmla="val 2799"/>
              <a:gd name="adj3" fmla="val 16667"/>
            </a:avLst>
          </a:prstGeom>
          <a:solidFill>
            <a:schemeClr val="bg1"/>
          </a:solidFill>
          <a:ln w="28575" cmpd="sng">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b="1" dirty="0">
                <a:solidFill>
                  <a:schemeClr val="tx1"/>
                </a:solidFill>
                <a:latin typeface="Century Gothic" panose="020B0502020202020204" pitchFamily="34" charset="0"/>
              </a:rPr>
              <a:t>“Yes I would be happy to pay more for chocolate if it is fairly made because after what I’ve seen and how hard the farmers work to only get 6p, it’s just not fair.”</a:t>
            </a:r>
          </a:p>
          <a:p>
            <a:pPr algn="ctr"/>
            <a:r>
              <a:rPr lang="en-GB" sz="1400" dirty="0">
                <a:solidFill>
                  <a:schemeClr val="tx1"/>
                </a:solidFill>
                <a:latin typeface="Century Gothic" panose="020B0502020202020204" pitchFamily="34" charset="0"/>
              </a:rPr>
              <a:t>Linacre Primary School</a:t>
            </a:r>
          </a:p>
        </p:txBody>
      </p:sp>
    </p:spTree>
    <p:extLst>
      <p:ext uri="{BB962C8B-B14F-4D97-AF65-F5344CB8AC3E}">
        <p14:creationId xmlns:p14="http://schemas.microsoft.com/office/powerpoint/2010/main" val="22934816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50FDCABB-FD2B-44E3-A1FE-31495D30DC10}"/>
              </a:ext>
            </a:extLst>
          </p:cNvPr>
          <p:cNvSpPr/>
          <p:nvPr/>
        </p:nvSpPr>
        <p:spPr>
          <a:xfrm>
            <a:off x="891993" y="37814"/>
            <a:ext cx="7360014" cy="923330"/>
          </a:xfrm>
          <a:prstGeom prst="rect">
            <a:avLst/>
          </a:prstGeom>
        </p:spPr>
        <p:txBody>
          <a:bodyPr wrap="square">
            <a:spAutoFit/>
          </a:bodyPr>
          <a:lstStyle/>
          <a:p>
            <a:pPr algn="ctr">
              <a:buSzPct val="25000"/>
            </a:pPr>
            <a:r>
              <a:rPr lang="en-GB" sz="2700" b="1" dirty="0">
                <a:solidFill>
                  <a:schemeClr val="bg1"/>
                </a:solidFill>
                <a:latin typeface="Century Gothic" panose="020B0502020202020204" pitchFamily="34" charset="0"/>
                <a:ea typeface="Lato"/>
                <a:cs typeface="Lato"/>
                <a:sym typeface="Lato"/>
              </a:rPr>
              <a:t>Feedback: “Would you pay more for chocolate?”</a:t>
            </a:r>
            <a:endParaRPr lang="en-GB" sz="2700" b="1" dirty="0">
              <a:solidFill>
                <a:schemeClr val="bg1"/>
              </a:solidFill>
              <a:latin typeface="Century Gothic" panose="020B0502020202020204" pitchFamily="34" charset="0"/>
            </a:endParaRPr>
          </a:p>
        </p:txBody>
      </p:sp>
      <p:sp>
        <p:nvSpPr>
          <p:cNvPr id="20" name="Rectangle: Rounded Corners 19">
            <a:extLst>
              <a:ext uri="{FF2B5EF4-FFF2-40B4-BE49-F238E27FC236}">
                <a16:creationId xmlns:a16="http://schemas.microsoft.com/office/drawing/2014/main" id="{7A5B58B0-D5DF-41F8-8236-3B790025AF18}"/>
              </a:ext>
            </a:extLst>
          </p:cNvPr>
          <p:cNvSpPr/>
          <p:nvPr/>
        </p:nvSpPr>
        <p:spPr>
          <a:xfrm>
            <a:off x="248344" y="5031522"/>
            <a:ext cx="1456682" cy="622876"/>
          </a:xfrm>
          <a:prstGeom prst="roundRect">
            <a:avLst/>
          </a:prstGeom>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The Fairtrade Foundation</a:t>
            </a:r>
          </a:p>
        </p:txBody>
      </p:sp>
      <p:sp>
        <p:nvSpPr>
          <p:cNvPr id="21" name="Rectangle: Rounded Corners 20">
            <a:extLst>
              <a:ext uri="{FF2B5EF4-FFF2-40B4-BE49-F238E27FC236}">
                <a16:creationId xmlns:a16="http://schemas.microsoft.com/office/drawing/2014/main" id="{589FC586-D371-494C-8E63-CD68DFBB5D6F}"/>
              </a:ext>
            </a:extLst>
          </p:cNvPr>
          <p:cNvSpPr/>
          <p:nvPr/>
        </p:nvSpPr>
        <p:spPr>
          <a:xfrm>
            <a:off x="6160161" y="5031226"/>
            <a:ext cx="1456682" cy="622877"/>
          </a:xfrm>
          <a:prstGeom prst="roundRect">
            <a:avLst/>
          </a:prstGeom>
          <a:solidFill>
            <a:schemeClr val="accent4"/>
          </a:solidFill>
          <a:ln w="285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err="1"/>
              <a:t>Koolskools</a:t>
            </a:r>
            <a:endParaRPr lang="en-GB" sz="1400" b="1" dirty="0"/>
          </a:p>
        </p:txBody>
      </p:sp>
      <p:sp>
        <p:nvSpPr>
          <p:cNvPr id="22" name="Rectangle: Rounded Corners 21">
            <a:extLst>
              <a:ext uri="{FF2B5EF4-FFF2-40B4-BE49-F238E27FC236}">
                <a16:creationId xmlns:a16="http://schemas.microsoft.com/office/drawing/2014/main" id="{16266907-5A2E-4165-83AC-E4E73861EC04}"/>
              </a:ext>
            </a:extLst>
          </p:cNvPr>
          <p:cNvSpPr/>
          <p:nvPr/>
        </p:nvSpPr>
        <p:spPr>
          <a:xfrm>
            <a:off x="3132106" y="5031522"/>
            <a:ext cx="1454882" cy="622877"/>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Oxfam</a:t>
            </a:r>
          </a:p>
        </p:txBody>
      </p:sp>
      <p:sp>
        <p:nvSpPr>
          <p:cNvPr id="23" name="Rectangle: Rounded Corners 22">
            <a:extLst>
              <a:ext uri="{FF2B5EF4-FFF2-40B4-BE49-F238E27FC236}">
                <a16:creationId xmlns:a16="http://schemas.microsoft.com/office/drawing/2014/main" id="{72C17577-1214-4A73-B8F1-005CD4DE6359}"/>
              </a:ext>
            </a:extLst>
          </p:cNvPr>
          <p:cNvSpPr/>
          <p:nvPr/>
        </p:nvSpPr>
        <p:spPr>
          <a:xfrm>
            <a:off x="1677706" y="5933621"/>
            <a:ext cx="1454400" cy="622066"/>
          </a:xfrm>
          <a:prstGeom prst="roundRect">
            <a:avLst/>
          </a:prstGeom>
          <a:solidFill>
            <a:schemeClr val="accent3">
              <a:lumMod val="90000"/>
            </a:schemeClr>
          </a:solidFill>
          <a:ln w="28575">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Ben &amp; Jerry’s</a:t>
            </a:r>
          </a:p>
        </p:txBody>
      </p:sp>
      <p:sp>
        <p:nvSpPr>
          <p:cNvPr id="24" name="Rectangle: Rounded Corners 23">
            <a:extLst>
              <a:ext uri="{FF2B5EF4-FFF2-40B4-BE49-F238E27FC236}">
                <a16:creationId xmlns:a16="http://schemas.microsoft.com/office/drawing/2014/main" id="{917CE567-8100-465A-B4DF-5F786ED349B3}"/>
              </a:ext>
            </a:extLst>
          </p:cNvPr>
          <p:cNvSpPr/>
          <p:nvPr/>
        </p:nvSpPr>
        <p:spPr>
          <a:xfrm>
            <a:off x="4740296" y="5933621"/>
            <a:ext cx="1454400" cy="622066"/>
          </a:xfrm>
          <a:prstGeom prst="roundRect">
            <a:avLst/>
          </a:prstGeom>
          <a:solidFill>
            <a:srgbClr val="C7C7D7"/>
          </a:solidFill>
          <a:ln w="28575">
            <a:solidFill>
              <a:srgbClr val="9695B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Eco-Schools</a:t>
            </a:r>
          </a:p>
        </p:txBody>
      </p:sp>
      <p:sp>
        <p:nvSpPr>
          <p:cNvPr id="25" name="TextBox 24">
            <a:extLst>
              <a:ext uri="{FF2B5EF4-FFF2-40B4-BE49-F238E27FC236}">
                <a16:creationId xmlns:a16="http://schemas.microsoft.com/office/drawing/2014/main" id="{6BDD1585-BC84-4DB9-B533-DB26276F9BBC}"/>
              </a:ext>
            </a:extLst>
          </p:cNvPr>
          <p:cNvSpPr txBox="1"/>
          <p:nvPr/>
        </p:nvSpPr>
        <p:spPr>
          <a:xfrm>
            <a:off x="1739150" y="4510383"/>
            <a:ext cx="5665076" cy="353943"/>
          </a:xfrm>
          <a:prstGeom prst="rect">
            <a:avLst/>
          </a:prstGeom>
          <a:noFill/>
        </p:spPr>
        <p:txBody>
          <a:bodyPr wrap="square" rtlCol="0" anchor="ctr">
            <a:spAutoFit/>
          </a:bodyPr>
          <a:lstStyle/>
          <a:p>
            <a:pPr algn="ctr"/>
            <a:r>
              <a:rPr lang="en-GB" sz="1700" b="1" dirty="0"/>
              <a:t>The VoteTopic results were shared with… </a:t>
            </a:r>
          </a:p>
        </p:txBody>
      </p:sp>
      <p:pic>
        <p:nvPicPr>
          <p:cNvPr id="1028" name="Picture 4" descr="The Fairtrade Foundation - Wikipedia">
            <a:extLst>
              <a:ext uri="{FF2B5EF4-FFF2-40B4-BE49-F238E27FC236}">
                <a16:creationId xmlns:a16="http://schemas.microsoft.com/office/drawing/2014/main" id="{C32C31D7-C893-4372-AE90-D02BAB830F28}"/>
              </a:ext>
            </a:extLst>
          </p:cNvPr>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2048829" y="4989126"/>
            <a:ext cx="739474" cy="739474"/>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6" descr="Oxfam Logo transparent PNG - StickPNG">
            <a:extLst>
              <a:ext uri="{FF2B5EF4-FFF2-40B4-BE49-F238E27FC236}">
                <a16:creationId xmlns:a16="http://schemas.microsoft.com/office/drawing/2014/main" id="{242A74E7-50E8-4771-ACB9-7CF7824F7183}"/>
              </a:ext>
            </a:extLst>
          </p:cNvPr>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r="59141"/>
          <a:stretch/>
        </p:blipFill>
        <p:spPr bwMode="auto">
          <a:xfrm>
            <a:off x="4930791" y="4923724"/>
            <a:ext cx="885567" cy="83788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8" descr="Koolskools – Koolskools">
            <a:extLst>
              <a:ext uri="{FF2B5EF4-FFF2-40B4-BE49-F238E27FC236}">
                <a16:creationId xmlns:a16="http://schemas.microsoft.com/office/drawing/2014/main" id="{C30D38D3-1366-4C4B-B3DA-66AC1063C187}"/>
              </a:ext>
            </a:extLst>
          </p:cNvPr>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7960648" y="4987713"/>
            <a:ext cx="935008" cy="87013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10">
            <a:extLst>
              <a:ext uri="{FF2B5EF4-FFF2-40B4-BE49-F238E27FC236}">
                <a16:creationId xmlns:a16="http://schemas.microsoft.com/office/drawing/2014/main" id="{B51993CD-16D9-4459-BC95-0CCD843808DB}"/>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44" name="Picture 20" descr="Eco-Schools Global (@EcoSchoolsInt) | Twitter">
            <a:extLst>
              <a:ext uri="{FF2B5EF4-FFF2-40B4-BE49-F238E27FC236}">
                <a16:creationId xmlns:a16="http://schemas.microsoft.com/office/drawing/2014/main" id="{91533C94-EC34-4F0E-A770-85893D26EC37}"/>
              </a:ext>
            </a:extLst>
          </p:cNvPr>
          <p:cNvPicPr>
            <a:picLocks noChangeAspect="1" noChangeArrowheads="1"/>
          </p:cNvPicPr>
          <p:nvPr/>
        </p:nvPicPr>
        <p:blipFill rotWithShape="1">
          <a:blip r:embed="rId6" cstate="print">
            <a:extLst>
              <a:ext uri="{28A0092B-C50C-407E-A947-70E740481C1C}">
                <a14:useLocalDpi xmlns:a14="http://schemas.microsoft.com/office/drawing/2010/main"/>
              </a:ext>
            </a:extLst>
          </a:blip>
          <a:srcRect/>
          <a:stretch/>
        </p:blipFill>
        <p:spPr bwMode="auto">
          <a:xfrm>
            <a:off x="6531286" y="5777149"/>
            <a:ext cx="935008" cy="870130"/>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Ben &amp; Jerry's UK (@benandjerrysUK) | Twitter">
            <a:extLst>
              <a:ext uri="{FF2B5EF4-FFF2-40B4-BE49-F238E27FC236}">
                <a16:creationId xmlns:a16="http://schemas.microsoft.com/office/drawing/2014/main" id="{81338A97-0E2B-486C-93BE-1FDA2922FDD7}"/>
              </a:ext>
            </a:extLst>
          </p:cNvPr>
          <p:cNvPicPr>
            <a:picLocks noChangeAspect="1" noChangeArrowheads="1"/>
          </p:cNvPicPr>
          <p:nvPr/>
        </p:nvPicPr>
        <p:blipFill>
          <a:blip r:embed="rId7" cstate="print">
            <a:extLst>
              <a:ext uri="{28A0092B-C50C-407E-A947-70E740481C1C}">
                <a14:useLocalDpi xmlns:a14="http://schemas.microsoft.com/office/drawing/2010/main"/>
              </a:ext>
            </a:extLst>
          </a:blip>
          <a:srcRect/>
          <a:stretch>
            <a:fillRect/>
          </a:stretch>
        </p:blipFill>
        <p:spPr bwMode="auto">
          <a:xfrm>
            <a:off x="3468697" y="5817043"/>
            <a:ext cx="935008" cy="935008"/>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Rounded Corners 14">
            <a:extLst>
              <a:ext uri="{FF2B5EF4-FFF2-40B4-BE49-F238E27FC236}">
                <a16:creationId xmlns:a16="http://schemas.microsoft.com/office/drawing/2014/main" id="{F5231CE7-E3CB-4B99-834E-FDFAA408B016}"/>
              </a:ext>
            </a:extLst>
          </p:cNvPr>
          <p:cNvSpPr/>
          <p:nvPr/>
        </p:nvSpPr>
        <p:spPr>
          <a:xfrm>
            <a:off x="3846504" y="1418155"/>
            <a:ext cx="5049152" cy="914307"/>
          </a:xfrm>
          <a:prstGeom prst="roundRect">
            <a:avLst/>
          </a:prstGeom>
          <a:solidFill>
            <a:schemeClr val="accent4"/>
          </a:solidFill>
          <a:ln w="285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Click the image to hear from </a:t>
            </a:r>
            <a:r>
              <a:rPr lang="en-GB" sz="1600" b="1" dirty="0"/>
              <a:t>Joanna, </a:t>
            </a:r>
            <a:r>
              <a:rPr lang="en-GB" sz="1600" dirty="0"/>
              <a:t>who is </a:t>
            </a:r>
            <a:r>
              <a:rPr lang="en-GB" sz="1600" b="1" dirty="0"/>
              <a:t>Education Manager at the Fairtrade Foundation! </a:t>
            </a:r>
            <a:r>
              <a:rPr lang="en-GB" sz="1600" dirty="0"/>
              <a:t>She was </a:t>
            </a:r>
            <a:r>
              <a:rPr lang="en-GB" sz="1600" b="1" dirty="0"/>
              <a:t>very interested </a:t>
            </a:r>
            <a:r>
              <a:rPr lang="en-GB" sz="1600" dirty="0"/>
              <a:t>in the results… </a:t>
            </a:r>
          </a:p>
        </p:txBody>
      </p:sp>
      <p:sp>
        <p:nvSpPr>
          <p:cNvPr id="16" name="AutoShape 10">
            <a:extLst>
              <a:ext uri="{FF2B5EF4-FFF2-40B4-BE49-F238E27FC236}">
                <a16:creationId xmlns:a16="http://schemas.microsoft.com/office/drawing/2014/main" id="{90888C48-2372-40E2-87D7-7B7E080BDD6E}"/>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8" name="Picture 4" descr="Fairtrade Fortnight | Fairtrade Foundation">
            <a:hlinkClick r:id="rId8"/>
            <a:extLst>
              <a:ext uri="{FF2B5EF4-FFF2-40B4-BE49-F238E27FC236}">
                <a16:creationId xmlns:a16="http://schemas.microsoft.com/office/drawing/2014/main" id="{94A34A33-4DD2-4A12-BAA2-0F5738FD186D}"/>
              </a:ext>
            </a:extLst>
          </p:cNvPr>
          <p:cNvPicPr>
            <a:picLocks noChangeAspect="1" noChangeArrowheads="1"/>
          </p:cNvPicPr>
          <p:nvPr/>
        </p:nvPicPr>
        <p:blipFill>
          <a:blip r:embed="rId9" cstate="print">
            <a:extLst>
              <a:ext uri="{28A0092B-C50C-407E-A947-70E740481C1C}">
                <a14:useLocalDpi xmlns:a14="http://schemas.microsoft.com/office/drawing/2010/main"/>
              </a:ext>
            </a:extLst>
          </a:blip>
          <a:srcRect/>
          <a:stretch>
            <a:fillRect/>
          </a:stretch>
        </p:blipFill>
        <p:spPr bwMode="auto">
          <a:xfrm>
            <a:off x="184809" y="1292998"/>
            <a:ext cx="3155329" cy="1164623"/>
          </a:xfrm>
          <a:prstGeom prst="rect">
            <a:avLst/>
          </a:prstGeom>
          <a:noFill/>
          <a:extLst>
            <a:ext uri="{909E8E84-426E-40DD-AFC4-6F175D3DCCD1}">
              <a14:hiddenFill xmlns:a14="http://schemas.microsoft.com/office/drawing/2010/main">
                <a:solidFill>
                  <a:srgbClr val="FFFFFF"/>
                </a:solidFill>
              </a14:hiddenFill>
            </a:ext>
          </a:extLst>
        </p:spPr>
      </p:pic>
      <p:sp>
        <p:nvSpPr>
          <p:cNvPr id="19" name="Rectangle: Rounded Corners 18">
            <a:extLst>
              <a:ext uri="{FF2B5EF4-FFF2-40B4-BE49-F238E27FC236}">
                <a16:creationId xmlns:a16="http://schemas.microsoft.com/office/drawing/2014/main" id="{6F7F037A-5653-4EF2-AEB8-A2DB97A02ECC}"/>
              </a:ext>
            </a:extLst>
          </p:cNvPr>
          <p:cNvSpPr/>
          <p:nvPr/>
        </p:nvSpPr>
        <p:spPr>
          <a:xfrm>
            <a:off x="2952751" y="1162830"/>
            <a:ext cx="674729" cy="499016"/>
          </a:xfrm>
          <a:prstGeom prst="roundRect">
            <a:avLst/>
          </a:prstGeom>
          <a:solidFill>
            <a:schemeClr val="accent4"/>
          </a:solidFill>
          <a:ln w="285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0:00-1:13</a:t>
            </a:r>
          </a:p>
        </p:txBody>
      </p:sp>
      <p:pic>
        <p:nvPicPr>
          <p:cNvPr id="26" name="Picture 25">
            <a:extLst>
              <a:ext uri="{FF2B5EF4-FFF2-40B4-BE49-F238E27FC236}">
                <a16:creationId xmlns:a16="http://schemas.microsoft.com/office/drawing/2014/main" id="{E59F6559-F87E-4BF3-941C-1062CC9E0EDA}"/>
              </a:ext>
            </a:extLst>
          </p:cNvPr>
          <p:cNvPicPr>
            <a:picLocks noChangeAspect="1"/>
          </p:cNvPicPr>
          <p:nvPr/>
        </p:nvPicPr>
        <p:blipFill>
          <a:blip r:embed="rId10"/>
          <a:stretch>
            <a:fillRect/>
          </a:stretch>
        </p:blipFill>
        <p:spPr>
          <a:xfrm>
            <a:off x="182743" y="3675560"/>
            <a:ext cx="4539591" cy="530116"/>
          </a:xfrm>
          <a:prstGeom prst="rect">
            <a:avLst/>
          </a:prstGeom>
          <a:ln w="28575">
            <a:solidFill>
              <a:schemeClr val="accent2"/>
            </a:solidFill>
            <a:extLst>
              <a:ext uri="{C807C97D-BFC1-408E-A445-0C87EB9F89A2}">
                <ask:lineSketchStyleProps xmlns:ask="http://schemas.microsoft.com/office/drawing/2018/sketchyshapes">
                  <ask:type>
                    <ask:lineSketchNone/>
                  </ask:type>
                </ask:lineSketchStyleProps>
              </a:ext>
            </a:extLst>
          </a:ln>
        </p:spPr>
      </p:pic>
      <p:sp>
        <p:nvSpPr>
          <p:cNvPr id="27" name="Rectangle 26">
            <a:extLst>
              <a:ext uri="{FF2B5EF4-FFF2-40B4-BE49-F238E27FC236}">
                <a16:creationId xmlns:a16="http://schemas.microsoft.com/office/drawing/2014/main" id="{EFB59514-12CE-484E-8F77-6B533E797CDE}"/>
              </a:ext>
            </a:extLst>
          </p:cNvPr>
          <p:cNvSpPr/>
          <p:nvPr/>
        </p:nvSpPr>
        <p:spPr>
          <a:xfrm>
            <a:off x="-312" y="2688804"/>
            <a:ext cx="9144000" cy="625166"/>
          </a:xfrm>
          <a:prstGeom prst="rect">
            <a:avLst/>
          </a:prstGeom>
          <a:solidFill>
            <a:schemeClr val="accent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i="1" dirty="0"/>
              <a:t>Joanna wasn’t the only one </a:t>
            </a:r>
            <a:r>
              <a:rPr lang="en-GB" sz="1600" i="1" dirty="0"/>
              <a:t>who was impressed by your </a:t>
            </a:r>
            <a:r>
              <a:rPr lang="en-GB" sz="1600" b="1" i="1" dirty="0"/>
              <a:t>votes and comments</a:t>
            </a:r>
            <a:r>
              <a:rPr lang="en-GB" sz="1600" i="1" dirty="0"/>
              <a:t>… You were also called “</a:t>
            </a:r>
            <a:r>
              <a:rPr lang="en-GB" sz="1600" b="1" i="1" dirty="0"/>
              <a:t>inspiring</a:t>
            </a:r>
            <a:r>
              <a:rPr lang="en-GB" sz="1600" i="1" dirty="0"/>
              <a:t>” by </a:t>
            </a:r>
            <a:r>
              <a:rPr lang="en-GB" sz="1600" b="1" i="1" dirty="0"/>
              <a:t>Oxfam Education </a:t>
            </a:r>
            <a:r>
              <a:rPr lang="en-GB" sz="1600" i="1" dirty="0"/>
              <a:t>and “</a:t>
            </a:r>
            <a:r>
              <a:rPr lang="en-GB" sz="1600" b="1" i="1" dirty="0"/>
              <a:t>gr8</a:t>
            </a:r>
            <a:r>
              <a:rPr lang="en-GB" sz="1600" i="1" dirty="0"/>
              <a:t>” by </a:t>
            </a:r>
            <a:r>
              <a:rPr lang="en-GB" sz="1600" b="1" i="1" dirty="0"/>
              <a:t>KoolSkools</a:t>
            </a:r>
            <a:r>
              <a:rPr lang="en-GB" sz="1600" i="1" dirty="0"/>
              <a:t>! </a:t>
            </a:r>
          </a:p>
        </p:txBody>
      </p:sp>
      <p:pic>
        <p:nvPicPr>
          <p:cNvPr id="28" name="Picture 27">
            <a:extLst>
              <a:ext uri="{FF2B5EF4-FFF2-40B4-BE49-F238E27FC236}">
                <a16:creationId xmlns:a16="http://schemas.microsoft.com/office/drawing/2014/main" id="{D1E490C5-12EE-48B5-BD23-DE3A0F0B450F}"/>
              </a:ext>
            </a:extLst>
          </p:cNvPr>
          <p:cNvPicPr>
            <a:picLocks noChangeAspect="1"/>
          </p:cNvPicPr>
          <p:nvPr/>
        </p:nvPicPr>
        <p:blipFill rotWithShape="1">
          <a:blip r:embed="rId11" cstate="print">
            <a:extLst>
              <a:ext uri="{28A0092B-C50C-407E-A947-70E740481C1C}">
                <a14:useLocalDpi xmlns:a14="http://schemas.microsoft.com/office/drawing/2010/main"/>
              </a:ext>
            </a:extLst>
          </a:blip>
          <a:srcRect/>
          <a:stretch/>
        </p:blipFill>
        <p:spPr>
          <a:xfrm>
            <a:off x="4930791" y="3537529"/>
            <a:ext cx="4028400" cy="737792"/>
          </a:xfrm>
          <a:prstGeom prst="rect">
            <a:avLst/>
          </a:prstGeom>
          <a:ln w="28575">
            <a:solidFill>
              <a:schemeClr val="tx2"/>
            </a:solidFill>
          </a:ln>
        </p:spPr>
      </p:pic>
      <p:sp>
        <p:nvSpPr>
          <p:cNvPr id="29" name="TextBox 28">
            <a:extLst>
              <a:ext uri="{FF2B5EF4-FFF2-40B4-BE49-F238E27FC236}">
                <a16:creationId xmlns:a16="http://schemas.microsoft.com/office/drawing/2014/main" id="{36EB33F2-42DD-45FB-B3F9-5D9E3378188B}"/>
              </a:ext>
            </a:extLst>
          </p:cNvPr>
          <p:cNvSpPr txBox="1"/>
          <p:nvPr/>
        </p:nvSpPr>
        <p:spPr>
          <a:xfrm>
            <a:off x="118906" y="6635907"/>
            <a:ext cx="4572000" cy="215444"/>
          </a:xfrm>
          <a:prstGeom prst="rect">
            <a:avLst/>
          </a:prstGeom>
          <a:noFill/>
        </p:spPr>
        <p:txBody>
          <a:bodyPr wrap="square">
            <a:spAutoFit/>
          </a:bodyPr>
          <a:lstStyle/>
          <a:p>
            <a:r>
              <a:rPr lang="en-GB" sz="800" dirty="0">
                <a:hlinkClick r:id="rId8"/>
              </a:rPr>
              <a:t>https://safeshare.tv/x/RUJ3ajhnr-c</a:t>
            </a:r>
            <a:r>
              <a:rPr lang="en-GB" sz="800" dirty="0"/>
              <a:t> </a:t>
            </a:r>
          </a:p>
        </p:txBody>
      </p:sp>
    </p:spTree>
    <p:extLst>
      <p:ext uri="{BB962C8B-B14F-4D97-AF65-F5344CB8AC3E}">
        <p14:creationId xmlns:p14="http://schemas.microsoft.com/office/powerpoint/2010/main" val="32133819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Graphic 32" descr="Car Mechanic outline">
            <a:extLst>
              <a:ext uri="{FF2B5EF4-FFF2-40B4-BE49-F238E27FC236}">
                <a16:creationId xmlns:a16="http://schemas.microsoft.com/office/drawing/2014/main" id="{80DD0626-AE12-47AA-B81E-876A297A92A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218378" y="4115532"/>
            <a:ext cx="2856622" cy="2856622"/>
          </a:xfrm>
          <a:prstGeom prst="rect">
            <a:avLst/>
          </a:prstGeom>
        </p:spPr>
      </p:pic>
      <p:pic>
        <p:nvPicPr>
          <p:cNvPr id="19" name="Graphic 18" descr="Hammer outline">
            <a:extLst>
              <a:ext uri="{FF2B5EF4-FFF2-40B4-BE49-F238E27FC236}">
                <a16:creationId xmlns:a16="http://schemas.microsoft.com/office/drawing/2014/main" id="{7B012559-A497-417A-8A51-77E50E21691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517982" y="4309597"/>
            <a:ext cx="2676744" cy="2676744"/>
          </a:xfrm>
          <a:prstGeom prst="rect">
            <a:avLst/>
          </a:prstGeom>
        </p:spPr>
      </p:pic>
      <p:pic>
        <p:nvPicPr>
          <p:cNvPr id="49" name="Graphic 48" descr="Medicine outline">
            <a:extLst>
              <a:ext uri="{FF2B5EF4-FFF2-40B4-BE49-F238E27FC236}">
                <a16:creationId xmlns:a16="http://schemas.microsoft.com/office/drawing/2014/main" id="{19411884-6F69-44A3-9937-F44B0CBD181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926546" y="1739883"/>
            <a:ext cx="2525113" cy="2525113"/>
          </a:xfrm>
          <a:prstGeom prst="rect">
            <a:avLst/>
          </a:prstGeom>
        </p:spPr>
      </p:pic>
      <p:pic>
        <p:nvPicPr>
          <p:cNvPr id="57" name="Graphic 56" descr="Classroom outline">
            <a:extLst>
              <a:ext uri="{FF2B5EF4-FFF2-40B4-BE49-F238E27FC236}">
                <a16:creationId xmlns:a16="http://schemas.microsoft.com/office/drawing/2014/main" id="{7F56D343-B164-45B2-B622-3A3BFFCBA399}"/>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7590" y="1021133"/>
            <a:ext cx="3243863" cy="3243863"/>
          </a:xfrm>
          <a:prstGeom prst="rect">
            <a:avLst/>
          </a:prstGeom>
        </p:spPr>
      </p:pic>
      <p:pic>
        <p:nvPicPr>
          <p:cNvPr id="53" name="Graphic 52" descr="Dancing outline">
            <a:extLst>
              <a:ext uri="{FF2B5EF4-FFF2-40B4-BE49-F238E27FC236}">
                <a16:creationId xmlns:a16="http://schemas.microsoft.com/office/drawing/2014/main" id="{DDFD4CC9-72A5-4D42-9B55-0720F0EA465F}"/>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313802" y="4086139"/>
            <a:ext cx="2856622" cy="2856622"/>
          </a:xfrm>
          <a:prstGeom prst="rect">
            <a:avLst/>
          </a:prstGeom>
        </p:spPr>
      </p:pic>
      <p:sp>
        <p:nvSpPr>
          <p:cNvPr id="59" name="Rectangle 58">
            <a:extLst>
              <a:ext uri="{FF2B5EF4-FFF2-40B4-BE49-F238E27FC236}">
                <a16:creationId xmlns:a16="http://schemas.microsoft.com/office/drawing/2014/main" id="{3AAD37A9-D391-4F99-8C78-F481F94A42D0}"/>
              </a:ext>
            </a:extLst>
          </p:cNvPr>
          <p:cNvSpPr/>
          <p:nvPr/>
        </p:nvSpPr>
        <p:spPr>
          <a:xfrm>
            <a:off x="1584553" y="2316699"/>
            <a:ext cx="6081823" cy="3786765"/>
          </a:xfrm>
          <a:prstGeom prst="rect">
            <a:avLst/>
          </a:prstGeom>
          <a:solidFill>
            <a:schemeClr val="tx1">
              <a:lumMod val="50000"/>
              <a:lumOff val="50000"/>
            </a:schemeClr>
          </a:solidFill>
          <a:ln>
            <a:solidFill>
              <a:schemeClr val="bg1">
                <a:lumMod val="9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0" name="Rectangle 59">
            <a:extLst>
              <a:ext uri="{FF2B5EF4-FFF2-40B4-BE49-F238E27FC236}">
                <a16:creationId xmlns:a16="http://schemas.microsoft.com/office/drawing/2014/main" id="{00CC54D5-E5AB-4691-BDBC-CC857595DEC3}"/>
              </a:ext>
            </a:extLst>
          </p:cNvPr>
          <p:cNvSpPr/>
          <p:nvPr/>
        </p:nvSpPr>
        <p:spPr>
          <a:xfrm>
            <a:off x="1935126" y="2643064"/>
            <a:ext cx="5390707" cy="3088304"/>
          </a:xfrm>
          <a:prstGeom prst="rect">
            <a:avLst/>
          </a:prstGeom>
          <a:solidFill>
            <a:schemeClr val="bg1"/>
          </a:solidFill>
          <a:ln>
            <a:solidFill>
              <a:schemeClr val="bg1">
                <a:lumMod val="9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ext Placeholder 1">
            <a:extLst>
              <a:ext uri="{FF2B5EF4-FFF2-40B4-BE49-F238E27FC236}">
                <a16:creationId xmlns:a16="http://schemas.microsoft.com/office/drawing/2014/main" id="{DFF994E5-335D-4D47-B66A-B06221FAC202}"/>
              </a:ext>
            </a:extLst>
          </p:cNvPr>
          <p:cNvSpPr>
            <a:spLocks noGrp="1"/>
          </p:cNvSpPr>
          <p:nvPr>
            <p:ph type="body" sz="quarter" idx="10"/>
          </p:nvPr>
        </p:nvSpPr>
        <p:spPr>
          <a:xfrm>
            <a:off x="755934" y="164385"/>
            <a:ext cx="7739062" cy="571500"/>
          </a:xfrm>
        </p:spPr>
        <p:txBody>
          <a:bodyPr anchor="ctr"/>
          <a:lstStyle/>
          <a:p>
            <a:r>
              <a:rPr lang="en-GB" dirty="0"/>
              <a:t>Starter: Think of a character…</a:t>
            </a:r>
          </a:p>
        </p:txBody>
      </p:sp>
      <p:sp>
        <p:nvSpPr>
          <p:cNvPr id="17" name="Pentagon 20">
            <a:extLst>
              <a:ext uri="{FF2B5EF4-FFF2-40B4-BE49-F238E27FC236}">
                <a16:creationId xmlns:a16="http://schemas.microsoft.com/office/drawing/2014/main" id="{FD34A3E8-C865-4ADE-BE92-2008BA255070}"/>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8" name="Graphic 15" descr="Chat">
            <a:extLst>
              <a:ext uri="{FF2B5EF4-FFF2-40B4-BE49-F238E27FC236}">
                <a16:creationId xmlns:a16="http://schemas.microsoft.com/office/drawing/2014/main" id="{DBE1233A-F4F9-47ED-B918-1FE7A1B6B6C8}"/>
              </a:ext>
            </a:extLst>
          </p:cNvPr>
          <p:cNvPicPr>
            <a:picLocks noChangeAspect="1"/>
          </p:cNvPicPr>
          <p:nvPr/>
        </p:nvPicPr>
        <p:blipFill>
          <a:blip r:embed="rId13" cstate="screen">
            <a:extLst>
              <a:ext uri="{28A0092B-C50C-407E-A947-70E740481C1C}">
                <a14:useLocalDpi xmlns:a14="http://schemas.microsoft.com/office/drawing/2010/main"/>
              </a:ext>
              <a:ext uri="{96DAC541-7B7A-43D3-8B79-37D633B846F1}">
                <asvg:svgBlip xmlns:asvg="http://schemas.microsoft.com/office/drawing/2016/SVG/main" r:embed="rId14"/>
              </a:ext>
            </a:extLst>
          </a:blip>
          <a:stretch>
            <a:fillRect/>
          </a:stretch>
        </p:blipFill>
        <p:spPr>
          <a:xfrm>
            <a:off x="0" y="170980"/>
            <a:ext cx="579600" cy="579600"/>
          </a:xfrm>
          <a:prstGeom prst="rect">
            <a:avLst/>
          </a:prstGeom>
        </p:spPr>
      </p:pic>
      <p:sp>
        <p:nvSpPr>
          <p:cNvPr id="21" name="Rectangle: Rounded Corners 20">
            <a:extLst>
              <a:ext uri="{FF2B5EF4-FFF2-40B4-BE49-F238E27FC236}">
                <a16:creationId xmlns:a16="http://schemas.microsoft.com/office/drawing/2014/main" id="{63EAD0AD-4E84-4673-9DDB-76992C7355E0}"/>
              </a:ext>
            </a:extLst>
          </p:cNvPr>
          <p:cNvSpPr/>
          <p:nvPr/>
        </p:nvSpPr>
        <p:spPr>
          <a:xfrm>
            <a:off x="186626" y="1126632"/>
            <a:ext cx="8710249" cy="91440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Think of a character… (2-4 mins)</a:t>
            </a:r>
          </a:p>
          <a:p>
            <a:pPr algn="ctr"/>
            <a:r>
              <a:rPr lang="en-GB" sz="1600" dirty="0"/>
              <a:t>Take a look at these different jobs. Can you think of a TV character (or a person that you know) that does each of these jobs?</a:t>
            </a:r>
          </a:p>
        </p:txBody>
      </p:sp>
      <p:sp>
        <p:nvSpPr>
          <p:cNvPr id="27" name="Rectangle: Rounded Corners 26">
            <a:extLst>
              <a:ext uri="{FF2B5EF4-FFF2-40B4-BE49-F238E27FC236}">
                <a16:creationId xmlns:a16="http://schemas.microsoft.com/office/drawing/2014/main" id="{4ABB8466-B65E-4D3A-A9CA-4FB989B2BB33}"/>
              </a:ext>
            </a:extLst>
          </p:cNvPr>
          <p:cNvSpPr/>
          <p:nvPr/>
        </p:nvSpPr>
        <p:spPr>
          <a:xfrm>
            <a:off x="2369469" y="5030594"/>
            <a:ext cx="1019701" cy="483856"/>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Nurse</a:t>
            </a:r>
          </a:p>
        </p:txBody>
      </p:sp>
      <p:pic>
        <p:nvPicPr>
          <p:cNvPr id="35" name="Picture 34" descr="A close-up of a syringe&#10;&#10;Description automatically generated with medium confidence">
            <a:extLst>
              <a:ext uri="{FF2B5EF4-FFF2-40B4-BE49-F238E27FC236}">
                <a16:creationId xmlns:a16="http://schemas.microsoft.com/office/drawing/2014/main" id="{10ED4600-70EB-45F2-B94C-DED4855E8849}"/>
              </a:ext>
            </a:extLst>
          </p:cNvPr>
          <p:cNvPicPr>
            <a:picLocks noChangeAspect="1"/>
          </p:cNvPicPr>
          <p:nvPr/>
        </p:nvPicPr>
        <p:blipFill>
          <a:blip r:embed="rId15"/>
          <a:stretch>
            <a:fillRect/>
          </a:stretch>
        </p:blipFill>
        <p:spPr>
          <a:xfrm>
            <a:off x="2439955" y="4147957"/>
            <a:ext cx="952500" cy="952500"/>
          </a:xfrm>
          <a:prstGeom prst="rect">
            <a:avLst/>
          </a:prstGeom>
        </p:spPr>
      </p:pic>
      <p:sp>
        <p:nvSpPr>
          <p:cNvPr id="37" name="Rectangle: Rounded Corners 36">
            <a:extLst>
              <a:ext uri="{FF2B5EF4-FFF2-40B4-BE49-F238E27FC236}">
                <a16:creationId xmlns:a16="http://schemas.microsoft.com/office/drawing/2014/main" id="{3A4C9E1D-E0EE-4DFA-8C7A-17AC535553A3}"/>
              </a:ext>
            </a:extLst>
          </p:cNvPr>
          <p:cNvSpPr/>
          <p:nvPr/>
        </p:nvSpPr>
        <p:spPr>
          <a:xfrm>
            <a:off x="4748721" y="3626709"/>
            <a:ext cx="1019701" cy="483856"/>
          </a:xfrm>
          <a:prstGeom prst="roundRect">
            <a:avLst/>
          </a:prstGeom>
          <a:solidFill>
            <a:schemeClr val="bg1">
              <a:lumMod val="95000"/>
            </a:schemeClr>
          </a:solidFill>
          <a:ln w="285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Police Officer</a:t>
            </a:r>
          </a:p>
        </p:txBody>
      </p:sp>
      <p:sp>
        <p:nvSpPr>
          <p:cNvPr id="40" name="Rectangle: Rounded Corners 39">
            <a:extLst>
              <a:ext uri="{FF2B5EF4-FFF2-40B4-BE49-F238E27FC236}">
                <a16:creationId xmlns:a16="http://schemas.microsoft.com/office/drawing/2014/main" id="{622C065F-9212-41D2-B8EE-2EAA56A78D17}"/>
              </a:ext>
            </a:extLst>
          </p:cNvPr>
          <p:cNvSpPr/>
          <p:nvPr/>
        </p:nvSpPr>
        <p:spPr>
          <a:xfrm>
            <a:off x="6061266" y="3626709"/>
            <a:ext cx="1019701" cy="483856"/>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Dancer</a:t>
            </a:r>
          </a:p>
        </p:txBody>
      </p:sp>
      <p:pic>
        <p:nvPicPr>
          <p:cNvPr id="42" name="Picture 41" descr="A picture containing text, window&#10;&#10;Description automatically generated">
            <a:extLst>
              <a:ext uri="{FF2B5EF4-FFF2-40B4-BE49-F238E27FC236}">
                <a16:creationId xmlns:a16="http://schemas.microsoft.com/office/drawing/2014/main" id="{3B499BF3-7ECA-4824-AF44-CAF98C2D7902}"/>
              </a:ext>
            </a:extLst>
          </p:cNvPr>
          <p:cNvPicPr>
            <a:picLocks noChangeAspect="1"/>
          </p:cNvPicPr>
          <p:nvPr/>
        </p:nvPicPr>
        <p:blipFill>
          <a:blip r:embed="rId16"/>
          <a:stretch>
            <a:fillRect/>
          </a:stretch>
        </p:blipFill>
        <p:spPr>
          <a:xfrm>
            <a:off x="4783459" y="2706680"/>
            <a:ext cx="952500" cy="952500"/>
          </a:xfrm>
          <a:prstGeom prst="rect">
            <a:avLst/>
          </a:prstGeom>
        </p:spPr>
      </p:pic>
      <p:pic>
        <p:nvPicPr>
          <p:cNvPr id="44" name="Picture 43" descr="Icon&#10;&#10;Description automatically generated">
            <a:extLst>
              <a:ext uri="{FF2B5EF4-FFF2-40B4-BE49-F238E27FC236}">
                <a16:creationId xmlns:a16="http://schemas.microsoft.com/office/drawing/2014/main" id="{5F769DC4-FBA9-42E5-B60F-1095545DA365}"/>
              </a:ext>
            </a:extLst>
          </p:cNvPr>
          <p:cNvPicPr>
            <a:picLocks noChangeAspect="1"/>
          </p:cNvPicPr>
          <p:nvPr/>
        </p:nvPicPr>
        <p:blipFill>
          <a:blip r:embed="rId17"/>
          <a:stretch>
            <a:fillRect/>
          </a:stretch>
        </p:blipFill>
        <p:spPr>
          <a:xfrm>
            <a:off x="5800540" y="4147957"/>
            <a:ext cx="952500" cy="952500"/>
          </a:xfrm>
          <a:prstGeom prst="rect">
            <a:avLst/>
          </a:prstGeom>
        </p:spPr>
      </p:pic>
      <p:sp>
        <p:nvSpPr>
          <p:cNvPr id="45" name="Rectangle: Rounded Corners 44">
            <a:extLst>
              <a:ext uri="{FF2B5EF4-FFF2-40B4-BE49-F238E27FC236}">
                <a16:creationId xmlns:a16="http://schemas.microsoft.com/office/drawing/2014/main" id="{559462D3-FDF0-4BF2-A2C8-0501DCFBAB62}"/>
              </a:ext>
            </a:extLst>
          </p:cNvPr>
          <p:cNvSpPr/>
          <p:nvPr/>
        </p:nvSpPr>
        <p:spPr>
          <a:xfrm>
            <a:off x="3436175" y="3626709"/>
            <a:ext cx="1019701" cy="483856"/>
          </a:xfrm>
          <a:prstGeom prst="roundRect">
            <a:avLst/>
          </a:prstGeom>
          <a:solidFill>
            <a:schemeClr val="accent3"/>
          </a:solidFill>
          <a:ln w="28575">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Teacher</a:t>
            </a:r>
          </a:p>
        </p:txBody>
      </p:sp>
      <p:sp>
        <p:nvSpPr>
          <p:cNvPr id="47" name="Rectangle: Rounded Corners 46">
            <a:extLst>
              <a:ext uri="{FF2B5EF4-FFF2-40B4-BE49-F238E27FC236}">
                <a16:creationId xmlns:a16="http://schemas.microsoft.com/office/drawing/2014/main" id="{E06A4B16-BB79-41C6-8F26-A1E266EA4DBF}"/>
              </a:ext>
            </a:extLst>
          </p:cNvPr>
          <p:cNvSpPr/>
          <p:nvPr/>
        </p:nvSpPr>
        <p:spPr>
          <a:xfrm>
            <a:off x="4002055" y="5030594"/>
            <a:ext cx="1152000" cy="483856"/>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Mechanic</a:t>
            </a:r>
          </a:p>
        </p:txBody>
      </p:sp>
      <p:sp>
        <p:nvSpPr>
          <p:cNvPr id="48" name="Rectangle: Rounded Corners 47">
            <a:extLst>
              <a:ext uri="{FF2B5EF4-FFF2-40B4-BE49-F238E27FC236}">
                <a16:creationId xmlns:a16="http://schemas.microsoft.com/office/drawing/2014/main" id="{9B8BFA74-E29B-4A29-B15A-F4FF857BFE72}"/>
              </a:ext>
            </a:extLst>
          </p:cNvPr>
          <p:cNvSpPr/>
          <p:nvPr/>
        </p:nvSpPr>
        <p:spPr>
          <a:xfrm>
            <a:off x="5766940" y="5059987"/>
            <a:ext cx="1019701" cy="483856"/>
          </a:xfrm>
          <a:prstGeom prst="roundRect">
            <a:avLst/>
          </a:prstGeom>
          <a:solidFill>
            <a:schemeClr val="accent3"/>
          </a:solidFill>
          <a:ln w="28575">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Builder</a:t>
            </a:r>
          </a:p>
        </p:txBody>
      </p:sp>
      <p:pic>
        <p:nvPicPr>
          <p:cNvPr id="50" name="Picture 49" descr="Graphical user interface&#10;&#10;Description automatically generated with medium confidence">
            <a:extLst>
              <a:ext uri="{FF2B5EF4-FFF2-40B4-BE49-F238E27FC236}">
                <a16:creationId xmlns:a16="http://schemas.microsoft.com/office/drawing/2014/main" id="{965AD277-99D0-42FC-AA5A-9D69442F17F1}"/>
              </a:ext>
            </a:extLst>
          </p:cNvPr>
          <p:cNvPicPr>
            <a:picLocks noChangeAspect="1"/>
          </p:cNvPicPr>
          <p:nvPr/>
        </p:nvPicPr>
        <p:blipFill>
          <a:blip r:embed="rId18"/>
          <a:stretch>
            <a:fillRect/>
          </a:stretch>
        </p:blipFill>
        <p:spPr>
          <a:xfrm>
            <a:off x="4095750" y="4185731"/>
            <a:ext cx="952500" cy="952500"/>
          </a:xfrm>
          <a:prstGeom prst="rect">
            <a:avLst/>
          </a:prstGeom>
        </p:spPr>
      </p:pic>
      <p:pic>
        <p:nvPicPr>
          <p:cNvPr id="56" name="Picture 55" descr="A picture containing icon&#10;&#10;Description automatically generated">
            <a:extLst>
              <a:ext uri="{FF2B5EF4-FFF2-40B4-BE49-F238E27FC236}">
                <a16:creationId xmlns:a16="http://schemas.microsoft.com/office/drawing/2014/main" id="{9D9C36C1-565B-402D-B7CF-E96268E8C46E}"/>
              </a:ext>
            </a:extLst>
          </p:cNvPr>
          <p:cNvPicPr>
            <a:picLocks noChangeAspect="1"/>
          </p:cNvPicPr>
          <p:nvPr/>
        </p:nvPicPr>
        <p:blipFill>
          <a:blip r:embed="rId19"/>
          <a:stretch>
            <a:fillRect/>
          </a:stretch>
        </p:blipFill>
        <p:spPr>
          <a:xfrm>
            <a:off x="3474856" y="2786349"/>
            <a:ext cx="952500" cy="952500"/>
          </a:xfrm>
          <a:prstGeom prst="rect">
            <a:avLst/>
          </a:prstGeom>
        </p:spPr>
      </p:pic>
      <p:pic>
        <p:nvPicPr>
          <p:cNvPr id="10" name="Graphic 9" descr="Remote control outline">
            <a:extLst>
              <a:ext uri="{FF2B5EF4-FFF2-40B4-BE49-F238E27FC236}">
                <a16:creationId xmlns:a16="http://schemas.microsoft.com/office/drawing/2014/main" id="{8CEA2BEF-D382-48D9-BB6B-35B61FD6ACFC}"/>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rot="875448">
            <a:off x="-2587796" y="1227064"/>
            <a:ext cx="914400" cy="914400"/>
          </a:xfrm>
          <a:prstGeom prst="rect">
            <a:avLst/>
          </a:prstGeom>
        </p:spPr>
      </p:pic>
      <p:pic>
        <p:nvPicPr>
          <p:cNvPr id="15" name="Picture 14" descr="A picture containing text&#10;&#10;Description automatically generated">
            <a:extLst>
              <a:ext uri="{FF2B5EF4-FFF2-40B4-BE49-F238E27FC236}">
                <a16:creationId xmlns:a16="http://schemas.microsoft.com/office/drawing/2014/main" id="{BBFFA897-53A6-4456-8D2F-EF58B4189FC9}"/>
              </a:ext>
            </a:extLst>
          </p:cNvPr>
          <p:cNvPicPr>
            <a:picLocks noChangeAspect="1"/>
          </p:cNvPicPr>
          <p:nvPr/>
        </p:nvPicPr>
        <p:blipFill>
          <a:blip r:embed="rId22"/>
          <a:stretch>
            <a:fillRect/>
          </a:stretch>
        </p:blipFill>
        <p:spPr>
          <a:xfrm>
            <a:off x="6094866" y="2739442"/>
            <a:ext cx="952500" cy="952500"/>
          </a:xfrm>
          <a:prstGeom prst="rect">
            <a:avLst/>
          </a:prstGeom>
        </p:spPr>
      </p:pic>
      <p:sp>
        <p:nvSpPr>
          <p:cNvPr id="61" name="Rectangle: Rounded Corners 60">
            <a:extLst>
              <a:ext uri="{FF2B5EF4-FFF2-40B4-BE49-F238E27FC236}">
                <a16:creationId xmlns:a16="http://schemas.microsoft.com/office/drawing/2014/main" id="{FC0F0BB4-0B87-46D0-A822-824FAA13930C}"/>
              </a:ext>
            </a:extLst>
          </p:cNvPr>
          <p:cNvSpPr/>
          <p:nvPr/>
        </p:nvSpPr>
        <p:spPr>
          <a:xfrm>
            <a:off x="2149126" y="3629794"/>
            <a:ext cx="1019701" cy="483856"/>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Train Driver</a:t>
            </a:r>
          </a:p>
        </p:txBody>
      </p:sp>
      <p:pic>
        <p:nvPicPr>
          <p:cNvPr id="62" name="Picture 61" descr="A picture containing icon&#10;&#10;Description automatically generated">
            <a:extLst>
              <a:ext uri="{FF2B5EF4-FFF2-40B4-BE49-F238E27FC236}">
                <a16:creationId xmlns:a16="http://schemas.microsoft.com/office/drawing/2014/main" id="{B2BE7941-9C1F-423C-BB0B-08CB8D30E942}"/>
              </a:ext>
            </a:extLst>
          </p:cNvPr>
          <p:cNvPicPr>
            <a:picLocks noChangeAspect="1"/>
          </p:cNvPicPr>
          <p:nvPr/>
        </p:nvPicPr>
        <p:blipFill>
          <a:blip r:embed="rId23"/>
          <a:stretch>
            <a:fillRect/>
          </a:stretch>
        </p:blipFill>
        <p:spPr>
          <a:xfrm>
            <a:off x="2216087" y="2744676"/>
            <a:ext cx="894781" cy="894781"/>
          </a:xfrm>
          <a:prstGeom prst="rect">
            <a:avLst/>
          </a:prstGeom>
        </p:spPr>
      </p:pic>
      <p:pic>
        <p:nvPicPr>
          <p:cNvPr id="31" name="Graphic 30" descr="Television outline">
            <a:extLst>
              <a:ext uri="{FF2B5EF4-FFF2-40B4-BE49-F238E27FC236}">
                <a16:creationId xmlns:a16="http://schemas.microsoft.com/office/drawing/2014/main" id="{9D646074-D96A-489E-A4CC-43A2F97572EE}"/>
              </a:ext>
            </a:extLst>
          </p:cNvPr>
          <p:cNvPicPr>
            <a:picLocks noChangeAspect="1"/>
          </p:cNvPicPr>
          <p:nvPr/>
        </p:nvPicPr>
        <p:blipFill rotWithShape="1">
          <a:blip r:embed="rId24" cstate="print">
            <a:extLst>
              <a:ext uri="{28A0092B-C50C-407E-A947-70E740481C1C}">
                <a14:useLocalDpi xmlns:a14="http://schemas.microsoft.com/office/drawing/2010/main"/>
              </a:ext>
              <a:ext uri="{96DAC541-7B7A-43D3-8B79-37D633B846F1}">
                <asvg:svgBlip xmlns:asvg="http://schemas.microsoft.com/office/drawing/2016/SVG/main" r:embed="rId25"/>
              </a:ext>
            </a:extLst>
          </a:blip>
          <a:srcRect t="13679" b="14856"/>
          <a:stretch/>
        </p:blipFill>
        <p:spPr>
          <a:xfrm>
            <a:off x="1315990" y="2116198"/>
            <a:ext cx="6618950" cy="4730293"/>
          </a:xfrm>
          <a:prstGeom prst="rect">
            <a:avLst/>
          </a:prstGeom>
        </p:spPr>
      </p:pic>
    </p:spTree>
    <p:extLst>
      <p:ext uri="{BB962C8B-B14F-4D97-AF65-F5344CB8AC3E}">
        <p14:creationId xmlns:p14="http://schemas.microsoft.com/office/powerpoint/2010/main" val="29973737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14">
            <a:extLst>
              <a:ext uri="{FF2B5EF4-FFF2-40B4-BE49-F238E27FC236}">
                <a16:creationId xmlns:a16="http://schemas.microsoft.com/office/drawing/2014/main" id="{3CD7446C-5F32-4959-83D1-1462F2696DE4}"/>
              </a:ext>
            </a:extLst>
          </p:cNvPr>
          <p:cNvSpPr/>
          <p:nvPr/>
        </p:nvSpPr>
        <p:spPr>
          <a:xfrm>
            <a:off x="928486" y="253361"/>
            <a:ext cx="7287028" cy="494785"/>
          </a:xfrm>
          <a:prstGeom prst="rect">
            <a:avLst/>
          </a:prstGeom>
          <a:noFill/>
          <a:ln>
            <a:noFill/>
          </a:ln>
        </p:spPr>
        <p:txBody>
          <a:bodyPr lIns="91425" tIns="45700" rIns="91425" bIns="45700" anchor="ctr" anchorCtr="0">
            <a:noAutofit/>
          </a:bodyPr>
          <a:lstStyle/>
          <a:p>
            <a:pPr marL="0" marR="0" lvl="0" indent="0" algn="ctr" rtl="0">
              <a:spcBef>
                <a:spcPts val="0"/>
              </a:spcBef>
              <a:buSzPct val="25000"/>
              <a:buNone/>
            </a:pPr>
            <a:r>
              <a:rPr lang="en-GB" sz="3000" b="1" dirty="0">
                <a:solidFill>
                  <a:schemeClr val="bg1"/>
                </a:solidFill>
                <a:latin typeface="Century Gothic" panose="020B0502020202020204" pitchFamily="34" charset="0"/>
                <a:ea typeface="Lato"/>
                <a:cs typeface="Lato"/>
                <a:sym typeface="Lato"/>
              </a:rPr>
              <a:t>Will gender stereotypes affect your future?</a:t>
            </a:r>
          </a:p>
        </p:txBody>
      </p:sp>
      <p:pic>
        <p:nvPicPr>
          <p:cNvPr id="3" name="Picture 2" descr="A group of people posing for a photo&#10;&#10;Description automatically generated">
            <a:extLst>
              <a:ext uri="{FF2B5EF4-FFF2-40B4-BE49-F238E27FC236}">
                <a16:creationId xmlns:a16="http://schemas.microsoft.com/office/drawing/2014/main" id="{9956E0B6-BF83-46FC-961C-270B96F4B981}"/>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25302" y="1890096"/>
            <a:ext cx="8293395" cy="4621494"/>
          </a:xfrm>
          <a:prstGeom prst="rect">
            <a:avLst/>
          </a:prstGeom>
        </p:spPr>
      </p:pic>
      <p:sp>
        <p:nvSpPr>
          <p:cNvPr id="6" name="Rectangle 5">
            <a:extLst>
              <a:ext uri="{FF2B5EF4-FFF2-40B4-BE49-F238E27FC236}">
                <a16:creationId xmlns:a16="http://schemas.microsoft.com/office/drawing/2014/main" id="{25824673-AE77-4FA6-ADD8-E1AC5058A761}"/>
              </a:ext>
            </a:extLst>
          </p:cNvPr>
          <p:cNvSpPr/>
          <p:nvPr/>
        </p:nvSpPr>
        <p:spPr>
          <a:xfrm>
            <a:off x="425302" y="1329070"/>
            <a:ext cx="8293395" cy="935665"/>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308745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 Placeholder 4">
            <a:extLst>
              <a:ext uri="{FF2B5EF4-FFF2-40B4-BE49-F238E27FC236}">
                <a16:creationId xmlns:a16="http://schemas.microsoft.com/office/drawing/2014/main" id="{0216F494-05E5-4027-9C6E-938AF90FF28E}"/>
              </a:ext>
            </a:extLst>
          </p:cNvPr>
          <p:cNvSpPr txBox="1">
            <a:spLocks/>
          </p:cNvSpPr>
          <p:nvPr/>
        </p:nvSpPr>
        <p:spPr>
          <a:xfrm>
            <a:off x="5674151" y="5389778"/>
            <a:ext cx="1855231" cy="1066095"/>
          </a:xfrm>
          <a:prstGeom prst="roundRect">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Vote!</a:t>
            </a:r>
          </a:p>
        </p:txBody>
      </p:sp>
      <p:sp>
        <p:nvSpPr>
          <p:cNvPr id="28" name="Text Placeholder 4">
            <a:extLst>
              <a:ext uri="{FF2B5EF4-FFF2-40B4-BE49-F238E27FC236}">
                <a16:creationId xmlns:a16="http://schemas.microsoft.com/office/drawing/2014/main" id="{88680E99-CF5D-481D-A904-6B5D7FB3FE7C}"/>
              </a:ext>
            </a:extLst>
          </p:cNvPr>
          <p:cNvSpPr txBox="1">
            <a:spLocks/>
          </p:cNvSpPr>
          <p:nvPr/>
        </p:nvSpPr>
        <p:spPr>
          <a:xfrm>
            <a:off x="6705510" y="2937412"/>
            <a:ext cx="1855231" cy="1066095"/>
          </a:xfrm>
          <a:prstGeom prst="roundRect">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Why do role models matter?</a:t>
            </a:r>
          </a:p>
        </p:txBody>
      </p:sp>
      <p:sp>
        <p:nvSpPr>
          <p:cNvPr id="19" name="Text Placeholder 18">
            <a:extLst>
              <a:ext uri="{FF2B5EF4-FFF2-40B4-BE49-F238E27FC236}">
                <a16:creationId xmlns:a16="http://schemas.microsoft.com/office/drawing/2014/main" id="{DCAE70FB-6E54-444E-A185-4DA9196192FE}"/>
              </a:ext>
            </a:extLst>
          </p:cNvPr>
          <p:cNvSpPr>
            <a:spLocks noGrp="1"/>
          </p:cNvSpPr>
          <p:nvPr>
            <p:ph type="body" sz="quarter" idx="13"/>
          </p:nvPr>
        </p:nvSpPr>
        <p:spPr>
          <a:xfrm>
            <a:off x="1809822" y="1371237"/>
            <a:ext cx="1830362" cy="1070948"/>
          </a:xfrm>
        </p:spPr>
        <p:txBody>
          <a:bodyPr/>
          <a:lstStyle/>
          <a:p>
            <a:r>
              <a:rPr lang="en-GB" dirty="0"/>
              <a:t>Starter: Think of a character…</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4917570" y="1316830"/>
            <a:ext cx="2299105" cy="1194711"/>
          </a:xfrm>
          <a:solidFill>
            <a:schemeClr val="accent5"/>
          </a:solidFill>
        </p:spPr>
        <p:txBody>
          <a:bodyPr/>
          <a:lstStyle/>
          <a:p>
            <a:r>
              <a:rPr lang="en-GB" dirty="0"/>
              <a:t>Why are we talking about this?</a:t>
            </a:r>
          </a:p>
        </p:txBody>
      </p:sp>
      <p:pic>
        <p:nvPicPr>
          <p:cNvPr id="10" name="Picture 9" descr="A picture containing text&#10;&#10;Description automatically generated">
            <a:extLst>
              <a:ext uri="{FF2B5EF4-FFF2-40B4-BE49-F238E27FC236}">
                <a16:creationId xmlns:a16="http://schemas.microsoft.com/office/drawing/2014/main" id="{521A2119-4BEA-4FBA-864D-87D911FFC347}"/>
              </a:ext>
            </a:extLst>
          </p:cNvPr>
          <p:cNvPicPr>
            <a:picLocks noChangeAspect="1"/>
          </p:cNvPicPr>
          <p:nvPr/>
        </p:nvPicPr>
        <p:blipFill>
          <a:blip r:embed="rId3"/>
          <a:stretch>
            <a:fillRect/>
          </a:stretch>
        </p:blipFill>
        <p:spPr>
          <a:xfrm>
            <a:off x="6791917" y="1404461"/>
            <a:ext cx="952500" cy="952500"/>
          </a:xfrm>
          <a:prstGeom prst="rect">
            <a:avLst/>
          </a:prstGeom>
        </p:spPr>
      </p:pic>
      <p:pic>
        <p:nvPicPr>
          <p:cNvPr id="24" name="Picture 23" descr="A picture containing icon&#10;&#10;Description automatically generated">
            <a:extLst>
              <a:ext uri="{FF2B5EF4-FFF2-40B4-BE49-F238E27FC236}">
                <a16:creationId xmlns:a16="http://schemas.microsoft.com/office/drawing/2014/main" id="{331E4564-AEA9-4750-9BE4-A052C2E87A17}"/>
              </a:ext>
            </a:extLst>
          </p:cNvPr>
          <p:cNvPicPr>
            <a:picLocks noChangeAspect="1"/>
          </p:cNvPicPr>
          <p:nvPr/>
        </p:nvPicPr>
        <p:blipFill>
          <a:blip r:embed="rId4"/>
          <a:stretch>
            <a:fillRect/>
          </a:stretch>
        </p:blipFill>
        <p:spPr>
          <a:xfrm>
            <a:off x="6125516" y="4694360"/>
            <a:ext cx="952500" cy="952500"/>
          </a:xfrm>
          <a:prstGeom prst="rect">
            <a:avLst/>
          </a:prstGeom>
        </p:spPr>
      </p:pic>
      <p:sp>
        <p:nvSpPr>
          <p:cNvPr id="17" name="Text Placeholder 5">
            <a:extLst>
              <a:ext uri="{FF2B5EF4-FFF2-40B4-BE49-F238E27FC236}">
                <a16:creationId xmlns:a16="http://schemas.microsoft.com/office/drawing/2014/main" id="{CC19B138-1342-4109-9D3D-9A6B565A634E}"/>
              </a:ext>
            </a:extLst>
          </p:cNvPr>
          <p:cNvSpPr txBox="1">
            <a:spLocks/>
          </p:cNvSpPr>
          <p:nvPr/>
        </p:nvSpPr>
        <p:spPr>
          <a:xfrm>
            <a:off x="3419618" y="2942238"/>
            <a:ext cx="2183547" cy="1194711"/>
          </a:xfrm>
          <a:prstGeom prst="ellipse">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6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Starting stereotypes early…</a:t>
            </a:r>
          </a:p>
        </p:txBody>
      </p:sp>
      <p:pic>
        <p:nvPicPr>
          <p:cNvPr id="3" name="Picture 2">
            <a:extLst>
              <a:ext uri="{FF2B5EF4-FFF2-40B4-BE49-F238E27FC236}">
                <a16:creationId xmlns:a16="http://schemas.microsoft.com/office/drawing/2014/main" id="{0C0668A5-EEBA-41AB-8933-2AF650288DC7}"/>
              </a:ext>
            </a:extLst>
          </p:cNvPr>
          <p:cNvPicPr>
            <a:picLocks noChangeAspect="1"/>
          </p:cNvPicPr>
          <p:nvPr/>
        </p:nvPicPr>
        <p:blipFill>
          <a:blip r:embed="rId5"/>
          <a:stretch>
            <a:fillRect/>
          </a:stretch>
        </p:blipFill>
        <p:spPr>
          <a:xfrm>
            <a:off x="8353797" y="2170937"/>
            <a:ext cx="952500" cy="952500"/>
          </a:xfrm>
          <a:prstGeom prst="rect">
            <a:avLst/>
          </a:prstGeom>
        </p:spPr>
      </p:pic>
      <p:pic>
        <p:nvPicPr>
          <p:cNvPr id="7" name="Picture 6" descr="A picture containing icon&#10;&#10;Description automatically generated">
            <a:extLst>
              <a:ext uri="{FF2B5EF4-FFF2-40B4-BE49-F238E27FC236}">
                <a16:creationId xmlns:a16="http://schemas.microsoft.com/office/drawing/2014/main" id="{8DEB2A99-09E6-464D-AD14-E0A927A9E581}"/>
              </a:ext>
            </a:extLst>
          </p:cNvPr>
          <p:cNvPicPr>
            <a:picLocks noChangeAspect="1"/>
          </p:cNvPicPr>
          <p:nvPr/>
        </p:nvPicPr>
        <p:blipFill>
          <a:blip r:embed="rId6"/>
          <a:stretch>
            <a:fillRect/>
          </a:stretch>
        </p:blipFill>
        <p:spPr>
          <a:xfrm>
            <a:off x="8084491" y="2788971"/>
            <a:ext cx="952500" cy="952500"/>
          </a:xfrm>
          <a:prstGeom prst="rect">
            <a:avLst/>
          </a:prstGeom>
        </p:spPr>
      </p:pic>
      <p:sp>
        <p:nvSpPr>
          <p:cNvPr id="15" name="Text Placeholder 4">
            <a:extLst>
              <a:ext uri="{FF2B5EF4-FFF2-40B4-BE49-F238E27FC236}">
                <a16:creationId xmlns:a16="http://schemas.microsoft.com/office/drawing/2014/main" id="{6F0ED6E4-0E65-43FF-97D4-C2DB94602D18}"/>
              </a:ext>
            </a:extLst>
          </p:cNvPr>
          <p:cNvSpPr txBox="1">
            <a:spLocks/>
          </p:cNvSpPr>
          <p:nvPr/>
        </p:nvSpPr>
        <p:spPr>
          <a:xfrm>
            <a:off x="349701" y="3687366"/>
            <a:ext cx="1855231" cy="1066095"/>
          </a:xfrm>
          <a:prstGeom prst="roundRect">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What does it all mean?</a:t>
            </a:r>
          </a:p>
        </p:txBody>
      </p:sp>
      <p:sp>
        <p:nvSpPr>
          <p:cNvPr id="16" name="Text Placeholder 5">
            <a:extLst>
              <a:ext uri="{FF2B5EF4-FFF2-40B4-BE49-F238E27FC236}">
                <a16:creationId xmlns:a16="http://schemas.microsoft.com/office/drawing/2014/main" id="{A47B8A57-9C2A-493E-A05E-4EB59A3671CA}"/>
              </a:ext>
            </a:extLst>
          </p:cNvPr>
          <p:cNvSpPr txBox="1">
            <a:spLocks/>
          </p:cNvSpPr>
          <p:nvPr/>
        </p:nvSpPr>
        <p:spPr>
          <a:xfrm>
            <a:off x="2468209" y="5049504"/>
            <a:ext cx="2183547" cy="1194711"/>
          </a:xfrm>
          <a:prstGeom prst="ellipse">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6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Will it affect you?</a:t>
            </a:r>
          </a:p>
        </p:txBody>
      </p:sp>
      <p:pic>
        <p:nvPicPr>
          <p:cNvPr id="13" name="Picture 12" descr="Icon&#10;&#10;Description automatically generated">
            <a:extLst>
              <a:ext uri="{FF2B5EF4-FFF2-40B4-BE49-F238E27FC236}">
                <a16:creationId xmlns:a16="http://schemas.microsoft.com/office/drawing/2014/main" id="{24F311AF-8585-4CBF-B934-0440942FF609}"/>
              </a:ext>
            </a:extLst>
          </p:cNvPr>
          <p:cNvPicPr>
            <a:picLocks noChangeAspect="1"/>
          </p:cNvPicPr>
          <p:nvPr/>
        </p:nvPicPr>
        <p:blipFill>
          <a:blip r:embed="rId7"/>
          <a:stretch>
            <a:fillRect/>
          </a:stretch>
        </p:blipFill>
        <p:spPr>
          <a:xfrm>
            <a:off x="1791288" y="5170609"/>
            <a:ext cx="952500" cy="952500"/>
          </a:xfrm>
          <a:prstGeom prst="rect">
            <a:avLst/>
          </a:prstGeom>
        </p:spPr>
      </p:pic>
      <p:pic>
        <p:nvPicPr>
          <p:cNvPr id="20" name="Picture 19">
            <a:extLst>
              <a:ext uri="{FF2B5EF4-FFF2-40B4-BE49-F238E27FC236}">
                <a16:creationId xmlns:a16="http://schemas.microsoft.com/office/drawing/2014/main" id="{0DC916EE-7EF3-4873-A324-41815297830D}"/>
              </a:ext>
            </a:extLst>
          </p:cNvPr>
          <p:cNvPicPr>
            <a:picLocks noChangeAspect="1"/>
          </p:cNvPicPr>
          <p:nvPr/>
        </p:nvPicPr>
        <p:blipFill>
          <a:blip r:embed="rId8"/>
          <a:stretch>
            <a:fillRect/>
          </a:stretch>
        </p:blipFill>
        <p:spPr>
          <a:xfrm>
            <a:off x="1777050" y="3330147"/>
            <a:ext cx="952500" cy="952500"/>
          </a:xfrm>
          <a:prstGeom prst="rect">
            <a:avLst/>
          </a:prstGeom>
        </p:spPr>
      </p:pic>
      <p:pic>
        <p:nvPicPr>
          <p:cNvPr id="5" name="Picture 4" descr="Icon&#10;&#10;Description automatically generated">
            <a:extLst>
              <a:ext uri="{FF2B5EF4-FFF2-40B4-BE49-F238E27FC236}">
                <a16:creationId xmlns:a16="http://schemas.microsoft.com/office/drawing/2014/main" id="{7FA4CF5C-8BC1-485D-A148-BAEF4B93FB98}"/>
              </a:ext>
            </a:extLst>
          </p:cNvPr>
          <p:cNvPicPr>
            <a:picLocks noChangeAspect="1"/>
          </p:cNvPicPr>
          <p:nvPr/>
        </p:nvPicPr>
        <p:blipFill>
          <a:blip r:embed="rId9"/>
          <a:stretch>
            <a:fillRect/>
          </a:stretch>
        </p:blipFill>
        <p:spPr>
          <a:xfrm>
            <a:off x="3403746" y="1404461"/>
            <a:ext cx="952500" cy="952500"/>
          </a:xfrm>
          <a:prstGeom prst="rect">
            <a:avLst/>
          </a:prstGeom>
        </p:spPr>
      </p:pic>
      <p:pic>
        <p:nvPicPr>
          <p:cNvPr id="8" name="Picture 7" descr="Icon&#10;&#10;Description automatically generated">
            <a:extLst>
              <a:ext uri="{FF2B5EF4-FFF2-40B4-BE49-F238E27FC236}">
                <a16:creationId xmlns:a16="http://schemas.microsoft.com/office/drawing/2014/main" id="{67EA7CA0-A3A1-4307-BA23-1D74F08910A3}"/>
              </a:ext>
            </a:extLst>
          </p:cNvPr>
          <p:cNvPicPr>
            <a:picLocks noChangeAspect="1"/>
          </p:cNvPicPr>
          <p:nvPr/>
        </p:nvPicPr>
        <p:blipFill>
          <a:blip r:embed="rId10"/>
          <a:stretch>
            <a:fillRect/>
          </a:stretch>
        </p:blipFill>
        <p:spPr>
          <a:xfrm>
            <a:off x="5210876" y="3011594"/>
            <a:ext cx="952500" cy="952500"/>
          </a:xfrm>
          <a:prstGeom prst="rect">
            <a:avLst/>
          </a:prstGeom>
        </p:spPr>
      </p:pic>
    </p:spTree>
    <p:extLst>
      <p:ext uri="{BB962C8B-B14F-4D97-AF65-F5344CB8AC3E}">
        <p14:creationId xmlns:p14="http://schemas.microsoft.com/office/powerpoint/2010/main" val="20288418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1F2DB34-B20A-4059-99F7-5967AB562D3F}"/>
              </a:ext>
            </a:extLst>
          </p:cNvPr>
          <p:cNvSpPr>
            <a:spLocks noGrp="1"/>
          </p:cNvSpPr>
          <p:nvPr>
            <p:ph type="body" sz="quarter" idx="10"/>
          </p:nvPr>
        </p:nvSpPr>
        <p:spPr>
          <a:xfrm>
            <a:off x="765459" y="167268"/>
            <a:ext cx="7739062" cy="571500"/>
          </a:xfrm>
        </p:spPr>
        <p:txBody>
          <a:bodyPr anchor="ctr"/>
          <a:lstStyle/>
          <a:p>
            <a:r>
              <a:rPr lang="en-GB" dirty="0"/>
              <a:t>Why are we talking about this?</a:t>
            </a:r>
          </a:p>
        </p:txBody>
      </p:sp>
      <p:sp>
        <p:nvSpPr>
          <p:cNvPr id="3" name="Pentagon 20">
            <a:extLst>
              <a:ext uri="{FF2B5EF4-FFF2-40B4-BE49-F238E27FC236}">
                <a16:creationId xmlns:a16="http://schemas.microsoft.com/office/drawing/2014/main" id="{C3CB2A67-BD14-402B-B6DB-DE9BBAEEE355}"/>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5" name="Graphic 4" descr="Thought bubble">
            <a:extLst>
              <a:ext uri="{FF2B5EF4-FFF2-40B4-BE49-F238E27FC236}">
                <a16:creationId xmlns:a16="http://schemas.microsoft.com/office/drawing/2014/main" id="{0749F47C-B0E4-4109-96C5-38A70BA1214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796" y="181055"/>
            <a:ext cx="597300" cy="597300"/>
          </a:xfrm>
          <a:prstGeom prst="rect">
            <a:avLst/>
          </a:prstGeom>
        </p:spPr>
      </p:pic>
      <p:sp>
        <p:nvSpPr>
          <p:cNvPr id="6" name="Rectangle: Rounded Corners 5">
            <a:extLst>
              <a:ext uri="{FF2B5EF4-FFF2-40B4-BE49-F238E27FC236}">
                <a16:creationId xmlns:a16="http://schemas.microsoft.com/office/drawing/2014/main" id="{1C428A84-22F4-4990-BFF2-C0E80F67DBDC}"/>
              </a:ext>
            </a:extLst>
          </p:cNvPr>
          <p:cNvSpPr/>
          <p:nvPr/>
        </p:nvSpPr>
        <p:spPr>
          <a:xfrm>
            <a:off x="305448" y="1226297"/>
            <a:ext cx="4398900" cy="1128669"/>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Monday 8</a:t>
            </a:r>
            <a:r>
              <a:rPr lang="en-GB" sz="1600" baseline="30000" dirty="0">
                <a:solidFill>
                  <a:schemeClr val="tx1"/>
                </a:solidFill>
                <a:ea typeface="Lato" panose="020F0502020204030203" pitchFamily="34" charset="0"/>
                <a:cs typeface="Century Gothic"/>
              </a:rPr>
              <a:t>th</a:t>
            </a:r>
            <a:r>
              <a:rPr lang="en-GB" sz="1600" dirty="0">
                <a:solidFill>
                  <a:schemeClr val="tx1"/>
                </a:solidFill>
                <a:ea typeface="Lato" panose="020F0502020204030203" pitchFamily="34" charset="0"/>
                <a:cs typeface="Century Gothic"/>
              </a:rPr>
              <a:t> March is </a:t>
            </a:r>
            <a:r>
              <a:rPr lang="en-GB" sz="1600" b="1" dirty="0">
                <a:solidFill>
                  <a:schemeClr val="tx1"/>
                </a:solidFill>
                <a:ea typeface="Lato" panose="020F0502020204030203" pitchFamily="34" charset="0"/>
                <a:cs typeface="Century Gothic"/>
              </a:rPr>
              <a:t>International Women’s Day. </a:t>
            </a:r>
            <a:r>
              <a:rPr lang="en-GB" sz="1600" dirty="0">
                <a:solidFill>
                  <a:schemeClr val="tx1"/>
                </a:solidFill>
                <a:ea typeface="Lato" panose="020F0502020204030203" pitchFamily="34" charset="0"/>
                <a:cs typeface="Century Gothic"/>
              </a:rPr>
              <a:t>All around the world, this is a day to recognise the </a:t>
            </a:r>
            <a:r>
              <a:rPr lang="en-GB" sz="1600" b="1" dirty="0">
                <a:solidFill>
                  <a:schemeClr val="tx1"/>
                </a:solidFill>
                <a:ea typeface="Lato" panose="020F0502020204030203" pitchFamily="34" charset="0"/>
                <a:cs typeface="Century Gothic"/>
              </a:rPr>
              <a:t>achievements of women and girls</a:t>
            </a:r>
            <a:r>
              <a:rPr lang="en-GB" sz="1600" dirty="0">
                <a:solidFill>
                  <a:schemeClr val="tx1"/>
                </a:solidFill>
                <a:ea typeface="Lato" panose="020F0502020204030203" pitchFamily="34" charset="0"/>
                <a:cs typeface="Century Gothic"/>
              </a:rPr>
              <a:t>.</a:t>
            </a:r>
          </a:p>
        </p:txBody>
      </p:sp>
      <p:sp>
        <p:nvSpPr>
          <p:cNvPr id="8" name="Rectangle: Rounded Corners 7">
            <a:extLst>
              <a:ext uri="{FF2B5EF4-FFF2-40B4-BE49-F238E27FC236}">
                <a16:creationId xmlns:a16="http://schemas.microsoft.com/office/drawing/2014/main" id="{E2264DBA-0746-4C4B-B588-74A62C1792A4}"/>
              </a:ext>
            </a:extLst>
          </p:cNvPr>
          <p:cNvSpPr/>
          <p:nvPr/>
        </p:nvSpPr>
        <p:spPr>
          <a:xfrm>
            <a:off x="4054642" y="3976800"/>
            <a:ext cx="4866966" cy="1362677"/>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This year, the theme for International Women’s Day is</a:t>
            </a:r>
            <a:r>
              <a:rPr lang="en-GB" sz="1600" b="1" dirty="0">
                <a:solidFill>
                  <a:schemeClr val="tx1"/>
                </a:solidFill>
                <a:ea typeface="Lato" panose="020F0502020204030203" pitchFamily="34" charset="0"/>
                <a:cs typeface="Century Gothic"/>
              </a:rPr>
              <a:t> #ChooseToChallenge</a:t>
            </a:r>
            <a:r>
              <a:rPr lang="en-GB" sz="1600" dirty="0">
                <a:solidFill>
                  <a:schemeClr val="tx1"/>
                </a:solidFill>
                <a:ea typeface="Lato" panose="020F0502020204030203" pitchFamily="34" charset="0"/>
                <a:cs typeface="Century Gothic"/>
              </a:rPr>
              <a:t>, which is asking us all to </a:t>
            </a:r>
            <a:r>
              <a:rPr lang="en-GB" sz="1600" b="1" dirty="0">
                <a:solidFill>
                  <a:schemeClr val="tx1"/>
                </a:solidFill>
                <a:ea typeface="Lato" panose="020F0502020204030203" pitchFamily="34" charset="0"/>
                <a:cs typeface="Century Gothic"/>
              </a:rPr>
              <a:t>challenge stereotypes </a:t>
            </a:r>
            <a:r>
              <a:rPr lang="en-GB" sz="1600" dirty="0">
                <a:solidFill>
                  <a:schemeClr val="tx1"/>
                </a:solidFill>
                <a:ea typeface="Lato" panose="020F0502020204030203" pitchFamily="34" charset="0"/>
                <a:cs typeface="Century Gothic"/>
              </a:rPr>
              <a:t>when we see or hear them.</a:t>
            </a:r>
            <a:endParaRPr lang="en-GB" sz="1600" b="1" dirty="0">
              <a:solidFill>
                <a:schemeClr val="tx1"/>
              </a:solidFill>
              <a:ea typeface="Lato" panose="020F0502020204030203" pitchFamily="34" charset="0"/>
              <a:cs typeface="Century Gothic"/>
            </a:endParaRPr>
          </a:p>
        </p:txBody>
      </p:sp>
      <p:sp>
        <p:nvSpPr>
          <p:cNvPr id="18" name="Rectangle: Rounded Corners 17">
            <a:extLst>
              <a:ext uri="{FF2B5EF4-FFF2-40B4-BE49-F238E27FC236}">
                <a16:creationId xmlns:a16="http://schemas.microsoft.com/office/drawing/2014/main" id="{29316896-E2AD-4708-BBF6-250BFCA2D961}"/>
              </a:ext>
            </a:extLst>
          </p:cNvPr>
          <p:cNvSpPr/>
          <p:nvPr/>
        </p:nvSpPr>
        <p:spPr>
          <a:xfrm>
            <a:off x="4054642" y="5509941"/>
            <a:ext cx="4866966" cy="951602"/>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Discuss (2-3 mins)</a:t>
            </a:r>
          </a:p>
          <a:p>
            <a:pPr algn="ctr"/>
            <a:r>
              <a:rPr lang="en-GB" sz="1600" dirty="0"/>
              <a:t>How do you think you would choose to challenge a view you didn’t agree with?</a:t>
            </a:r>
          </a:p>
        </p:txBody>
      </p:sp>
      <p:pic>
        <p:nvPicPr>
          <p:cNvPr id="1026" name="Picture 2" descr="International Women's Day relationships">
            <a:extLst>
              <a:ext uri="{FF2B5EF4-FFF2-40B4-BE49-F238E27FC236}">
                <a16:creationId xmlns:a16="http://schemas.microsoft.com/office/drawing/2014/main" id="{67B8D321-D037-40A3-A2E8-9488C1BD5D71}"/>
              </a:ext>
            </a:extLst>
          </p:cNvPr>
          <p:cNvPicPr>
            <a:picLocks noChangeAspect="1" noChangeArrowheads="1"/>
          </p:cNvPicPr>
          <p:nvPr/>
        </p:nvPicPr>
        <p:blipFill rotWithShape="1">
          <a:blip r:embed="rId5" cstate="print">
            <a:extLst>
              <a:ext uri="{28A0092B-C50C-407E-A947-70E740481C1C}">
                <a14:useLocalDpi xmlns:a14="http://schemas.microsoft.com/office/drawing/2010/main"/>
              </a:ext>
            </a:extLst>
          </a:blip>
          <a:srcRect/>
          <a:stretch/>
        </p:blipFill>
        <p:spPr bwMode="auto">
          <a:xfrm>
            <a:off x="305446" y="3893884"/>
            <a:ext cx="3473891" cy="2567660"/>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descr="A picture containing graphics, clock, drawing&#10;&#10;Description automatically generated">
            <a:extLst>
              <a:ext uri="{FF2B5EF4-FFF2-40B4-BE49-F238E27FC236}">
                <a16:creationId xmlns:a16="http://schemas.microsoft.com/office/drawing/2014/main" id="{FB091CCA-3527-434A-84C2-CB071EE59859}"/>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376602" y="2549120"/>
            <a:ext cx="822768" cy="1233189"/>
          </a:xfrm>
          <a:prstGeom prst="rect">
            <a:avLst/>
          </a:prstGeom>
        </p:spPr>
      </p:pic>
      <p:pic>
        <p:nvPicPr>
          <p:cNvPr id="1030" name="Picture 6" descr="Tiny women and men with giant letters 8 march Tiny women and men carry giant letters 8 march.Women empowerment movement poster.International womens day graphic.Flat cartoon character isolated on white background.Colorful vector illustration. international women's day stock illustrations">
            <a:extLst>
              <a:ext uri="{FF2B5EF4-FFF2-40B4-BE49-F238E27FC236}">
                <a16:creationId xmlns:a16="http://schemas.microsoft.com/office/drawing/2014/main" id="{9997E0EE-8982-4C38-BA6C-78EB62950172}"/>
              </a:ext>
            </a:extLst>
          </p:cNvPr>
          <p:cNvPicPr>
            <a:picLocks noChangeAspect="1" noChangeArrowheads="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4981074" y="1200696"/>
            <a:ext cx="3857478" cy="2308540"/>
          </a:xfrm>
          <a:prstGeom prst="rect">
            <a:avLst/>
          </a:prstGeom>
          <a:noFill/>
          <a:extLst>
            <a:ext uri="{909E8E84-426E-40DD-AFC4-6F175D3DCCD1}">
              <a14:hiddenFill xmlns:a14="http://schemas.microsoft.com/office/drawing/2010/main">
                <a:solidFill>
                  <a:srgbClr val="FFFFFF"/>
                </a:solidFill>
              </a14:hiddenFill>
            </a:ext>
          </a:extLst>
        </p:spPr>
      </p:pic>
      <p:sp>
        <p:nvSpPr>
          <p:cNvPr id="15" name="Speech Bubble: Rectangle with Corners Rounded 14">
            <a:extLst>
              <a:ext uri="{FF2B5EF4-FFF2-40B4-BE49-F238E27FC236}">
                <a16:creationId xmlns:a16="http://schemas.microsoft.com/office/drawing/2014/main" id="{D34D71A9-9F1F-4ED1-89EE-9D84776A7B78}"/>
              </a:ext>
            </a:extLst>
          </p:cNvPr>
          <p:cNvSpPr/>
          <p:nvPr/>
        </p:nvSpPr>
        <p:spPr>
          <a:xfrm>
            <a:off x="1403007" y="2549120"/>
            <a:ext cx="3301341" cy="1019782"/>
          </a:xfrm>
          <a:prstGeom prst="wedgeRoundRectCallout">
            <a:avLst>
              <a:gd name="adj1" fmla="val -60196"/>
              <a:gd name="adj2" fmla="val -24848"/>
              <a:gd name="adj3" fmla="val 16667"/>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You can </a:t>
            </a:r>
            <a:r>
              <a:rPr lang="en-GB" sz="1600" b="1" dirty="0">
                <a:solidFill>
                  <a:schemeClr val="tx1"/>
                </a:solidFill>
                <a:ea typeface="Lato" panose="020F0502020204030203" pitchFamily="34" charset="0"/>
                <a:cs typeface="Century Gothic"/>
              </a:rPr>
              <a:t>find out more </a:t>
            </a:r>
            <a:r>
              <a:rPr lang="en-GB" sz="1600" dirty="0">
                <a:solidFill>
                  <a:schemeClr val="tx1"/>
                </a:solidFill>
                <a:ea typeface="Lato" panose="020F0502020204030203" pitchFamily="34" charset="0"/>
                <a:cs typeface="Century Gothic"/>
              </a:rPr>
              <a:t>about the </a:t>
            </a:r>
            <a:r>
              <a:rPr lang="en-GB" sz="1600" b="1" dirty="0">
                <a:solidFill>
                  <a:schemeClr val="tx1"/>
                </a:solidFill>
                <a:ea typeface="Lato" panose="020F0502020204030203" pitchFamily="34" charset="0"/>
                <a:cs typeface="Century Gothic"/>
              </a:rPr>
              <a:t>history </a:t>
            </a:r>
            <a:r>
              <a:rPr lang="en-GB" sz="1600" dirty="0">
                <a:solidFill>
                  <a:schemeClr val="tx1"/>
                </a:solidFill>
                <a:ea typeface="Lato" panose="020F0502020204030203" pitchFamily="34" charset="0"/>
                <a:cs typeface="Century Gothic"/>
              </a:rPr>
              <a:t>of International Women’s Day </a:t>
            </a:r>
            <a:r>
              <a:rPr lang="en-GB" sz="1600" b="1" dirty="0">
                <a:solidFill>
                  <a:schemeClr val="tx1"/>
                </a:solidFill>
                <a:ea typeface="Lato" panose="020F0502020204030203" pitchFamily="34" charset="0"/>
                <a:cs typeface="Century Gothic"/>
              </a:rPr>
              <a:t>in the assembly</a:t>
            </a:r>
            <a:r>
              <a:rPr lang="en-GB" sz="1600" dirty="0">
                <a:solidFill>
                  <a:schemeClr val="tx1"/>
                </a:solidFill>
                <a:ea typeface="Lato" panose="020F0502020204030203" pitchFamily="34" charset="0"/>
                <a:cs typeface="Century Gothic"/>
              </a:rPr>
              <a:t>!</a:t>
            </a:r>
          </a:p>
        </p:txBody>
      </p:sp>
    </p:spTree>
    <p:extLst>
      <p:ext uri="{BB962C8B-B14F-4D97-AF65-F5344CB8AC3E}">
        <p14:creationId xmlns:p14="http://schemas.microsoft.com/office/powerpoint/2010/main" val="1592229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6" descr="Tools outline">
            <a:extLst>
              <a:ext uri="{FF2B5EF4-FFF2-40B4-BE49-F238E27FC236}">
                <a16:creationId xmlns:a16="http://schemas.microsoft.com/office/drawing/2014/main" id="{D8DF5C20-D871-46F0-8F94-154C0E2D06BA}"/>
              </a:ext>
            </a:extLst>
          </p:cNvPr>
          <p:cNvPicPr>
            <a:picLocks noChangeAspect="1"/>
          </p:cNvPicPr>
          <p:nvPr/>
        </p:nvPicPr>
        <p:blipFill rotWithShape="1">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rcRect l="18010"/>
          <a:stretch/>
        </p:blipFill>
        <p:spPr>
          <a:xfrm>
            <a:off x="-2730" y="3316443"/>
            <a:ext cx="2600127" cy="3171248"/>
          </a:xfrm>
          <a:prstGeom prst="rect">
            <a:avLst/>
          </a:prstGeom>
        </p:spPr>
      </p:pic>
      <p:pic>
        <p:nvPicPr>
          <p:cNvPr id="11" name="Graphic 10" descr="Stuffed Toy outline">
            <a:extLst>
              <a:ext uri="{FF2B5EF4-FFF2-40B4-BE49-F238E27FC236}">
                <a16:creationId xmlns:a16="http://schemas.microsoft.com/office/drawing/2014/main" id="{0CDD569B-7ED5-4B5F-8A53-94945FDFD1F5}"/>
              </a:ext>
            </a:extLst>
          </p:cNvPr>
          <p:cNvPicPr>
            <a:picLocks noChangeAspect="1"/>
          </p:cNvPicPr>
          <p:nvPr/>
        </p:nvPicPr>
        <p:blipFill rotWithShape="1">
          <a:blip r:embed="rId5" cstate="print">
            <a:extLst>
              <a:ext uri="{28A0092B-C50C-407E-A947-70E740481C1C}">
                <a14:useLocalDpi xmlns:a14="http://schemas.microsoft.com/office/drawing/2010/main"/>
              </a:ext>
              <a:ext uri="{96DAC541-7B7A-43D3-8B79-37D633B846F1}">
                <asvg:svgBlip xmlns:asvg="http://schemas.microsoft.com/office/drawing/2016/SVG/main" r:embed="rId6"/>
              </a:ext>
            </a:extLst>
          </a:blip>
          <a:srcRect t="21920"/>
          <a:stretch/>
        </p:blipFill>
        <p:spPr>
          <a:xfrm>
            <a:off x="1952099" y="1003920"/>
            <a:ext cx="3171248" cy="2476105"/>
          </a:xfrm>
          <a:prstGeom prst="rect">
            <a:avLst/>
          </a:prstGeom>
        </p:spPr>
      </p:pic>
      <p:pic>
        <p:nvPicPr>
          <p:cNvPr id="13" name="Graphic 12" descr="Mop and bucket outline">
            <a:extLst>
              <a:ext uri="{FF2B5EF4-FFF2-40B4-BE49-F238E27FC236}">
                <a16:creationId xmlns:a16="http://schemas.microsoft.com/office/drawing/2014/main" id="{0737FC05-C57E-4852-BDA6-1494928795E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164927" y="3653520"/>
            <a:ext cx="3171248" cy="3171248"/>
          </a:xfrm>
          <a:prstGeom prst="rect">
            <a:avLst/>
          </a:prstGeom>
        </p:spPr>
      </p:pic>
      <p:pic>
        <p:nvPicPr>
          <p:cNvPr id="16" name="Graphic 15" descr="Soccer ball outline">
            <a:extLst>
              <a:ext uri="{FF2B5EF4-FFF2-40B4-BE49-F238E27FC236}">
                <a16:creationId xmlns:a16="http://schemas.microsoft.com/office/drawing/2014/main" id="{6C2255EF-0836-42FF-ACEA-E57A3C656342}"/>
              </a:ext>
            </a:extLst>
          </p:cNvPr>
          <p:cNvPicPr>
            <a:picLocks noChangeAspect="1"/>
          </p:cNvPicPr>
          <p:nvPr/>
        </p:nvPicPr>
        <p:blipFill rotWithShape="1">
          <a:blip r:embed="rId9" cstate="print">
            <a:extLst>
              <a:ext uri="{28A0092B-C50C-407E-A947-70E740481C1C}">
                <a14:useLocalDpi xmlns:a14="http://schemas.microsoft.com/office/drawing/2010/main"/>
              </a:ext>
              <a:ext uri="{96DAC541-7B7A-43D3-8B79-37D633B846F1}">
                <asvg:svgBlip xmlns:asvg="http://schemas.microsoft.com/office/drawing/2016/SVG/main" r:embed="rId10"/>
              </a:ext>
            </a:extLst>
          </a:blip>
          <a:srcRect r="28195"/>
          <a:stretch/>
        </p:blipFill>
        <p:spPr>
          <a:xfrm>
            <a:off x="6866889" y="3653520"/>
            <a:ext cx="2277111" cy="3171248"/>
          </a:xfrm>
          <a:prstGeom prst="rect">
            <a:avLst/>
          </a:prstGeom>
        </p:spPr>
      </p:pic>
      <p:sp>
        <p:nvSpPr>
          <p:cNvPr id="2" name="Text Placeholder 1">
            <a:extLst>
              <a:ext uri="{FF2B5EF4-FFF2-40B4-BE49-F238E27FC236}">
                <a16:creationId xmlns:a16="http://schemas.microsoft.com/office/drawing/2014/main" id="{37EEFBA0-62C3-49D5-AE34-85020B31919F}"/>
              </a:ext>
            </a:extLst>
          </p:cNvPr>
          <p:cNvSpPr>
            <a:spLocks noGrp="1"/>
          </p:cNvSpPr>
          <p:nvPr>
            <p:ph type="body" sz="quarter" idx="10"/>
          </p:nvPr>
        </p:nvSpPr>
        <p:spPr/>
        <p:txBody>
          <a:bodyPr/>
          <a:lstStyle/>
          <a:p>
            <a:r>
              <a:rPr lang="en-GB" dirty="0"/>
              <a:t>Why are we talking about this?</a:t>
            </a:r>
          </a:p>
        </p:txBody>
      </p:sp>
      <p:sp>
        <p:nvSpPr>
          <p:cNvPr id="3" name="Pentagon 20">
            <a:extLst>
              <a:ext uri="{FF2B5EF4-FFF2-40B4-BE49-F238E27FC236}">
                <a16:creationId xmlns:a16="http://schemas.microsoft.com/office/drawing/2014/main" id="{1F39B16A-3915-4CA2-8027-E44840D21065}"/>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4" name="Graphic 3" descr="Thought bubble">
            <a:extLst>
              <a:ext uri="{FF2B5EF4-FFF2-40B4-BE49-F238E27FC236}">
                <a16:creationId xmlns:a16="http://schemas.microsoft.com/office/drawing/2014/main" id="{C24092A0-E566-49B1-8254-A268CF66682E}"/>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796" y="181055"/>
            <a:ext cx="597300" cy="597300"/>
          </a:xfrm>
          <a:prstGeom prst="rect">
            <a:avLst/>
          </a:prstGeom>
        </p:spPr>
      </p:pic>
      <p:sp>
        <p:nvSpPr>
          <p:cNvPr id="5" name="Rectangle: Rounded Corners 4">
            <a:extLst>
              <a:ext uri="{FF2B5EF4-FFF2-40B4-BE49-F238E27FC236}">
                <a16:creationId xmlns:a16="http://schemas.microsoft.com/office/drawing/2014/main" id="{1F48C7D5-E155-4F45-9AD3-98A09417E0FE}"/>
              </a:ext>
            </a:extLst>
          </p:cNvPr>
          <p:cNvSpPr/>
          <p:nvPr/>
        </p:nvSpPr>
        <p:spPr>
          <a:xfrm>
            <a:off x="305446" y="1276150"/>
            <a:ext cx="4149128" cy="1277034"/>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A </a:t>
            </a:r>
            <a:r>
              <a:rPr lang="en-GB" sz="1600" b="1" dirty="0">
                <a:solidFill>
                  <a:schemeClr val="tx1"/>
                </a:solidFill>
                <a:ea typeface="Lato" panose="020F0502020204030203" pitchFamily="34" charset="0"/>
                <a:cs typeface="Century Gothic"/>
              </a:rPr>
              <a:t>stereotype</a:t>
            </a:r>
            <a:r>
              <a:rPr lang="en-GB" sz="1600" dirty="0">
                <a:solidFill>
                  <a:schemeClr val="tx1"/>
                </a:solidFill>
                <a:ea typeface="Lato" panose="020F0502020204030203" pitchFamily="34" charset="0"/>
                <a:cs typeface="Century Gothic"/>
              </a:rPr>
              <a:t> is an idea that people have about what someone or something is like, which is usually </a:t>
            </a:r>
            <a:r>
              <a:rPr lang="en-GB" sz="1600" b="1" dirty="0">
                <a:solidFill>
                  <a:schemeClr val="tx1"/>
                </a:solidFill>
                <a:ea typeface="Lato" panose="020F0502020204030203" pitchFamily="34" charset="0"/>
                <a:cs typeface="Century Gothic"/>
              </a:rPr>
              <a:t>incorrect </a:t>
            </a:r>
            <a:r>
              <a:rPr lang="en-GB" sz="1600" dirty="0">
                <a:solidFill>
                  <a:schemeClr val="tx1"/>
                </a:solidFill>
                <a:ea typeface="Lato" panose="020F0502020204030203" pitchFamily="34" charset="0"/>
                <a:cs typeface="Century Gothic"/>
              </a:rPr>
              <a:t>or </a:t>
            </a:r>
            <a:r>
              <a:rPr lang="en-GB" sz="1600" b="1" dirty="0">
                <a:solidFill>
                  <a:schemeClr val="tx1"/>
                </a:solidFill>
                <a:ea typeface="Lato" panose="020F0502020204030203" pitchFamily="34" charset="0"/>
                <a:cs typeface="Century Gothic"/>
              </a:rPr>
              <a:t>not accurate</a:t>
            </a:r>
            <a:r>
              <a:rPr lang="en-GB" sz="1600" dirty="0">
                <a:solidFill>
                  <a:schemeClr val="tx1"/>
                </a:solidFill>
                <a:ea typeface="Lato" panose="020F0502020204030203" pitchFamily="34" charset="0"/>
                <a:cs typeface="Century Gothic"/>
              </a:rPr>
              <a:t>.</a:t>
            </a:r>
            <a:endParaRPr lang="en-GB" sz="1600" b="1" dirty="0">
              <a:solidFill>
                <a:schemeClr val="tx1"/>
              </a:solidFill>
              <a:ea typeface="Lato" panose="020F0502020204030203" pitchFamily="34" charset="0"/>
              <a:cs typeface="Century Gothic"/>
            </a:endParaRPr>
          </a:p>
        </p:txBody>
      </p:sp>
      <p:pic>
        <p:nvPicPr>
          <p:cNvPr id="2052" name="Picture 4" descr="Words Boy and Girl on bright backgrounds Words Boy and Girl on bright backgrounds. Unknown baby gender, uncertainty and doubt concept gender stereotypes stock pictures, royalty-free photos &amp; images">
            <a:extLst>
              <a:ext uri="{FF2B5EF4-FFF2-40B4-BE49-F238E27FC236}">
                <a16:creationId xmlns:a16="http://schemas.microsoft.com/office/drawing/2014/main" id="{682E8DC7-8585-4772-B6B1-6C2CE40C40CB}"/>
              </a:ext>
            </a:extLst>
          </p:cNvPr>
          <p:cNvPicPr>
            <a:picLocks noChangeAspect="1" noChangeArrowheads="1"/>
          </p:cNvPicPr>
          <p:nvPr/>
        </p:nvPicPr>
        <p:blipFill>
          <a:blip r:embed="rId13">
            <a:extLst>
              <a:ext uri="{28A0092B-C50C-407E-A947-70E740481C1C}">
                <a14:useLocalDpi xmlns:a14="http://schemas.microsoft.com/office/drawing/2010/main"/>
              </a:ext>
            </a:extLst>
          </a:blip>
          <a:srcRect/>
          <a:stretch>
            <a:fillRect/>
          </a:stretch>
        </p:blipFill>
        <p:spPr bwMode="auto">
          <a:xfrm>
            <a:off x="4713826" y="1241714"/>
            <a:ext cx="4124727" cy="2628502"/>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Rounded Corners 16">
            <a:extLst>
              <a:ext uri="{FF2B5EF4-FFF2-40B4-BE49-F238E27FC236}">
                <a16:creationId xmlns:a16="http://schemas.microsoft.com/office/drawing/2014/main" id="{6C6D0CDE-E77A-4072-98D8-37B8E178A771}"/>
              </a:ext>
            </a:extLst>
          </p:cNvPr>
          <p:cNvSpPr/>
          <p:nvPr/>
        </p:nvSpPr>
        <p:spPr>
          <a:xfrm>
            <a:off x="305446" y="2731662"/>
            <a:ext cx="4149128" cy="101695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Gender stereotypes </a:t>
            </a:r>
            <a:r>
              <a:rPr lang="en-GB" sz="1600" dirty="0">
                <a:solidFill>
                  <a:schemeClr val="tx1"/>
                </a:solidFill>
                <a:ea typeface="Lato" panose="020F0502020204030203" pitchFamily="34" charset="0"/>
                <a:cs typeface="Century Gothic"/>
              </a:rPr>
              <a:t>are these incorrect beliefs when they are about </a:t>
            </a:r>
            <a:r>
              <a:rPr lang="en-GB" sz="1600" b="1" dirty="0">
                <a:solidFill>
                  <a:schemeClr val="tx1"/>
                </a:solidFill>
                <a:ea typeface="Lato" panose="020F0502020204030203" pitchFamily="34" charset="0"/>
                <a:cs typeface="Century Gothic"/>
              </a:rPr>
              <a:t>boys or girls. </a:t>
            </a:r>
            <a:r>
              <a:rPr lang="en-GB" sz="1600" dirty="0">
                <a:solidFill>
                  <a:schemeClr val="tx1"/>
                </a:solidFill>
                <a:ea typeface="Lato" panose="020F0502020204030203" pitchFamily="34" charset="0"/>
                <a:cs typeface="Century Gothic"/>
              </a:rPr>
              <a:t>For example…</a:t>
            </a:r>
          </a:p>
        </p:txBody>
      </p:sp>
      <p:sp>
        <p:nvSpPr>
          <p:cNvPr id="23" name="Speech Bubble: Rectangle with Corners Rounded 22">
            <a:extLst>
              <a:ext uri="{FF2B5EF4-FFF2-40B4-BE49-F238E27FC236}">
                <a16:creationId xmlns:a16="http://schemas.microsoft.com/office/drawing/2014/main" id="{DE747468-1550-4A41-9BAE-3D45CF556464}"/>
              </a:ext>
            </a:extLst>
          </p:cNvPr>
          <p:cNvSpPr/>
          <p:nvPr/>
        </p:nvSpPr>
        <p:spPr>
          <a:xfrm>
            <a:off x="305446" y="4055742"/>
            <a:ext cx="2792001" cy="678657"/>
          </a:xfrm>
          <a:prstGeom prst="wedgeRoundRectCallout">
            <a:avLst>
              <a:gd name="adj1" fmla="val 58476"/>
              <a:gd name="adj2" fmla="val 7924"/>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Girls</a:t>
            </a:r>
            <a:r>
              <a:rPr lang="en-GB" sz="1600" dirty="0">
                <a:solidFill>
                  <a:schemeClr val="tx1"/>
                </a:solidFill>
                <a:ea typeface="Lato" panose="020F0502020204030203" pitchFamily="34" charset="0"/>
                <a:cs typeface="Century Gothic"/>
              </a:rPr>
              <a:t> are </a:t>
            </a:r>
            <a:r>
              <a:rPr lang="en-GB" sz="1600" b="1" dirty="0">
                <a:solidFill>
                  <a:schemeClr val="tx1"/>
                </a:solidFill>
                <a:ea typeface="Lato" panose="020F0502020204030203" pitchFamily="34" charset="0"/>
                <a:cs typeface="Century Gothic"/>
              </a:rPr>
              <a:t>bad</a:t>
            </a:r>
            <a:r>
              <a:rPr lang="en-GB" sz="1600" dirty="0">
                <a:solidFill>
                  <a:schemeClr val="tx1"/>
                </a:solidFill>
                <a:ea typeface="Lato" panose="020F0502020204030203" pitchFamily="34" charset="0"/>
                <a:cs typeface="Century Gothic"/>
              </a:rPr>
              <a:t> at </a:t>
            </a:r>
            <a:r>
              <a:rPr lang="en-GB" sz="1600" b="1" dirty="0">
                <a:solidFill>
                  <a:schemeClr val="tx1"/>
                </a:solidFill>
                <a:ea typeface="Lato" panose="020F0502020204030203" pitchFamily="34" charset="0"/>
                <a:cs typeface="Century Gothic"/>
              </a:rPr>
              <a:t>football</a:t>
            </a:r>
            <a:r>
              <a:rPr lang="en-GB" sz="1600" dirty="0">
                <a:solidFill>
                  <a:schemeClr val="tx1"/>
                </a:solidFill>
                <a:ea typeface="Lato" panose="020F0502020204030203" pitchFamily="34" charset="0"/>
                <a:cs typeface="Century Gothic"/>
              </a:rPr>
              <a:t>.</a:t>
            </a:r>
            <a:endParaRPr lang="en-GB" sz="1600" b="1" dirty="0">
              <a:solidFill>
                <a:schemeClr val="tx1"/>
              </a:solidFill>
              <a:ea typeface="Lato" panose="020F0502020204030203" pitchFamily="34" charset="0"/>
              <a:cs typeface="Century Gothic"/>
            </a:endParaRPr>
          </a:p>
        </p:txBody>
      </p:sp>
      <p:sp>
        <p:nvSpPr>
          <p:cNvPr id="24" name="Speech Bubble: Rectangle with Corners Rounded 23">
            <a:extLst>
              <a:ext uri="{FF2B5EF4-FFF2-40B4-BE49-F238E27FC236}">
                <a16:creationId xmlns:a16="http://schemas.microsoft.com/office/drawing/2014/main" id="{3455B96B-0F3D-44A3-B599-0E0D92DB2FDE}"/>
              </a:ext>
            </a:extLst>
          </p:cNvPr>
          <p:cNvSpPr/>
          <p:nvPr/>
        </p:nvSpPr>
        <p:spPr>
          <a:xfrm>
            <a:off x="4713826" y="4055742"/>
            <a:ext cx="3152240" cy="678657"/>
          </a:xfrm>
          <a:prstGeom prst="wedgeRoundRectCallout">
            <a:avLst>
              <a:gd name="adj1" fmla="val 54114"/>
              <a:gd name="adj2" fmla="val -1159"/>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Men</a:t>
            </a:r>
            <a:r>
              <a:rPr lang="en-GB" sz="1600" dirty="0">
                <a:solidFill>
                  <a:schemeClr val="tx1"/>
                </a:solidFill>
                <a:ea typeface="Lato" panose="020F0502020204030203" pitchFamily="34" charset="0"/>
                <a:cs typeface="Century Gothic"/>
              </a:rPr>
              <a:t> are </a:t>
            </a:r>
            <a:r>
              <a:rPr lang="en-GB" sz="1600" b="1" dirty="0">
                <a:solidFill>
                  <a:schemeClr val="tx1"/>
                </a:solidFill>
                <a:ea typeface="Lato" panose="020F0502020204030203" pitchFamily="34" charset="0"/>
                <a:cs typeface="Century Gothic"/>
              </a:rPr>
              <a:t>better</a:t>
            </a:r>
            <a:r>
              <a:rPr lang="en-GB" sz="1600" dirty="0">
                <a:solidFill>
                  <a:schemeClr val="tx1"/>
                </a:solidFill>
                <a:ea typeface="Lato" panose="020F0502020204030203" pitchFamily="34" charset="0"/>
                <a:cs typeface="Century Gothic"/>
              </a:rPr>
              <a:t> at </a:t>
            </a:r>
            <a:r>
              <a:rPr lang="en-GB" sz="1600" b="1" dirty="0">
                <a:solidFill>
                  <a:schemeClr val="tx1"/>
                </a:solidFill>
                <a:ea typeface="Lato" panose="020F0502020204030203" pitchFamily="34" charset="0"/>
                <a:cs typeface="Century Gothic"/>
              </a:rPr>
              <a:t>fixing</a:t>
            </a:r>
            <a:r>
              <a:rPr lang="en-GB" sz="1600" dirty="0">
                <a:solidFill>
                  <a:schemeClr val="tx1"/>
                </a:solidFill>
                <a:ea typeface="Lato" panose="020F0502020204030203" pitchFamily="34" charset="0"/>
                <a:cs typeface="Century Gothic"/>
              </a:rPr>
              <a:t> things.</a:t>
            </a:r>
            <a:endParaRPr lang="en-GB" sz="1600" b="1" dirty="0">
              <a:solidFill>
                <a:schemeClr val="tx1"/>
              </a:solidFill>
              <a:ea typeface="Lato" panose="020F0502020204030203" pitchFamily="34" charset="0"/>
              <a:cs typeface="Century Gothic"/>
            </a:endParaRPr>
          </a:p>
        </p:txBody>
      </p:sp>
      <p:sp>
        <p:nvSpPr>
          <p:cNvPr id="25" name="Speech Bubble: Rectangle with Corners Rounded 24">
            <a:extLst>
              <a:ext uri="{FF2B5EF4-FFF2-40B4-BE49-F238E27FC236}">
                <a16:creationId xmlns:a16="http://schemas.microsoft.com/office/drawing/2014/main" id="{AF5C7828-46E9-4B0A-AC0C-50F99F097365}"/>
              </a:ext>
            </a:extLst>
          </p:cNvPr>
          <p:cNvSpPr/>
          <p:nvPr/>
        </p:nvSpPr>
        <p:spPr>
          <a:xfrm>
            <a:off x="1204001" y="4989137"/>
            <a:ext cx="3171248" cy="678657"/>
          </a:xfrm>
          <a:prstGeom prst="wedgeRoundRectCallout">
            <a:avLst>
              <a:gd name="adj1" fmla="val -56703"/>
              <a:gd name="adj2" fmla="val -4187"/>
              <a:gd name="adj3" fmla="val 16667"/>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Women</a:t>
            </a:r>
            <a:r>
              <a:rPr lang="en-GB" sz="1600" dirty="0">
                <a:solidFill>
                  <a:schemeClr val="tx1"/>
                </a:solidFill>
                <a:ea typeface="Lato" panose="020F0502020204030203" pitchFamily="34" charset="0"/>
                <a:cs typeface="Century Gothic"/>
              </a:rPr>
              <a:t> are </a:t>
            </a:r>
            <a:r>
              <a:rPr lang="en-GB" sz="1600" b="1" dirty="0">
                <a:solidFill>
                  <a:schemeClr val="tx1"/>
                </a:solidFill>
                <a:ea typeface="Lato" panose="020F0502020204030203" pitchFamily="34" charset="0"/>
                <a:cs typeface="Century Gothic"/>
              </a:rPr>
              <a:t>better</a:t>
            </a:r>
            <a:r>
              <a:rPr lang="en-GB" sz="1600" dirty="0">
                <a:solidFill>
                  <a:schemeClr val="tx1"/>
                </a:solidFill>
                <a:ea typeface="Lato" panose="020F0502020204030203" pitchFamily="34" charset="0"/>
                <a:cs typeface="Century Gothic"/>
              </a:rPr>
              <a:t> at </a:t>
            </a:r>
            <a:r>
              <a:rPr lang="en-GB" sz="1600" b="1" dirty="0">
                <a:solidFill>
                  <a:schemeClr val="tx1"/>
                </a:solidFill>
                <a:ea typeface="Lato" panose="020F0502020204030203" pitchFamily="34" charset="0"/>
                <a:cs typeface="Century Gothic"/>
              </a:rPr>
              <a:t>cleaning</a:t>
            </a:r>
            <a:r>
              <a:rPr lang="en-GB" sz="1600" dirty="0">
                <a:solidFill>
                  <a:schemeClr val="tx1"/>
                </a:solidFill>
                <a:ea typeface="Lato" panose="020F0502020204030203" pitchFamily="34" charset="0"/>
                <a:cs typeface="Century Gothic"/>
              </a:rPr>
              <a:t>.</a:t>
            </a:r>
            <a:endParaRPr lang="en-GB" sz="1600" b="1" dirty="0">
              <a:solidFill>
                <a:schemeClr val="tx1"/>
              </a:solidFill>
              <a:ea typeface="Lato" panose="020F0502020204030203" pitchFamily="34" charset="0"/>
              <a:cs typeface="Century Gothic"/>
            </a:endParaRPr>
          </a:p>
        </p:txBody>
      </p:sp>
      <p:sp>
        <p:nvSpPr>
          <p:cNvPr id="26" name="Speech Bubble: Rectangle with Corners Rounded 25">
            <a:extLst>
              <a:ext uri="{FF2B5EF4-FFF2-40B4-BE49-F238E27FC236}">
                <a16:creationId xmlns:a16="http://schemas.microsoft.com/office/drawing/2014/main" id="{346D138D-4C3E-4DBC-85ED-574CC8F693C3}"/>
              </a:ext>
            </a:extLst>
          </p:cNvPr>
          <p:cNvSpPr/>
          <p:nvPr/>
        </p:nvSpPr>
        <p:spPr>
          <a:xfrm>
            <a:off x="5486400" y="4989136"/>
            <a:ext cx="3352153" cy="678657"/>
          </a:xfrm>
          <a:prstGeom prst="wedgeRoundRectCallout">
            <a:avLst>
              <a:gd name="adj1" fmla="val -55097"/>
              <a:gd name="adj2" fmla="val -14784"/>
              <a:gd name="adj3" fmla="val 16667"/>
            </a:avLst>
          </a:prstGeom>
          <a:solidFill>
            <a:schemeClr val="accent3"/>
          </a:solidFill>
          <a:ln w="28575">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Boys</a:t>
            </a:r>
            <a:r>
              <a:rPr lang="en-GB" sz="1600" dirty="0">
                <a:solidFill>
                  <a:schemeClr val="tx1"/>
                </a:solidFill>
                <a:ea typeface="Lato" panose="020F0502020204030203" pitchFamily="34" charset="0"/>
                <a:cs typeface="Century Gothic"/>
              </a:rPr>
              <a:t> shouldn’t </a:t>
            </a:r>
            <a:r>
              <a:rPr lang="en-GB" sz="1600" b="1" dirty="0">
                <a:solidFill>
                  <a:schemeClr val="tx1"/>
                </a:solidFill>
                <a:ea typeface="Lato" panose="020F0502020204030203" pitchFamily="34" charset="0"/>
                <a:cs typeface="Century Gothic"/>
              </a:rPr>
              <a:t>play</a:t>
            </a:r>
            <a:r>
              <a:rPr lang="en-GB" sz="1600" dirty="0">
                <a:solidFill>
                  <a:schemeClr val="tx1"/>
                </a:solidFill>
                <a:ea typeface="Lato" panose="020F0502020204030203" pitchFamily="34" charset="0"/>
                <a:cs typeface="Century Gothic"/>
              </a:rPr>
              <a:t> with </a:t>
            </a:r>
            <a:r>
              <a:rPr lang="en-GB" sz="1600" b="1" dirty="0">
                <a:solidFill>
                  <a:schemeClr val="tx1"/>
                </a:solidFill>
                <a:ea typeface="Lato" panose="020F0502020204030203" pitchFamily="34" charset="0"/>
                <a:cs typeface="Century Gothic"/>
              </a:rPr>
              <a:t>teddies</a:t>
            </a:r>
            <a:r>
              <a:rPr lang="en-GB" sz="1600" dirty="0">
                <a:solidFill>
                  <a:schemeClr val="tx1"/>
                </a:solidFill>
                <a:ea typeface="Lato" panose="020F0502020204030203" pitchFamily="34" charset="0"/>
                <a:cs typeface="Century Gothic"/>
              </a:rPr>
              <a:t>.</a:t>
            </a:r>
            <a:endParaRPr lang="en-GB" sz="1600" b="1" dirty="0">
              <a:solidFill>
                <a:schemeClr val="tx1"/>
              </a:solidFill>
              <a:ea typeface="Lato" panose="020F0502020204030203" pitchFamily="34" charset="0"/>
              <a:cs typeface="Century Gothic"/>
            </a:endParaRPr>
          </a:p>
        </p:txBody>
      </p:sp>
      <p:sp>
        <p:nvSpPr>
          <p:cNvPr id="27" name="Rectangle: Rounded Corners 26">
            <a:extLst>
              <a:ext uri="{FF2B5EF4-FFF2-40B4-BE49-F238E27FC236}">
                <a16:creationId xmlns:a16="http://schemas.microsoft.com/office/drawing/2014/main" id="{1FB78676-263C-4894-981E-CF99276D538F}"/>
              </a:ext>
            </a:extLst>
          </p:cNvPr>
          <p:cNvSpPr/>
          <p:nvPr/>
        </p:nvSpPr>
        <p:spPr>
          <a:xfrm>
            <a:off x="305446" y="5887854"/>
            <a:ext cx="8533107" cy="678657"/>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Discuss (2-3 mins)</a:t>
            </a:r>
          </a:p>
          <a:p>
            <a:pPr algn="ctr"/>
            <a:r>
              <a:rPr lang="en-GB" sz="1600" dirty="0"/>
              <a:t>Which of these stereotypes have you heard before? Can you think of any others?</a:t>
            </a:r>
          </a:p>
        </p:txBody>
      </p:sp>
      <p:pic>
        <p:nvPicPr>
          <p:cNvPr id="8" name="Picture 7" descr="A picture containing window&#10;&#10;Description automatically generated">
            <a:extLst>
              <a:ext uri="{FF2B5EF4-FFF2-40B4-BE49-F238E27FC236}">
                <a16:creationId xmlns:a16="http://schemas.microsoft.com/office/drawing/2014/main" id="{4BB673AF-C9FC-4FD2-833A-0FBC788FE8CE}"/>
              </a:ext>
            </a:extLst>
          </p:cNvPr>
          <p:cNvPicPr>
            <a:picLocks noChangeAspect="1"/>
          </p:cNvPicPr>
          <p:nvPr/>
        </p:nvPicPr>
        <p:blipFill>
          <a:blip r:embed="rId14"/>
          <a:stretch>
            <a:fillRect/>
          </a:stretch>
        </p:blipFill>
        <p:spPr>
          <a:xfrm>
            <a:off x="3477676" y="3981254"/>
            <a:ext cx="952500" cy="952500"/>
          </a:xfrm>
          <a:prstGeom prst="rect">
            <a:avLst/>
          </a:prstGeom>
        </p:spPr>
      </p:pic>
      <p:pic>
        <p:nvPicPr>
          <p:cNvPr id="10" name="Picture 9" descr="A picture containing text&#10;&#10;Description automatically generated">
            <a:extLst>
              <a:ext uri="{FF2B5EF4-FFF2-40B4-BE49-F238E27FC236}">
                <a16:creationId xmlns:a16="http://schemas.microsoft.com/office/drawing/2014/main" id="{B7E7F5C8-A4CC-421A-A4A3-8203D04D45B0}"/>
              </a:ext>
            </a:extLst>
          </p:cNvPr>
          <p:cNvPicPr>
            <a:picLocks noChangeAspect="1"/>
          </p:cNvPicPr>
          <p:nvPr/>
        </p:nvPicPr>
        <p:blipFill>
          <a:blip r:embed="rId15"/>
          <a:stretch>
            <a:fillRect/>
          </a:stretch>
        </p:blipFill>
        <p:spPr>
          <a:xfrm>
            <a:off x="130227" y="4762894"/>
            <a:ext cx="952500" cy="952500"/>
          </a:xfrm>
          <a:prstGeom prst="rect">
            <a:avLst/>
          </a:prstGeom>
        </p:spPr>
      </p:pic>
      <p:pic>
        <p:nvPicPr>
          <p:cNvPr id="14" name="Picture 13" descr="Icon&#10;&#10;Description automatically generated">
            <a:extLst>
              <a:ext uri="{FF2B5EF4-FFF2-40B4-BE49-F238E27FC236}">
                <a16:creationId xmlns:a16="http://schemas.microsoft.com/office/drawing/2014/main" id="{E250FD5A-F9A4-442C-8750-8D19D733710D}"/>
              </a:ext>
            </a:extLst>
          </p:cNvPr>
          <p:cNvPicPr>
            <a:picLocks noChangeAspect="1"/>
          </p:cNvPicPr>
          <p:nvPr/>
        </p:nvPicPr>
        <p:blipFill>
          <a:blip r:embed="rId16"/>
          <a:stretch>
            <a:fillRect/>
          </a:stretch>
        </p:blipFill>
        <p:spPr>
          <a:xfrm>
            <a:off x="8039100" y="3918820"/>
            <a:ext cx="952500" cy="952500"/>
          </a:xfrm>
          <a:prstGeom prst="rect">
            <a:avLst/>
          </a:prstGeom>
        </p:spPr>
      </p:pic>
      <p:pic>
        <p:nvPicPr>
          <p:cNvPr id="28" name="Picture 27" descr="A picture containing text, clipart&#10;&#10;Description automatically generated">
            <a:extLst>
              <a:ext uri="{FF2B5EF4-FFF2-40B4-BE49-F238E27FC236}">
                <a16:creationId xmlns:a16="http://schemas.microsoft.com/office/drawing/2014/main" id="{C507C700-B501-449F-A835-D452C03256A5}"/>
              </a:ext>
            </a:extLst>
          </p:cNvPr>
          <p:cNvPicPr>
            <a:picLocks noChangeAspect="1"/>
          </p:cNvPicPr>
          <p:nvPr/>
        </p:nvPicPr>
        <p:blipFill>
          <a:blip r:embed="rId17"/>
          <a:stretch>
            <a:fillRect/>
          </a:stretch>
        </p:blipFill>
        <p:spPr>
          <a:xfrm>
            <a:off x="4454574" y="4881831"/>
            <a:ext cx="952500" cy="952500"/>
          </a:xfrm>
          <a:prstGeom prst="rect">
            <a:avLst/>
          </a:prstGeom>
        </p:spPr>
      </p:pic>
    </p:spTree>
    <p:extLst>
      <p:ext uri="{BB962C8B-B14F-4D97-AF65-F5344CB8AC3E}">
        <p14:creationId xmlns:p14="http://schemas.microsoft.com/office/powerpoint/2010/main" val="16309060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par>
                                <p:cTn id="16" presetID="10" presetClass="entr" presetSubtype="0"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500"/>
                                        <p:tgtEl>
                                          <p:spTgt spid="25"/>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500"/>
                                        <p:tgtEl>
                                          <p:spTgt spid="28"/>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fade">
                                      <p:cBhvr>
                                        <p:cTn id="34" dur="500"/>
                                        <p:tgtEl>
                                          <p:spTgt spid="2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 Placeholder 4">
            <a:extLst>
              <a:ext uri="{FF2B5EF4-FFF2-40B4-BE49-F238E27FC236}">
                <a16:creationId xmlns:a16="http://schemas.microsoft.com/office/drawing/2014/main" id="{0216F494-05E5-4027-9C6E-938AF90FF28E}"/>
              </a:ext>
            </a:extLst>
          </p:cNvPr>
          <p:cNvSpPr txBox="1">
            <a:spLocks/>
          </p:cNvSpPr>
          <p:nvPr/>
        </p:nvSpPr>
        <p:spPr>
          <a:xfrm>
            <a:off x="5674151" y="5389778"/>
            <a:ext cx="1855231" cy="1066095"/>
          </a:xfrm>
          <a:prstGeom prst="roundRect">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Vote!</a:t>
            </a:r>
          </a:p>
        </p:txBody>
      </p:sp>
      <p:sp>
        <p:nvSpPr>
          <p:cNvPr id="28" name="Text Placeholder 4">
            <a:extLst>
              <a:ext uri="{FF2B5EF4-FFF2-40B4-BE49-F238E27FC236}">
                <a16:creationId xmlns:a16="http://schemas.microsoft.com/office/drawing/2014/main" id="{88680E99-CF5D-481D-A904-6B5D7FB3FE7C}"/>
              </a:ext>
            </a:extLst>
          </p:cNvPr>
          <p:cNvSpPr txBox="1">
            <a:spLocks/>
          </p:cNvSpPr>
          <p:nvPr/>
        </p:nvSpPr>
        <p:spPr>
          <a:xfrm>
            <a:off x="6705510" y="2937412"/>
            <a:ext cx="1855231" cy="1066095"/>
          </a:xfrm>
          <a:prstGeom prst="roundRect">
            <a:avLst/>
          </a:prstGeom>
          <a:solidFill>
            <a:schemeClr val="accent5"/>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Why do role models matter?</a:t>
            </a:r>
          </a:p>
        </p:txBody>
      </p:sp>
      <p:sp>
        <p:nvSpPr>
          <p:cNvPr id="19" name="Text Placeholder 18">
            <a:extLst>
              <a:ext uri="{FF2B5EF4-FFF2-40B4-BE49-F238E27FC236}">
                <a16:creationId xmlns:a16="http://schemas.microsoft.com/office/drawing/2014/main" id="{DCAE70FB-6E54-444E-A185-4DA9196192FE}"/>
              </a:ext>
            </a:extLst>
          </p:cNvPr>
          <p:cNvSpPr>
            <a:spLocks noGrp="1"/>
          </p:cNvSpPr>
          <p:nvPr>
            <p:ph type="body" sz="quarter" idx="13"/>
          </p:nvPr>
        </p:nvSpPr>
        <p:spPr>
          <a:xfrm>
            <a:off x="1809822" y="1371237"/>
            <a:ext cx="1830362" cy="1070948"/>
          </a:xfrm>
        </p:spPr>
        <p:txBody>
          <a:bodyPr/>
          <a:lstStyle/>
          <a:p>
            <a:r>
              <a:rPr lang="en-GB" dirty="0"/>
              <a:t>Starter: Think of a character…</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4917570" y="1316830"/>
            <a:ext cx="2299105" cy="1194711"/>
          </a:xfrm>
          <a:solidFill>
            <a:schemeClr val="bg1"/>
          </a:solidFill>
        </p:spPr>
        <p:txBody>
          <a:bodyPr/>
          <a:lstStyle/>
          <a:p>
            <a:r>
              <a:rPr lang="en-GB" dirty="0"/>
              <a:t>Why are we talking about this?</a:t>
            </a:r>
          </a:p>
        </p:txBody>
      </p:sp>
      <p:pic>
        <p:nvPicPr>
          <p:cNvPr id="10" name="Picture 9" descr="A picture containing text&#10;&#10;Description automatically generated">
            <a:extLst>
              <a:ext uri="{FF2B5EF4-FFF2-40B4-BE49-F238E27FC236}">
                <a16:creationId xmlns:a16="http://schemas.microsoft.com/office/drawing/2014/main" id="{521A2119-4BEA-4FBA-864D-87D911FFC347}"/>
              </a:ext>
            </a:extLst>
          </p:cNvPr>
          <p:cNvPicPr>
            <a:picLocks noChangeAspect="1"/>
          </p:cNvPicPr>
          <p:nvPr/>
        </p:nvPicPr>
        <p:blipFill>
          <a:blip r:embed="rId3"/>
          <a:stretch>
            <a:fillRect/>
          </a:stretch>
        </p:blipFill>
        <p:spPr>
          <a:xfrm>
            <a:off x="6791917" y="1404461"/>
            <a:ext cx="952500" cy="952500"/>
          </a:xfrm>
          <a:prstGeom prst="rect">
            <a:avLst/>
          </a:prstGeom>
        </p:spPr>
      </p:pic>
      <p:pic>
        <p:nvPicPr>
          <p:cNvPr id="24" name="Picture 23" descr="A picture containing icon&#10;&#10;Description automatically generated">
            <a:extLst>
              <a:ext uri="{FF2B5EF4-FFF2-40B4-BE49-F238E27FC236}">
                <a16:creationId xmlns:a16="http://schemas.microsoft.com/office/drawing/2014/main" id="{331E4564-AEA9-4750-9BE4-A052C2E87A17}"/>
              </a:ext>
            </a:extLst>
          </p:cNvPr>
          <p:cNvPicPr>
            <a:picLocks noChangeAspect="1"/>
          </p:cNvPicPr>
          <p:nvPr/>
        </p:nvPicPr>
        <p:blipFill>
          <a:blip r:embed="rId4"/>
          <a:stretch>
            <a:fillRect/>
          </a:stretch>
        </p:blipFill>
        <p:spPr>
          <a:xfrm>
            <a:off x="6125516" y="4694360"/>
            <a:ext cx="952500" cy="952500"/>
          </a:xfrm>
          <a:prstGeom prst="rect">
            <a:avLst/>
          </a:prstGeom>
        </p:spPr>
      </p:pic>
      <p:sp>
        <p:nvSpPr>
          <p:cNvPr id="17" name="Text Placeholder 5">
            <a:extLst>
              <a:ext uri="{FF2B5EF4-FFF2-40B4-BE49-F238E27FC236}">
                <a16:creationId xmlns:a16="http://schemas.microsoft.com/office/drawing/2014/main" id="{CC19B138-1342-4109-9D3D-9A6B565A634E}"/>
              </a:ext>
            </a:extLst>
          </p:cNvPr>
          <p:cNvSpPr txBox="1">
            <a:spLocks/>
          </p:cNvSpPr>
          <p:nvPr/>
        </p:nvSpPr>
        <p:spPr>
          <a:xfrm>
            <a:off x="3419618" y="2942238"/>
            <a:ext cx="2183547" cy="1194711"/>
          </a:xfrm>
          <a:prstGeom prst="ellipse">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6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Starting stereotypes early…</a:t>
            </a:r>
          </a:p>
        </p:txBody>
      </p:sp>
      <p:pic>
        <p:nvPicPr>
          <p:cNvPr id="3" name="Picture 2">
            <a:extLst>
              <a:ext uri="{FF2B5EF4-FFF2-40B4-BE49-F238E27FC236}">
                <a16:creationId xmlns:a16="http://schemas.microsoft.com/office/drawing/2014/main" id="{0C0668A5-EEBA-41AB-8933-2AF650288DC7}"/>
              </a:ext>
            </a:extLst>
          </p:cNvPr>
          <p:cNvPicPr>
            <a:picLocks noChangeAspect="1"/>
          </p:cNvPicPr>
          <p:nvPr/>
        </p:nvPicPr>
        <p:blipFill>
          <a:blip r:embed="rId5"/>
          <a:stretch>
            <a:fillRect/>
          </a:stretch>
        </p:blipFill>
        <p:spPr>
          <a:xfrm>
            <a:off x="8353797" y="2170937"/>
            <a:ext cx="952500" cy="952500"/>
          </a:xfrm>
          <a:prstGeom prst="rect">
            <a:avLst/>
          </a:prstGeom>
        </p:spPr>
      </p:pic>
      <p:pic>
        <p:nvPicPr>
          <p:cNvPr id="7" name="Picture 6" descr="A picture containing icon&#10;&#10;Description automatically generated">
            <a:extLst>
              <a:ext uri="{FF2B5EF4-FFF2-40B4-BE49-F238E27FC236}">
                <a16:creationId xmlns:a16="http://schemas.microsoft.com/office/drawing/2014/main" id="{8DEB2A99-09E6-464D-AD14-E0A927A9E581}"/>
              </a:ext>
            </a:extLst>
          </p:cNvPr>
          <p:cNvPicPr>
            <a:picLocks noChangeAspect="1"/>
          </p:cNvPicPr>
          <p:nvPr/>
        </p:nvPicPr>
        <p:blipFill>
          <a:blip r:embed="rId6"/>
          <a:stretch>
            <a:fillRect/>
          </a:stretch>
        </p:blipFill>
        <p:spPr>
          <a:xfrm>
            <a:off x="8084491" y="2788971"/>
            <a:ext cx="952500" cy="952500"/>
          </a:xfrm>
          <a:prstGeom prst="rect">
            <a:avLst/>
          </a:prstGeom>
        </p:spPr>
      </p:pic>
      <p:sp>
        <p:nvSpPr>
          <p:cNvPr id="15" name="Text Placeholder 4">
            <a:extLst>
              <a:ext uri="{FF2B5EF4-FFF2-40B4-BE49-F238E27FC236}">
                <a16:creationId xmlns:a16="http://schemas.microsoft.com/office/drawing/2014/main" id="{6F0ED6E4-0E65-43FF-97D4-C2DB94602D18}"/>
              </a:ext>
            </a:extLst>
          </p:cNvPr>
          <p:cNvSpPr txBox="1">
            <a:spLocks/>
          </p:cNvSpPr>
          <p:nvPr/>
        </p:nvSpPr>
        <p:spPr>
          <a:xfrm>
            <a:off x="349701" y="3687366"/>
            <a:ext cx="1855231" cy="1066095"/>
          </a:xfrm>
          <a:prstGeom prst="roundRect">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What does it all mean?</a:t>
            </a:r>
          </a:p>
        </p:txBody>
      </p:sp>
      <p:sp>
        <p:nvSpPr>
          <p:cNvPr id="16" name="Text Placeholder 5">
            <a:extLst>
              <a:ext uri="{FF2B5EF4-FFF2-40B4-BE49-F238E27FC236}">
                <a16:creationId xmlns:a16="http://schemas.microsoft.com/office/drawing/2014/main" id="{A47B8A57-9C2A-493E-A05E-4EB59A3671CA}"/>
              </a:ext>
            </a:extLst>
          </p:cNvPr>
          <p:cNvSpPr txBox="1">
            <a:spLocks/>
          </p:cNvSpPr>
          <p:nvPr/>
        </p:nvSpPr>
        <p:spPr>
          <a:xfrm>
            <a:off x="2468209" y="5049504"/>
            <a:ext cx="2183547" cy="1194711"/>
          </a:xfrm>
          <a:prstGeom prst="ellipse">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6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Will it affect you?</a:t>
            </a:r>
          </a:p>
        </p:txBody>
      </p:sp>
      <p:pic>
        <p:nvPicPr>
          <p:cNvPr id="13" name="Picture 12" descr="Icon&#10;&#10;Description automatically generated">
            <a:extLst>
              <a:ext uri="{FF2B5EF4-FFF2-40B4-BE49-F238E27FC236}">
                <a16:creationId xmlns:a16="http://schemas.microsoft.com/office/drawing/2014/main" id="{24F311AF-8585-4CBF-B934-0440942FF609}"/>
              </a:ext>
            </a:extLst>
          </p:cNvPr>
          <p:cNvPicPr>
            <a:picLocks noChangeAspect="1"/>
          </p:cNvPicPr>
          <p:nvPr/>
        </p:nvPicPr>
        <p:blipFill>
          <a:blip r:embed="rId7"/>
          <a:stretch>
            <a:fillRect/>
          </a:stretch>
        </p:blipFill>
        <p:spPr>
          <a:xfrm>
            <a:off x="1791288" y="5170609"/>
            <a:ext cx="952500" cy="952500"/>
          </a:xfrm>
          <a:prstGeom prst="rect">
            <a:avLst/>
          </a:prstGeom>
        </p:spPr>
      </p:pic>
      <p:pic>
        <p:nvPicPr>
          <p:cNvPr id="20" name="Picture 19">
            <a:extLst>
              <a:ext uri="{FF2B5EF4-FFF2-40B4-BE49-F238E27FC236}">
                <a16:creationId xmlns:a16="http://schemas.microsoft.com/office/drawing/2014/main" id="{0DC916EE-7EF3-4873-A324-41815297830D}"/>
              </a:ext>
            </a:extLst>
          </p:cNvPr>
          <p:cNvPicPr>
            <a:picLocks noChangeAspect="1"/>
          </p:cNvPicPr>
          <p:nvPr/>
        </p:nvPicPr>
        <p:blipFill>
          <a:blip r:embed="rId8"/>
          <a:stretch>
            <a:fillRect/>
          </a:stretch>
        </p:blipFill>
        <p:spPr>
          <a:xfrm>
            <a:off x="1777050" y="3330147"/>
            <a:ext cx="952500" cy="952500"/>
          </a:xfrm>
          <a:prstGeom prst="rect">
            <a:avLst/>
          </a:prstGeom>
        </p:spPr>
      </p:pic>
      <p:pic>
        <p:nvPicPr>
          <p:cNvPr id="5" name="Picture 4" descr="Icon&#10;&#10;Description automatically generated">
            <a:extLst>
              <a:ext uri="{FF2B5EF4-FFF2-40B4-BE49-F238E27FC236}">
                <a16:creationId xmlns:a16="http://schemas.microsoft.com/office/drawing/2014/main" id="{7FA4CF5C-8BC1-485D-A148-BAEF4B93FB98}"/>
              </a:ext>
            </a:extLst>
          </p:cNvPr>
          <p:cNvPicPr>
            <a:picLocks noChangeAspect="1"/>
          </p:cNvPicPr>
          <p:nvPr/>
        </p:nvPicPr>
        <p:blipFill>
          <a:blip r:embed="rId9"/>
          <a:stretch>
            <a:fillRect/>
          </a:stretch>
        </p:blipFill>
        <p:spPr>
          <a:xfrm>
            <a:off x="3403746" y="1404461"/>
            <a:ext cx="952500" cy="952500"/>
          </a:xfrm>
          <a:prstGeom prst="rect">
            <a:avLst/>
          </a:prstGeom>
        </p:spPr>
      </p:pic>
      <p:pic>
        <p:nvPicPr>
          <p:cNvPr id="8" name="Picture 7" descr="Icon&#10;&#10;Description automatically generated">
            <a:extLst>
              <a:ext uri="{FF2B5EF4-FFF2-40B4-BE49-F238E27FC236}">
                <a16:creationId xmlns:a16="http://schemas.microsoft.com/office/drawing/2014/main" id="{67EA7CA0-A3A1-4307-BA23-1D74F08910A3}"/>
              </a:ext>
            </a:extLst>
          </p:cNvPr>
          <p:cNvPicPr>
            <a:picLocks noChangeAspect="1"/>
          </p:cNvPicPr>
          <p:nvPr/>
        </p:nvPicPr>
        <p:blipFill>
          <a:blip r:embed="rId10"/>
          <a:stretch>
            <a:fillRect/>
          </a:stretch>
        </p:blipFill>
        <p:spPr>
          <a:xfrm>
            <a:off x="5210876" y="3011594"/>
            <a:ext cx="952500" cy="952500"/>
          </a:xfrm>
          <a:prstGeom prst="rect">
            <a:avLst/>
          </a:prstGeom>
        </p:spPr>
      </p:pic>
    </p:spTree>
    <p:extLst>
      <p:ext uri="{BB962C8B-B14F-4D97-AF65-F5344CB8AC3E}">
        <p14:creationId xmlns:p14="http://schemas.microsoft.com/office/powerpoint/2010/main" val="27781342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0FA66CE-F39E-4310-B57C-ADC2E69E7B0A}"/>
              </a:ext>
            </a:extLst>
          </p:cNvPr>
          <p:cNvSpPr>
            <a:spLocks noGrp="1"/>
          </p:cNvSpPr>
          <p:nvPr>
            <p:ph type="body" sz="quarter" idx="10"/>
          </p:nvPr>
        </p:nvSpPr>
        <p:spPr/>
        <p:txBody>
          <a:bodyPr/>
          <a:lstStyle/>
          <a:p>
            <a:r>
              <a:rPr lang="en-GB" dirty="0"/>
              <a:t>Why do role models matter?</a:t>
            </a:r>
          </a:p>
        </p:txBody>
      </p:sp>
      <p:sp>
        <p:nvSpPr>
          <p:cNvPr id="3" name="Rectangle: Rounded Corners 2">
            <a:extLst>
              <a:ext uri="{FF2B5EF4-FFF2-40B4-BE49-F238E27FC236}">
                <a16:creationId xmlns:a16="http://schemas.microsoft.com/office/drawing/2014/main" id="{4A5C3752-D948-44BF-A101-3B0397BF8653}"/>
              </a:ext>
            </a:extLst>
          </p:cNvPr>
          <p:cNvSpPr/>
          <p:nvPr/>
        </p:nvSpPr>
        <p:spPr>
          <a:xfrm>
            <a:off x="5245308" y="3196845"/>
            <a:ext cx="1019701" cy="483856"/>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Nurse</a:t>
            </a:r>
          </a:p>
        </p:txBody>
      </p:sp>
      <p:pic>
        <p:nvPicPr>
          <p:cNvPr id="6" name="Picture 5" descr="A close-up of a syringe&#10;&#10;Description automatically generated with medium confidence">
            <a:extLst>
              <a:ext uri="{FF2B5EF4-FFF2-40B4-BE49-F238E27FC236}">
                <a16:creationId xmlns:a16="http://schemas.microsoft.com/office/drawing/2014/main" id="{5F82A9F5-4B2F-4408-A7EE-3DF8EB04DB09}"/>
              </a:ext>
            </a:extLst>
          </p:cNvPr>
          <p:cNvPicPr>
            <a:picLocks noChangeAspect="1"/>
          </p:cNvPicPr>
          <p:nvPr/>
        </p:nvPicPr>
        <p:blipFill>
          <a:blip r:embed="rId3"/>
          <a:stretch>
            <a:fillRect/>
          </a:stretch>
        </p:blipFill>
        <p:spPr>
          <a:xfrm>
            <a:off x="5363978" y="2307929"/>
            <a:ext cx="952500" cy="952500"/>
          </a:xfrm>
          <a:prstGeom prst="rect">
            <a:avLst/>
          </a:prstGeom>
        </p:spPr>
      </p:pic>
      <p:sp>
        <p:nvSpPr>
          <p:cNvPr id="7" name="Rectangle: Rounded Corners 6">
            <a:extLst>
              <a:ext uri="{FF2B5EF4-FFF2-40B4-BE49-F238E27FC236}">
                <a16:creationId xmlns:a16="http://schemas.microsoft.com/office/drawing/2014/main" id="{CC261AE1-D1F1-4030-B68F-84B1B145E7B2}"/>
              </a:ext>
            </a:extLst>
          </p:cNvPr>
          <p:cNvSpPr/>
          <p:nvPr/>
        </p:nvSpPr>
        <p:spPr>
          <a:xfrm>
            <a:off x="2746694" y="3196845"/>
            <a:ext cx="1019701" cy="483856"/>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Police Officer</a:t>
            </a:r>
          </a:p>
        </p:txBody>
      </p:sp>
      <p:sp>
        <p:nvSpPr>
          <p:cNvPr id="8" name="Rectangle: Rounded Corners 7">
            <a:extLst>
              <a:ext uri="{FF2B5EF4-FFF2-40B4-BE49-F238E27FC236}">
                <a16:creationId xmlns:a16="http://schemas.microsoft.com/office/drawing/2014/main" id="{F268FCC3-0259-41CA-BE59-21F4BCCB1242}"/>
              </a:ext>
            </a:extLst>
          </p:cNvPr>
          <p:cNvSpPr/>
          <p:nvPr/>
        </p:nvSpPr>
        <p:spPr>
          <a:xfrm>
            <a:off x="3996001" y="3196845"/>
            <a:ext cx="1019701" cy="483856"/>
          </a:xfrm>
          <a:prstGeom prst="roundRect">
            <a:avLst/>
          </a:prstGeom>
          <a:solidFill>
            <a:schemeClr val="bg1">
              <a:lumMod val="95000"/>
            </a:schemeClr>
          </a:solidFill>
          <a:ln w="285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Dancer</a:t>
            </a:r>
          </a:p>
        </p:txBody>
      </p:sp>
      <p:pic>
        <p:nvPicPr>
          <p:cNvPr id="9" name="Picture 8" descr="A picture containing text, window&#10;&#10;Description automatically generated">
            <a:extLst>
              <a:ext uri="{FF2B5EF4-FFF2-40B4-BE49-F238E27FC236}">
                <a16:creationId xmlns:a16="http://schemas.microsoft.com/office/drawing/2014/main" id="{0E2176A6-7418-4D01-B94C-6E274A00C89D}"/>
              </a:ext>
            </a:extLst>
          </p:cNvPr>
          <p:cNvPicPr>
            <a:picLocks noChangeAspect="1"/>
          </p:cNvPicPr>
          <p:nvPr/>
        </p:nvPicPr>
        <p:blipFill>
          <a:blip r:embed="rId4"/>
          <a:stretch>
            <a:fillRect/>
          </a:stretch>
        </p:blipFill>
        <p:spPr>
          <a:xfrm>
            <a:off x="2814414" y="2275167"/>
            <a:ext cx="952500" cy="952500"/>
          </a:xfrm>
          <a:prstGeom prst="rect">
            <a:avLst/>
          </a:prstGeom>
        </p:spPr>
      </p:pic>
      <p:pic>
        <p:nvPicPr>
          <p:cNvPr id="10" name="Picture 9" descr="Icon&#10;&#10;Description automatically generated">
            <a:extLst>
              <a:ext uri="{FF2B5EF4-FFF2-40B4-BE49-F238E27FC236}">
                <a16:creationId xmlns:a16="http://schemas.microsoft.com/office/drawing/2014/main" id="{917CF72E-6D7B-4716-B184-EA7CDEEC7B06}"/>
              </a:ext>
            </a:extLst>
          </p:cNvPr>
          <p:cNvPicPr>
            <a:picLocks noChangeAspect="1"/>
          </p:cNvPicPr>
          <p:nvPr/>
        </p:nvPicPr>
        <p:blipFill>
          <a:blip r:embed="rId5"/>
          <a:stretch>
            <a:fillRect/>
          </a:stretch>
        </p:blipFill>
        <p:spPr>
          <a:xfrm>
            <a:off x="7944457" y="2307929"/>
            <a:ext cx="952500" cy="952500"/>
          </a:xfrm>
          <a:prstGeom prst="rect">
            <a:avLst/>
          </a:prstGeom>
        </p:spPr>
      </p:pic>
      <p:sp>
        <p:nvSpPr>
          <p:cNvPr id="11" name="Rectangle: Rounded Corners 10">
            <a:extLst>
              <a:ext uri="{FF2B5EF4-FFF2-40B4-BE49-F238E27FC236}">
                <a16:creationId xmlns:a16="http://schemas.microsoft.com/office/drawing/2014/main" id="{4AAF316B-FD8F-4E49-A063-A6CDE9440F0D}"/>
              </a:ext>
            </a:extLst>
          </p:cNvPr>
          <p:cNvSpPr/>
          <p:nvPr/>
        </p:nvSpPr>
        <p:spPr>
          <a:xfrm>
            <a:off x="1497387" y="3196845"/>
            <a:ext cx="1019701" cy="483856"/>
          </a:xfrm>
          <a:prstGeom prst="roundRect">
            <a:avLst/>
          </a:prstGeom>
          <a:solidFill>
            <a:schemeClr val="accent3"/>
          </a:solidFill>
          <a:ln w="28575">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Teacher</a:t>
            </a:r>
          </a:p>
        </p:txBody>
      </p:sp>
      <p:sp>
        <p:nvSpPr>
          <p:cNvPr id="12" name="Rectangle: Rounded Corners 11">
            <a:extLst>
              <a:ext uri="{FF2B5EF4-FFF2-40B4-BE49-F238E27FC236}">
                <a16:creationId xmlns:a16="http://schemas.microsoft.com/office/drawing/2014/main" id="{2CA5A720-A921-4833-BC90-DD5C03C03ED3}"/>
              </a:ext>
            </a:extLst>
          </p:cNvPr>
          <p:cNvSpPr/>
          <p:nvPr/>
        </p:nvSpPr>
        <p:spPr>
          <a:xfrm>
            <a:off x="6494615" y="3196845"/>
            <a:ext cx="1152000" cy="483856"/>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Mechanic</a:t>
            </a:r>
          </a:p>
        </p:txBody>
      </p:sp>
      <p:sp>
        <p:nvSpPr>
          <p:cNvPr id="13" name="Rectangle: Rounded Corners 12">
            <a:extLst>
              <a:ext uri="{FF2B5EF4-FFF2-40B4-BE49-F238E27FC236}">
                <a16:creationId xmlns:a16="http://schemas.microsoft.com/office/drawing/2014/main" id="{DB401D45-2796-4D45-A502-CED23E220680}"/>
              </a:ext>
            </a:extLst>
          </p:cNvPr>
          <p:cNvSpPr/>
          <p:nvPr/>
        </p:nvSpPr>
        <p:spPr>
          <a:xfrm>
            <a:off x="7876219" y="3196845"/>
            <a:ext cx="1019701" cy="483856"/>
          </a:xfrm>
          <a:prstGeom prst="roundRect">
            <a:avLst/>
          </a:prstGeom>
          <a:solidFill>
            <a:schemeClr val="accent3"/>
          </a:solidFill>
          <a:ln w="28575">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Builder</a:t>
            </a:r>
          </a:p>
        </p:txBody>
      </p:sp>
      <p:pic>
        <p:nvPicPr>
          <p:cNvPr id="14" name="Picture 13" descr="Graphical user interface&#10;&#10;Description automatically generated with medium confidence">
            <a:extLst>
              <a:ext uri="{FF2B5EF4-FFF2-40B4-BE49-F238E27FC236}">
                <a16:creationId xmlns:a16="http://schemas.microsoft.com/office/drawing/2014/main" id="{B3161AF3-766C-4DA8-83DF-7F0AD7DE6983}"/>
              </a:ext>
            </a:extLst>
          </p:cNvPr>
          <p:cNvPicPr>
            <a:picLocks noChangeAspect="1"/>
          </p:cNvPicPr>
          <p:nvPr/>
        </p:nvPicPr>
        <p:blipFill>
          <a:blip r:embed="rId6"/>
          <a:stretch>
            <a:fillRect/>
          </a:stretch>
        </p:blipFill>
        <p:spPr>
          <a:xfrm>
            <a:off x="6633790" y="2354836"/>
            <a:ext cx="952500" cy="952500"/>
          </a:xfrm>
          <a:prstGeom prst="rect">
            <a:avLst/>
          </a:prstGeom>
        </p:spPr>
      </p:pic>
      <p:pic>
        <p:nvPicPr>
          <p:cNvPr id="15" name="Picture 14" descr="A picture containing icon&#10;&#10;Description automatically generated">
            <a:extLst>
              <a:ext uri="{FF2B5EF4-FFF2-40B4-BE49-F238E27FC236}">
                <a16:creationId xmlns:a16="http://schemas.microsoft.com/office/drawing/2014/main" id="{2CE80BF5-F795-42E6-896A-AA21494AA7E8}"/>
              </a:ext>
            </a:extLst>
          </p:cNvPr>
          <p:cNvPicPr>
            <a:picLocks noChangeAspect="1"/>
          </p:cNvPicPr>
          <p:nvPr/>
        </p:nvPicPr>
        <p:blipFill>
          <a:blip r:embed="rId7"/>
          <a:stretch>
            <a:fillRect/>
          </a:stretch>
        </p:blipFill>
        <p:spPr>
          <a:xfrm>
            <a:off x="1599307" y="2354836"/>
            <a:ext cx="952500" cy="952500"/>
          </a:xfrm>
          <a:prstGeom prst="rect">
            <a:avLst/>
          </a:prstGeom>
        </p:spPr>
      </p:pic>
      <p:pic>
        <p:nvPicPr>
          <p:cNvPr id="16" name="Picture 15" descr="A picture containing text&#10;&#10;Description automatically generated">
            <a:extLst>
              <a:ext uri="{FF2B5EF4-FFF2-40B4-BE49-F238E27FC236}">
                <a16:creationId xmlns:a16="http://schemas.microsoft.com/office/drawing/2014/main" id="{CA15354E-BB98-4BC2-A4B3-CC075E701CAF}"/>
              </a:ext>
            </a:extLst>
          </p:cNvPr>
          <p:cNvPicPr>
            <a:picLocks noChangeAspect="1"/>
          </p:cNvPicPr>
          <p:nvPr/>
        </p:nvPicPr>
        <p:blipFill>
          <a:blip r:embed="rId8"/>
          <a:stretch>
            <a:fillRect/>
          </a:stretch>
        </p:blipFill>
        <p:spPr>
          <a:xfrm>
            <a:off x="4096229" y="2293657"/>
            <a:ext cx="952500" cy="952500"/>
          </a:xfrm>
          <a:prstGeom prst="rect">
            <a:avLst/>
          </a:prstGeom>
        </p:spPr>
      </p:pic>
      <p:sp>
        <p:nvSpPr>
          <p:cNvPr id="17" name="Rectangle: Rounded Corners 16">
            <a:extLst>
              <a:ext uri="{FF2B5EF4-FFF2-40B4-BE49-F238E27FC236}">
                <a16:creationId xmlns:a16="http://schemas.microsoft.com/office/drawing/2014/main" id="{1178F288-D047-4247-84DE-DDF63E6FE1B9}"/>
              </a:ext>
            </a:extLst>
          </p:cNvPr>
          <p:cNvSpPr/>
          <p:nvPr/>
        </p:nvSpPr>
        <p:spPr>
          <a:xfrm>
            <a:off x="247042" y="1138503"/>
            <a:ext cx="8648877" cy="1115564"/>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Discuss (2-4 mins)</a:t>
            </a:r>
          </a:p>
          <a:p>
            <a:pPr algn="ctr"/>
            <a:r>
              <a:rPr lang="en-GB" sz="1600" dirty="0"/>
              <a:t>Think back to your Starter activity. What did you notice about the gender each of each of these jobs? Were there any that everyone thought of boys for, or any that everyone thought of girls for?</a:t>
            </a:r>
          </a:p>
        </p:txBody>
      </p:sp>
      <p:sp>
        <p:nvSpPr>
          <p:cNvPr id="19" name="Rectangle: Rounded Corners 18">
            <a:extLst>
              <a:ext uri="{FF2B5EF4-FFF2-40B4-BE49-F238E27FC236}">
                <a16:creationId xmlns:a16="http://schemas.microsoft.com/office/drawing/2014/main" id="{3AEAA134-A18B-426D-BDFB-33FC4DC9C510}"/>
              </a:ext>
            </a:extLst>
          </p:cNvPr>
          <p:cNvSpPr/>
          <p:nvPr/>
        </p:nvSpPr>
        <p:spPr>
          <a:xfrm>
            <a:off x="252483" y="3899958"/>
            <a:ext cx="4992825" cy="1586443"/>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It is likely that, for </a:t>
            </a:r>
            <a:r>
              <a:rPr lang="en-GB" sz="1600" b="1" dirty="0">
                <a:solidFill>
                  <a:schemeClr val="tx1"/>
                </a:solidFill>
                <a:ea typeface="Lato" panose="020F0502020204030203" pitchFamily="34" charset="0"/>
                <a:cs typeface="Century Gothic"/>
              </a:rPr>
              <a:t>some of these </a:t>
            </a:r>
            <a:r>
              <a:rPr lang="en-GB" sz="1600" dirty="0">
                <a:solidFill>
                  <a:schemeClr val="tx1"/>
                </a:solidFill>
                <a:ea typeface="Lato" panose="020F0502020204030203" pitchFamily="34" charset="0"/>
                <a:cs typeface="Century Gothic"/>
              </a:rPr>
              <a:t>jobs, you only thought of people that were </a:t>
            </a:r>
            <a:r>
              <a:rPr lang="en-GB" sz="1600" b="1" dirty="0">
                <a:solidFill>
                  <a:schemeClr val="tx1"/>
                </a:solidFill>
                <a:ea typeface="Lato" panose="020F0502020204030203" pitchFamily="34" charset="0"/>
                <a:cs typeface="Century Gothic"/>
              </a:rPr>
              <a:t>one gender</a:t>
            </a:r>
            <a:r>
              <a:rPr lang="en-GB" sz="1600" dirty="0">
                <a:solidFill>
                  <a:schemeClr val="tx1"/>
                </a:solidFill>
                <a:ea typeface="Lato" panose="020F0502020204030203" pitchFamily="34" charset="0"/>
                <a:cs typeface="Century Gothic"/>
              </a:rPr>
              <a:t>. One reason for this is because of the </a:t>
            </a:r>
            <a:r>
              <a:rPr lang="en-GB" sz="1600" b="1" dirty="0">
                <a:solidFill>
                  <a:schemeClr val="tx1"/>
                </a:solidFill>
                <a:ea typeface="Lato" panose="020F0502020204030203" pitchFamily="34" charset="0"/>
                <a:cs typeface="Century Gothic"/>
              </a:rPr>
              <a:t>role models </a:t>
            </a:r>
            <a:r>
              <a:rPr lang="en-GB" sz="1600" dirty="0">
                <a:solidFill>
                  <a:schemeClr val="tx1"/>
                </a:solidFill>
                <a:ea typeface="Lato" panose="020F0502020204030203" pitchFamily="34" charset="0"/>
                <a:cs typeface="Century Gothic"/>
              </a:rPr>
              <a:t>that we see in our </a:t>
            </a:r>
            <a:r>
              <a:rPr lang="en-GB" sz="1600" b="1" dirty="0">
                <a:solidFill>
                  <a:schemeClr val="tx1"/>
                </a:solidFill>
                <a:ea typeface="Lato" panose="020F0502020204030203" pitchFamily="34" charset="0"/>
                <a:cs typeface="Century Gothic"/>
              </a:rPr>
              <a:t>lives every day</a:t>
            </a:r>
            <a:r>
              <a:rPr lang="en-GB" sz="1600" dirty="0">
                <a:solidFill>
                  <a:schemeClr val="tx1"/>
                </a:solidFill>
                <a:ea typeface="Lato" panose="020F0502020204030203" pitchFamily="34" charset="0"/>
                <a:cs typeface="Century Gothic"/>
              </a:rPr>
              <a:t>. These could be in </a:t>
            </a:r>
            <a:r>
              <a:rPr lang="en-GB" sz="1600" b="1" dirty="0">
                <a:solidFill>
                  <a:schemeClr val="tx1"/>
                </a:solidFill>
                <a:ea typeface="Lato" panose="020F0502020204030203" pitchFamily="34" charset="0"/>
                <a:cs typeface="Century Gothic"/>
              </a:rPr>
              <a:t>books</a:t>
            </a:r>
            <a:r>
              <a:rPr lang="en-GB" sz="1600" dirty="0">
                <a:solidFill>
                  <a:schemeClr val="tx1"/>
                </a:solidFill>
                <a:ea typeface="Lato" panose="020F0502020204030203" pitchFamily="34" charset="0"/>
                <a:cs typeface="Century Gothic"/>
              </a:rPr>
              <a:t> that we read, on the </a:t>
            </a:r>
            <a:r>
              <a:rPr lang="en-GB" sz="1600" b="1" dirty="0">
                <a:solidFill>
                  <a:schemeClr val="tx1"/>
                </a:solidFill>
                <a:ea typeface="Lato" panose="020F0502020204030203" pitchFamily="34" charset="0"/>
                <a:cs typeface="Century Gothic"/>
              </a:rPr>
              <a:t>TV</a:t>
            </a:r>
            <a:r>
              <a:rPr lang="en-GB" sz="1600" dirty="0">
                <a:solidFill>
                  <a:schemeClr val="tx1"/>
                </a:solidFill>
                <a:ea typeface="Lato" panose="020F0502020204030203" pitchFamily="34" charset="0"/>
                <a:cs typeface="Century Gothic"/>
              </a:rPr>
              <a:t>, or through the </a:t>
            </a:r>
            <a:r>
              <a:rPr lang="en-GB" sz="1600" b="1" dirty="0">
                <a:solidFill>
                  <a:schemeClr val="tx1"/>
                </a:solidFill>
                <a:ea typeface="Lato" panose="020F0502020204030203" pitchFamily="34" charset="0"/>
                <a:cs typeface="Century Gothic"/>
              </a:rPr>
              <a:t>people we meet.</a:t>
            </a:r>
          </a:p>
        </p:txBody>
      </p:sp>
      <p:sp>
        <p:nvSpPr>
          <p:cNvPr id="26" name="Pentagon 20">
            <a:extLst>
              <a:ext uri="{FF2B5EF4-FFF2-40B4-BE49-F238E27FC236}">
                <a16:creationId xmlns:a16="http://schemas.microsoft.com/office/drawing/2014/main" id="{E1BD9660-F564-43FB-9E9C-FF8A55C8F131}"/>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27" name="Graphic 26" descr="Thought bubble">
            <a:extLst>
              <a:ext uri="{FF2B5EF4-FFF2-40B4-BE49-F238E27FC236}">
                <a16:creationId xmlns:a16="http://schemas.microsoft.com/office/drawing/2014/main" id="{94A59A1A-A244-4128-A8F9-7D1399E44A6B}"/>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796" y="181055"/>
            <a:ext cx="597300" cy="597300"/>
          </a:xfrm>
          <a:prstGeom prst="rect">
            <a:avLst/>
          </a:prstGeom>
        </p:spPr>
      </p:pic>
      <p:sp>
        <p:nvSpPr>
          <p:cNvPr id="29" name="Rectangle: Rounded Corners 28">
            <a:extLst>
              <a:ext uri="{FF2B5EF4-FFF2-40B4-BE49-F238E27FC236}">
                <a16:creationId xmlns:a16="http://schemas.microsoft.com/office/drawing/2014/main" id="{B37BCF4D-0CBD-4B10-BBD6-949452F6AC4C}"/>
              </a:ext>
            </a:extLst>
          </p:cNvPr>
          <p:cNvSpPr/>
          <p:nvPr/>
        </p:nvSpPr>
        <p:spPr>
          <a:xfrm>
            <a:off x="252483" y="5613242"/>
            <a:ext cx="4992825" cy="1115564"/>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Put it to the test… (2 mins)</a:t>
            </a:r>
          </a:p>
          <a:p>
            <a:pPr algn="ctr"/>
            <a:r>
              <a:rPr lang="en-GB" sz="1600" dirty="0"/>
              <a:t>Imagine that all of the teachers in your school were women. What might this make you think about people who become teachers?</a:t>
            </a:r>
          </a:p>
        </p:txBody>
      </p:sp>
      <p:pic>
        <p:nvPicPr>
          <p:cNvPr id="1028" name="Picture 4" descr="Woman company representative holds out hand for handshake welcoming client Friendly young company woman representative holds out her hand for handshake welcoming customer smiling looking at camera posing together with diverse colleagues, sales manager greeting client concept women teachers stock pictures, royalty-free photos &amp; images">
            <a:extLst>
              <a:ext uri="{FF2B5EF4-FFF2-40B4-BE49-F238E27FC236}">
                <a16:creationId xmlns:a16="http://schemas.microsoft.com/office/drawing/2014/main" id="{E26D221B-B18B-4DA3-B5E6-C4C284228FC5}"/>
              </a:ext>
            </a:extLst>
          </p:cNvPr>
          <p:cNvPicPr>
            <a:picLocks noChangeAspect="1" noChangeArrowheads="1"/>
          </p:cNvPicPr>
          <p:nvPr/>
        </p:nvPicPr>
        <p:blipFill rotWithShape="1">
          <a:blip r:embed="rId11" cstate="print">
            <a:extLst>
              <a:ext uri="{28A0092B-C50C-407E-A947-70E740481C1C}">
                <a14:useLocalDpi xmlns:a14="http://schemas.microsoft.com/office/drawing/2010/main"/>
              </a:ext>
            </a:extLst>
          </a:blip>
          <a:srcRect/>
          <a:stretch/>
        </p:blipFill>
        <p:spPr bwMode="auto">
          <a:xfrm>
            <a:off x="5476557" y="3899958"/>
            <a:ext cx="3414960" cy="2697158"/>
          </a:xfrm>
          <a:prstGeom prst="rect">
            <a:avLst/>
          </a:prstGeom>
          <a:noFill/>
          <a:extLst>
            <a:ext uri="{909E8E84-426E-40DD-AFC4-6F175D3DCCD1}">
              <a14:hiddenFill xmlns:a14="http://schemas.microsoft.com/office/drawing/2010/main">
                <a:solidFill>
                  <a:srgbClr val="FFFFFF"/>
                </a:solidFill>
              </a14:hiddenFill>
            </a:ext>
          </a:extLst>
        </p:spPr>
      </p:pic>
      <p:sp>
        <p:nvSpPr>
          <p:cNvPr id="31" name="Rectangle: Rounded Corners 30">
            <a:extLst>
              <a:ext uri="{FF2B5EF4-FFF2-40B4-BE49-F238E27FC236}">
                <a16:creationId xmlns:a16="http://schemas.microsoft.com/office/drawing/2014/main" id="{3B6C7176-DB36-4C61-BC36-55E8A80CB836}"/>
              </a:ext>
            </a:extLst>
          </p:cNvPr>
          <p:cNvSpPr/>
          <p:nvPr/>
        </p:nvSpPr>
        <p:spPr>
          <a:xfrm>
            <a:off x="299549" y="3197692"/>
            <a:ext cx="1019701" cy="483856"/>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Train Driver</a:t>
            </a:r>
          </a:p>
        </p:txBody>
      </p:sp>
      <p:pic>
        <p:nvPicPr>
          <p:cNvPr id="32" name="Picture 31" descr="A picture containing icon&#10;&#10;Description automatically generated">
            <a:extLst>
              <a:ext uri="{FF2B5EF4-FFF2-40B4-BE49-F238E27FC236}">
                <a16:creationId xmlns:a16="http://schemas.microsoft.com/office/drawing/2014/main" id="{29AD1919-0396-417F-A518-31F3E6A9C1EF}"/>
              </a:ext>
            </a:extLst>
          </p:cNvPr>
          <p:cNvPicPr>
            <a:picLocks noChangeAspect="1"/>
          </p:cNvPicPr>
          <p:nvPr/>
        </p:nvPicPr>
        <p:blipFill>
          <a:blip r:embed="rId12"/>
          <a:stretch>
            <a:fillRect/>
          </a:stretch>
        </p:blipFill>
        <p:spPr>
          <a:xfrm>
            <a:off x="366510" y="2312574"/>
            <a:ext cx="894781" cy="894781"/>
          </a:xfrm>
          <a:prstGeom prst="rect">
            <a:avLst/>
          </a:prstGeom>
        </p:spPr>
      </p:pic>
    </p:spTree>
    <p:extLst>
      <p:ext uri="{BB962C8B-B14F-4D97-AF65-F5344CB8AC3E}">
        <p14:creationId xmlns:p14="http://schemas.microsoft.com/office/powerpoint/2010/main" val="3959808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fade">
                                      <p:cBhvr>
                                        <p:cTn id="7" dur="500"/>
                                        <p:tgtEl>
                                          <p:spTgt spid="102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fade">
                                      <p:cBhvr>
                                        <p:cTn id="1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descr="Left Brain outline">
            <a:extLst>
              <a:ext uri="{FF2B5EF4-FFF2-40B4-BE49-F238E27FC236}">
                <a16:creationId xmlns:a16="http://schemas.microsoft.com/office/drawing/2014/main" id="{E6C9287B-103A-4B7B-AA08-9030AF9B695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81574" y="3429000"/>
            <a:ext cx="3399316" cy="3399316"/>
          </a:xfrm>
          <a:prstGeom prst="rect">
            <a:avLst/>
          </a:prstGeom>
        </p:spPr>
      </p:pic>
      <p:pic>
        <p:nvPicPr>
          <p:cNvPr id="15" name="Graphic 14" descr="Schoolhouse outline">
            <a:extLst>
              <a:ext uri="{FF2B5EF4-FFF2-40B4-BE49-F238E27FC236}">
                <a16:creationId xmlns:a16="http://schemas.microsoft.com/office/drawing/2014/main" id="{88255B06-A31B-4A5B-B68D-6E687D9F441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956840" y="651935"/>
            <a:ext cx="3399316" cy="3399316"/>
          </a:xfrm>
          <a:prstGeom prst="rect">
            <a:avLst/>
          </a:prstGeom>
        </p:spPr>
      </p:pic>
      <p:pic>
        <p:nvPicPr>
          <p:cNvPr id="14" name="Picture 2" descr="A Class That Turned Around Kids' Assumptions of Gender Roles! - YouTube">
            <a:hlinkClick r:id="rId7"/>
            <a:extLst>
              <a:ext uri="{FF2B5EF4-FFF2-40B4-BE49-F238E27FC236}">
                <a16:creationId xmlns:a16="http://schemas.microsoft.com/office/drawing/2014/main" id="{3880F19F-D645-4531-B0F4-BCCD62B5F722}"/>
              </a:ext>
            </a:extLst>
          </p:cNvPr>
          <p:cNvPicPr>
            <a:picLocks noChangeAspect="1" noChangeArrowheads="1"/>
          </p:cNvPicPr>
          <p:nvPr/>
        </p:nvPicPr>
        <p:blipFill>
          <a:blip r:embed="rId8" cstate="print">
            <a:extLst>
              <a:ext uri="{28A0092B-C50C-407E-A947-70E740481C1C}">
                <a14:useLocalDpi xmlns:a14="http://schemas.microsoft.com/office/drawing/2010/main"/>
              </a:ext>
            </a:extLst>
          </a:blip>
          <a:srcRect/>
          <a:stretch>
            <a:fillRect/>
          </a:stretch>
        </p:blipFill>
        <p:spPr bwMode="auto">
          <a:xfrm>
            <a:off x="3995065" y="3752398"/>
            <a:ext cx="4886178" cy="274847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Rounded Corners 2">
            <a:extLst>
              <a:ext uri="{FF2B5EF4-FFF2-40B4-BE49-F238E27FC236}">
                <a16:creationId xmlns:a16="http://schemas.microsoft.com/office/drawing/2014/main" id="{28D72AF1-CDEC-45BB-9935-F2D5C096CF7E}"/>
              </a:ext>
            </a:extLst>
          </p:cNvPr>
          <p:cNvSpPr/>
          <p:nvPr/>
        </p:nvSpPr>
        <p:spPr>
          <a:xfrm>
            <a:off x="4572001" y="1422845"/>
            <a:ext cx="4168994" cy="1857496"/>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Experts have found that </a:t>
            </a:r>
            <a:r>
              <a:rPr lang="en-GB" sz="1600" b="1" dirty="0">
                <a:solidFill>
                  <a:schemeClr val="tx1"/>
                </a:solidFill>
                <a:ea typeface="Lato" panose="020F0502020204030203" pitchFamily="34" charset="0"/>
                <a:cs typeface="Century Gothic"/>
              </a:rPr>
              <a:t>we start to make gender stereotypes </a:t>
            </a:r>
            <a:r>
              <a:rPr lang="en-GB" sz="1600" dirty="0">
                <a:solidFill>
                  <a:schemeClr val="tx1"/>
                </a:solidFill>
                <a:ea typeface="Lato" panose="020F0502020204030203" pitchFamily="34" charset="0"/>
                <a:cs typeface="Century Gothic"/>
              </a:rPr>
              <a:t>when we are in </a:t>
            </a:r>
            <a:r>
              <a:rPr lang="en-GB" sz="1600" b="1" dirty="0">
                <a:solidFill>
                  <a:schemeClr val="tx1"/>
                </a:solidFill>
                <a:ea typeface="Lato" panose="020F0502020204030203" pitchFamily="34" charset="0"/>
                <a:cs typeface="Century Gothic"/>
              </a:rPr>
              <a:t>Primary school</a:t>
            </a:r>
            <a:r>
              <a:rPr lang="en-GB" sz="1600" dirty="0">
                <a:solidFill>
                  <a:schemeClr val="tx1"/>
                </a:solidFill>
                <a:ea typeface="Lato" panose="020F0502020204030203" pitchFamily="34" charset="0"/>
                <a:cs typeface="Century Gothic"/>
              </a:rPr>
              <a:t>, and that these stereotypes can affect us in the rest of our lives, including our </a:t>
            </a:r>
            <a:r>
              <a:rPr lang="en-GB" sz="1600" b="1" dirty="0">
                <a:solidFill>
                  <a:schemeClr val="tx1"/>
                </a:solidFill>
                <a:ea typeface="Lato" panose="020F0502020204030203" pitchFamily="34" charset="0"/>
                <a:cs typeface="Century Gothic"/>
              </a:rPr>
              <a:t>hobbies and our future jobs.</a:t>
            </a:r>
          </a:p>
        </p:txBody>
      </p:sp>
      <p:sp>
        <p:nvSpPr>
          <p:cNvPr id="6" name="Rectangle: Rounded Corners 5">
            <a:extLst>
              <a:ext uri="{FF2B5EF4-FFF2-40B4-BE49-F238E27FC236}">
                <a16:creationId xmlns:a16="http://schemas.microsoft.com/office/drawing/2014/main" id="{43AA8596-5F9D-48C7-8C43-9799FEE62C05}"/>
              </a:ext>
            </a:extLst>
          </p:cNvPr>
          <p:cNvSpPr/>
          <p:nvPr/>
        </p:nvSpPr>
        <p:spPr>
          <a:xfrm>
            <a:off x="8244910" y="3634166"/>
            <a:ext cx="736524" cy="502884"/>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0:00-2:07</a:t>
            </a:r>
            <a:endParaRPr lang="en-GB" sz="1600" dirty="0"/>
          </a:p>
        </p:txBody>
      </p:sp>
      <p:sp>
        <p:nvSpPr>
          <p:cNvPr id="7" name="Rectangle: Rounded Corners 6">
            <a:extLst>
              <a:ext uri="{FF2B5EF4-FFF2-40B4-BE49-F238E27FC236}">
                <a16:creationId xmlns:a16="http://schemas.microsoft.com/office/drawing/2014/main" id="{1D4206A8-766A-4C62-88D6-4674C6F1C2B4}"/>
              </a:ext>
            </a:extLst>
          </p:cNvPr>
          <p:cNvSpPr/>
          <p:nvPr/>
        </p:nvSpPr>
        <p:spPr>
          <a:xfrm>
            <a:off x="242209" y="3855256"/>
            <a:ext cx="3538681" cy="1544777"/>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Watch (3-4 mins)</a:t>
            </a:r>
          </a:p>
          <a:p>
            <a:pPr algn="ctr"/>
            <a:r>
              <a:rPr lang="en-GB" sz="1600" dirty="0"/>
              <a:t>Click the image to watch a video. What does this show you about the role models that these children have seen?</a:t>
            </a:r>
          </a:p>
        </p:txBody>
      </p:sp>
      <p:sp>
        <p:nvSpPr>
          <p:cNvPr id="8" name="TextBox 7">
            <a:extLst>
              <a:ext uri="{FF2B5EF4-FFF2-40B4-BE49-F238E27FC236}">
                <a16:creationId xmlns:a16="http://schemas.microsoft.com/office/drawing/2014/main" id="{94D9D8DB-57A8-4C2B-BDE3-5E840F3CC226}"/>
              </a:ext>
            </a:extLst>
          </p:cNvPr>
          <p:cNvSpPr txBox="1"/>
          <p:nvPr/>
        </p:nvSpPr>
        <p:spPr>
          <a:xfrm>
            <a:off x="0" y="6641580"/>
            <a:ext cx="4572000" cy="215444"/>
          </a:xfrm>
          <a:prstGeom prst="rect">
            <a:avLst/>
          </a:prstGeom>
          <a:noFill/>
        </p:spPr>
        <p:txBody>
          <a:bodyPr wrap="square">
            <a:spAutoFit/>
          </a:bodyPr>
          <a:lstStyle/>
          <a:p>
            <a:r>
              <a:rPr lang="en-GB" sz="800" dirty="0">
                <a:hlinkClick r:id="rId7"/>
              </a:rPr>
              <a:t>https://safeshare.tv/x/ss603f7b120a23f</a:t>
            </a:r>
            <a:endParaRPr lang="en-GB" sz="800" dirty="0"/>
          </a:p>
        </p:txBody>
      </p:sp>
      <p:sp>
        <p:nvSpPr>
          <p:cNvPr id="9" name="Rectangle: Rounded Corners 8">
            <a:extLst>
              <a:ext uri="{FF2B5EF4-FFF2-40B4-BE49-F238E27FC236}">
                <a16:creationId xmlns:a16="http://schemas.microsoft.com/office/drawing/2014/main" id="{C6447746-DD54-4B87-A097-ED9A9B4B03BA}"/>
              </a:ext>
            </a:extLst>
          </p:cNvPr>
          <p:cNvSpPr/>
          <p:nvPr/>
        </p:nvSpPr>
        <p:spPr>
          <a:xfrm>
            <a:off x="242208" y="5540740"/>
            <a:ext cx="3538681" cy="960133"/>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Why do you think they decided to do this experiment?</a:t>
            </a:r>
          </a:p>
        </p:txBody>
      </p:sp>
      <p:pic>
        <p:nvPicPr>
          <p:cNvPr id="2050" name="Picture 2" descr="Young Children Dressing Up  children careers stock pictures, royalty-free photos &amp; images">
            <a:extLst>
              <a:ext uri="{FF2B5EF4-FFF2-40B4-BE49-F238E27FC236}">
                <a16:creationId xmlns:a16="http://schemas.microsoft.com/office/drawing/2014/main" id="{CB0328C5-1E06-4D92-91AC-364F13BCC8CA}"/>
              </a:ext>
            </a:extLst>
          </p:cNvPr>
          <p:cNvPicPr>
            <a:picLocks noChangeAspect="1" noChangeArrowheads="1"/>
          </p:cNvPicPr>
          <p:nvPr/>
        </p:nvPicPr>
        <p:blipFill rotWithShape="1">
          <a:blip r:embed="rId9" cstate="print">
            <a:clrChange>
              <a:clrFrom>
                <a:srgbClr val="EFEFEF"/>
              </a:clrFrom>
              <a:clrTo>
                <a:srgbClr val="EFEFEF">
                  <a:alpha val="0"/>
                </a:srgbClr>
              </a:clrTo>
            </a:clrChange>
            <a:extLst>
              <a:ext uri="{28A0092B-C50C-407E-A947-70E740481C1C}">
                <a14:useLocalDpi xmlns:a14="http://schemas.microsoft.com/office/drawing/2010/main"/>
              </a:ext>
            </a:extLst>
          </a:blip>
          <a:srcRect/>
          <a:stretch/>
        </p:blipFill>
        <p:spPr bwMode="auto">
          <a:xfrm>
            <a:off x="253108" y="1172596"/>
            <a:ext cx="4318892" cy="2562214"/>
          </a:xfrm>
          <a:prstGeom prst="rect">
            <a:avLst/>
          </a:prstGeom>
          <a:noFill/>
          <a:extLst>
            <a:ext uri="{909E8E84-426E-40DD-AFC4-6F175D3DCCD1}">
              <a14:hiddenFill xmlns:a14="http://schemas.microsoft.com/office/drawing/2010/main">
                <a:solidFill>
                  <a:srgbClr val="FFFFFF"/>
                </a:solidFill>
              </a14:hiddenFill>
            </a:ext>
          </a:extLst>
        </p:spPr>
      </p:pic>
      <p:sp>
        <p:nvSpPr>
          <p:cNvPr id="11" name="Text Placeholder 1">
            <a:extLst>
              <a:ext uri="{FF2B5EF4-FFF2-40B4-BE49-F238E27FC236}">
                <a16:creationId xmlns:a16="http://schemas.microsoft.com/office/drawing/2014/main" id="{5C28A9F8-7E51-4099-A676-DA452DD6105D}"/>
              </a:ext>
            </a:extLst>
          </p:cNvPr>
          <p:cNvSpPr>
            <a:spLocks noGrp="1"/>
          </p:cNvSpPr>
          <p:nvPr>
            <p:ph type="body" sz="quarter" idx="10"/>
          </p:nvPr>
        </p:nvSpPr>
        <p:spPr>
          <a:xfrm>
            <a:off x="776288" y="241911"/>
            <a:ext cx="7739062" cy="571500"/>
          </a:xfrm>
        </p:spPr>
        <p:txBody>
          <a:bodyPr/>
          <a:lstStyle/>
          <a:p>
            <a:r>
              <a:rPr lang="en-GB" dirty="0"/>
              <a:t>Why do role models matter?</a:t>
            </a:r>
          </a:p>
        </p:txBody>
      </p:sp>
      <p:sp>
        <p:nvSpPr>
          <p:cNvPr id="12" name="Pentagon 20">
            <a:extLst>
              <a:ext uri="{FF2B5EF4-FFF2-40B4-BE49-F238E27FC236}">
                <a16:creationId xmlns:a16="http://schemas.microsoft.com/office/drawing/2014/main" id="{C5EB2ABD-AAEC-44A7-8EE4-BCC0C881AB71}"/>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3" name="Graphic 12" descr="Thought bubble">
            <a:extLst>
              <a:ext uri="{FF2B5EF4-FFF2-40B4-BE49-F238E27FC236}">
                <a16:creationId xmlns:a16="http://schemas.microsoft.com/office/drawing/2014/main" id="{46CE735A-199C-4908-81F2-D7C53F7192D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796" y="181055"/>
            <a:ext cx="597300" cy="597300"/>
          </a:xfrm>
          <a:prstGeom prst="rect">
            <a:avLst/>
          </a:prstGeom>
        </p:spPr>
      </p:pic>
    </p:spTree>
    <p:extLst>
      <p:ext uri="{BB962C8B-B14F-4D97-AF65-F5344CB8AC3E}">
        <p14:creationId xmlns:p14="http://schemas.microsoft.com/office/powerpoint/2010/main" val="74666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 Placeholder 4">
            <a:extLst>
              <a:ext uri="{FF2B5EF4-FFF2-40B4-BE49-F238E27FC236}">
                <a16:creationId xmlns:a16="http://schemas.microsoft.com/office/drawing/2014/main" id="{0216F494-05E5-4027-9C6E-938AF90FF28E}"/>
              </a:ext>
            </a:extLst>
          </p:cNvPr>
          <p:cNvSpPr txBox="1">
            <a:spLocks/>
          </p:cNvSpPr>
          <p:nvPr/>
        </p:nvSpPr>
        <p:spPr>
          <a:xfrm>
            <a:off x="5674151" y="5389778"/>
            <a:ext cx="1855231" cy="1066095"/>
          </a:xfrm>
          <a:prstGeom prst="roundRect">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Vote!</a:t>
            </a:r>
          </a:p>
        </p:txBody>
      </p:sp>
      <p:sp>
        <p:nvSpPr>
          <p:cNvPr id="28" name="Text Placeholder 4">
            <a:extLst>
              <a:ext uri="{FF2B5EF4-FFF2-40B4-BE49-F238E27FC236}">
                <a16:creationId xmlns:a16="http://schemas.microsoft.com/office/drawing/2014/main" id="{88680E99-CF5D-481D-A904-6B5D7FB3FE7C}"/>
              </a:ext>
            </a:extLst>
          </p:cNvPr>
          <p:cNvSpPr txBox="1">
            <a:spLocks/>
          </p:cNvSpPr>
          <p:nvPr/>
        </p:nvSpPr>
        <p:spPr>
          <a:xfrm>
            <a:off x="6705510" y="2937412"/>
            <a:ext cx="1855231" cy="1066095"/>
          </a:xfrm>
          <a:prstGeom prst="roundRect">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Why do role models matter?</a:t>
            </a:r>
          </a:p>
        </p:txBody>
      </p:sp>
      <p:sp>
        <p:nvSpPr>
          <p:cNvPr id="19" name="Text Placeholder 18">
            <a:extLst>
              <a:ext uri="{FF2B5EF4-FFF2-40B4-BE49-F238E27FC236}">
                <a16:creationId xmlns:a16="http://schemas.microsoft.com/office/drawing/2014/main" id="{DCAE70FB-6E54-444E-A185-4DA9196192FE}"/>
              </a:ext>
            </a:extLst>
          </p:cNvPr>
          <p:cNvSpPr>
            <a:spLocks noGrp="1"/>
          </p:cNvSpPr>
          <p:nvPr>
            <p:ph type="body" sz="quarter" idx="13"/>
          </p:nvPr>
        </p:nvSpPr>
        <p:spPr>
          <a:xfrm>
            <a:off x="1809822" y="1371237"/>
            <a:ext cx="1830362" cy="1070948"/>
          </a:xfrm>
        </p:spPr>
        <p:txBody>
          <a:bodyPr/>
          <a:lstStyle/>
          <a:p>
            <a:r>
              <a:rPr lang="en-GB" dirty="0"/>
              <a:t>Starter: Think of a character…</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4917570" y="1316830"/>
            <a:ext cx="2299105" cy="1194711"/>
          </a:xfrm>
          <a:solidFill>
            <a:schemeClr val="bg1"/>
          </a:solidFill>
        </p:spPr>
        <p:txBody>
          <a:bodyPr/>
          <a:lstStyle/>
          <a:p>
            <a:r>
              <a:rPr lang="en-GB" dirty="0"/>
              <a:t>Why are we talking about this?</a:t>
            </a:r>
          </a:p>
        </p:txBody>
      </p:sp>
      <p:pic>
        <p:nvPicPr>
          <p:cNvPr id="10" name="Picture 9" descr="A picture containing text&#10;&#10;Description automatically generated">
            <a:extLst>
              <a:ext uri="{FF2B5EF4-FFF2-40B4-BE49-F238E27FC236}">
                <a16:creationId xmlns:a16="http://schemas.microsoft.com/office/drawing/2014/main" id="{521A2119-4BEA-4FBA-864D-87D911FFC347}"/>
              </a:ext>
            </a:extLst>
          </p:cNvPr>
          <p:cNvPicPr>
            <a:picLocks noChangeAspect="1"/>
          </p:cNvPicPr>
          <p:nvPr/>
        </p:nvPicPr>
        <p:blipFill>
          <a:blip r:embed="rId3"/>
          <a:stretch>
            <a:fillRect/>
          </a:stretch>
        </p:blipFill>
        <p:spPr>
          <a:xfrm>
            <a:off x="6791917" y="1404461"/>
            <a:ext cx="952500" cy="952500"/>
          </a:xfrm>
          <a:prstGeom prst="rect">
            <a:avLst/>
          </a:prstGeom>
        </p:spPr>
      </p:pic>
      <p:pic>
        <p:nvPicPr>
          <p:cNvPr id="24" name="Picture 23" descr="A picture containing icon&#10;&#10;Description automatically generated">
            <a:extLst>
              <a:ext uri="{FF2B5EF4-FFF2-40B4-BE49-F238E27FC236}">
                <a16:creationId xmlns:a16="http://schemas.microsoft.com/office/drawing/2014/main" id="{331E4564-AEA9-4750-9BE4-A052C2E87A17}"/>
              </a:ext>
            </a:extLst>
          </p:cNvPr>
          <p:cNvPicPr>
            <a:picLocks noChangeAspect="1"/>
          </p:cNvPicPr>
          <p:nvPr/>
        </p:nvPicPr>
        <p:blipFill>
          <a:blip r:embed="rId4"/>
          <a:stretch>
            <a:fillRect/>
          </a:stretch>
        </p:blipFill>
        <p:spPr>
          <a:xfrm>
            <a:off x="6125516" y="4694360"/>
            <a:ext cx="952500" cy="952500"/>
          </a:xfrm>
          <a:prstGeom prst="rect">
            <a:avLst/>
          </a:prstGeom>
        </p:spPr>
      </p:pic>
      <p:sp>
        <p:nvSpPr>
          <p:cNvPr id="17" name="Text Placeholder 5">
            <a:extLst>
              <a:ext uri="{FF2B5EF4-FFF2-40B4-BE49-F238E27FC236}">
                <a16:creationId xmlns:a16="http://schemas.microsoft.com/office/drawing/2014/main" id="{CC19B138-1342-4109-9D3D-9A6B565A634E}"/>
              </a:ext>
            </a:extLst>
          </p:cNvPr>
          <p:cNvSpPr txBox="1">
            <a:spLocks/>
          </p:cNvSpPr>
          <p:nvPr/>
        </p:nvSpPr>
        <p:spPr>
          <a:xfrm>
            <a:off x="3419618" y="2942238"/>
            <a:ext cx="2183547" cy="1194711"/>
          </a:xfrm>
          <a:prstGeom prst="ellipse">
            <a:avLst/>
          </a:prstGeom>
          <a:solidFill>
            <a:schemeClr val="accent5"/>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6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Starting stereotypes early…</a:t>
            </a:r>
          </a:p>
        </p:txBody>
      </p:sp>
      <p:pic>
        <p:nvPicPr>
          <p:cNvPr id="3" name="Picture 2">
            <a:extLst>
              <a:ext uri="{FF2B5EF4-FFF2-40B4-BE49-F238E27FC236}">
                <a16:creationId xmlns:a16="http://schemas.microsoft.com/office/drawing/2014/main" id="{0C0668A5-EEBA-41AB-8933-2AF650288DC7}"/>
              </a:ext>
            </a:extLst>
          </p:cNvPr>
          <p:cNvPicPr>
            <a:picLocks noChangeAspect="1"/>
          </p:cNvPicPr>
          <p:nvPr/>
        </p:nvPicPr>
        <p:blipFill>
          <a:blip r:embed="rId5"/>
          <a:stretch>
            <a:fillRect/>
          </a:stretch>
        </p:blipFill>
        <p:spPr>
          <a:xfrm>
            <a:off x="8353797" y="2170937"/>
            <a:ext cx="952500" cy="952500"/>
          </a:xfrm>
          <a:prstGeom prst="rect">
            <a:avLst/>
          </a:prstGeom>
        </p:spPr>
      </p:pic>
      <p:pic>
        <p:nvPicPr>
          <p:cNvPr id="7" name="Picture 6" descr="A picture containing icon&#10;&#10;Description automatically generated">
            <a:extLst>
              <a:ext uri="{FF2B5EF4-FFF2-40B4-BE49-F238E27FC236}">
                <a16:creationId xmlns:a16="http://schemas.microsoft.com/office/drawing/2014/main" id="{8DEB2A99-09E6-464D-AD14-E0A927A9E581}"/>
              </a:ext>
            </a:extLst>
          </p:cNvPr>
          <p:cNvPicPr>
            <a:picLocks noChangeAspect="1"/>
          </p:cNvPicPr>
          <p:nvPr/>
        </p:nvPicPr>
        <p:blipFill>
          <a:blip r:embed="rId6"/>
          <a:stretch>
            <a:fillRect/>
          </a:stretch>
        </p:blipFill>
        <p:spPr>
          <a:xfrm>
            <a:off x="8084491" y="2788971"/>
            <a:ext cx="952500" cy="952500"/>
          </a:xfrm>
          <a:prstGeom prst="rect">
            <a:avLst/>
          </a:prstGeom>
        </p:spPr>
      </p:pic>
      <p:sp>
        <p:nvSpPr>
          <p:cNvPr id="15" name="Text Placeholder 4">
            <a:extLst>
              <a:ext uri="{FF2B5EF4-FFF2-40B4-BE49-F238E27FC236}">
                <a16:creationId xmlns:a16="http://schemas.microsoft.com/office/drawing/2014/main" id="{6F0ED6E4-0E65-43FF-97D4-C2DB94602D18}"/>
              </a:ext>
            </a:extLst>
          </p:cNvPr>
          <p:cNvSpPr txBox="1">
            <a:spLocks/>
          </p:cNvSpPr>
          <p:nvPr/>
        </p:nvSpPr>
        <p:spPr>
          <a:xfrm>
            <a:off x="349701" y="3687366"/>
            <a:ext cx="1855231" cy="1066095"/>
          </a:xfrm>
          <a:prstGeom prst="roundRect">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What does it all mean?</a:t>
            </a:r>
          </a:p>
        </p:txBody>
      </p:sp>
      <p:sp>
        <p:nvSpPr>
          <p:cNvPr id="16" name="Text Placeholder 5">
            <a:extLst>
              <a:ext uri="{FF2B5EF4-FFF2-40B4-BE49-F238E27FC236}">
                <a16:creationId xmlns:a16="http://schemas.microsoft.com/office/drawing/2014/main" id="{A47B8A57-9C2A-493E-A05E-4EB59A3671CA}"/>
              </a:ext>
            </a:extLst>
          </p:cNvPr>
          <p:cNvSpPr txBox="1">
            <a:spLocks/>
          </p:cNvSpPr>
          <p:nvPr/>
        </p:nvSpPr>
        <p:spPr>
          <a:xfrm>
            <a:off x="2468209" y="5049504"/>
            <a:ext cx="2183547" cy="1194711"/>
          </a:xfrm>
          <a:prstGeom prst="ellipse">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6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Will it affect you?</a:t>
            </a:r>
          </a:p>
        </p:txBody>
      </p:sp>
      <p:pic>
        <p:nvPicPr>
          <p:cNvPr id="13" name="Picture 12" descr="Icon&#10;&#10;Description automatically generated">
            <a:extLst>
              <a:ext uri="{FF2B5EF4-FFF2-40B4-BE49-F238E27FC236}">
                <a16:creationId xmlns:a16="http://schemas.microsoft.com/office/drawing/2014/main" id="{24F311AF-8585-4CBF-B934-0440942FF609}"/>
              </a:ext>
            </a:extLst>
          </p:cNvPr>
          <p:cNvPicPr>
            <a:picLocks noChangeAspect="1"/>
          </p:cNvPicPr>
          <p:nvPr/>
        </p:nvPicPr>
        <p:blipFill>
          <a:blip r:embed="rId7"/>
          <a:stretch>
            <a:fillRect/>
          </a:stretch>
        </p:blipFill>
        <p:spPr>
          <a:xfrm>
            <a:off x="1791288" y="5170609"/>
            <a:ext cx="952500" cy="952500"/>
          </a:xfrm>
          <a:prstGeom prst="rect">
            <a:avLst/>
          </a:prstGeom>
        </p:spPr>
      </p:pic>
      <p:pic>
        <p:nvPicPr>
          <p:cNvPr id="20" name="Picture 19">
            <a:extLst>
              <a:ext uri="{FF2B5EF4-FFF2-40B4-BE49-F238E27FC236}">
                <a16:creationId xmlns:a16="http://schemas.microsoft.com/office/drawing/2014/main" id="{0DC916EE-7EF3-4873-A324-41815297830D}"/>
              </a:ext>
            </a:extLst>
          </p:cNvPr>
          <p:cNvPicPr>
            <a:picLocks noChangeAspect="1"/>
          </p:cNvPicPr>
          <p:nvPr/>
        </p:nvPicPr>
        <p:blipFill>
          <a:blip r:embed="rId8"/>
          <a:stretch>
            <a:fillRect/>
          </a:stretch>
        </p:blipFill>
        <p:spPr>
          <a:xfrm>
            <a:off x="1777050" y="3330147"/>
            <a:ext cx="952500" cy="952500"/>
          </a:xfrm>
          <a:prstGeom prst="rect">
            <a:avLst/>
          </a:prstGeom>
        </p:spPr>
      </p:pic>
      <p:pic>
        <p:nvPicPr>
          <p:cNvPr id="5" name="Picture 4" descr="Icon&#10;&#10;Description automatically generated">
            <a:extLst>
              <a:ext uri="{FF2B5EF4-FFF2-40B4-BE49-F238E27FC236}">
                <a16:creationId xmlns:a16="http://schemas.microsoft.com/office/drawing/2014/main" id="{7FA4CF5C-8BC1-485D-A148-BAEF4B93FB98}"/>
              </a:ext>
            </a:extLst>
          </p:cNvPr>
          <p:cNvPicPr>
            <a:picLocks noChangeAspect="1"/>
          </p:cNvPicPr>
          <p:nvPr/>
        </p:nvPicPr>
        <p:blipFill>
          <a:blip r:embed="rId9"/>
          <a:stretch>
            <a:fillRect/>
          </a:stretch>
        </p:blipFill>
        <p:spPr>
          <a:xfrm>
            <a:off x="3403746" y="1404461"/>
            <a:ext cx="952500" cy="952500"/>
          </a:xfrm>
          <a:prstGeom prst="rect">
            <a:avLst/>
          </a:prstGeom>
        </p:spPr>
      </p:pic>
      <p:pic>
        <p:nvPicPr>
          <p:cNvPr id="8" name="Picture 7" descr="Icon&#10;&#10;Description automatically generated">
            <a:extLst>
              <a:ext uri="{FF2B5EF4-FFF2-40B4-BE49-F238E27FC236}">
                <a16:creationId xmlns:a16="http://schemas.microsoft.com/office/drawing/2014/main" id="{67EA7CA0-A3A1-4307-BA23-1D74F08910A3}"/>
              </a:ext>
            </a:extLst>
          </p:cNvPr>
          <p:cNvPicPr>
            <a:picLocks noChangeAspect="1"/>
          </p:cNvPicPr>
          <p:nvPr/>
        </p:nvPicPr>
        <p:blipFill>
          <a:blip r:embed="rId10"/>
          <a:stretch>
            <a:fillRect/>
          </a:stretch>
        </p:blipFill>
        <p:spPr>
          <a:xfrm>
            <a:off x="5210876" y="3011594"/>
            <a:ext cx="952500" cy="952500"/>
          </a:xfrm>
          <a:prstGeom prst="rect">
            <a:avLst/>
          </a:prstGeom>
        </p:spPr>
      </p:pic>
    </p:spTree>
    <p:extLst>
      <p:ext uri="{BB962C8B-B14F-4D97-AF65-F5344CB8AC3E}">
        <p14:creationId xmlns:p14="http://schemas.microsoft.com/office/powerpoint/2010/main" val="12298693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Graphic 29" descr="Stuffed Toy outline">
            <a:extLst>
              <a:ext uri="{FF2B5EF4-FFF2-40B4-BE49-F238E27FC236}">
                <a16:creationId xmlns:a16="http://schemas.microsoft.com/office/drawing/2014/main" id="{6A546FA7-0101-457D-9B98-04FB905488B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67862" y="858855"/>
            <a:ext cx="3452545" cy="3452545"/>
          </a:xfrm>
          <a:prstGeom prst="rect">
            <a:avLst/>
          </a:prstGeom>
        </p:spPr>
      </p:pic>
      <p:pic>
        <p:nvPicPr>
          <p:cNvPr id="4096" name="Graphic 4095" descr="Tricycle outline">
            <a:extLst>
              <a:ext uri="{FF2B5EF4-FFF2-40B4-BE49-F238E27FC236}">
                <a16:creationId xmlns:a16="http://schemas.microsoft.com/office/drawing/2014/main" id="{AADB0703-9319-42DA-8B2D-F601B41FE595}"/>
              </a:ext>
            </a:extLst>
          </p:cNvPr>
          <p:cNvPicPr>
            <a:picLocks noChangeAspect="1"/>
          </p:cNvPicPr>
          <p:nvPr/>
        </p:nvPicPr>
        <p:blipFill rotWithShape="1">
          <a:blip r:embed="rId5" cstate="print">
            <a:extLst>
              <a:ext uri="{28A0092B-C50C-407E-A947-70E740481C1C}">
                <a14:useLocalDpi xmlns:a14="http://schemas.microsoft.com/office/drawing/2010/main"/>
              </a:ext>
              <a:ext uri="{96DAC541-7B7A-43D3-8B79-37D633B846F1}">
                <asvg:svgBlip xmlns:asvg="http://schemas.microsoft.com/office/drawing/2016/SVG/main" r:embed="rId6"/>
              </a:ext>
            </a:extLst>
          </a:blip>
          <a:srcRect b="25980"/>
          <a:stretch/>
        </p:blipFill>
        <p:spPr>
          <a:xfrm>
            <a:off x="3878314" y="4293955"/>
            <a:ext cx="3452545" cy="2555591"/>
          </a:xfrm>
          <a:prstGeom prst="rect">
            <a:avLst/>
          </a:prstGeom>
        </p:spPr>
      </p:pic>
      <p:pic>
        <p:nvPicPr>
          <p:cNvPr id="4099" name="Graphic 4098" descr="Puppet outline">
            <a:extLst>
              <a:ext uri="{FF2B5EF4-FFF2-40B4-BE49-F238E27FC236}">
                <a16:creationId xmlns:a16="http://schemas.microsoft.com/office/drawing/2014/main" id="{CFD2F5E1-6080-4D53-8084-A4472AB74B6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25261" y="3474405"/>
            <a:ext cx="3452545" cy="3452545"/>
          </a:xfrm>
          <a:prstGeom prst="rect">
            <a:avLst/>
          </a:prstGeom>
        </p:spPr>
      </p:pic>
      <p:pic>
        <p:nvPicPr>
          <p:cNvPr id="4103" name="Graphic 4102" descr="Rattle outline">
            <a:extLst>
              <a:ext uri="{FF2B5EF4-FFF2-40B4-BE49-F238E27FC236}">
                <a16:creationId xmlns:a16="http://schemas.microsoft.com/office/drawing/2014/main" id="{19EE61CA-5045-4521-B615-2670545EC6F1}"/>
              </a:ext>
            </a:extLst>
          </p:cNvPr>
          <p:cNvPicPr>
            <a:picLocks noChangeAspect="1"/>
          </p:cNvPicPr>
          <p:nvPr/>
        </p:nvPicPr>
        <p:blipFill rotWithShape="1">
          <a:blip r:embed="rId9" cstate="print">
            <a:extLst>
              <a:ext uri="{28A0092B-C50C-407E-A947-70E740481C1C}">
                <a14:useLocalDpi xmlns:a14="http://schemas.microsoft.com/office/drawing/2010/main"/>
              </a:ext>
              <a:ext uri="{96DAC541-7B7A-43D3-8B79-37D633B846F1}">
                <asvg:svgBlip xmlns:asvg="http://schemas.microsoft.com/office/drawing/2016/SVG/main" r:embed="rId10"/>
              </a:ext>
            </a:extLst>
          </a:blip>
          <a:srcRect r="22934"/>
          <a:stretch/>
        </p:blipFill>
        <p:spPr>
          <a:xfrm>
            <a:off x="6483272" y="1171884"/>
            <a:ext cx="2660728" cy="3452545"/>
          </a:xfrm>
          <a:prstGeom prst="rect">
            <a:avLst/>
          </a:prstGeom>
        </p:spPr>
      </p:pic>
      <p:sp>
        <p:nvSpPr>
          <p:cNvPr id="10" name="Rectangle: Rounded Corners 9">
            <a:extLst>
              <a:ext uri="{FF2B5EF4-FFF2-40B4-BE49-F238E27FC236}">
                <a16:creationId xmlns:a16="http://schemas.microsoft.com/office/drawing/2014/main" id="{80EF0F82-6ACE-4C6F-891A-0612CFB9A4E3}"/>
              </a:ext>
            </a:extLst>
          </p:cNvPr>
          <p:cNvSpPr/>
          <p:nvPr/>
        </p:nvSpPr>
        <p:spPr>
          <a:xfrm>
            <a:off x="278151" y="3713224"/>
            <a:ext cx="4156541" cy="95250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You might not know it, but when you are </a:t>
            </a:r>
            <a:r>
              <a:rPr lang="en-GB" sz="1600" b="1" dirty="0">
                <a:solidFill>
                  <a:schemeClr val="tx1"/>
                </a:solidFill>
                <a:ea typeface="Lato" panose="020F0502020204030203" pitchFamily="34" charset="0"/>
                <a:cs typeface="Century Gothic"/>
              </a:rPr>
              <a:t>playing with toys </a:t>
            </a:r>
            <a:r>
              <a:rPr lang="en-GB" sz="1600" dirty="0">
                <a:solidFill>
                  <a:schemeClr val="tx1"/>
                </a:solidFill>
                <a:ea typeface="Lato" panose="020F0502020204030203" pitchFamily="34" charset="0"/>
                <a:cs typeface="Century Gothic"/>
              </a:rPr>
              <a:t>you are </a:t>
            </a:r>
            <a:r>
              <a:rPr lang="en-GB" sz="1600" b="1" dirty="0">
                <a:solidFill>
                  <a:schemeClr val="tx1"/>
                </a:solidFill>
                <a:ea typeface="Lato" panose="020F0502020204030203" pitchFamily="34" charset="0"/>
                <a:cs typeface="Century Gothic"/>
              </a:rPr>
              <a:t>learning at the same time</a:t>
            </a:r>
            <a:r>
              <a:rPr lang="en-GB" sz="1600" dirty="0">
                <a:solidFill>
                  <a:schemeClr val="tx1"/>
                </a:solidFill>
                <a:ea typeface="Lato" panose="020F0502020204030203" pitchFamily="34" charset="0"/>
                <a:cs typeface="Century Gothic"/>
              </a:rPr>
              <a:t>!</a:t>
            </a:r>
          </a:p>
        </p:txBody>
      </p:sp>
      <p:sp>
        <p:nvSpPr>
          <p:cNvPr id="11" name="Rectangle: Rounded Corners 10">
            <a:extLst>
              <a:ext uri="{FF2B5EF4-FFF2-40B4-BE49-F238E27FC236}">
                <a16:creationId xmlns:a16="http://schemas.microsoft.com/office/drawing/2014/main" id="{54BAC16C-0F1D-4601-A995-B1C8872A136B}"/>
              </a:ext>
            </a:extLst>
          </p:cNvPr>
          <p:cNvSpPr/>
          <p:nvPr/>
        </p:nvSpPr>
        <p:spPr>
          <a:xfrm>
            <a:off x="4709307" y="3718527"/>
            <a:ext cx="4156541" cy="952500"/>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In fact, experts have found that </a:t>
            </a:r>
            <a:r>
              <a:rPr lang="en-GB" sz="1600" b="1" dirty="0">
                <a:solidFill>
                  <a:schemeClr val="tx1"/>
                </a:solidFill>
                <a:ea typeface="Lato" panose="020F0502020204030203" pitchFamily="34" charset="0"/>
                <a:cs typeface="Century Gothic"/>
              </a:rPr>
              <a:t>different toys help you to learn and practise different skills, </a:t>
            </a:r>
            <a:r>
              <a:rPr lang="en-GB" sz="1600" dirty="0">
                <a:solidFill>
                  <a:schemeClr val="tx1"/>
                </a:solidFill>
                <a:ea typeface="Lato" panose="020F0502020204030203" pitchFamily="34" charset="0"/>
                <a:cs typeface="Century Gothic"/>
              </a:rPr>
              <a:t>such as...</a:t>
            </a:r>
          </a:p>
        </p:txBody>
      </p:sp>
      <p:sp>
        <p:nvSpPr>
          <p:cNvPr id="13" name="Rectangle: Rounded Corners 12">
            <a:extLst>
              <a:ext uri="{FF2B5EF4-FFF2-40B4-BE49-F238E27FC236}">
                <a16:creationId xmlns:a16="http://schemas.microsoft.com/office/drawing/2014/main" id="{93156F56-6519-4BBD-9915-6ADFAE2053D4}"/>
              </a:ext>
            </a:extLst>
          </p:cNvPr>
          <p:cNvSpPr/>
          <p:nvPr/>
        </p:nvSpPr>
        <p:spPr>
          <a:xfrm>
            <a:off x="289762" y="4984243"/>
            <a:ext cx="1720869" cy="597300"/>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Problem solving</a:t>
            </a:r>
          </a:p>
        </p:txBody>
      </p:sp>
      <p:sp>
        <p:nvSpPr>
          <p:cNvPr id="14" name="Rectangle: Rounded Corners 13">
            <a:extLst>
              <a:ext uri="{FF2B5EF4-FFF2-40B4-BE49-F238E27FC236}">
                <a16:creationId xmlns:a16="http://schemas.microsoft.com/office/drawing/2014/main" id="{3E261655-518C-4B10-AB04-0241701A5C1E}"/>
              </a:ext>
            </a:extLst>
          </p:cNvPr>
          <p:cNvSpPr/>
          <p:nvPr/>
        </p:nvSpPr>
        <p:spPr>
          <a:xfrm>
            <a:off x="1881647" y="5893382"/>
            <a:ext cx="1720869" cy="59730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Creativity and imagination</a:t>
            </a:r>
          </a:p>
        </p:txBody>
      </p:sp>
      <p:sp>
        <p:nvSpPr>
          <p:cNvPr id="15" name="Rectangle: Rounded Corners 14">
            <a:extLst>
              <a:ext uri="{FF2B5EF4-FFF2-40B4-BE49-F238E27FC236}">
                <a16:creationId xmlns:a16="http://schemas.microsoft.com/office/drawing/2014/main" id="{91A24FC6-3B7D-4B44-A6A9-BD2634089C53}"/>
              </a:ext>
            </a:extLst>
          </p:cNvPr>
          <p:cNvSpPr/>
          <p:nvPr/>
        </p:nvSpPr>
        <p:spPr>
          <a:xfrm>
            <a:off x="3717371" y="4984243"/>
            <a:ext cx="1720869" cy="597300"/>
          </a:xfrm>
          <a:prstGeom prst="roundRect">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Caring for others</a:t>
            </a:r>
          </a:p>
        </p:txBody>
      </p:sp>
      <p:sp>
        <p:nvSpPr>
          <p:cNvPr id="16" name="Rectangle: Rounded Corners 15">
            <a:extLst>
              <a:ext uri="{FF2B5EF4-FFF2-40B4-BE49-F238E27FC236}">
                <a16:creationId xmlns:a16="http://schemas.microsoft.com/office/drawing/2014/main" id="{B05647E6-E3C9-4445-8B35-1F2D150821CF}"/>
              </a:ext>
            </a:extLst>
          </p:cNvPr>
          <p:cNvSpPr/>
          <p:nvPr/>
        </p:nvSpPr>
        <p:spPr>
          <a:xfrm>
            <a:off x="5408537" y="5893382"/>
            <a:ext cx="1720869" cy="597300"/>
          </a:xfrm>
          <a:prstGeom prst="roundRect">
            <a:avLst/>
          </a:prstGeom>
          <a:solidFill>
            <a:srgbClr val="C6B8DA"/>
          </a:solidFill>
          <a:ln w="28575">
            <a:solidFill>
              <a:srgbClr val="A18AC3"/>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Building and controlling  </a:t>
            </a:r>
          </a:p>
        </p:txBody>
      </p:sp>
      <p:sp>
        <p:nvSpPr>
          <p:cNvPr id="17" name="Rectangle: Rounded Corners 16">
            <a:extLst>
              <a:ext uri="{FF2B5EF4-FFF2-40B4-BE49-F238E27FC236}">
                <a16:creationId xmlns:a16="http://schemas.microsoft.com/office/drawing/2014/main" id="{EBDB5D90-65AA-429B-936A-697F3C341213}"/>
              </a:ext>
            </a:extLst>
          </p:cNvPr>
          <p:cNvSpPr/>
          <p:nvPr/>
        </p:nvSpPr>
        <p:spPr>
          <a:xfrm>
            <a:off x="7144979" y="4984243"/>
            <a:ext cx="1720869" cy="597300"/>
          </a:xfrm>
          <a:prstGeom prst="roundRect">
            <a:avLst/>
          </a:prstGeom>
          <a:solidFill>
            <a:schemeClr val="accent3"/>
          </a:solidFill>
          <a:ln w="28575">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Using small and big objects</a:t>
            </a:r>
          </a:p>
        </p:txBody>
      </p:sp>
      <p:pic>
        <p:nvPicPr>
          <p:cNvPr id="19" name="Picture 18" descr="Icon&#10;&#10;Description automatically generated">
            <a:extLst>
              <a:ext uri="{FF2B5EF4-FFF2-40B4-BE49-F238E27FC236}">
                <a16:creationId xmlns:a16="http://schemas.microsoft.com/office/drawing/2014/main" id="{50999CA0-0633-48E0-9C8D-63AF6E85C224}"/>
              </a:ext>
            </a:extLst>
          </p:cNvPr>
          <p:cNvPicPr>
            <a:picLocks noChangeAspect="1"/>
          </p:cNvPicPr>
          <p:nvPr/>
        </p:nvPicPr>
        <p:blipFill>
          <a:blip r:embed="rId11"/>
          <a:stretch>
            <a:fillRect/>
          </a:stretch>
        </p:blipFill>
        <p:spPr>
          <a:xfrm>
            <a:off x="689630" y="5715782"/>
            <a:ext cx="952500" cy="952500"/>
          </a:xfrm>
          <a:prstGeom prst="rect">
            <a:avLst/>
          </a:prstGeom>
        </p:spPr>
      </p:pic>
      <p:pic>
        <p:nvPicPr>
          <p:cNvPr id="21" name="Picture 20" descr="A picture containing text, clipart&#10;&#10;Description automatically generated">
            <a:extLst>
              <a:ext uri="{FF2B5EF4-FFF2-40B4-BE49-F238E27FC236}">
                <a16:creationId xmlns:a16="http://schemas.microsoft.com/office/drawing/2014/main" id="{27F1053C-B760-4B72-BF9D-788FEF541CAF}"/>
              </a:ext>
            </a:extLst>
          </p:cNvPr>
          <p:cNvPicPr>
            <a:picLocks noChangeAspect="1"/>
          </p:cNvPicPr>
          <p:nvPr/>
        </p:nvPicPr>
        <p:blipFill>
          <a:blip r:embed="rId12"/>
          <a:stretch>
            <a:fillRect/>
          </a:stretch>
        </p:blipFill>
        <p:spPr>
          <a:xfrm>
            <a:off x="2387751" y="4806643"/>
            <a:ext cx="952500" cy="952500"/>
          </a:xfrm>
          <a:prstGeom prst="rect">
            <a:avLst/>
          </a:prstGeom>
        </p:spPr>
      </p:pic>
      <p:pic>
        <p:nvPicPr>
          <p:cNvPr id="23" name="Picture 22" descr="Icon&#10;&#10;Description automatically generated">
            <a:extLst>
              <a:ext uri="{FF2B5EF4-FFF2-40B4-BE49-F238E27FC236}">
                <a16:creationId xmlns:a16="http://schemas.microsoft.com/office/drawing/2014/main" id="{91E6A204-80C8-4CD2-A61B-A137B4C149A7}"/>
              </a:ext>
            </a:extLst>
          </p:cNvPr>
          <p:cNvPicPr>
            <a:picLocks noChangeAspect="1"/>
          </p:cNvPicPr>
          <p:nvPr/>
        </p:nvPicPr>
        <p:blipFill>
          <a:blip r:embed="rId13"/>
          <a:stretch>
            <a:fillRect/>
          </a:stretch>
        </p:blipFill>
        <p:spPr>
          <a:xfrm>
            <a:off x="4029276" y="5715782"/>
            <a:ext cx="952500" cy="952500"/>
          </a:xfrm>
          <a:prstGeom prst="rect">
            <a:avLst/>
          </a:prstGeom>
        </p:spPr>
      </p:pic>
      <p:pic>
        <p:nvPicPr>
          <p:cNvPr id="25" name="Picture 24" descr="A picture containing text, clipart&#10;&#10;Description automatically generated">
            <a:extLst>
              <a:ext uri="{FF2B5EF4-FFF2-40B4-BE49-F238E27FC236}">
                <a16:creationId xmlns:a16="http://schemas.microsoft.com/office/drawing/2014/main" id="{2AA565E6-C3A5-4CCA-9832-AA15CF9890E5}"/>
              </a:ext>
            </a:extLst>
          </p:cNvPr>
          <p:cNvPicPr>
            <a:picLocks noChangeAspect="1"/>
          </p:cNvPicPr>
          <p:nvPr/>
        </p:nvPicPr>
        <p:blipFill>
          <a:blip r:embed="rId14"/>
          <a:stretch>
            <a:fillRect/>
          </a:stretch>
        </p:blipFill>
        <p:spPr>
          <a:xfrm>
            <a:off x="7592602" y="5715782"/>
            <a:ext cx="952500" cy="952500"/>
          </a:xfrm>
          <a:prstGeom prst="rect">
            <a:avLst/>
          </a:prstGeom>
        </p:spPr>
      </p:pic>
      <p:pic>
        <p:nvPicPr>
          <p:cNvPr id="27" name="Picture 26" descr="Icon&#10;&#10;Description automatically generated">
            <a:extLst>
              <a:ext uri="{FF2B5EF4-FFF2-40B4-BE49-F238E27FC236}">
                <a16:creationId xmlns:a16="http://schemas.microsoft.com/office/drawing/2014/main" id="{47DF39C6-D7FA-4C14-A9FA-1F1EB6FA20E0}"/>
              </a:ext>
            </a:extLst>
          </p:cNvPr>
          <p:cNvPicPr>
            <a:picLocks noChangeAspect="1"/>
          </p:cNvPicPr>
          <p:nvPr/>
        </p:nvPicPr>
        <p:blipFill>
          <a:blip r:embed="rId15"/>
          <a:stretch>
            <a:fillRect/>
          </a:stretch>
        </p:blipFill>
        <p:spPr>
          <a:xfrm>
            <a:off x="5815360" y="4806643"/>
            <a:ext cx="952500" cy="952500"/>
          </a:xfrm>
          <a:prstGeom prst="rect">
            <a:avLst/>
          </a:prstGeom>
        </p:spPr>
      </p:pic>
      <p:sp>
        <p:nvSpPr>
          <p:cNvPr id="50" name="Text Placeholder 1">
            <a:extLst>
              <a:ext uri="{FF2B5EF4-FFF2-40B4-BE49-F238E27FC236}">
                <a16:creationId xmlns:a16="http://schemas.microsoft.com/office/drawing/2014/main" id="{6FE320E9-CAB0-4825-B49B-A001F68EAC9F}"/>
              </a:ext>
            </a:extLst>
          </p:cNvPr>
          <p:cNvSpPr>
            <a:spLocks noGrp="1"/>
          </p:cNvSpPr>
          <p:nvPr>
            <p:ph type="body" sz="quarter" idx="10"/>
          </p:nvPr>
        </p:nvSpPr>
        <p:spPr>
          <a:xfrm>
            <a:off x="776288" y="241911"/>
            <a:ext cx="7739062" cy="571500"/>
          </a:xfrm>
        </p:spPr>
        <p:txBody>
          <a:bodyPr/>
          <a:lstStyle/>
          <a:p>
            <a:r>
              <a:rPr lang="en-GB" dirty="0"/>
              <a:t>Starting stereotypes early…</a:t>
            </a:r>
          </a:p>
        </p:txBody>
      </p:sp>
      <p:sp>
        <p:nvSpPr>
          <p:cNvPr id="51" name="Pentagon 20">
            <a:extLst>
              <a:ext uri="{FF2B5EF4-FFF2-40B4-BE49-F238E27FC236}">
                <a16:creationId xmlns:a16="http://schemas.microsoft.com/office/drawing/2014/main" id="{05D88FE3-1120-4ABD-B38D-06D45CBD49F4}"/>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52" name="Graphic 51" descr="Thought bubble">
            <a:extLst>
              <a:ext uri="{FF2B5EF4-FFF2-40B4-BE49-F238E27FC236}">
                <a16:creationId xmlns:a16="http://schemas.microsoft.com/office/drawing/2014/main" id="{35C634B8-DE73-41F3-89BA-94E83E335B3F}"/>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6796" y="181055"/>
            <a:ext cx="597300" cy="597300"/>
          </a:xfrm>
          <a:prstGeom prst="rect">
            <a:avLst/>
          </a:prstGeom>
        </p:spPr>
      </p:pic>
      <p:sp>
        <p:nvSpPr>
          <p:cNvPr id="24" name="Rectangle: Rounded Corners 23">
            <a:extLst>
              <a:ext uri="{FF2B5EF4-FFF2-40B4-BE49-F238E27FC236}">
                <a16:creationId xmlns:a16="http://schemas.microsoft.com/office/drawing/2014/main" id="{564012A4-957D-4E07-8CE5-6B9AD6EFF2EB}"/>
              </a:ext>
            </a:extLst>
          </p:cNvPr>
          <p:cNvSpPr/>
          <p:nvPr/>
        </p:nvSpPr>
        <p:spPr>
          <a:xfrm>
            <a:off x="4709307" y="2423273"/>
            <a:ext cx="4156541" cy="1097409"/>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Watch (3-4 mins)</a:t>
            </a:r>
          </a:p>
          <a:p>
            <a:pPr algn="ctr"/>
            <a:r>
              <a:rPr lang="en-GB" sz="1600" dirty="0"/>
              <a:t>Click the image to watch an experiment about stereotypes. What stereotypes did you see?</a:t>
            </a:r>
          </a:p>
        </p:txBody>
      </p:sp>
      <p:pic>
        <p:nvPicPr>
          <p:cNvPr id="26" name="Picture 2" descr="Gender specific toys: do you stereotype children? - BBC News">
            <a:hlinkClick r:id="rId18"/>
            <a:extLst>
              <a:ext uri="{FF2B5EF4-FFF2-40B4-BE49-F238E27FC236}">
                <a16:creationId xmlns:a16="http://schemas.microsoft.com/office/drawing/2014/main" id="{9431F27C-D3BE-44F2-A48D-D0052AD5034F}"/>
              </a:ext>
            </a:extLst>
          </p:cNvPr>
          <p:cNvPicPr>
            <a:picLocks noChangeAspect="1" noChangeArrowheads="1"/>
          </p:cNvPicPr>
          <p:nvPr/>
        </p:nvPicPr>
        <p:blipFill>
          <a:blip r:embed="rId19" cstate="print">
            <a:extLst>
              <a:ext uri="{28A0092B-C50C-407E-A947-70E740481C1C}">
                <a14:useLocalDpi xmlns:a14="http://schemas.microsoft.com/office/drawing/2010/main"/>
              </a:ext>
            </a:extLst>
          </a:blip>
          <a:srcRect/>
          <a:stretch>
            <a:fillRect/>
          </a:stretch>
        </p:blipFill>
        <p:spPr bwMode="auto">
          <a:xfrm>
            <a:off x="278151" y="1185421"/>
            <a:ext cx="4156541" cy="2338055"/>
          </a:xfrm>
          <a:prstGeom prst="rect">
            <a:avLst/>
          </a:prstGeom>
          <a:noFill/>
          <a:extLst>
            <a:ext uri="{909E8E84-426E-40DD-AFC4-6F175D3DCCD1}">
              <a14:hiddenFill xmlns:a14="http://schemas.microsoft.com/office/drawing/2010/main">
                <a:solidFill>
                  <a:srgbClr val="FFFFFF"/>
                </a:solidFill>
              </a14:hiddenFill>
            </a:ext>
          </a:extLst>
        </p:spPr>
      </p:pic>
      <p:sp>
        <p:nvSpPr>
          <p:cNvPr id="28" name="Rectangle: Rounded Corners 27">
            <a:extLst>
              <a:ext uri="{FF2B5EF4-FFF2-40B4-BE49-F238E27FC236}">
                <a16:creationId xmlns:a16="http://schemas.microsoft.com/office/drawing/2014/main" id="{2D9C47F5-0D52-4601-BA1F-4FD20E988266}"/>
              </a:ext>
            </a:extLst>
          </p:cNvPr>
          <p:cNvSpPr/>
          <p:nvPr/>
        </p:nvSpPr>
        <p:spPr>
          <a:xfrm>
            <a:off x="3719776" y="1112927"/>
            <a:ext cx="785750" cy="61059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0:00-3:25</a:t>
            </a:r>
            <a:endParaRPr lang="en-GB" sz="1600" dirty="0"/>
          </a:p>
        </p:txBody>
      </p:sp>
      <p:sp>
        <p:nvSpPr>
          <p:cNvPr id="29" name="TextBox 28">
            <a:extLst>
              <a:ext uri="{FF2B5EF4-FFF2-40B4-BE49-F238E27FC236}">
                <a16:creationId xmlns:a16="http://schemas.microsoft.com/office/drawing/2014/main" id="{414B60C8-97EE-45B6-A5E4-3F849108DEB8}"/>
              </a:ext>
            </a:extLst>
          </p:cNvPr>
          <p:cNvSpPr txBox="1"/>
          <p:nvPr/>
        </p:nvSpPr>
        <p:spPr>
          <a:xfrm>
            <a:off x="-2729" y="6616089"/>
            <a:ext cx="2250374" cy="215444"/>
          </a:xfrm>
          <a:prstGeom prst="rect">
            <a:avLst/>
          </a:prstGeom>
          <a:noFill/>
        </p:spPr>
        <p:txBody>
          <a:bodyPr wrap="square">
            <a:spAutoFit/>
          </a:bodyPr>
          <a:lstStyle/>
          <a:p>
            <a:r>
              <a:rPr lang="en-GB" sz="800" dirty="0">
                <a:hlinkClick r:id="rId18"/>
              </a:rPr>
              <a:t>https://safeshare.tv/x/ss603e396a10e3e</a:t>
            </a:r>
            <a:r>
              <a:rPr lang="en-GB" sz="800" dirty="0"/>
              <a:t> </a:t>
            </a:r>
          </a:p>
        </p:txBody>
      </p:sp>
      <p:sp>
        <p:nvSpPr>
          <p:cNvPr id="31" name="Rectangle: Rounded Corners 30">
            <a:extLst>
              <a:ext uri="{FF2B5EF4-FFF2-40B4-BE49-F238E27FC236}">
                <a16:creationId xmlns:a16="http://schemas.microsoft.com/office/drawing/2014/main" id="{87199AC2-6872-403C-9407-AA367C08B600}"/>
              </a:ext>
            </a:extLst>
          </p:cNvPr>
          <p:cNvSpPr/>
          <p:nvPr/>
        </p:nvSpPr>
        <p:spPr>
          <a:xfrm>
            <a:off x="4709308" y="1169651"/>
            <a:ext cx="4156542" cy="1095872"/>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You found out earlier than </a:t>
            </a:r>
            <a:r>
              <a:rPr lang="en-GB" sz="1600" b="1" dirty="0">
                <a:solidFill>
                  <a:schemeClr val="tx1"/>
                </a:solidFill>
                <a:ea typeface="Lato" panose="020F0502020204030203" pitchFamily="34" charset="0"/>
                <a:cs typeface="Century Gothic"/>
              </a:rPr>
              <a:t>we start making gender stereotypes at school,</a:t>
            </a:r>
            <a:r>
              <a:rPr lang="en-GB" sz="1600" dirty="0">
                <a:solidFill>
                  <a:schemeClr val="tx1"/>
                </a:solidFill>
                <a:ea typeface="Lato" panose="020F0502020204030203" pitchFamily="34" charset="0"/>
                <a:cs typeface="Century Gothic"/>
              </a:rPr>
              <a:t> but what about before this?</a:t>
            </a:r>
          </a:p>
        </p:txBody>
      </p:sp>
    </p:spTree>
    <p:extLst>
      <p:ext uri="{BB962C8B-B14F-4D97-AF65-F5344CB8AC3E}">
        <p14:creationId xmlns:p14="http://schemas.microsoft.com/office/powerpoint/2010/main" val="1212501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par>
                                <p:cTn id="17" presetID="10" presetClass="entr" presetSubtype="0"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500"/>
                                        <p:tgtEl>
                                          <p:spTgt spid="21"/>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par>
                                <p:cTn id="31" presetID="10" presetClass="entr" presetSubtype="0" fill="hold" nodeType="with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
                                        <p:tgtEl>
                                          <p:spTgt spid="23"/>
                                        </p:tgtEl>
                                      </p:cBhvr>
                                    </p:animEffect>
                                  </p:childTnLst>
                                </p:cTn>
                              </p:par>
                            </p:childTnLst>
                          </p:cTn>
                        </p:par>
                        <p:par>
                          <p:cTn id="34" fill="hold">
                            <p:stCondLst>
                              <p:cond delay="2000"/>
                            </p:stCondLst>
                            <p:childTnLst>
                              <p:par>
                                <p:cTn id="35" presetID="10" presetClass="entr" presetSubtype="0"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par>
                                <p:cTn id="38" presetID="10" presetClass="entr" presetSubtype="0" fill="hold" nodeType="with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fade">
                                      <p:cBhvr>
                                        <p:cTn id="40" dur="500"/>
                                        <p:tgtEl>
                                          <p:spTgt spid="27"/>
                                        </p:tgtEl>
                                      </p:cBhvr>
                                    </p:animEffect>
                                  </p:childTnLst>
                                </p:cTn>
                              </p:par>
                            </p:childTnLst>
                          </p:cTn>
                        </p:par>
                        <p:par>
                          <p:cTn id="41" fill="hold">
                            <p:stCondLst>
                              <p:cond delay="2500"/>
                            </p:stCondLst>
                            <p:childTnLst>
                              <p:par>
                                <p:cTn id="42" presetID="10" presetClass="entr" presetSubtype="0" fill="hold" grpId="0"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fade">
                                      <p:cBhvr>
                                        <p:cTn id="44" dur="500"/>
                                        <p:tgtEl>
                                          <p:spTgt spid="17"/>
                                        </p:tgtEl>
                                      </p:cBhvr>
                                    </p:animEffect>
                                  </p:childTnLst>
                                </p:cTn>
                              </p:par>
                              <p:par>
                                <p:cTn id="45" presetID="10" presetClass="entr" presetSubtype="0"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3" grpId="0" animBg="1"/>
      <p:bldP spid="14" grpId="0" animBg="1"/>
      <p:bldP spid="15" grpId="0" animBg="1"/>
      <p:bldP spid="16" grpId="0" animBg="1"/>
      <p:bldP spid="1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2" descr="Loom rubber bracelets on a young child's hands Loom rubber bracelets on a young child's hands and pile of braslets on wihte background bracelet making white background stock pictures, royalty-free photos &amp; images">
            <a:extLst>
              <a:ext uri="{FF2B5EF4-FFF2-40B4-BE49-F238E27FC236}">
                <a16:creationId xmlns:a16="http://schemas.microsoft.com/office/drawing/2014/main" id="{5BE9D757-6BDD-4226-B846-AF42F48EF0F5}"/>
              </a:ext>
            </a:extLst>
          </p:cNvPr>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backgroundRemoval t="45742" b="93917" l="58987" r="95425">
                        <a14:foregroundMark x1="65359" y1="84185" x2="65359" y2="84185"/>
                        <a14:foregroundMark x1="60131" y1="77372" x2="60131" y2="77372"/>
                        <a14:foregroundMark x1="60131" y1="74696" x2="60131" y2="74696"/>
                        <a14:foregroundMark x1="58987" y1="74696" x2="76797" y2="60097"/>
                        <a14:foregroundMark x1="85294" y1="65693" x2="87092" y2="73723"/>
                        <a14:backgroundMark x1="56863" y1="53041" x2="56863" y2="53041"/>
                        <a14:backgroundMark x1="56863" y1="51095" x2="56863" y2="51095"/>
                        <a14:backgroundMark x1="56863" y1="51095" x2="56863" y2="51095"/>
                      </a14:backgroundRemoval>
                    </a14:imgEffect>
                  </a14:imgLayer>
                </a14:imgProps>
              </a:ext>
              <a:ext uri="{28A0092B-C50C-407E-A947-70E740481C1C}">
                <a14:useLocalDpi xmlns:a14="http://schemas.microsoft.com/office/drawing/2010/main"/>
              </a:ext>
            </a:extLst>
          </a:blip>
          <a:srcRect l="54741" t="39893"/>
          <a:stretch/>
        </p:blipFill>
        <p:spPr bwMode="auto">
          <a:xfrm>
            <a:off x="187798" y="2891288"/>
            <a:ext cx="2325567" cy="2074164"/>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a:extLst>
              <a:ext uri="{FF2B5EF4-FFF2-40B4-BE49-F238E27FC236}">
                <a16:creationId xmlns:a16="http://schemas.microsoft.com/office/drawing/2014/main" id="{12DAA2C4-0780-458A-B5F7-9CD81245A1FC}"/>
              </a:ext>
            </a:extLst>
          </p:cNvPr>
          <p:cNvSpPr/>
          <p:nvPr/>
        </p:nvSpPr>
        <p:spPr>
          <a:xfrm>
            <a:off x="0" y="5008704"/>
            <a:ext cx="9144000" cy="1849296"/>
          </a:xfrm>
          <a:prstGeom prst="rect">
            <a:avLst/>
          </a:prstGeom>
          <a:solidFill>
            <a:schemeClr val="bg1">
              <a:lumMod val="9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 name="Rectangle: Rounded Corners 2">
            <a:extLst>
              <a:ext uri="{FF2B5EF4-FFF2-40B4-BE49-F238E27FC236}">
                <a16:creationId xmlns:a16="http://schemas.microsoft.com/office/drawing/2014/main" id="{EA14E1C9-E7A8-4CC7-9C4E-58DFFA4DED67}"/>
              </a:ext>
            </a:extLst>
          </p:cNvPr>
          <p:cNvSpPr/>
          <p:nvPr/>
        </p:nvSpPr>
        <p:spPr>
          <a:xfrm>
            <a:off x="251150" y="6097716"/>
            <a:ext cx="1720869" cy="59730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Problem solving</a:t>
            </a:r>
          </a:p>
        </p:txBody>
      </p:sp>
      <p:sp>
        <p:nvSpPr>
          <p:cNvPr id="4" name="Rectangle: Rounded Corners 3">
            <a:extLst>
              <a:ext uri="{FF2B5EF4-FFF2-40B4-BE49-F238E27FC236}">
                <a16:creationId xmlns:a16="http://schemas.microsoft.com/office/drawing/2014/main" id="{CDC6DAF2-2391-4A4C-9AAD-E9CC7A9DA084}"/>
              </a:ext>
            </a:extLst>
          </p:cNvPr>
          <p:cNvSpPr/>
          <p:nvPr/>
        </p:nvSpPr>
        <p:spPr>
          <a:xfrm>
            <a:off x="4190462" y="5216495"/>
            <a:ext cx="1720869" cy="59730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Creativity and imagination</a:t>
            </a:r>
          </a:p>
        </p:txBody>
      </p:sp>
      <p:sp>
        <p:nvSpPr>
          <p:cNvPr id="5" name="Rectangle: Rounded Corners 4">
            <a:extLst>
              <a:ext uri="{FF2B5EF4-FFF2-40B4-BE49-F238E27FC236}">
                <a16:creationId xmlns:a16="http://schemas.microsoft.com/office/drawing/2014/main" id="{6E66B6D1-B6BF-49FA-A4BF-9F964E154362}"/>
              </a:ext>
            </a:extLst>
          </p:cNvPr>
          <p:cNvSpPr/>
          <p:nvPr/>
        </p:nvSpPr>
        <p:spPr>
          <a:xfrm>
            <a:off x="1276770" y="5214958"/>
            <a:ext cx="1720869" cy="597300"/>
          </a:xfrm>
          <a:prstGeom prst="roundRect">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Caring for others</a:t>
            </a:r>
          </a:p>
        </p:txBody>
      </p:sp>
      <p:sp>
        <p:nvSpPr>
          <p:cNvPr id="6" name="Rectangle: Rounded Corners 5">
            <a:extLst>
              <a:ext uri="{FF2B5EF4-FFF2-40B4-BE49-F238E27FC236}">
                <a16:creationId xmlns:a16="http://schemas.microsoft.com/office/drawing/2014/main" id="{EE23CE87-A832-4D35-A891-9DA7EDB1F304}"/>
              </a:ext>
            </a:extLst>
          </p:cNvPr>
          <p:cNvSpPr/>
          <p:nvPr/>
        </p:nvSpPr>
        <p:spPr>
          <a:xfrm>
            <a:off x="7104154" y="5214958"/>
            <a:ext cx="1720869" cy="597300"/>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Building and controlling  </a:t>
            </a:r>
          </a:p>
        </p:txBody>
      </p:sp>
      <p:sp>
        <p:nvSpPr>
          <p:cNvPr id="7" name="Rectangle: Rounded Corners 6">
            <a:extLst>
              <a:ext uri="{FF2B5EF4-FFF2-40B4-BE49-F238E27FC236}">
                <a16:creationId xmlns:a16="http://schemas.microsoft.com/office/drawing/2014/main" id="{A5EE576E-416E-4AF9-9727-18A40EC78F5F}"/>
              </a:ext>
            </a:extLst>
          </p:cNvPr>
          <p:cNvSpPr/>
          <p:nvPr/>
        </p:nvSpPr>
        <p:spPr>
          <a:xfrm>
            <a:off x="3254892" y="6097716"/>
            <a:ext cx="1707655" cy="597300"/>
          </a:xfrm>
          <a:prstGeom prst="roundRect">
            <a:avLst/>
          </a:prstGeom>
          <a:solidFill>
            <a:schemeClr val="accent3"/>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Using small and big objects</a:t>
            </a:r>
          </a:p>
        </p:txBody>
      </p:sp>
      <p:pic>
        <p:nvPicPr>
          <p:cNvPr id="8" name="Picture 7" descr="Icon&#10;&#10;Description automatically generated">
            <a:extLst>
              <a:ext uri="{FF2B5EF4-FFF2-40B4-BE49-F238E27FC236}">
                <a16:creationId xmlns:a16="http://schemas.microsoft.com/office/drawing/2014/main" id="{4F149BAE-2AD3-4C8A-81BD-246D38B09991}"/>
              </a:ext>
            </a:extLst>
          </p:cNvPr>
          <p:cNvPicPr>
            <a:picLocks noChangeAspect="1"/>
          </p:cNvPicPr>
          <p:nvPr/>
        </p:nvPicPr>
        <p:blipFill>
          <a:blip r:embed="rId5"/>
          <a:stretch>
            <a:fillRect/>
          </a:stretch>
        </p:blipFill>
        <p:spPr>
          <a:xfrm>
            <a:off x="2137205" y="5949298"/>
            <a:ext cx="952500" cy="952500"/>
          </a:xfrm>
          <a:prstGeom prst="rect">
            <a:avLst/>
          </a:prstGeom>
        </p:spPr>
      </p:pic>
      <p:pic>
        <p:nvPicPr>
          <p:cNvPr id="9" name="Picture 8" descr="A picture containing text, clipart&#10;&#10;Description automatically generated">
            <a:extLst>
              <a:ext uri="{FF2B5EF4-FFF2-40B4-BE49-F238E27FC236}">
                <a16:creationId xmlns:a16="http://schemas.microsoft.com/office/drawing/2014/main" id="{3AEB7199-9FC9-4C01-9A75-1775B19C89E2}"/>
              </a:ext>
            </a:extLst>
          </p:cNvPr>
          <p:cNvPicPr>
            <a:picLocks noChangeAspect="1"/>
          </p:cNvPicPr>
          <p:nvPr/>
        </p:nvPicPr>
        <p:blipFill>
          <a:blip r:embed="rId6"/>
          <a:stretch>
            <a:fillRect/>
          </a:stretch>
        </p:blipFill>
        <p:spPr>
          <a:xfrm>
            <a:off x="3123837" y="5008704"/>
            <a:ext cx="952500" cy="952500"/>
          </a:xfrm>
          <a:prstGeom prst="rect">
            <a:avLst/>
          </a:prstGeom>
        </p:spPr>
      </p:pic>
      <p:pic>
        <p:nvPicPr>
          <p:cNvPr id="10" name="Picture 9" descr="Icon&#10;&#10;Description automatically generated">
            <a:extLst>
              <a:ext uri="{FF2B5EF4-FFF2-40B4-BE49-F238E27FC236}">
                <a16:creationId xmlns:a16="http://schemas.microsoft.com/office/drawing/2014/main" id="{F858E8CE-44AC-4FAD-A3E2-312980270AC4}"/>
              </a:ext>
            </a:extLst>
          </p:cNvPr>
          <p:cNvPicPr>
            <a:picLocks noChangeAspect="1"/>
          </p:cNvPicPr>
          <p:nvPr/>
        </p:nvPicPr>
        <p:blipFill>
          <a:blip r:embed="rId7"/>
          <a:stretch>
            <a:fillRect/>
          </a:stretch>
        </p:blipFill>
        <p:spPr>
          <a:xfrm>
            <a:off x="212324" y="5110391"/>
            <a:ext cx="952500" cy="952500"/>
          </a:xfrm>
          <a:prstGeom prst="rect">
            <a:avLst/>
          </a:prstGeom>
        </p:spPr>
      </p:pic>
      <p:pic>
        <p:nvPicPr>
          <p:cNvPr id="11" name="Picture 10" descr="A picture containing text, clipart&#10;&#10;Description automatically generated">
            <a:extLst>
              <a:ext uri="{FF2B5EF4-FFF2-40B4-BE49-F238E27FC236}">
                <a16:creationId xmlns:a16="http://schemas.microsoft.com/office/drawing/2014/main" id="{34078331-C1B1-47CE-A456-7A4A51082A70}"/>
              </a:ext>
            </a:extLst>
          </p:cNvPr>
          <p:cNvPicPr>
            <a:picLocks noChangeAspect="1"/>
          </p:cNvPicPr>
          <p:nvPr/>
        </p:nvPicPr>
        <p:blipFill>
          <a:blip r:embed="rId8"/>
          <a:stretch>
            <a:fillRect/>
          </a:stretch>
        </p:blipFill>
        <p:spPr>
          <a:xfrm>
            <a:off x="5165248" y="5990973"/>
            <a:ext cx="910825" cy="910825"/>
          </a:xfrm>
          <a:prstGeom prst="rect">
            <a:avLst/>
          </a:prstGeom>
        </p:spPr>
      </p:pic>
      <p:pic>
        <p:nvPicPr>
          <p:cNvPr id="12" name="Picture 11" descr="Icon&#10;&#10;Description automatically generated">
            <a:extLst>
              <a:ext uri="{FF2B5EF4-FFF2-40B4-BE49-F238E27FC236}">
                <a16:creationId xmlns:a16="http://schemas.microsoft.com/office/drawing/2014/main" id="{EE40233C-BFB3-4C47-B8DF-431AF0556276}"/>
              </a:ext>
            </a:extLst>
          </p:cNvPr>
          <p:cNvPicPr>
            <a:picLocks noChangeAspect="1"/>
          </p:cNvPicPr>
          <p:nvPr/>
        </p:nvPicPr>
        <p:blipFill>
          <a:blip r:embed="rId9"/>
          <a:stretch>
            <a:fillRect/>
          </a:stretch>
        </p:blipFill>
        <p:spPr>
          <a:xfrm>
            <a:off x="6055712" y="5008704"/>
            <a:ext cx="952500" cy="952500"/>
          </a:xfrm>
          <a:prstGeom prst="rect">
            <a:avLst/>
          </a:prstGeom>
        </p:spPr>
      </p:pic>
      <p:sp>
        <p:nvSpPr>
          <p:cNvPr id="13" name="Rectangle: Rounded Corners 12">
            <a:extLst>
              <a:ext uri="{FF2B5EF4-FFF2-40B4-BE49-F238E27FC236}">
                <a16:creationId xmlns:a16="http://schemas.microsoft.com/office/drawing/2014/main" id="{8E2190D8-6B0C-494B-85D6-263903052777}"/>
              </a:ext>
            </a:extLst>
          </p:cNvPr>
          <p:cNvSpPr/>
          <p:nvPr/>
        </p:nvSpPr>
        <p:spPr>
          <a:xfrm>
            <a:off x="6245420" y="6097716"/>
            <a:ext cx="1664629" cy="597300"/>
          </a:xfrm>
          <a:prstGeom prst="roundRect">
            <a:avLst/>
          </a:prstGeom>
          <a:solidFill>
            <a:srgbClr val="C6B8DA"/>
          </a:solidFill>
          <a:ln w="28575">
            <a:solidFill>
              <a:srgbClr val="A18AC3"/>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Confidence and leadership</a:t>
            </a:r>
          </a:p>
        </p:txBody>
      </p:sp>
      <p:pic>
        <p:nvPicPr>
          <p:cNvPr id="14" name="Picture 13">
            <a:extLst>
              <a:ext uri="{FF2B5EF4-FFF2-40B4-BE49-F238E27FC236}">
                <a16:creationId xmlns:a16="http://schemas.microsoft.com/office/drawing/2014/main" id="{7D52FC99-86C8-47BE-9593-14436B2D6274}"/>
              </a:ext>
            </a:extLst>
          </p:cNvPr>
          <p:cNvPicPr>
            <a:picLocks noChangeAspect="1"/>
          </p:cNvPicPr>
          <p:nvPr/>
        </p:nvPicPr>
        <p:blipFill>
          <a:blip r:embed="rId10"/>
          <a:stretch>
            <a:fillRect/>
          </a:stretch>
        </p:blipFill>
        <p:spPr>
          <a:xfrm>
            <a:off x="7940350" y="5877843"/>
            <a:ext cx="952500" cy="952500"/>
          </a:xfrm>
          <a:prstGeom prst="rect">
            <a:avLst/>
          </a:prstGeom>
        </p:spPr>
      </p:pic>
      <p:pic>
        <p:nvPicPr>
          <p:cNvPr id="16" name="Picture 2" descr="Slot Car A slot car racing on a track. skalextric stock pictures, royalty-free photos &amp; images">
            <a:extLst>
              <a:ext uri="{FF2B5EF4-FFF2-40B4-BE49-F238E27FC236}">
                <a16:creationId xmlns:a16="http://schemas.microsoft.com/office/drawing/2014/main" id="{DA1A8B70-BCA4-41BD-8445-0C15590B6A9F}"/>
              </a:ext>
            </a:extLst>
          </p:cNvPr>
          <p:cNvPicPr>
            <a:picLocks noChangeAspect="1" noChangeArrowheads="1"/>
          </p:cNvPicPr>
          <p:nvPr/>
        </p:nvPicPr>
        <p:blipFill rotWithShape="1">
          <a:blip r:embed="rId11" cstate="print">
            <a:extLst>
              <a:ext uri="{BEBA8EAE-BF5A-486C-A8C5-ECC9F3942E4B}">
                <a14:imgProps xmlns:a14="http://schemas.microsoft.com/office/drawing/2010/main">
                  <a14:imgLayer r:embed="rId12">
                    <a14:imgEffect>
                      <a14:backgroundRemoval t="8600" b="98771" l="9983" r="99492">
                        <a14:foregroundMark x1="83249" y1="82801" x2="83249" y2="82801"/>
                        <a14:foregroundMark x1="70558" y1="88698" x2="70558" y2="88698"/>
                        <a14:foregroundMark x1="70558" y1="93120" x2="64467" y2="66339"/>
                        <a14:foregroundMark x1="64467" y1="66339" x2="72250" y2="43243"/>
                        <a14:foregroundMark x1="72250" y1="43243" x2="89002" y2="35627"/>
                        <a14:foregroundMark x1="89002" y1="35627" x2="91201" y2="35627"/>
                        <a14:foregroundMark x1="96108" y1="40786" x2="96108" y2="40786"/>
                        <a14:foregroundMark x1="96447" y1="45209" x2="96447" y2="45209"/>
                        <a14:foregroundMark x1="88494" y1="49631" x2="97293" y2="25307"/>
                        <a14:foregroundMark x1="97293" y1="25307" x2="79695" y2="20147"/>
                        <a14:foregroundMark x1="79695" y1="20147" x2="42640" y2="34889"/>
                        <a14:foregroundMark x1="42640" y1="34889" x2="38409" y2="40786"/>
                        <a14:foregroundMark x1="46701" y1="47666" x2="61252" y2="33415"/>
                        <a14:foregroundMark x1="61252" y1="33415" x2="95262" y2="18428"/>
                        <a14:foregroundMark x1="95262" y1="18428" x2="95601" y2="18428"/>
                        <a14:foregroundMark x1="98646" y1="8845" x2="98646" y2="8845"/>
                        <a14:foregroundMark x1="79695" y1="22850" x2="48900" y2="34889"/>
                        <a14:foregroundMark x1="51100" y1="43243" x2="97293" y2="14496"/>
                        <a14:foregroundMark x1="94247" y1="14496" x2="92893" y2="14496"/>
                        <a14:foregroundMark x1="94247" y1="18428" x2="94247" y2="18428"/>
                        <a14:foregroundMark x1="87310" y1="17690" x2="87310" y2="17690"/>
                        <a14:foregroundMark x1="45008" y1="40049" x2="45008" y2="40049"/>
                        <a14:foregroundMark x1="48562" y1="42015" x2="48562" y2="42015"/>
                        <a14:foregroundMark x1="53807" y1="36855" x2="53807" y2="36855"/>
                        <a14:foregroundMark x1="47208" y1="48403" x2="47208" y2="48403"/>
                        <a14:foregroundMark x1="18613" y1="93120" x2="18613" y2="93120"/>
                        <a14:foregroundMark x1="21658" y1="91155" x2="40778" y2="90663"/>
                        <a14:foregroundMark x1="40778" y1="90663" x2="51607" y2="90663"/>
                        <a14:foregroundMark x1="58206" y1="68305" x2="58206" y2="94349"/>
                        <a14:foregroundMark x1="58206" y1="94349" x2="58206" y2="94349"/>
                        <a14:foregroundMark x1="74450" y1="95086" x2="74450" y2="95086"/>
                        <a14:foregroundMark x1="77496" y1="94349" x2="77496" y2="94349"/>
                        <a14:foregroundMark x1="89509" y1="93120" x2="72250" y2="60442"/>
                        <a14:foregroundMark x1="82910" y1="97543" x2="82910" y2="97543"/>
                        <a14:foregroundMark x1="65313" y1="82310" x2="65313" y2="82310"/>
                        <a14:foregroundMark x1="70897" y1="73956" x2="68697" y2="55528"/>
                        <a14:foregroundMark x1="64805" y1="83538" x2="64805" y2="54054"/>
                        <a14:foregroundMark x1="77496" y1="95086" x2="70897" y2="79115"/>
                        <a14:foregroundMark x1="69712" y1="98280" x2="63113" y2="71990"/>
                        <a14:foregroundMark x1="63113" y1="71990" x2="62606" y2="71499"/>
                        <a14:foregroundMark x1="64805" y1="65111" x2="65651" y2="54054"/>
                        <a14:foregroundMark x1="62606" y1="60442" x2="64298" y2="68305"/>
                        <a14:foregroundMark x1="71912" y1="56020" x2="96447" y2="20147"/>
                        <a14:foregroundMark x1="96447" y1="20147" x2="92047" y2="16462"/>
                        <a14:foregroundMark x1="73604" y1="47174" x2="73604" y2="47174"/>
                        <a14:foregroundMark x1="73604" y1="52334" x2="73604" y2="52334"/>
                        <a14:foregroundMark x1="70897" y1="52334" x2="70897" y2="52334"/>
                        <a14:foregroundMark x1="74112" y1="52334" x2="74112" y2="52334"/>
                        <a14:foregroundMark x1="78003" y1="45209" x2="67851" y2="64373"/>
                        <a14:foregroundMark x1="88494" y1="52334" x2="99492" y2="47174"/>
                        <a14:foregroundMark x1="73604" y1="49140" x2="73604" y2="49140"/>
                        <a14:foregroundMark x1="73604" y1="49631" x2="72250" y2="59214"/>
                        <a14:foregroundMark x1="77157" y1="99017" x2="77157" y2="99017"/>
                        <a14:foregroundMark x1="44501" y1="40786" x2="44501" y2="40786"/>
                        <a14:foregroundMark x1="46362" y1="44472" x2="46362" y2="44472"/>
                        <a14:foregroundMark x1="53299" y1="42752" x2="53299" y2="42752"/>
                        <a14:foregroundMark x1="56514" y1="34889" x2="37902" y2="45209"/>
                        <a14:foregroundMark x1="52453" y1="42015" x2="67005" y2="38821"/>
                        <a14:foregroundMark x1="61252" y1="36364" x2="43486" y2="42752"/>
                        <a14:foregroundMark x1="43486" y1="42752" x2="44501" y2="42752"/>
                        <a14:foregroundMark x1="46362" y1="44472" x2="46362" y2="44472"/>
                        <a14:foregroundMark x1="45516" y1="47174" x2="45516" y2="47174"/>
                        <a14:foregroundMark x1="45008" y1="45946" x2="45008" y2="45946"/>
                        <a14:foregroundMark x1="45008" y1="45209" x2="45008" y2="45209"/>
                      </a14:backgroundRemoval>
                    </a14:imgEffect>
                  </a14:imgLayer>
                </a14:imgProps>
              </a:ext>
              <a:ext uri="{28A0092B-C50C-407E-A947-70E740481C1C}">
                <a14:useLocalDpi xmlns:a14="http://schemas.microsoft.com/office/drawing/2010/main"/>
              </a:ext>
            </a:extLst>
          </a:blip>
          <a:srcRect/>
          <a:stretch/>
        </p:blipFill>
        <p:spPr bwMode="auto">
          <a:xfrm>
            <a:off x="6409737" y="1049258"/>
            <a:ext cx="2734263" cy="1883181"/>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Child's building bricks isolated on a white background with clipping path Child's building bricks isolated on a white background with clipping path toys stock pictures, royalty-free photos &amp; images">
            <a:extLst>
              <a:ext uri="{FF2B5EF4-FFF2-40B4-BE49-F238E27FC236}">
                <a16:creationId xmlns:a16="http://schemas.microsoft.com/office/drawing/2014/main" id="{FC08278B-E38A-48DC-8C38-DE53372CC521}"/>
              </a:ext>
            </a:extLst>
          </p:cNvPr>
          <p:cNvPicPr>
            <a:picLocks noChangeAspect="1" noChangeArrowheads="1"/>
          </p:cNvPicPr>
          <p:nvPr/>
        </p:nvPicPr>
        <p:blipFill>
          <a:blip r:embed="rId13">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2932226" y="3107625"/>
            <a:ext cx="2773154" cy="184876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2" descr="Soccer ball isolated 3d rendering soccer, ball, isolated on white, 3d rendering toys white background stock pictures, royalty-free photos &amp; images">
            <a:extLst>
              <a:ext uri="{FF2B5EF4-FFF2-40B4-BE49-F238E27FC236}">
                <a16:creationId xmlns:a16="http://schemas.microsoft.com/office/drawing/2014/main" id="{C9E83648-EDF2-4D17-B034-56D5E7058B6C}"/>
              </a:ext>
            </a:extLst>
          </p:cNvPr>
          <p:cNvPicPr>
            <a:picLocks noChangeAspect="1" noChangeArrowheads="1"/>
          </p:cNvPicPr>
          <p:nvPr/>
        </p:nvPicPr>
        <p:blipFill rotWithShape="1">
          <a:blip r:embed="rId14" cstate="print">
            <a:extLst>
              <a:ext uri="{28A0092B-C50C-407E-A947-70E740481C1C}">
                <a14:useLocalDpi xmlns:a14="http://schemas.microsoft.com/office/drawing/2010/main"/>
              </a:ext>
            </a:extLst>
          </a:blip>
          <a:srcRect/>
          <a:stretch/>
        </p:blipFill>
        <p:spPr bwMode="auto">
          <a:xfrm>
            <a:off x="7181143" y="3186106"/>
            <a:ext cx="1566889" cy="1522346"/>
          </a:xfrm>
          <a:prstGeom prst="ellipse">
            <a:avLst/>
          </a:prstGeom>
          <a:noFill/>
          <a:extLst>
            <a:ext uri="{909E8E84-426E-40DD-AFC4-6F175D3DCCD1}">
              <a14:hiddenFill xmlns:a14="http://schemas.microsoft.com/office/drawing/2010/main">
                <a:solidFill>
                  <a:srgbClr val="FFFFFF"/>
                </a:solidFill>
              </a14:hiddenFill>
            </a:ext>
          </a:extLst>
        </p:spPr>
      </p:pic>
      <p:pic>
        <p:nvPicPr>
          <p:cNvPr id="18" name="Picture 4" descr="Pinky plushie doll isolated on white background with shadow reflection. Nice contemporary rag baby with pink hair. Modern joyfully rag baby. Pinky doll on white backdrop. Pinky plushie doll isolated on white background with shadow reflection. Nice contemporary rag baby with pink hair. Modern joyfully rag baby. Pinky doll on white backdrop. toys white background stock pictures, royalty-free photos &amp; images">
            <a:extLst>
              <a:ext uri="{FF2B5EF4-FFF2-40B4-BE49-F238E27FC236}">
                <a16:creationId xmlns:a16="http://schemas.microsoft.com/office/drawing/2014/main" id="{300F0730-FAE3-48BA-9D3A-9EE539C792BB}"/>
              </a:ext>
            </a:extLst>
          </p:cNvPr>
          <p:cNvPicPr>
            <a:picLocks noChangeAspect="1" noChangeArrowheads="1"/>
          </p:cNvPicPr>
          <p:nvPr/>
        </p:nvPicPr>
        <p:blipFill>
          <a:blip r:embed="rId15"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4363584" y="1173743"/>
            <a:ext cx="1831544" cy="2479880"/>
          </a:xfrm>
          <a:prstGeom prst="rect">
            <a:avLst/>
          </a:prstGeom>
          <a:noFill/>
          <a:extLst>
            <a:ext uri="{909E8E84-426E-40DD-AFC4-6F175D3DCCD1}">
              <a14:hiddenFill xmlns:a14="http://schemas.microsoft.com/office/drawing/2010/main">
                <a:solidFill>
                  <a:srgbClr val="FFFFFF"/>
                </a:solidFill>
              </a14:hiddenFill>
            </a:ext>
          </a:extLst>
        </p:spPr>
      </p:pic>
      <p:sp>
        <p:nvSpPr>
          <p:cNvPr id="21" name="Rectangle: Rounded Corners 20">
            <a:extLst>
              <a:ext uri="{FF2B5EF4-FFF2-40B4-BE49-F238E27FC236}">
                <a16:creationId xmlns:a16="http://schemas.microsoft.com/office/drawing/2014/main" id="{4081B9DA-616F-47A3-B7B6-287488265A9A}"/>
              </a:ext>
            </a:extLst>
          </p:cNvPr>
          <p:cNvSpPr/>
          <p:nvPr/>
        </p:nvSpPr>
        <p:spPr>
          <a:xfrm>
            <a:off x="336422" y="1318680"/>
            <a:ext cx="3937600" cy="1542839"/>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Which skills? (4-10 mins)</a:t>
            </a:r>
          </a:p>
          <a:p>
            <a:pPr algn="ctr"/>
            <a:r>
              <a:rPr lang="en-GB" sz="1600" dirty="0"/>
              <a:t>Click to see some different toys. For each one, choose one of the skills that you think that this toy helps you to learn the most.</a:t>
            </a:r>
          </a:p>
        </p:txBody>
      </p:sp>
      <p:sp>
        <p:nvSpPr>
          <p:cNvPr id="23" name="Text Placeholder 1">
            <a:extLst>
              <a:ext uri="{FF2B5EF4-FFF2-40B4-BE49-F238E27FC236}">
                <a16:creationId xmlns:a16="http://schemas.microsoft.com/office/drawing/2014/main" id="{AFFC145C-FB33-471E-B992-FBB4AC166027}"/>
              </a:ext>
            </a:extLst>
          </p:cNvPr>
          <p:cNvSpPr>
            <a:spLocks noGrp="1"/>
          </p:cNvSpPr>
          <p:nvPr>
            <p:ph type="body" sz="quarter" idx="10"/>
          </p:nvPr>
        </p:nvSpPr>
        <p:spPr>
          <a:xfrm>
            <a:off x="776288" y="241911"/>
            <a:ext cx="7739062" cy="571500"/>
          </a:xfrm>
        </p:spPr>
        <p:txBody>
          <a:bodyPr/>
          <a:lstStyle/>
          <a:p>
            <a:r>
              <a:rPr lang="en-GB" dirty="0"/>
              <a:t>Starting stereotypes early…</a:t>
            </a:r>
          </a:p>
        </p:txBody>
      </p:sp>
      <p:sp>
        <p:nvSpPr>
          <p:cNvPr id="24" name="Pentagon 20">
            <a:extLst>
              <a:ext uri="{FF2B5EF4-FFF2-40B4-BE49-F238E27FC236}">
                <a16:creationId xmlns:a16="http://schemas.microsoft.com/office/drawing/2014/main" id="{C1874862-D275-45E7-BA9E-C5288659CC24}"/>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25" name="Graphic 24" descr="Thought bubble">
            <a:extLst>
              <a:ext uri="{FF2B5EF4-FFF2-40B4-BE49-F238E27FC236}">
                <a16:creationId xmlns:a16="http://schemas.microsoft.com/office/drawing/2014/main" id="{91ECDC3B-E472-4515-AD96-F19743A88E52}"/>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6796" y="181055"/>
            <a:ext cx="597300" cy="597300"/>
          </a:xfrm>
          <a:prstGeom prst="rect">
            <a:avLst/>
          </a:prstGeom>
        </p:spPr>
      </p:pic>
    </p:spTree>
    <p:extLst>
      <p:ext uri="{BB962C8B-B14F-4D97-AF65-F5344CB8AC3E}">
        <p14:creationId xmlns:p14="http://schemas.microsoft.com/office/powerpoint/2010/main" val="3071326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Picture 2" descr="Slot Car A slot car racing on a track. skalextric stock pictures, royalty-free photos &amp; images">
            <a:extLst>
              <a:ext uri="{FF2B5EF4-FFF2-40B4-BE49-F238E27FC236}">
                <a16:creationId xmlns:a16="http://schemas.microsoft.com/office/drawing/2014/main" id="{761C92A4-1FA1-4BEC-A7C0-B88DCFD11D09}"/>
              </a:ext>
            </a:extLst>
          </p:cNvPr>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backgroundRemoval t="8600" b="99017" l="13072" r="99510">
                        <a14:foregroundMark x1="83824" y1="82801" x2="83824" y2="82801"/>
                        <a14:foregroundMark x1="71569" y1="88698" x2="71569" y2="88698"/>
                        <a14:foregroundMark x1="71569" y1="93120" x2="65686" y2="66339"/>
                        <a14:foregroundMark x1="65686" y1="66339" x2="73203" y2="43243"/>
                        <a14:foregroundMark x1="73203" y1="43243" x2="89379" y2="35627"/>
                        <a14:foregroundMark x1="89379" y1="35627" x2="91503" y2="35627"/>
                        <a14:foregroundMark x1="96242" y1="40786" x2="96242" y2="40786"/>
                        <a14:foregroundMark x1="96569" y1="45209" x2="96569" y2="45209"/>
                        <a14:foregroundMark x1="88889" y1="49631" x2="97386" y2="25307"/>
                        <a14:foregroundMark x1="97386" y1="25307" x2="80392" y2="20147"/>
                        <a14:foregroundMark x1="80392" y1="20147" x2="44608" y2="34889"/>
                        <a14:foregroundMark x1="44608" y1="34889" x2="40523" y2="40786"/>
                        <a14:foregroundMark x1="48529" y1="47666" x2="62582" y2="33415"/>
                        <a14:foregroundMark x1="62582" y1="33415" x2="95425" y2="18428"/>
                        <a14:foregroundMark x1="95425" y1="18428" x2="95752" y2="18428"/>
                        <a14:foregroundMark x1="98693" y1="8845" x2="98693" y2="8845"/>
                        <a14:foregroundMark x1="80392" y1="22850" x2="50654" y2="34889"/>
                        <a14:foregroundMark x1="52778" y1="43243" x2="97386" y2="14496"/>
                        <a14:foregroundMark x1="94444" y1="14496" x2="93137" y2="14496"/>
                        <a14:foregroundMark x1="94444" y1="18428" x2="94444" y2="18428"/>
                        <a14:foregroundMark x1="87745" y1="17690" x2="87745" y2="17690"/>
                        <a14:foregroundMark x1="46895" y1="40049" x2="46895" y2="40049"/>
                        <a14:foregroundMark x1="50327" y1="42015" x2="50327" y2="42015"/>
                        <a14:foregroundMark x1="55392" y1="36855" x2="55392" y2="36855"/>
                        <a14:foregroundMark x1="49020" y1="48403" x2="49020" y2="48403"/>
                        <a14:foregroundMark x1="21405" y1="93120" x2="21405" y2="93120"/>
                        <a14:foregroundMark x1="24346" y1="91155" x2="42810" y2="90663"/>
                        <a14:foregroundMark x1="42810" y1="90663" x2="53268" y2="90663"/>
                        <a14:foregroundMark x1="59641" y1="68305" x2="59641" y2="94349"/>
                        <a14:foregroundMark x1="59641" y1="94349" x2="59641" y2="94349"/>
                        <a14:foregroundMark x1="75327" y1="95086" x2="75327" y2="95086"/>
                        <a14:foregroundMark x1="78268" y1="94349" x2="78268" y2="94349"/>
                        <a14:foregroundMark x1="89869" y1="93120" x2="73203" y2="60442"/>
                        <a14:foregroundMark x1="83497" y1="97543" x2="83497" y2="97543"/>
                        <a14:foregroundMark x1="66503" y1="82310" x2="66503" y2="82310"/>
                        <a14:foregroundMark x1="71895" y1="73956" x2="69771" y2="55528"/>
                        <a14:foregroundMark x1="66013" y1="83538" x2="66013" y2="54054"/>
                        <a14:foregroundMark x1="78268" y1="95086" x2="71895" y2="79115"/>
                        <a14:foregroundMark x1="70752" y1="98280" x2="64379" y2="71990"/>
                        <a14:foregroundMark x1="64379" y1="71990" x2="63889" y2="71499"/>
                        <a14:foregroundMark x1="66013" y1="65111" x2="66830" y2="54054"/>
                        <a14:foregroundMark x1="63889" y1="60442" x2="65523" y2="68305"/>
                        <a14:foregroundMark x1="72876" y1="56020" x2="96569" y2="20147"/>
                        <a14:foregroundMark x1="96569" y1="20147" x2="92320" y2="16462"/>
                        <a14:foregroundMark x1="74510" y1="47174" x2="74510" y2="47174"/>
                        <a14:foregroundMark x1="74510" y1="52334" x2="74510" y2="52334"/>
                        <a14:foregroundMark x1="71895" y1="52334" x2="71895" y2="52334"/>
                        <a14:foregroundMark x1="75000" y1="52334" x2="75000" y2="52334"/>
                        <a14:foregroundMark x1="78758" y1="45209" x2="68954" y2="64373"/>
                        <a14:foregroundMark x1="88889" y1="52334" x2="99510" y2="47174"/>
                        <a14:foregroundMark x1="74510" y1="49140" x2="74510" y2="49140"/>
                        <a14:foregroundMark x1="74510" y1="49631" x2="73203" y2="59214"/>
                        <a14:foregroundMark x1="77941" y1="99017" x2="77941" y2="99017"/>
                        <a14:foregroundMark x1="46405" y1="40786" x2="46405" y2="40786"/>
                        <a14:foregroundMark x1="48203" y1="44472" x2="48203" y2="44472"/>
                        <a14:foregroundMark x1="54902" y1="42752" x2="54902" y2="42752"/>
                        <a14:foregroundMark x1="58007" y1="34889" x2="40033" y2="45209"/>
                        <a14:foregroundMark x1="54085" y1="42015" x2="68137" y2="38821"/>
                        <a14:foregroundMark x1="62582" y1="36364" x2="45425" y2="42752"/>
                        <a14:foregroundMark x1="45425" y1="42752" x2="46405" y2="42752"/>
                        <a14:foregroundMark x1="48203" y1="44472" x2="48203" y2="44472"/>
                        <a14:foregroundMark x1="47386" y1="47174" x2="47386" y2="47174"/>
                        <a14:foregroundMark x1="46895" y1="45946" x2="46895" y2="45946"/>
                        <a14:foregroundMark x1="46895" y1="45209" x2="46895" y2="45209"/>
                      </a14:backgroundRemoval>
                    </a14:imgEffect>
                  </a14:imgLayer>
                </a14:imgProps>
              </a:ext>
              <a:ext uri="{28A0092B-C50C-407E-A947-70E740481C1C}">
                <a14:useLocalDpi xmlns:a14="http://schemas.microsoft.com/office/drawing/2010/main"/>
              </a:ext>
            </a:extLst>
          </a:blip>
          <a:srcRect l="3441"/>
          <a:stretch/>
        </p:blipFill>
        <p:spPr bwMode="auto">
          <a:xfrm>
            <a:off x="7087705" y="1049258"/>
            <a:ext cx="2056295" cy="1416241"/>
          </a:xfrm>
          <a:prstGeom prst="rect">
            <a:avLst/>
          </a:prstGeom>
          <a:noFill/>
          <a:extLst>
            <a:ext uri="{909E8E84-426E-40DD-AFC4-6F175D3DCCD1}">
              <a14:hiddenFill xmlns:a14="http://schemas.microsoft.com/office/drawing/2010/main">
                <a:solidFill>
                  <a:srgbClr val="FFFFFF"/>
                </a:solidFill>
              </a14:hiddenFill>
            </a:ext>
          </a:extLst>
        </p:spPr>
      </p:pic>
      <p:pic>
        <p:nvPicPr>
          <p:cNvPr id="38" name="Graphic 37" descr="Toy Train outline">
            <a:extLst>
              <a:ext uri="{FF2B5EF4-FFF2-40B4-BE49-F238E27FC236}">
                <a16:creationId xmlns:a16="http://schemas.microsoft.com/office/drawing/2014/main" id="{36950516-7F9F-4ED4-B567-E5A3F18C5197}"/>
              </a:ext>
            </a:extLst>
          </p:cNvPr>
          <p:cNvPicPr>
            <a:picLocks noChangeAspect="1"/>
          </p:cNvPicPr>
          <p:nvPr/>
        </p:nvPicPr>
        <p:blipFill rotWithShape="1">
          <a:blip r:embed="rId5" cstate="print">
            <a:extLst>
              <a:ext uri="{28A0092B-C50C-407E-A947-70E740481C1C}">
                <a14:useLocalDpi xmlns:a14="http://schemas.microsoft.com/office/drawing/2010/main"/>
              </a:ext>
              <a:ext uri="{96DAC541-7B7A-43D3-8B79-37D633B846F1}">
                <asvg:svgBlip xmlns:asvg="http://schemas.microsoft.com/office/drawing/2016/SVG/main" r:embed="rId6"/>
              </a:ext>
            </a:extLst>
          </a:blip>
          <a:srcRect l="30205"/>
          <a:stretch/>
        </p:blipFill>
        <p:spPr>
          <a:xfrm>
            <a:off x="0" y="3720940"/>
            <a:ext cx="1976804" cy="2832283"/>
          </a:xfrm>
          <a:prstGeom prst="rect">
            <a:avLst/>
          </a:prstGeom>
        </p:spPr>
      </p:pic>
      <p:pic>
        <p:nvPicPr>
          <p:cNvPr id="39" name="Graphic 38" descr="Rocking Horse outline">
            <a:extLst>
              <a:ext uri="{FF2B5EF4-FFF2-40B4-BE49-F238E27FC236}">
                <a16:creationId xmlns:a16="http://schemas.microsoft.com/office/drawing/2014/main" id="{1EDBABCD-BF4B-43A7-B3EF-B24CC9C14BC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9994" y="995908"/>
            <a:ext cx="2832283" cy="2832283"/>
          </a:xfrm>
          <a:prstGeom prst="rect">
            <a:avLst/>
          </a:prstGeom>
        </p:spPr>
      </p:pic>
      <p:pic>
        <p:nvPicPr>
          <p:cNvPr id="40" name="Graphic 39" descr="Beach ball outline">
            <a:extLst>
              <a:ext uri="{FF2B5EF4-FFF2-40B4-BE49-F238E27FC236}">
                <a16:creationId xmlns:a16="http://schemas.microsoft.com/office/drawing/2014/main" id="{64D0F9B3-31EF-42B1-8203-E83AB9803FB7}"/>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787750" y="1467327"/>
            <a:ext cx="2832283" cy="2832283"/>
          </a:xfrm>
          <a:prstGeom prst="rect">
            <a:avLst/>
          </a:prstGeom>
        </p:spPr>
      </p:pic>
      <p:pic>
        <p:nvPicPr>
          <p:cNvPr id="41" name="Graphic 40" descr="Rubber duck outline">
            <a:extLst>
              <a:ext uri="{FF2B5EF4-FFF2-40B4-BE49-F238E27FC236}">
                <a16:creationId xmlns:a16="http://schemas.microsoft.com/office/drawing/2014/main" id="{7D351B0B-325E-4651-965F-E86C4B983B14}"/>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3097447" y="4402093"/>
            <a:ext cx="2832283" cy="2832283"/>
          </a:xfrm>
          <a:prstGeom prst="rect">
            <a:avLst/>
          </a:prstGeom>
        </p:spPr>
      </p:pic>
      <p:pic>
        <p:nvPicPr>
          <p:cNvPr id="42" name="Graphic 41" descr="Bucket and shovel outline">
            <a:extLst>
              <a:ext uri="{FF2B5EF4-FFF2-40B4-BE49-F238E27FC236}">
                <a16:creationId xmlns:a16="http://schemas.microsoft.com/office/drawing/2014/main" id="{73657DED-3150-4885-B717-B4F3723F6C38}"/>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6014202" y="4200144"/>
            <a:ext cx="2832283" cy="2832283"/>
          </a:xfrm>
          <a:prstGeom prst="rect">
            <a:avLst/>
          </a:prstGeom>
        </p:spPr>
      </p:pic>
      <p:sp>
        <p:nvSpPr>
          <p:cNvPr id="3" name="Text Placeholder 1">
            <a:extLst>
              <a:ext uri="{FF2B5EF4-FFF2-40B4-BE49-F238E27FC236}">
                <a16:creationId xmlns:a16="http://schemas.microsoft.com/office/drawing/2014/main" id="{3726051B-DF36-4CD9-95AC-8F0940AA5F4A}"/>
              </a:ext>
            </a:extLst>
          </p:cNvPr>
          <p:cNvSpPr>
            <a:spLocks noGrp="1"/>
          </p:cNvSpPr>
          <p:nvPr>
            <p:ph type="body" sz="quarter" idx="10"/>
          </p:nvPr>
        </p:nvSpPr>
        <p:spPr/>
        <p:txBody>
          <a:bodyPr/>
          <a:lstStyle/>
          <a:p>
            <a:r>
              <a:rPr lang="en-GB" dirty="0"/>
              <a:t>Starting stereotypes early…</a:t>
            </a:r>
          </a:p>
        </p:txBody>
      </p:sp>
      <p:sp>
        <p:nvSpPr>
          <p:cNvPr id="4" name="Pentagon 20">
            <a:extLst>
              <a:ext uri="{FF2B5EF4-FFF2-40B4-BE49-F238E27FC236}">
                <a16:creationId xmlns:a16="http://schemas.microsoft.com/office/drawing/2014/main" id="{AE8A2BFB-1625-4698-B072-BF3495854486}"/>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5" name="Graphic 4" descr="Thought bubble">
            <a:extLst>
              <a:ext uri="{FF2B5EF4-FFF2-40B4-BE49-F238E27FC236}">
                <a16:creationId xmlns:a16="http://schemas.microsoft.com/office/drawing/2014/main" id="{B64CD833-B8CB-49E3-B8FE-70E94FF35E1E}"/>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6796" y="181055"/>
            <a:ext cx="597300" cy="597300"/>
          </a:xfrm>
          <a:prstGeom prst="rect">
            <a:avLst/>
          </a:prstGeom>
        </p:spPr>
      </p:pic>
      <p:pic>
        <p:nvPicPr>
          <p:cNvPr id="17" name="Picture 2" descr="Child's building bricks isolated on a white background with clipping path Child's building bricks isolated on a white background with clipping path toys stock pictures, royalty-free photos &amp; images">
            <a:extLst>
              <a:ext uri="{FF2B5EF4-FFF2-40B4-BE49-F238E27FC236}">
                <a16:creationId xmlns:a16="http://schemas.microsoft.com/office/drawing/2014/main" id="{91D5BBFD-8610-495E-B185-183EA5A06B6E}"/>
              </a:ext>
            </a:extLst>
          </p:cNvPr>
          <p:cNvPicPr>
            <a:picLocks noChangeAspect="1" noChangeArrowheads="1"/>
          </p:cNvPicPr>
          <p:nvPr/>
        </p:nvPicPr>
        <p:blipFill>
          <a:blip r:embed="rId17"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4609146" y="928715"/>
            <a:ext cx="2391572" cy="1594381"/>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descr="Pinky plushie doll isolated on white background with shadow reflection. Nice contemporary rag baby with pink hair. Modern joyfully rag baby. Pinky doll on white backdrop. Pinky plushie doll isolated on white background with shadow reflection. Nice contemporary rag baby with pink hair. Modern joyfully rag baby. Pinky doll on white backdrop. toys white background stock pictures, royalty-free photos &amp; images">
            <a:extLst>
              <a:ext uri="{FF2B5EF4-FFF2-40B4-BE49-F238E27FC236}">
                <a16:creationId xmlns:a16="http://schemas.microsoft.com/office/drawing/2014/main" id="{75A73B9E-2BEC-4949-8C44-C30A6FA7F956}"/>
              </a:ext>
            </a:extLst>
          </p:cNvPr>
          <p:cNvPicPr>
            <a:picLocks noChangeAspect="1" noChangeArrowheads="1"/>
          </p:cNvPicPr>
          <p:nvPr/>
        </p:nvPicPr>
        <p:blipFill>
          <a:blip r:embed="rId18"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807790" y="966390"/>
            <a:ext cx="1140389" cy="1544067"/>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2" descr="Soccer ball isolated 3d rendering soccer, ball, isolated on white, 3d rendering toys white background stock pictures, royalty-free photos &amp; images">
            <a:extLst>
              <a:ext uri="{FF2B5EF4-FFF2-40B4-BE49-F238E27FC236}">
                <a16:creationId xmlns:a16="http://schemas.microsoft.com/office/drawing/2014/main" id="{3D709E3E-E5CD-4A3A-9C8E-388AEA54831B}"/>
              </a:ext>
            </a:extLst>
          </p:cNvPr>
          <p:cNvPicPr>
            <a:picLocks noChangeAspect="1" noChangeArrowheads="1"/>
          </p:cNvPicPr>
          <p:nvPr/>
        </p:nvPicPr>
        <p:blipFill rotWithShape="1">
          <a:blip r:embed="rId19" cstate="print">
            <a:extLst>
              <a:ext uri="{28A0092B-C50C-407E-A947-70E740481C1C}">
                <a14:useLocalDpi xmlns:a14="http://schemas.microsoft.com/office/drawing/2010/main"/>
              </a:ext>
            </a:extLst>
          </a:blip>
          <a:srcRect/>
          <a:stretch/>
        </p:blipFill>
        <p:spPr bwMode="auto">
          <a:xfrm>
            <a:off x="3161439" y="1123733"/>
            <a:ext cx="1234447" cy="1199355"/>
          </a:xfrm>
          <a:prstGeom prst="ellipse">
            <a:avLst/>
          </a:prstGeom>
          <a:noFill/>
          <a:extLst>
            <a:ext uri="{909E8E84-426E-40DD-AFC4-6F175D3DCCD1}">
              <a14:hiddenFill xmlns:a14="http://schemas.microsoft.com/office/drawing/2010/main">
                <a:solidFill>
                  <a:srgbClr val="FFFFFF"/>
                </a:solidFill>
              </a14:hiddenFill>
            </a:ext>
          </a:extLst>
        </p:spPr>
      </p:pic>
      <p:sp>
        <p:nvSpPr>
          <p:cNvPr id="23" name="Rectangle: Rounded Corners 22">
            <a:extLst>
              <a:ext uri="{FF2B5EF4-FFF2-40B4-BE49-F238E27FC236}">
                <a16:creationId xmlns:a16="http://schemas.microsoft.com/office/drawing/2014/main" id="{E31111B6-877B-42D0-A36D-0E87116F9996}"/>
              </a:ext>
            </a:extLst>
          </p:cNvPr>
          <p:cNvSpPr/>
          <p:nvPr/>
        </p:nvSpPr>
        <p:spPr>
          <a:xfrm>
            <a:off x="226031" y="2426015"/>
            <a:ext cx="8722759" cy="1134994"/>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Discuss (2-5 mins)</a:t>
            </a:r>
          </a:p>
          <a:p>
            <a:pPr algn="ctr"/>
            <a:r>
              <a:rPr lang="en-GB" sz="1600" dirty="0"/>
              <a:t>Take a look at these toys again. If you had to stereotype, which would you say are “boys’ toys” and which would you say are “girls’ toys”? Once you’ve decided, click to see some questions to discuss with your partner.</a:t>
            </a:r>
          </a:p>
        </p:txBody>
      </p:sp>
      <p:sp>
        <p:nvSpPr>
          <p:cNvPr id="24" name="Rectangle: Rounded Corners 23">
            <a:extLst>
              <a:ext uri="{FF2B5EF4-FFF2-40B4-BE49-F238E27FC236}">
                <a16:creationId xmlns:a16="http://schemas.microsoft.com/office/drawing/2014/main" id="{C6064092-28AF-42E7-90FF-BB02CB966933}"/>
              </a:ext>
            </a:extLst>
          </p:cNvPr>
          <p:cNvSpPr/>
          <p:nvPr/>
        </p:nvSpPr>
        <p:spPr>
          <a:xfrm>
            <a:off x="226031" y="3823142"/>
            <a:ext cx="6386456" cy="563524"/>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If you only played with </a:t>
            </a:r>
            <a:r>
              <a:rPr lang="en-GB" sz="1600" b="1" dirty="0">
                <a:solidFill>
                  <a:schemeClr val="tx1"/>
                </a:solidFill>
                <a:ea typeface="Lato" panose="020F0502020204030203" pitchFamily="34" charset="0"/>
                <a:cs typeface="Century Gothic"/>
              </a:rPr>
              <a:t>“boys’ toys”</a:t>
            </a:r>
            <a:r>
              <a:rPr lang="en-GB" sz="1600" dirty="0">
                <a:solidFill>
                  <a:schemeClr val="tx1"/>
                </a:solidFill>
                <a:ea typeface="Lato" panose="020F0502020204030203" pitchFamily="34" charset="0"/>
                <a:cs typeface="Century Gothic"/>
              </a:rPr>
              <a:t>, which skills would you </a:t>
            </a:r>
            <a:r>
              <a:rPr lang="en-GB" sz="1600" b="1" dirty="0">
                <a:solidFill>
                  <a:schemeClr val="tx1"/>
                </a:solidFill>
                <a:ea typeface="Lato" panose="020F0502020204030203" pitchFamily="34" charset="0"/>
                <a:cs typeface="Century Gothic"/>
              </a:rPr>
              <a:t>learn the most and the least?</a:t>
            </a:r>
          </a:p>
        </p:txBody>
      </p:sp>
      <p:sp>
        <p:nvSpPr>
          <p:cNvPr id="25" name="Rectangle: Rounded Corners 24">
            <a:extLst>
              <a:ext uri="{FF2B5EF4-FFF2-40B4-BE49-F238E27FC236}">
                <a16:creationId xmlns:a16="http://schemas.microsoft.com/office/drawing/2014/main" id="{BCC33219-EDCC-48C3-B6E6-0AFE025A1DAE}"/>
              </a:ext>
            </a:extLst>
          </p:cNvPr>
          <p:cNvSpPr/>
          <p:nvPr/>
        </p:nvSpPr>
        <p:spPr>
          <a:xfrm>
            <a:off x="2626242" y="4689208"/>
            <a:ext cx="6322547" cy="563524"/>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If you only played with </a:t>
            </a:r>
            <a:r>
              <a:rPr lang="en-GB" sz="1600" b="1" dirty="0">
                <a:solidFill>
                  <a:schemeClr val="tx1"/>
                </a:solidFill>
                <a:ea typeface="Lato" panose="020F0502020204030203" pitchFamily="34" charset="0"/>
                <a:cs typeface="Century Gothic"/>
              </a:rPr>
              <a:t>“girls’ toys”, </a:t>
            </a:r>
            <a:r>
              <a:rPr lang="en-GB" sz="1600" dirty="0">
                <a:solidFill>
                  <a:schemeClr val="tx1"/>
                </a:solidFill>
                <a:ea typeface="Lato" panose="020F0502020204030203" pitchFamily="34" charset="0"/>
                <a:cs typeface="Century Gothic"/>
              </a:rPr>
              <a:t>which skills would you learn the </a:t>
            </a:r>
            <a:r>
              <a:rPr lang="en-GB" sz="1600" b="1" dirty="0">
                <a:solidFill>
                  <a:schemeClr val="tx1"/>
                </a:solidFill>
                <a:ea typeface="Lato" panose="020F0502020204030203" pitchFamily="34" charset="0"/>
                <a:cs typeface="Century Gothic"/>
              </a:rPr>
              <a:t>most and least?</a:t>
            </a:r>
          </a:p>
        </p:txBody>
      </p:sp>
      <p:pic>
        <p:nvPicPr>
          <p:cNvPr id="28" name="Picture 27" descr="Icon&#10;&#10;Description automatically generated">
            <a:extLst>
              <a:ext uri="{FF2B5EF4-FFF2-40B4-BE49-F238E27FC236}">
                <a16:creationId xmlns:a16="http://schemas.microsoft.com/office/drawing/2014/main" id="{2A064752-F7CF-47F5-8007-FB8D7974DE4B}"/>
              </a:ext>
            </a:extLst>
          </p:cNvPr>
          <p:cNvPicPr>
            <a:picLocks noChangeAspect="1"/>
          </p:cNvPicPr>
          <p:nvPr/>
        </p:nvPicPr>
        <p:blipFill>
          <a:blip r:embed="rId20"/>
          <a:stretch>
            <a:fillRect/>
          </a:stretch>
        </p:blipFill>
        <p:spPr>
          <a:xfrm>
            <a:off x="8145138" y="3618630"/>
            <a:ext cx="952500" cy="952500"/>
          </a:xfrm>
          <a:prstGeom prst="rect">
            <a:avLst/>
          </a:prstGeom>
        </p:spPr>
      </p:pic>
      <p:pic>
        <p:nvPicPr>
          <p:cNvPr id="29" name="Picture 28" descr="A picture containing text, clipart&#10;&#10;Description automatically generated">
            <a:extLst>
              <a:ext uri="{FF2B5EF4-FFF2-40B4-BE49-F238E27FC236}">
                <a16:creationId xmlns:a16="http://schemas.microsoft.com/office/drawing/2014/main" id="{19E09F67-9DBB-4D7D-A3BE-BA6DF0A775E5}"/>
              </a:ext>
            </a:extLst>
          </p:cNvPr>
          <p:cNvPicPr>
            <a:picLocks noChangeAspect="1"/>
          </p:cNvPicPr>
          <p:nvPr/>
        </p:nvPicPr>
        <p:blipFill>
          <a:blip r:embed="rId21"/>
          <a:stretch>
            <a:fillRect/>
          </a:stretch>
        </p:blipFill>
        <p:spPr>
          <a:xfrm>
            <a:off x="988266" y="4521850"/>
            <a:ext cx="952500" cy="952500"/>
          </a:xfrm>
          <a:prstGeom prst="rect">
            <a:avLst/>
          </a:prstGeom>
        </p:spPr>
      </p:pic>
      <p:pic>
        <p:nvPicPr>
          <p:cNvPr id="30" name="Picture 29" descr="Icon&#10;&#10;Description automatically generated">
            <a:extLst>
              <a:ext uri="{FF2B5EF4-FFF2-40B4-BE49-F238E27FC236}">
                <a16:creationId xmlns:a16="http://schemas.microsoft.com/office/drawing/2014/main" id="{697273D9-A0C0-47BC-8A3B-EBDCF0EC7194}"/>
              </a:ext>
            </a:extLst>
          </p:cNvPr>
          <p:cNvPicPr>
            <a:picLocks noChangeAspect="1"/>
          </p:cNvPicPr>
          <p:nvPr/>
        </p:nvPicPr>
        <p:blipFill>
          <a:blip r:embed="rId22"/>
          <a:stretch>
            <a:fillRect/>
          </a:stretch>
        </p:blipFill>
        <p:spPr>
          <a:xfrm>
            <a:off x="137724" y="4493901"/>
            <a:ext cx="952500" cy="952500"/>
          </a:xfrm>
          <a:prstGeom prst="rect">
            <a:avLst/>
          </a:prstGeom>
        </p:spPr>
      </p:pic>
      <p:pic>
        <p:nvPicPr>
          <p:cNvPr id="33" name="Picture 32">
            <a:extLst>
              <a:ext uri="{FF2B5EF4-FFF2-40B4-BE49-F238E27FC236}">
                <a16:creationId xmlns:a16="http://schemas.microsoft.com/office/drawing/2014/main" id="{F20FECD1-2913-4D83-B5D2-4E0F00B7F6A9}"/>
              </a:ext>
            </a:extLst>
          </p:cNvPr>
          <p:cNvPicPr>
            <a:picLocks noChangeAspect="1"/>
          </p:cNvPicPr>
          <p:nvPr/>
        </p:nvPicPr>
        <p:blipFill>
          <a:blip r:embed="rId23"/>
          <a:stretch>
            <a:fillRect/>
          </a:stretch>
        </p:blipFill>
        <p:spPr>
          <a:xfrm>
            <a:off x="7317416" y="3653967"/>
            <a:ext cx="952500" cy="952500"/>
          </a:xfrm>
          <a:prstGeom prst="rect">
            <a:avLst/>
          </a:prstGeom>
        </p:spPr>
      </p:pic>
      <p:pic>
        <p:nvPicPr>
          <p:cNvPr id="34" name="Picture 33">
            <a:extLst>
              <a:ext uri="{FF2B5EF4-FFF2-40B4-BE49-F238E27FC236}">
                <a16:creationId xmlns:a16="http://schemas.microsoft.com/office/drawing/2014/main" id="{E9292163-A8BF-43F5-B6F6-BA1B596C5CAC}"/>
              </a:ext>
            </a:extLst>
          </p:cNvPr>
          <p:cNvPicPr>
            <a:picLocks noChangeAspect="1"/>
          </p:cNvPicPr>
          <p:nvPr/>
        </p:nvPicPr>
        <p:blipFill>
          <a:blip r:embed="rId24"/>
          <a:stretch>
            <a:fillRect/>
          </a:stretch>
        </p:blipFill>
        <p:spPr>
          <a:xfrm>
            <a:off x="1838808" y="4470889"/>
            <a:ext cx="952500" cy="952500"/>
          </a:xfrm>
          <a:prstGeom prst="rect">
            <a:avLst/>
          </a:prstGeom>
        </p:spPr>
      </p:pic>
      <p:pic>
        <p:nvPicPr>
          <p:cNvPr id="35" name="Picture 34" descr="A picture containing icon&#10;&#10;Description automatically generated">
            <a:extLst>
              <a:ext uri="{FF2B5EF4-FFF2-40B4-BE49-F238E27FC236}">
                <a16:creationId xmlns:a16="http://schemas.microsoft.com/office/drawing/2014/main" id="{1D32D4DE-A307-426E-8C1F-A30D17C433F8}"/>
              </a:ext>
            </a:extLst>
          </p:cNvPr>
          <p:cNvPicPr>
            <a:picLocks noChangeAspect="1"/>
          </p:cNvPicPr>
          <p:nvPr/>
        </p:nvPicPr>
        <p:blipFill>
          <a:blip r:embed="rId25"/>
          <a:stretch>
            <a:fillRect/>
          </a:stretch>
        </p:blipFill>
        <p:spPr>
          <a:xfrm>
            <a:off x="6489694" y="3618630"/>
            <a:ext cx="952500" cy="952500"/>
          </a:xfrm>
          <a:prstGeom prst="rect">
            <a:avLst/>
          </a:prstGeom>
        </p:spPr>
      </p:pic>
      <p:pic>
        <p:nvPicPr>
          <p:cNvPr id="44" name="Picture 43" descr="A picture containing graphics, clock, drawing&#10;&#10;Description automatically generated">
            <a:extLst>
              <a:ext uri="{FF2B5EF4-FFF2-40B4-BE49-F238E27FC236}">
                <a16:creationId xmlns:a16="http://schemas.microsoft.com/office/drawing/2014/main" id="{4F8182D1-65DF-4160-B9E5-0D22B7203EF2}"/>
              </a:ext>
            </a:extLst>
          </p:cNvPr>
          <p:cNvPicPr>
            <a:picLocks noChangeAspect="1"/>
          </p:cNvPicPr>
          <p:nvPr/>
        </p:nvPicPr>
        <p:blipFill>
          <a:blip r:embed="rId26" cstate="print">
            <a:extLst>
              <a:ext uri="{28A0092B-C50C-407E-A947-70E740481C1C}">
                <a14:useLocalDpi xmlns:a14="http://schemas.microsoft.com/office/drawing/2010/main"/>
              </a:ext>
            </a:extLst>
          </a:blip>
          <a:stretch>
            <a:fillRect/>
          </a:stretch>
        </p:blipFill>
        <p:spPr>
          <a:xfrm>
            <a:off x="170660" y="5528626"/>
            <a:ext cx="822768" cy="1233189"/>
          </a:xfrm>
          <a:prstGeom prst="rect">
            <a:avLst/>
          </a:prstGeom>
        </p:spPr>
      </p:pic>
      <p:pic>
        <p:nvPicPr>
          <p:cNvPr id="31" name="Picture 2" descr="Loom rubber bracelets on a young child's hands Loom rubber bracelets on a young child's hands and pile of braslets on wihte background bracelet making white background stock pictures, royalty-free photos &amp; images">
            <a:extLst>
              <a:ext uri="{FF2B5EF4-FFF2-40B4-BE49-F238E27FC236}">
                <a16:creationId xmlns:a16="http://schemas.microsoft.com/office/drawing/2014/main" id="{6AEBFE09-0F5E-47A7-A891-4C361845B534}"/>
              </a:ext>
            </a:extLst>
          </p:cNvPr>
          <p:cNvPicPr>
            <a:picLocks noChangeAspect="1" noChangeArrowheads="1"/>
          </p:cNvPicPr>
          <p:nvPr/>
        </p:nvPicPr>
        <p:blipFill rotWithShape="1">
          <a:blip r:embed="rId27" cstate="print">
            <a:extLst>
              <a:ext uri="{BEBA8EAE-BF5A-486C-A8C5-ECC9F3942E4B}">
                <a14:imgProps xmlns:a14="http://schemas.microsoft.com/office/drawing/2010/main">
                  <a14:imgLayer r:embed="rId28">
                    <a14:imgEffect>
                      <a14:backgroundRemoval t="45742" b="93917" l="58987" r="95425">
                        <a14:foregroundMark x1="65359" y1="84185" x2="65359" y2="84185"/>
                        <a14:foregroundMark x1="60131" y1="77372" x2="60131" y2="77372"/>
                        <a14:foregroundMark x1="60131" y1="74696" x2="60131" y2="74696"/>
                        <a14:foregroundMark x1="58987" y1="74696" x2="76797" y2="60097"/>
                        <a14:foregroundMark x1="85294" y1="65693" x2="87092" y2="73723"/>
                        <a14:backgroundMark x1="56863" y1="53041" x2="56863" y2="53041"/>
                        <a14:backgroundMark x1="56863" y1="51095" x2="56863" y2="51095"/>
                        <a14:backgroundMark x1="56863" y1="51095" x2="56863" y2="51095"/>
                      </a14:backgroundRemoval>
                    </a14:imgEffect>
                  </a14:imgLayer>
                </a14:imgProps>
              </a:ext>
              <a:ext uri="{28A0092B-C50C-407E-A947-70E740481C1C}">
                <a14:useLocalDpi xmlns:a14="http://schemas.microsoft.com/office/drawing/2010/main"/>
              </a:ext>
            </a:extLst>
          </a:blip>
          <a:srcRect l="54741" t="39893"/>
          <a:stretch/>
        </p:blipFill>
        <p:spPr bwMode="auto">
          <a:xfrm>
            <a:off x="209444" y="1119366"/>
            <a:ext cx="1385086" cy="1235353"/>
          </a:xfrm>
          <a:prstGeom prst="rect">
            <a:avLst/>
          </a:prstGeom>
          <a:noFill/>
          <a:extLst>
            <a:ext uri="{909E8E84-426E-40DD-AFC4-6F175D3DCCD1}">
              <a14:hiddenFill xmlns:a14="http://schemas.microsoft.com/office/drawing/2010/main">
                <a:solidFill>
                  <a:srgbClr val="FFFFFF"/>
                </a:solidFill>
              </a14:hiddenFill>
            </a:ext>
          </a:extLst>
        </p:spPr>
      </p:pic>
      <p:sp>
        <p:nvSpPr>
          <p:cNvPr id="43" name="Speech Bubble: Rectangle with Corners Rounded 42">
            <a:extLst>
              <a:ext uri="{FF2B5EF4-FFF2-40B4-BE49-F238E27FC236}">
                <a16:creationId xmlns:a16="http://schemas.microsoft.com/office/drawing/2014/main" id="{E7606301-1431-47CC-9462-CC2A3BDAED48}"/>
              </a:ext>
            </a:extLst>
          </p:cNvPr>
          <p:cNvSpPr/>
          <p:nvPr/>
        </p:nvSpPr>
        <p:spPr>
          <a:xfrm>
            <a:off x="1188639" y="5506130"/>
            <a:ext cx="7760150" cy="1101164"/>
          </a:xfrm>
          <a:prstGeom prst="wedgeRoundRectCallout">
            <a:avLst>
              <a:gd name="adj1" fmla="val -53862"/>
              <a:gd name="adj2" fmla="val -23780"/>
              <a:gd name="adj3" fmla="val 16667"/>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The more that you play </a:t>
            </a:r>
            <a:r>
              <a:rPr lang="en-GB" sz="1600" dirty="0">
                <a:solidFill>
                  <a:schemeClr val="tx1"/>
                </a:solidFill>
                <a:ea typeface="Lato" panose="020F0502020204030203" pitchFamily="34" charset="0"/>
                <a:cs typeface="Century Gothic"/>
              </a:rPr>
              <a:t>with a certain type of toy, </a:t>
            </a:r>
            <a:r>
              <a:rPr lang="en-GB" sz="1600" b="1" dirty="0">
                <a:solidFill>
                  <a:schemeClr val="tx1"/>
                </a:solidFill>
                <a:ea typeface="Lato" panose="020F0502020204030203" pitchFamily="34" charset="0"/>
                <a:cs typeface="Century Gothic"/>
              </a:rPr>
              <a:t>the better your skills </a:t>
            </a:r>
            <a:r>
              <a:rPr lang="en-GB" sz="1600" dirty="0">
                <a:solidFill>
                  <a:schemeClr val="tx1"/>
                </a:solidFill>
                <a:ea typeface="Lato" panose="020F0502020204030203" pitchFamily="34" charset="0"/>
                <a:cs typeface="Century Gothic"/>
              </a:rPr>
              <a:t>will get. As you start to </a:t>
            </a:r>
            <a:r>
              <a:rPr lang="en-GB" sz="1600" b="1" dirty="0">
                <a:solidFill>
                  <a:schemeClr val="tx1"/>
                </a:solidFill>
                <a:ea typeface="Lato" panose="020F0502020204030203" pitchFamily="34" charset="0"/>
                <a:cs typeface="Century Gothic"/>
              </a:rPr>
              <a:t>get better at playing with it</a:t>
            </a:r>
            <a:r>
              <a:rPr lang="en-GB" sz="1600" dirty="0">
                <a:solidFill>
                  <a:schemeClr val="tx1"/>
                </a:solidFill>
                <a:ea typeface="Lato" panose="020F0502020204030203" pitchFamily="34" charset="0"/>
                <a:cs typeface="Century Gothic"/>
              </a:rPr>
              <a:t>, your skills will keep on </a:t>
            </a:r>
            <a:r>
              <a:rPr lang="en-GB" sz="1600" b="1" dirty="0">
                <a:solidFill>
                  <a:schemeClr val="tx1"/>
                </a:solidFill>
                <a:ea typeface="Lato" panose="020F0502020204030203" pitchFamily="34" charset="0"/>
                <a:cs typeface="Century Gothic"/>
              </a:rPr>
              <a:t>improving</a:t>
            </a:r>
            <a:r>
              <a:rPr lang="en-GB" sz="1600" dirty="0">
                <a:solidFill>
                  <a:schemeClr val="tx1"/>
                </a:solidFill>
                <a:ea typeface="Lato" panose="020F0502020204030203" pitchFamily="34" charset="0"/>
                <a:cs typeface="Century Gothic"/>
              </a:rPr>
              <a:t> too. That’s why it’s important that we </a:t>
            </a:r>
            <a:r>
              <a:rPr lang="en-GB" sz="1600" b="1" dirty="0">
                <a:solidFill>
                  <a:schemeClr val="tx1"/>
                </a:solidFill>
                <a:ea typeface="Lato" panose="020F0502020204030203" pitchFamily="34" charset="0"/>
                <a:cs typeface="Century Gothic"/>
              </a:rPr>
              <a:t>play with lots of different toys </a:t>
            </a:r>
            <a:r>
              <a:rPr lang="en-GB" sz="1600" dirty="0">
                <a:solidFill>
                  <a:schemeClr val="tx1"/>
                </a:solidFill>
                <a:ea typeface="Lato" panose="020F0502020204030203" pitchFamily="34" charset="0"/>
                <a:cs typeface="Century Gothic"/>
              </a:rPr>
              <a:t>- to learn </a:t>
            </a:r>
            <a:r>
              <a:rPr lang="en-GB" sz="1600" b="1" dirty="0">
                <a:solidFill>
                  <a:schemeClr val="tx1"/>
                </a:solidFill>
                <a:ea typeface="Lato" panose="020F0502020204030203" pitchFamily="34" charset="0"/>
                <a:cs typeface="Century Gothic"/>
              </a:rPr>
              <a:t>as many skills as we can</a:t>
            </a:r>
            <a:r>
              <a:rPr lang="en-GB" sz="1600" dirty="0">
                <a:solidFill>
                  <a:schemeClr val="tx1"/>
                </a:solidFill>
                <a:ea typeface="Lato" panose="020F0502020204030203" pitchFamily="34" charset="0"/>
                <a:cs typeface="Century Gothic"/>
              </a:rPr>
              <a:t>.</a:t>
            </a:r>
          </a:p>
        </p:txBody>
      </p:sp>
    </p:spTree>
    <p:extLst>
      <p:ext uri="{BB962C8B-B14F-4D97-AF65-F5344CB8AC3E}">
        <p14:creationId xmlns:p14="http://schemas.microsoft.com/office/powerpoint/2010/main" val="2230424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par>
                                <p:cTn id="8" presetID="10" presetClass="entr" presetSubtype="0" fill="hold"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fade">
                                      <p:cBhvr>
                                        <p:cTn id="10" dur="500"/>
                                        <p:tgtEl>
                                          <p:spTgt spid="33"/>
                                        </p:tgtEl>
                                      </p:cBhvr>
                                    </p:animEffect>
                                  </p:childTnLst>
                                </p:cTn>
                              </p:par>
                              <p:par>
                                <p:cTn id="11" presetID="10" presetClass="entr" presetSubtype="0" fill="hold"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500"/>
                                        <p:tgtEl>
                                          <p:spTgt spid="28"/>
                                        </p:tgtEl>
                                      </p:cBhvr>
                                    </p:animEffect>
                                  </p:childTnLst>
                                </p:cTn>
                              </p:par>
                              <p:par>
                                <p:cTn id="14" presetID="10" presetClass="entr" presetSubtype="0" fill="hold" nodeType="with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500"/>
                                        <p:tgtEl>
                                          <p:spTgt spid="35"/>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fade">
                                      <p:cBhvr>
                                        <p:cTn id="21" dur="500"/>
                                        <p:tgtEl>
                                          <p:spTgt spid="30"/>
                                        </p:tgtEl>
                                      </p:cBhvr>
                                    </p:animEffect>
                                  </p:childTnLst>
                                </p:cTn>
                              </p:par>
                              <p:par>
                                <p:cTn id="22" presetID="10" presetClass="entr" presetSubtype="0" fill="hold" nodeType="with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fade">
                                      <p:cBhvr>
                                        <p:cTn id="24" dur="500"/>
                                        <p:tgtEl>
                                          <p:spTgt spid="2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500"/>
                                        <p:tgtEl>
                                          <p:spTgt spid="25"/>
                                        </p:tgtEl>
                                      </p:cBhvr>
                                    </p:animEffect>
                                  </p:childTnLst>
                                </p:cTn>
                              </p:par>
                              <p:par>
                                <p:cTn id="28" presetID="10" presetClass="entr" presetSubtype="0" fill="hold" nodeType="withEffect">
                                  <p:stCondLst>
                                    <p:cond delay="0"/>
                                  </p:stCondLst>
                                  <p:childTnLst>
                                    <p:set>
                                      <p:cBhvr>
                                        <p:cTn id="29" dur="1" fill="hold">
                                          <p:stCondLst>
                                            <p:cond delay="0"/>
                                          </p:stCondLst>
                                        </p:cTn>
                                        <p:tgtEl>
                                          <p:spTgt spid="34"/>
                                        </p:tgtEl>
                                        <p:attrNameLst>
                                          <p:attrName>style.visibility</p:attrName>
                                        </p:attrNameLst>
                                      </p:cBhvr>
                                      <p:to>
                                        <p:strVal val="visible"/>
                                      </p:to>
                                    </p:set>
                                    <p:animEffect transition="in" filter="fade">
                                      <p:cBhvr>
                                        <p:cTn id="30" dur="500"/>
                                        <p:tgtEl>
                                          <p:spTgt spid="34"/>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fade">
                                      <p:cBhvr>
                                        <p:cTn id="35" dur="500"/>
                                        <p:tgtEl>
                                          <p:spTgt spid="43"/>
                                        </p:tgtEl>
                                      </p:cBhvr>
                                    </p:animEffect>
                                  </p:childTnLst>
                                </p:cTn>
                              </p:par>
                              <p:par>
                                <p:cTn id="36" presetID="10" presetClass="entr" presetSubtype="0" fill="hold" nodeType="withEffect">
                                  <p:stCondLst>
                                    <p:cond delay="0"/>
                                  </p:stCondLst>
                                  <p:childTnLst>
                                    <p:set>
                                      <p:cBhvr>
                                        <p:cTn id="37" dur="1" fill="hold">
                                          <p:stCondLst>
                                            <p:cond delay="0"/>
                                          </p:stCondLst>
                                        </p:cTn>
                                        <p:tgtEl>
                                          <p:spTgt spid="44"/>
                                        </p:tgtEl>
                                        <p:attrNameLst>
                                          <p:attrName>style.visibility</p:attrName>
                                        </p:attrNameLst>
                                      </p:cBhvr>
                                      <p:to>
                                        <p:strVal val="visible"/>
                                      </p:to>
                                    </p:set>
                                    <p:animEffect transition="in" filter="fade">
                                      <p:cBhvr>
                                        <p:cTn id="38"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4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 Placeholder 4">
            <a:extLst>
              <a:ext uri="{FF2B5EF4-FFF2-40B4-BE49-F238E27FC236}">
                <a16:creationId xmlns:a16="http://schemas.microsoft.com/office/drawing/2014/main" id="{0216F494-05E5-4027-9C6E-938AF90FF28E}"/>
              </a:ext>
            </a:extLst>
          </p:cNvPr>
          <p:cNvSpPr txBox="1">
            <a:spLocks/>
          </p:cNvSpPr>
          <p:nvPr/>
        </p:nvSpPr>
        <p:spPr>
          <a:xfrm>
            <a:off x="5674151" y="5389778"/>
            <a:ext cx="1855231" cy="1066095"/>
          </a:xfrm>
          <a:prstGeom prst="roundRect">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Vote!</a:t>
            </a:r>
          </a:p>
        </p:txBody>
      </p:sp>
      <p:sp>
        <p:nvSpPr>
          <p:cNvPr id="28" name="Text Placeholder 4">
            <a:extLst>
              <a:ext uri="{FF2B5EF4-FFF2-40B4-BE49-F238E27FC236}">
                <a16:creationId xmlns:a16="http://schemas.microsoft.com/office/drawing/2014/main" id="{88680E99-CF5D-481D-A904-6B5D7FB3FE7C}"/>
              </a:ext>
            </a:extLst>
          </p:cNvPr>
          <p:cNvSpPr txBox="1">
            <a:spLocks/>
          </p:cNvSpPr>
          <p:nvPr/>
        </p:nvSpPr>
        <p:spPr>
          <a:xfrm>
            <a:off x="6705510" y="2937412"/>
            <a:ext cx="1855231" cy="1066095"/>
          </a:xfrm>
          <a:prstGeom prst="roundRect">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Why do role models matter?</a:t>
            </a:r>
          </a:p>
        </p:txBody>
      </p:sp>
      <p:sp>
        <p:nvSpPr>
          <p:cNvPr id="19" name="Text Placeholder 18">
            <a:extLst>
              <a:ext uri="{FF2B5EF4-FFF2-40B4-BE49-F238E27FC236}">
                <a16:creationId xmlns:a16="http://schemas.microsoft.com/office/drawing/2014/main" id="{DCAE70FB-6E54-444E-A185-4DA9196192FE}"/>
              </a:ext>
            </a:extLst>
          </p:cNvPr>
          <p:cNvSpPr>
            <a:spLocks noGrp="1"/>
          </p:cNvSpPr>
          <p:nvPr>
            <p:ph type="body" sz="quarter" idx="13"/>
          </p:nvPr>
        </p:nvSpPr>
        <p:spPr>
          <a:xfrm>
            <a:off x="1809822" y="1371237"/>
            <a:ext cx="1830362" cy="1070948"/>
          </a:xfrm>
        </p:spPr>
        <p:txBody>
          <a:bodyPr/>
          <a:lstStyle/>
          <a:p>
            <a:r>
              <a:rPr lang="en-GB" dirty="0"/>
              <a:t>Starter: Think of a character…</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4917570" y="1316830"/>
            <a:ext cx="2299105" cy="1194711"/>
          </a:xfrm>
          <a:solidFill>
            <a:schemeClr val="bg1"/>
          </a:solidFill>
        </p:spPr>
        <p:txBody>
          <a:bodyPr/>
          <a:lstStyle/>
          <a:p>
            <a:r>
              <a:rPr lang="en-GB" dirty="0"/>
              <a:t>Why are we talking about this?</a:t>
            </a:r>
          </a:p>
        </p:txBody>
      </p:sp>
      <p:pic>
        <p:nvPicPr>
          <p:cNvPr id="10" name="Picture 9" descr="A picture containing text&#10;&#10;Description automatically generated">
            <a:extLst>
              <a:ext uri="{FF2B5EF4-FFF2-40B4-BE49-F238E27FC236}">
                <a16:creationId xmlns:a16="http://schemas.microsoft.com/office/drawing/2014/main" id="{521A2119-4BEA-4FBA-864D-87D911FFC347}"/>
              </a:ext>
            </a:extLst>
          </p:cNvPr>
          <p:cNvPicPr>
            <a:picLocks noChangeAspect="1"/>
          </p:cNvPicPr>
          <p:nvPr/>
        </p:nvPicPr>
        <p:blipFill>
          <a:blip r:embed="rId3"/>
          <a:stretch>
            <a:fillRect/>
          </a:stretch>
        </p:blipFill>
        <p:spPr>
          <a:xfrm>
            <a:off x="6791917" y="1404461"/>
            <a:ext cx="952500" cy="952500"/>
          </a:xfrm>
          <a:prstGeom prst="rect">
            <a:avLst/>
          </a:prstGeom>
        </p:spPr>
      </p:pic>
      <p:pic>
        <p:nvPicPr>
          <p:cNvPr id="24" name="Picture 23" descr="A picture containing icon&#10;&#10;Description automatically generated">
            <a:extLst>
              <a:ext uri="{FF2B5EF4-FFF2-40B4-BE49-F238E27FC236}">
                <a16:creationId xmlns:a16="http://schemas.microsoft.com/office/drawing/2014/main" id="{331E4564-AEA9-4750-9BE4-A052C2E87A17}"/>
              </a:ext>
            </a:extLst>
          </p:cNvPr>
          <p:cNvPicPr>
            <a:picLocks noChangeAspect="1"/>
          </p:cNvPicPr>
          <p:nvPr/>
        </p:nvPicPr>
        <p:blipFill>
          <a:blip r:embed="rId4"/>
          <a:stretch>
            <a:fillRect/>
          </a:stretch>
        </p:blipFill>
        <p:spPr>
          <a:xfrm>
            <a:off x="6125516" y="4694360"/>
            <a:ext cx="952500" cy="952500"/>
          </a:xfrm>
          <a:prstGeom prst="rect">
            <a:avLst/>
          </a:prstGeom>
        </p:spPr>
      </p:pic>
      <p:sp>
        <p:nvSpPr>
          <p:cNvPr id="17" name="Text Placeholder 5">
            <a:extLst>
              <a:ext uri="{FF2B5EF4-FFF2-40B4-BE49-F238E27FC236}">
                <a16:creationId xmlns:a16="http://schemas.microsoft.com/office/drawing/2014/main" id="{CC19B138-1342-4109-9D3D-9A6B565A634E}"/>
              </a:ext>
            </a:extLst>
          </p:cNvPr>
          <p:cNvSpPr txBox="1">
            <a:spLocks/>
          </p:cNvSpPr>
          <p:nvPr/>
        </p:nvSpPr>
        <p:spPr>
          <a:xfrm>
            <a:off x="3419618" y="2942238"/>
            <a:ext cx="2183547" cy="1194711"/>
          </a:xfrm>
          <a:prstGeom prst="ellipse">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6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Starting stereotypes early…</a:t>
            </a:r>
          </a:p>
        </p:txBody>
      </p:sp>
      <p:pic>
        <p:nvPicPr>
          <p:cNvPr id="3" name="Picture 2">
            <a:extLst>
              <a:ext uri="{FF2B5EF4-FFF2-40B4-BE49-F238E27FC236}">
                <a16:creationId xmlns:a16="http://schemas.microsoft.com/office/drawing/2014/main" id="{0C0668A5-EEBA-41AB-8933-2AF650288DC7}"/>
              </a:ext>
            </a:extLst>
          </p:cNvPr>
          <p:cNvPicPr>
            <a:picLocks noChangeAspect="1"/>
          </p:cNvPicPr>
          <p:nvPr/>
        </p:nvPicPr>
        <p:blipFill>
          <a:blip r:embed="rId5"/>
          <a:stretch>
            <a:fillRect/>
          </a:stretch>
        </p:blipFill>
        <p:spPr>
          <a:xfrm>
            <a:off x="8353797" y="2170937"/>
            <a:ext cx="952500" cy="952500"/>
          </a:xfrm>
          <a:prstGeom prst="rect">
            <a:avLst/>
          </a:prstGeom>
        </p:spPr>
      </p:pic>
      <p:pic>
        <p:nvPicPr>
          <p:cNvPr id="7" name="Picture 6" descr="A picture containing icon&#10;&#10;Description automatically generated">
            <a:extLst>
              <a:ext uri="{FF2B5EF4-FFF2-40B4-BE49-F238E27FC236}">
                <a16:creationId xmlns:a16="http://schemas.microsoft.com/office/drawing/2014/main" id="{8DEB2A99-09E6-464D-AD14-E0A927A9E581}"/>
              </a:ext>
            </a:extLst>
          </p:cNvPr>
          <p:cNvPicPr>
            <a:picLocks noChangeAspect="1"/>
          </p:cNvPicPr>
          <p:nvPr/>
        </p:nvPicPr>
        <p:blipFill>
          <a:blip r:embed="rId6"/>
          <a:stretch>
            <a:fillRect/>
          </a:stretch>
        </p:blipFill>
        <p:spPr>
          <a:xfrm>
            <a:off x="8084491" y="2788971"/>
            <a:ext cx="952500" cy="952500"/>
          </a:xfrm>
          <a:prstGeom prst="rect">
            <a:avLst/>
          </a:prstGeom>
        </p:spPr>
      </p:pic>
      <p:sp>
        <p:nvSpPr>
          <p:cNvPr id="15" name="Text Placeholder 4">
            <a:extLst>
              <a:ext uri="{FF2B5EF4-FFF2-40B4-BE49-F238E27FC236}">
                <a16:creationId xmlns:a16="http://schemas.microsoft.com/office/drawing/2014/main" id="{6F0ED6E4-0E65-43FF-97D4-C2DB94602D18}"/>
              </a:ext>
            </a:extLst>
          </p:cNvPr>
          <p:cNvSpPr txBox="1">
            <a:spLocks/>
          </p:cNvSpPr>
          <p:nvPr/>
        </p:nvSpPr>
        <p:spPr>
          <a:xfrm>
            <a:off x="349701" y="3687366"/>
            <a:ext cx="1855231" cy="1066095"/>
          </a:xfrm>
          <a:prstGeom prst="roundRect">
            <a:avLst/>
          </a:prstGeom>
          <a:solidFill>
            <a:schemeClr val="accent5"/>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What does it all mean?</a:t>
            </a:r>
          </a:p>
        </p:txBody>
      </p:sp>
      <p:sp>
        <p:nvSpPr>
          <p:cNvPr id="16" name="Text Placeholder 5">
            <a:extLst>
              <a:ext uri="{FF2B5EF4-FFF2-40B4-BE49-F238E27FC236}">
                <a16:creationId xmlns:a16="http://schemas.microsoft.com/office/drawing/2014/main" id="{A47B8A57-9C2A-493E-A05E-4EB59A3671CA}"/>
              </a:ext>
            </a:extLst>
          </p:cNvPr>
          <p:cNvSpPr txBox="1">
            <a:spLocks/>
          </p:cNvSpPr>
          <p:nvPr/>
        </p:nvSpPr>
        <p:spPr>
          <a:xfrm>
            <a:off x="2468209" y="5049504"/>
            <a:ext cx="2183547" cy="1194711"/>
          </a:xfrm>
          <a:prstGeom prst="ellipse">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6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Will it affect you?</a:t>
            </a:r>
          </a:p>
        </p:txBody>
      </p:sp>
      <p:pic>
        <p:nvPicPr>
          <p:cNvPr id="13" name="Picture 12" descr="Icon&#10;&#10;Description automatically generated">
            <a:extLst>
              <a:ext uri="{FF2B5EF4-FFF2-40B4-BE49-F238E27FC236}">
                <a16:creationId xmlns:a16="http://schemas.microsoft.com/office/drawing/2014/main" id="{24F311AF-8585-4CBF-B934-0440942FF609}"/>
              </a:ext>
            </a:extLst>
          </p:cNvPr>
          <p:cNvPicPr>
            <a:picLocks noChangeAspect="1"/>
          </p:cNvPicPr>
          <p:nvPr/>
        </p:nvPicPr>
        <p:blipFill>
          <a:blip r:embed="rId7"/>
          <a:stretch>
            <a:fillRect/>
          </a:stretch>
        </p:blipFill>
        <p:spPr>
          <a:xfrm>
            <a:off x="1791288" y="5170609"/>
            <a:ext cx="952500" cy="952500"/>
          </a:xfrm>
          <a:prstGeom prst="rect">
            <a:avLst/>
          </a:prstGeom>
        </p:spPr>
      </p:pic>
      <p:pic>
        <p:nvPicPr>
          <p:cNvPr id="20" name="Picture 19">
            <a:extLst>
              <a:ext uri="{FF2B5EF4-FFF2-40B4-BE49-F238E27FC236}">
                <a16:creationId xmlns:a16="http://schemas.microsoft.com/office/drawing/2014/main" id="{0DC916EE-7EF3-4873-A324-41815297830D}"/>
              </a:ext>
            </a:extLst>
          </p:cNvPr>
          <p:cNvPicPr>
            <a:picLocks noChangeAspect="1"/>
          </p:cNvPicPr>
          <p:nvPr/>
        </p:nvPicPr>
        <p:blipFill>
          <a:blip r:embed="rId8"/>
          <a:stretch>
            <a:fillRect/>
          </a:stretch>
        </p:blipFill>
        <p:spPr>
          <a:xfrm>
            <a:off x="1777050" y="3330147"/>
            <a:ext cx="952500" cy="952500"/>
          </a:xfrm>
          <a:prstGeom prst="rect">
            <a:avLst/>
          </a:prstGeom>
        </p:spPr>
      </p:pic>
      <p:pic>
        <p:nvPicPr>
          <p:cNvPr id="5" name="Picture 4" descr="Icon&#10;&#10;Description automatically generated">
            <a:extLst>
              <a:ext uri="{FF2B5EF4-FFF2-40B4-BE49-F238E27FC236}">
                <a16:creationId xmlns:a16="http://schemas.microsoft.com/office/drawing/2014/main" id="{7FA4CF5C-8BC1-485D-A148-BAEF4B93FB98}"/>
              </a:ext>
            </a:extLst>
          </p:cNvPr>
          <p:cNvPicPr>
            <a:picLocks noChangeAspect="1"/>
          </p:cNvPicPr>
          <p:nvPr/>
        </p:nvPicPr>
        <p:blipFill>
          <a:blip r:embed="rId9"/>
          <a:stretch>
            <a:fillRect/>
          </a:stretch>
        </p:blipFill>
        <p:spPr>
          <a:xfrm>
            <a:off x="3403746" y="1404461"/>
            <a:ext cx="952500" cy="952500"/>
          </a:xfrm>
          <a:prstGeom prst="rect">
            <a:avLst/>
          </a:prstGeom>
        </p:spPr>
      </p:pic>
      <p:pic>
        <p:nvPicPr>
          <p:cNvPr id="8" name="Picture 7" descr="Icon&#10;&#10;Description automatically generated">
            <a:extLst>
              <a:ext uri="{FF2B5EF4-FFF2-40B4-BE49-F238E27FC236}">
                <a16:creationId xmlns:a16="http://schemas.microsoft.com/office/drawing/2014/main" id="{67EA7CA0-A3A1-4307-BA23-1D74F08910A3}"/>
              </a:ext>
            </a:extLst>
          </p:cNvPr>
          <p:cNvPicPr>
            <a:picLocks noChangeAspect="1"/>
          </p:cNvPicPr>
          <p:nvPr/>
        </p:nvPicPr>
        <p:blipFill>
          <a:blip r:embed="rId10"/>
          <a:stretch>
            <a:fillRect/>
          </a:stretch>
        </p:blipFill>
        <p:spPr>
          <a:xfrm>
            <a:off x="5210876" y="3011594"/>
            <a:ext cx="952500" cy="952500"/>
          </a:xfrm>
          <a:prstGeom prst="rect">
            <a:avLst/>
          </a:prstGeom>
        </p:spPr>
      </p:pic>
    </p:spTree>
    <p:extLst>
      <p:ext uri="{BB962C8B-B14F-4D97-AF65-F5344CB8AC3E}">
        <p14:creationId xmlns:p14="http://schemas.microsoft.com/office/powerpoint/2010/main" val="39376743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4FC158C-9F8D-4865-B57B-7903641E1AC0}"/>
              </a:ext>
            </a:extLst>
          </p:cNvPr>
          <p:cNvSpPr/>
          <p:nvPr/>
        </p:nvSpPr>
        <p:spPr>
          <a:xfrm>
            <a:off x="-2729" y="4929352"/>
            <a:ext cx="9146729" cy="1928648"/>
          </a:xfrm>
          <a:prstGeom prst="rect">
            <a:avLst/>
          </a:prstGeom>
          <a:solidFill>
            <a:schemeClr val="bg1">
              <a:lumMod val="9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 name="Text Placeholder 1">
            <a:extLst>
              <a:ext uri="{FF2B5EF4-FFF2-40B4-BE49-F238E27FC236}">
                <a16:creationId xmlns:a16="http://schemas.microsoft.com/office/drawing/2014/main" id="{0E0BC763-AAE1-4C73-8147-FD6B1A21DECF}"/>
              </a:ext>
            </a:extLst>
          </p:cNvPr>
          <p:cNvSpPr>
            <a:spLocks noGrp="1"/>
          </p:cNvSpPr>
          <p:nvPr>
            <p:ph type="body" sz="quarter" idx="10"/>
          </p:nvPr>
        </p:nvSpPr>
        <p:spPr>
          <a:xfrm>
            <a:off x="776288" y="241911"/>
            <a:ext cx="7739062" cy="571500"/>
          </a:xfrm>
        </p:spPr>
        <p:txBody>
          <a:bodyPr/>
          <a:lstStyle/>
          <a:p>
            <a:r>
              <a:rPr lang="en-GB" dirty="0"/>
              <a:t>What does it all mean?</a:t>
            </a:r>
          </a:p>
        </p:txBody>
      </p:sp>
      <p:sp>
        <p:nvSpPr>
          <p:cNvPr id="4" name="Pentagon 20">
            <a:extLst>
              <a:ext uri="{FF2B5EF4-FFF2-40B4-BE49-F238E27FC236}">
                <a16:creationId xmlns:a16="http://schemas.microsoft.com/office/drawing/2014/main" id="{CBD70B47-8DEF-4568-8E5B-A41189C788D4}"/>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5" name="Graphic 4" descr="Thought bubble">
            <a:extLst>
              <a:ext uri="{FF2B5EF4-FFF2-40B4-BE49-F238E27FC236}">
                <a16:creationId xmlns:a16="http://schemas.microsoft.com/office/drawing/2014/main" id="{F979B5C7-E183-45DE-81B3-B8EEDD2F3BA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796" y="181055"/>
            <a:ext cx="597300" cy="597300"/>
          </a:xfrm>
          <a:prstGeom prst="rect">
            <a:avLst/>
          </a:prstGeom>
        </p:spPr>
      </p:pic>
      <p:sp>
        <p:nvSpPr>
          <p:cNvPr id="6" name="Rectangle: Rounded Corners 5">
            <a:extLst>
              <a:ext uri="{FF2B5EF4-FFF2-40B4-BE49-F238E27FC236}">
                <a16:creationId xmlns:a16="http://schemas.microsoft.com/office/drawing/2014/main" id="{B564B83A-C73F-436D-82A8-F2638C7E3B1E}"/>
              </a:ext>
            </a:extLst>
          </p:cNvPr>
          <p:cNvSpPr/>
          <p:nvPr/>
        </p:nvSpPr>
        <p:spPr>
          <a:xfrm>
            <a:off x="305446" y="1158179"/>
            <a:ext cx="8643344" cy="901849"/>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Toys and role models </a:t>
            </a:r>
            <a:r>
              <a:rPr lang="en-GB" sz="1600" dirty="0">
                <a:solidFill>
                  <a:schemeClr val="tx1"/>
                </a:solidFill>
                <a:ea typeface="Lato" panose="020F0502020204030203" pitchFamily="34" charset="0"/>
                <a:cs typeface="Century Gothic"/>
              </a:rPr>
              <a:t>might not seem like the most important thing in the world, but they are just two ways that we can see </a:t>
            </a:r>
            <a:r>
              <a:rPr lang="en-GB" sz="1600" b="1" dirty="0">
                <a:solidFill>
                  <a:schemeClr val="tx1"/>
                </a:solidFill>
                <a:ea typeface="Lato" panose="020F0502020204030203" pitchFamily="34" charset="0"/>
                <a:cs typeface="Century Gothic"/>
              </a:rPr>
              <a:t>how gender stereotypes can have an effect on us and our lives.</a:t>
            </a:r>
          </a:p>
        </p:txBody>
      </p:sp>
      <p:sp>
        <p:nvSpPr>
          <p:cNvPr id="10" name="Rectangle: Rounded Corners 9">
            <a:extLst>
              <a:ext uri="{FF2B5EF4-FFF2-40B4-BE49-F238E27FC236}">
                <a16:creationId xmlns:a16="http://schemas.microsoft.com/office/drawing/2014/main" id="{B43D8C37-7D15-4693-AF27-053D3E6650D7}"/>
              </a:ext>
            </a:extLst>
          </p:cNvPr>
          <p:cNvSpPr/>
          <p:nvPr/>
        </p:nvSpPr>
        <p:spPr>
          <a:xfrm>
            <a:off x="305446" y="2241766"/>
            <a:ext cx="8643344" cy="99542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Take a guess! (5-7 mins)</a:t>
            </a:r>
          </a:p>
          <a:p>
            <a:pPr algn="ctr"/>
            <a:r>
              <a:rPr lang="en-GB" sz="1600" dirty="0"/>
              <a:t>Take a look at these jobs again. This time, can you guess what percentage of people who do these jobs are women?  </a:t>
            </a:r>
          </a:p>
        </p:txBody>
      </p:sp>
      <p:sp>
        <p:nvSpPr>
          <p:cNvPr id="12" name="Rectangle: Rounded Corners 11">
            <a:extLst>
              <a:ext uri="{FF2B5EF4-FFF2-40B4-BE49-F238E27FC236}">
                <a16:creationId xmlns:a16="http://schemas.microsoft.com/office/drawing/2014/main" id="{5F102A7B-4D00-402B-A9E6-1B765569CD4B}"/>
              </a:ext>
            </a:extLst>
          </p:cNvPr>
          <p:cNvSpPr/>
          <p:nvPr/>
        </p:nvSpPr>
        <p:spPr>
          <a:xfrm>
            <a:off x="5297141" y="4314117"/>
            <a:ext cx="1019701" cy="483856"/>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Nurse</a:t>
            </a:r>
          </a:p>
        </p:txBody>
      </p:sp>
      <p:sp>
        <p:nvSpPr>
          <p:cNvPr id="13" name="Rectangle: Rounded Corners 12">
            <a:extLst>
              <a:ext uri="{FF2B5EF4-FFF2-40B4-BE49-F238E27FC236}">
                <a16:creationId xmlns:a16="http://schemas.microsoft.com/office/drawing/2014/main" id="{37076E79-550D-49A7-B7F6-D096B2D7CFDF}"/>
              </a:ext>
            </a:extLst>
          </p:cNvPr>
          <p:cNvSpPr/>
          <p:nvPr/>
        </p:nvSpPr>
        <p:spPr>
          <a:xfrm>
            <a:off x="299913" y="4314117"/>
            <a:ext cx="1019701" cy="483856"/>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Train Driver</a:t>
            </a:r>
          </a:p>
        </p:txBody>
      </p:sp>
      <p:pic>
        <p:nvPicPr>
          <p:cNvPr id="15" name="Picture 14" descr="A close-up of a syringe&#10;&#10;Description automatically generated with medium confidence">
            <a:extLst>
              <a:ext uri="{FF2B5EF4-FFF2-40B4-BE49-F238E27FC236}">
                <a16:creationId xmlns:a16="http://schemas.microsoft.com/office/drawing/2014/main" id="{252BC7B2-B018-471D-9AB5-DCFDA4419EB0}"/>
              </a:ext>
            </a:extLst>
          </p:cNvPr>
          <p:cNvPicPr>
            <a:picLocks noChangeAspect="1"/>
          </p:cNvPicPr>
          <p:nvPr/>
        </p:nvPicPr>
        <p:blipFill>
          <a:blip r:embed="rId5"/>
          <a:stretch>
            <a:fillRect/>
          </a:stretch>
        </p:blipFill>
        <p:spPr>
          <a:xfrm>
            <a:off x="5433911" y="3377073"/>
            <a:ext cx="952500" cy="952500"/>
          </a:xfrm>
          <a:prstGeom prst="rect">
            <a:avLst/>
          </a:prstGeom>
        </p:spPr>
      </p:pic>
      <p:sp>
        <p:nvSpPr>
          <p:cNvPr id="16" name="Rectangle: Rounded Corners 15">
            <a:extLst>
              <a:ext uri="{FF2B5EF4-FFF2-40B4-BE49-F238E27FC236}">
                <a16:creationId xmlns:a16="http://schemas.microsoft.com/office/drawing/2014/main" id="{658FE7FD-CEBA-4413-A4DC-A2B57626E037}"/>
              </a:ext>
            </a:extLst>
          </p:cNvPr>
          <p:cNvSpPr/>
          <p:nvPr/>
        </p:nvSpPr>
        <p:spPr>
          <a:xfrm>
            <a:off x="2798527" y="4314117"/>
            <a:ext cx="1019701" cy="483856"/>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Police Officer</a:t>
            </a:r>
          </a:p>
        </p:txBody>
      </p:sp>
      <p:sp>
        <p:nvSpPr>
          <p:cNvPr id="17" name="Rectangle: Rounded Corners 16">
            <a:extLst>
              <a:ext uri="{FF2B5EF4-FFF2-40B4-BE49-F238E27FC236}">
                <a16:creationId xmlns:a16="http://schemas.microsoft.com/office/drawing/2014/main" id="{1AC316BA-AAF7-403C-AD8C-9542F468617A}"/>
              </a:ext>
            </a:extLst>
          </p:cNvPr>
          <p:cNvSpPr/>
          <p:nvPr/>
        </p:nvSpPr>
        <p:spPr>
          <a:xfrm>
            <a:off x="4047834" y="4314117"/>
            <a:ext cx="1019701" cy="483856"/>
          </a:xfrm>
          <a:prstGeom prst="roundRect">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Dancer</a:t>
            </a:r>
          </a:p>
        </p:txBody>
      </p:sp>
      <p:pic>
        <p:nvPicPr>
          <p:cNvPr id="18" name="Picture 17" descr="A picture containing text, window&#10;&#10;Description automatically generated">
            <a:extLst>
              <a:ext uri="{FF2B5EF4-FFF2-40B4-BE49-F238E27FC236}">
                <a16:creationId xmlns:a16="http://schemas.microsoft.com/office/drawing/2014/main" id="{892024C2-E459-42EE-B681-A43BF7EC1CAC}"/>
              </a:ext>
            </a:extLst>
          </p:cNvPr>
          <p:cNvPicPr>
            <a:picLocks noChangeAspect="1"/>
          </p:cNvPicPr>
          <p:nvPr/>
        </p:nvPicPr>
        <p:blipFill>
          <a:blip r:embed="rId6"/>
          <a:stretch>
            <a:fillRect/>
          </a:stretch>
        </p:blipFill>
        <p:spPr>
          <a:xfrm>
            <a:off x="2871533" y="3344311"/>
            <a:ext cx="952500" cy="952500"/>
          </a:xfrm>
          <a:prstGeom prst="rect">
            <a:avLst/>
          </a:prstGeom>
        </p:spPr>
      </p:pic>
      <p:pic>
        <p:nvPicPr>
          <p:cNvPr id="19" name="Picture 18" descr="Icon&#10;&#10;Description automatically generated">
            <a:extLst>
              <a:ext uri="{FF2B5EF4-FFF2-40B4-BE49-F238E27FC236}">
                <a16:creationId xmlns:a16="http://schemas.microsoft.com/office/drawing/2014/main" id="{660E99BB-2D6B-4837-9541-5D7F7A62BD10}"/>
              </a:ext>
            </a:extLst>
          </p:cNvPr>
          <p:cNvPicPr>
            <a:picLocks noChangeAspect="1"/>
          </p:cNvPicPr>
          <p:nvPr/>
        </p:nvPicPr>
        <p:blipFill>
          <a:blip r:embed="rId7"/>
          <a:stretch>
            <a:fillRect/>
          </a:stretch>
        </p:blipFill>
        <p:spPr>
          <a:xfrm>
            <a:off x="7996290" y="3377073"/>
            <a:ext cx="952500" cy="952500"/>
          </a:xfrm>
          <a:prstGeom prst="rect">
            <a:avLst/>
          </a:prstGeom>
        </p:spPr>
      </p:pic>
      <p:sp>
        <p:nvSpPr>
          <p:cNvPr id="20" name="Rectangle: Rounded Corners 19">
            <a:extLst>
              <a:ext uri="{FF2B5EF4-FFF2-40B4-BE49-F238E27FC236}">
                <a16:creationId xmlns:a16="http://schemas.microsoft.com/office/drawing/2014/main" id="{EEC1D06D-B7CD-4AE3-8E2E-E9599ADC2C87}"/>
              </a:ext>
            </a:extLst>
          </p:cNvPr>
          <p:cNvSpPr/>
          <p:nvPr/>
        </p:nvSpPr>
        <p:spPr>
          <a:xfrm>
            <a:off x="1549220" y="4314117"/>
            <a:ext cx="1019701" cy="483856"/>
          </a:xfrm>
          <a:prstGeom prst="roundRect">
            <a:avLst/>
          </a:prstGeom>
          <a:solidFill>
            <a:schemeClr val="accent3"/>
          </a:solidFill>
          <a:ln w="28575">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Teacher</a:t>
            </a:r>
          </a:p>
        </p:txBody>
      </p:sp>
      <p:sp>
        <p:nvSpPr>
          <p:cNvPr id="21" name="Rectangle: Rounded Corners 20">
            <a:extLst>
              <a:ext uri="{FF2B5EF4-FFF2-40B4-BE49-F238E27FC236}">
                <a16:creationId xmlns:a16="http://schemas.microsoft.com/office/drawing/2014/main" id="{E6732054-8E9C-477F-A2EE-582D8CE24352}"/>
              </a:ext>
            </a:extLst>
          </p:cNvPr>
          <p:cNvSpPr/>
          <p:nvPr/>
        </p:nvSpPr>
        <p:spPr>
          <a:xfrm>
            <a:off x="6546448" y="4314117"/>
            <a:ext cx="1152000" cy="483856"/>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Mechanic</a:t>
            </a:r>
          </a:p>
        </p:txBody>
      </p:sp>
      <p:sp>
        <p:nvSpPr>
          <p:cNvPr id="22" name="Rectangle: Rounded Corners 21">
            <a:extLst>
              <a:ext uri="{FF2B5EF4-FFF2-40B4-BE49-F238E27FC236}">
                <a16:creationId xmlns:a16="http://schemas.microsoft.com/office/drawing/2014/main" id="{84FB2E25-6519-4D83-8FE3-113F69C1F649}"/>
              </a:ext>
            </a:extLst>
          </p:cNvPr>
          <p:cNvSpPr/>
          <p:nvPr/>
        </p:nvSpPr>
        <p:spPr>
          <a:xfrm>
            <a:off x="7928052" y="4314117"/>
            <a:ext cx="1019701" cy="483856"/>
          </a:xfrm>
          <a:prstGeom prst="roundRect">
            <a:avLst/>
          </a:prstGeom>
          <a:solidFill>
            <a:schemeClr val="accent3"/>
          </a:solidFill>
          <a:ln w="28575">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Builder</a:t>
            </a:r>
          </a:p>
        </p:txBody>
      </p:sp>
      <p:pic>
        <p:nvPicPr>
          <p:cNvPr id="23" name="Picture 22" descr="Graphical user interface&#10;&#10;Description automatically generated with medium confidence">
            <a:extLst>
              <a:ext uri="{FF2B5EF4-FFF2-40B4-BE49-F238E27FC236}">
                <a16:creationId xmlns:a16="http://schemas.microsoft.com/office/drawing/2014/main" id="{0CA75B1C-D319-40DB-A4B0-E9C34064BCF3}"/>
              </a:ext>
            </a:extLst>
          </p:cNvPr>
          <p:cNvPicPr>
            <a:picLocks noChangeAspect="1"/>
          </p:cNvPicPr>
          <p:nvPr/>
        </p:nvPicPr>
        <p:blipFill>
          <a:blip r:embed="rId8"/>
          <a:stretch>
            <a:fillRect/>
          </a:stretch>
        </p:blipFill>
        <p:spPr>
          <a:xfrm>
            <a:off x="6715100" y="3423980"/>
            <a:ext cx="952500" cy="952500"/>
          </a:xfrm>
          <a:prstGeom prst="rect">
            <a:avLst/>
          </a:prstGeom>
        </p:spPr>
      </p:pic>
      <p:pic>
        <p:nvPicPr>
          <p:cNvPr id="24" name="Picture 23" descr="A picture containing icon&#10;&#10;Description automatically generated">
            <a:extLst>
              <a:ext uri="{FF2B5EF4-FFF2-40B4-BE49-F238E27FC236}">
                <a16:creationId xmlns:a16="http://schemas.microsoft.com/office/drawing/2014/main" id="{FFF6E596-0945-43B5-BC55-5D2014BBFB7D}"/>
              </a:ext>
            </a:extLst>
          </p:cNvPr>
          <p:cNvPicPr>
            <a:picLocks noChangeAspect="1"/>
          </p:cNvPicPr>
          <p:nvPr/>
        </p:nvPicPr>
        <p:blipFill>
          <a:blip r:embed="rId9"/>
          <a:stretch>
            <a:fillRect/>
          </a:stretch>
        </p:blipFill>
        <p:spPr>
          <a:xfrm>
            <a:off x="1590344" y="3423980"/>
            <a:ext cx="952500" cy="952500"/>
          </a:xfrm>
          <a:prstGeom prst="rect">
            <a:avLst/>
          </a:prstGeom>
        </p:spPr>
      </p:pic>
      <p:pic>
        <p:nvPicPr>
          <p:cNvPr id="25" name="Picture 24" descr="A picture containing text&#10;&#10;Description automatically generated">
            <a:extLst>
              <a:ext uri="{FF2B5EF4-FFF2-40B4-BE49-F238E27FC236}">
                <a16:creationId xmlns:a16="http://schemas.microsoft.com/office/drawing/2014/main" id="{3A1B9913-4FCA-4167-B46B-1FF476391207}"/>
              </a:ext>
            </a:extLst>
          </p:cNvPr>
          <p:cNvPicPr>
            <a:picLocks noChangeAspect="1"/>
          </p:cNvPicPr>
          <p:nvPr/>
        </p:nvPicPr>
        <p:blipFill>
          <a:blip r:embed="rId10"/>
          <a:stretch>
            <a:fillRect/>
          </a:stretch>
        </p:blipFill>
        <p:spPr>
          <a:xfrm>
            <a:off x="4152722" y="3362801"/>
            <a:ext cx="952500" cy="952500"/>
          </a:xfrm>
          <a:prstGeom prst="rect">
            <a:avLst/>
          </a:prstGeom>
        </p:spPr>
      </p:pic>
      <p:pic>
        <p:nvPicPr>
          <p:cNvPr id="34" name="Picture 33" descr="A picture containing icon&#10;&#10;Description automatically generated">
            <a:extLst>
              <a:ext uri="{FF2B5EF4-FFF2-40B4-BE49-F238E27FC236}">
                <a16:creationId xmlns:a16="http://schemas.microsoft.com/office/drawing/2014/main" id="{D104065A-D851-45BD-B1E4-9F4F73C069D1}"/>
              </a:ext>
            </a:extLst>
          </p:cNvPr>
          <p:cNvPicPr>
            <a:picLocks noChangeAspect="1"/>
          </p:cNvPicPr>
          <p:nvPr/>
        </p:nvPicPr>
        <p:blipFill>
          <a:blip r:embed="rId11"/>
          <a:stretch>
            <a:fillRect/>
          </a:stretch>
        </p:blipFill>
        <p:spPr>
          <a:xfrm>
            <a:off x="366874" y="3380871"/>
            <a:ext cx="894781" cy="894781"/>
          </a:xfrm>
          <a:prstGeom prst="rect">
            <a:avLst/>
          </a:prstGeom>
        </p:spPr>
      </p:pic>
      <p:sp>
        <p:nvSpPr>
          <p:cNvPr id="28" name="Rectangle: Rounded Corners 27">
            <a:extLst>
              <a:ext uri="{FF2B5EF4-FFF2-40B4-BE49-F238E27FC236}">
                <a16:creationId xmlns:a16="http://schemas.microsoft.com/office/drawing/2014/main" id="{3541DD1C-96E9-4E1A-9E7D-601CAA4A9245}"/>
              </a:ext>
            </a:extLst>
          </p:cNvPr>
          <p:cNvSpPr/>
          <p:nvPr/>
        </p:nvSpPr>
        <p:spPr>
          <a:xfrm>
            <a:off x="5514610" y="5409283"/>
            <a:ext cx="1019701" cy="483856"/>
          </a:xfrm>
          <a:prstGeom prst="roundRect">
            <a:avLst/>
          </a:prstGeom>
          <a:solidFill>
            <a:schemeClr val="accent3">
              <a:lumMod val="50000"/>
            </a:schemeClr>
          </a:solid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ea typeface="Lato" panose="020F0502020204030203" pitchFamily="34" charset="0"/>
                <a:cs typeface="Century Gothic"/>
              </a:rPr>
              <a:t>40%</a:t>
            </a:r>
          </a:p>
        </p:txBody>
      </p:sp>
      <p:sp>
        <p:nvSpPr>
          <p:cNvPr id="29" name="Rectangle: Rounded Corners 28">
            <a:extLst>
              <a:ext uri="{FF2B5EF4-FFF2-40B4-BE49-F238E27FC236}">
                <a16:creationId xmlns:a16="http://schemas.microsoft.com/office/drawing/2014/main" id="{7F7AC5F1-58B0-4A63-BEF0-D252963CA818}"/>
              </a:ext>
            </a:extLst>
          </p:cNvPr>
          <p:cNvSpPr/>
          <p:nvPr/>
        </p:nvSpPr>
        <p:spPr>
          <a:xfrm>
            <a:off x="4158102" y="5802516"/>
            <a:ext cx="1152000" cy="483856"/>
          </a:xfrm>
          <a:prstGeom prst="roundRect">
            <a:avLst/>
          </a:prstGeom>
          <a:solidFill>
            <a:schemeClr val="accent2"/>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ea typeface="Lato" panose="020F0502020204030203" pitchFamily="34" charset="0"/>
                <a:cs typeface="Century Gothic"/>
              </a:rPr>
              <a:t>1%</a:t>
            </a:r>
          </a:p>
        </p:txBody>
      </p:sp>
      <p:sp>
        <p:nvSpPr>
          <p:cNvPr id="30" name="Rectangle: Rounded Corners 29">
            <a:extLst>
              <a:ext uri="{FF2B5EF4-FFF2-40B4-BE49-F238E27FC236}">
                <a16:creationId xmlns:a16="http://schemas.microsoft.com/office/drawing/2014/main" id="{D66DDCC2-F7E5-4C37-B996-DFE9BA74888B}"/>
              </a:ext>
            </a:extLst>
          </p:cNvPr>
          <p:cNvSpPr/>
          <p:nvPr/>
        </p:nvSpPr>
        <p:spPr>
          <a:xfrm>
            <a:off x="6727964" y="5429151"/>
            <a:ext cx="1019701" cy="483856"/>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ea typeface="Lato" panose="020F0502020204030203" pitchFamily="34" charset="0"/>
                <a:cs typeface="Century Gothic"/>
              </a:rPr>
              <a:t>84%</a:t>
            </a:r>
          </a:p>
        </p:txBody>
      </p:sp>
      <p:sp>
        <p:nvSpPr>
          <p:cNvPr id="31" name="Rectangle: Rounded Corners 30">
            <a:extLst>
              <a:ext uri="{FF2B5EF4-FFF2-40B4-BE49-F238E27FC236}">
                <a16:creationId xmlns:a16="http://schemas.microsoft.com/office/drawing/2014/main" id="{9865F83E-CF06-47E4-99A2-DE40D4DD9601}"/>
              </a:ext>
            </a:extLst>
          </p:cNvPr>
          <p:cNvSpPr/>
          <p:nvPr/>
        </p:nvSpPr>
        <p:spPr>
          <a:xfrm>
            <a:off x="7928051" y="6044444"/>
            <a:ext cx="1019701" cy="483856"/>
          </a:xfrm>
          <a:prstGeom prst="roundRect">
            <a:avLst/>
          </a:prstGeom>
          <a:solidFill>
            <a:schemeClr val="tx1">
              <a:lumMod val="50000"/>
              <a:lumOff val="50000"/>
            </a:schemeClr>
          </a:solidFill>
          <a:ln w="285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ea typeface="Lato" panose="020F0502020204030203" pitchFamily="34" charset="0"/>
                <a:cs typeface="Century Gothic"/>
              </a:rPr>
              <a:t>89%</a:t>
            </a:r>
          </a:p>
        </p:txBody>
      </p:sp>
      <p:sp>
        <p:nvSpPr>
          <p:cNvPr id="32" name="Rectangle: Rounded Corners 31">
            <a:extLst>
              <a:ext uri="{FF2B5EF4-FFF2-40B4-BE49-F238E27FC236}">
                <a16:creationId xmlns:a16="http://schemas.microsoft.com/office/drawing/2014/main" id="{AD8F45A2-3237-43C1-9CDC-A25A9D6E5FF1}"/>
              </a:ext>
            </a:extLst>
          </p:cNvPr>
          <p:cNvSpPr/>
          <p:nvPr/>
        </p:nvSpPr>
        <p:spPr>
          <a:xfrm>
            <a:off x="7928050" y="5406504"/>
            <a:ext cx="1019701" cy="483856"/>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ea typeface="Lato" panose="020F0502020204030203" pitchFamily="34" charset="0"/>
                <a:cs typeface="Century Gothic"/>
              </a:rPr>
              <a:t>34%</a:t>
            </a:r>
          </a:p>
        </p:txBody>
      </p:sp>
      <p:sp>
        <p:nvSpPr>
          <p:cNvPr id="33" name="Rectangle: Rounded Corners 32">
            <a:extLst>
              <a:ext uri="{FF2B5EF4-FFF2-40B4-BE49-F238E27FC236}">
                <a16:creationId xmlns:a16="http://schemas.microsoft.com/office/drawing/2014/main" id="{2CA2D0BD-0812-4746-B9DA-E215DF90C8E1}"/>
              </a:ext>
            </a:extLst>
          </p:cNvPr>
          <p:cNvSpPr/>
          <p:nvPr/>
        </p:nvSpPr>
        <p:spPr>
          <a:xfrm>
            <a:off x="6747641" y="6044444"/>
            <a:ext cx="1018800" cy="483856"/>
          </a:xfrm>
          <a:prstGeom prst="roundRect">
            <a:avLst/>
          </a:prstGeom>
          <a:solidFill>
            <a:schemeClr val="accent2"/>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ea typeface="Lato" panose="020F0502020204030203" pitchFamily="34" charset="0"/>
                <a:cs typeface="Century Gothic"/>
              </a:rPr>
              <a:t>5%</a:t>
            </a:r>
          </a:p>
        </p:txBody>
      </p:sp>
      <p:sp>
        <p:nvSpPr>
          <p:cNvPr id="42" name="Rectangle: Rounded Corners 41">
            <a:extLst>
              <a:ext uri="{FF2B5EF4-FFF2-40B4-BE49-F238E27FC236}">
                <a16:creationId xmlns:a16="http://schemas.microsoft.com/office/drawing/2014/main" id="{0A93DC0F-AEDB-43A1-8BEB-09BD14B6F513}"/>
              </a:ext>
            </a:extLst>
          </p:cNvPr>
          <p:cNvSpPr/>
          <p:nvPr/>
        </p:nvSpPr>
        <p:spPr>
          <a:xfrm>
            <a:off x="5502474" y="6044444"/>
            <a:ext cx="1043974" cy="483856"/>
          </a:xfrm>
          <a:prstGeom prst="roundRect">
            <a:avLst/>
          </a:prstGeom>
          <a:solidFill>
            <a:schemeClr val="accent3">
              <a:lumMod val="50000"/>
            </a:schemeClr>
          </a:solid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ea typeface="Lato" panose="020F0502020204030203" pitchFamily="34" charset="0"/>
                <a:cs typeface="Century Gothic"/>
              </a:rPr>
              <a:t>1%</a:t>
            </a:r>
          </a:p>
        </p:txBody>
      </p:sp>
      <p:pic>
        <p:nvPicPr>
          <p:cNvPr id="44" name="Picture 43" descr="A picture containing graphics, clock, drawing&#10;&#10;Description automatically generated">
            <a:extLst>
              <a:ext uri="{FF2B5EF4-FFF2-40B4-BE49-F238E27FC236}">
                <a16:creationId xmlns:a16="http://schemas.microsoft.com/office/drawing/2014/main" id="{16DE3C31-3AC5-44B5-9C16-CEDAD9C81ED1}"/>
              </a:ext>
            </a:extLst>
          </p:cNvPr>
          <p:cNvPicPr>
            <a:picLocks noChangeAspect="1"/>
          </p:cNvPicPr>
          <p:nvPr/>
        </p:nvPicPr>
        <p:blipFill>
          <a:blip r:embed="rId12" cstate="print">
            <a:extLst>
              <a:ext uri="{28A0092B-C50C-407E-A947-70E740481C1C}">
                <a14:useLocalDpi xmlns:a14="http://schemas.microsoft.com/office/drawing/2010/main"/>
              </a:ext>
            </a:extLst>
          </a:blip>
          <a:stretch>
            <a:fillRect/>
          </a:stretch>
        </p:blipFill>
        <p:spPr>
          <a:xfrm>
            <a:off x="273056" y="5494386"/>
            <a:ext cx="822768" cy="1233189"/>
          </a:xfrm>
          <a:prstGeom prst="rect">
            <a:avLst/>
          </a:prstGeom>
        </p:spPr>
      </p:pic>
      <p:sp>
        <p:nvSpPr>
          <p:cNvPr id="43" name="Speech Bubble: Rectangle with Corners Rounded 42">
            <a:extLst>
              <a:ext uri="{FF2B5EF4-FFF2-40B4-BE49-F238E27FC236}">
                <a16:creationId xmlns:a16="http://schemas.microsoft.com/office/drawing/2014/main" id="{2D08D545-A042-4B65-88FD-25C20C7D9CA2}"/>
              </a:ext>
            </a:extLst>
          </p:cNvPr>
          <p:cNvSpPr/>
          <p:nvPr/>
        </p:nvSpPr>
        <p:spPr>
          <a:xfrm>
            <a:off x="1360716" y="5071002"/>
            <a:ext cx="2615870" cy="1463027"/>
          </a:xfrm>
          <a:prstGeom prst="wedgeRoundRectCallout">
            <a:avLst>
              <a:gd name="adj1" fmla="val -65617"/>
              <a:gd name="adj2" fmla="val 1409"/>
              <a:gd name="adj3" fmla="val 16667"/>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Not sure? </a:t>
            </a:r>
          </a:p>
          <a:p>
            <a:pPr algn="ctr"/>
            <a:r>
              <a:rPr lang="en-GB" sz="1600" dirty="0">
                <a:solidFill>
                  <a:schemeClr val="tx1"/>
                </a:solidFill>
                <a:ea typeface="Lato" panose="020F0502020204030203" pitchFamily="34" charset="0"/>
                <a:cs typeface="Century Gothic"/>
              </a:rPr>
              <a:t>Decide whether you think mostly women do this job or not.</a:t>
            </a:r>
          </a:p>
        </p:txBody>
      </p:sp>
      <p:sp>
        <p:nvSpPr>
          <p:cNvPr id="36" name="Rectangle: Rounded Corners 35">
            <a:extLst>
              <a:ext uri="{FF2B5EF4-FFF2-40B4-BE49-F238E27FC236}">
                <a16:creationId xmlns:a16="http://schemas.microsoft.com/office/drawing/2014/main" id="{E5C5E885-8DC2-48B5-BB78-860F66991717}"/>
              </a:ext>
            </a:extLst>
          </p:cNvPr>
          <p:cNvSpPr/>
          <p:nvPr/>
        </p:nvSpPr>
        <p:spPr>
          <a:xfrm>
            <a:off x="4171285" y="5071002"/>
            <a:ext cx="4776466" cy="1463027"/>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Look closely at these numbers. What do you notice, and why do you think that they are this way? Do you think gender stereotypes could have had an effect here?</a:t>
            </a:r>
          </a:p>
        </p:txBody>
      </p:sp>
    </p:spTree>
    <p:extLst>
      <p:ext uri="{BB962C8B-B14F-4D97-AF65-F5344CB8AC3E}">
        <p14:creationId xmlns:p14="http://schemas.microsoft.com/office/powerpoint/2010/main" val="1207710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path" presetSubtype="0" accel="50000" decel="50000" fill="hold" grpId="0" nodeType="clickEffect">
                                  <p:stCondLst>
                                    <p:cond delay="0"/>
                                  </p:stCondLst>
                                  <p:childTnLst>
                                    <p:animMotion origin="layout" path="M -0.00417 3.33333E-6 L -0.70469 -0.25186 " pathEditMode="relative" rAng="0" ptsTypes="AA">
                                      <p:cBhvr>
                                        <p:cTn id="6" dur="2000" fill="hold"/>
                                        <p:tgtEl>
                                          <p:spTgt spid="33"/>
                                        </p:tgtEl>
                                        <p:attrNameLst>
                                          <p:attrName>ppt_x</p:attrName>
                                          <p:attrName>ppt_y</p:attrName>
                                        </p:attrNameLst>
                                      </p:cBhvr>
                                      <p:rCtr x="-35035" y="-12593"/>
                                    </p:animMotion>
                                  </p:childTnLst>
                                </p:cTn>
                              </p:par>
                              <p:par>
                                <p:cTn id="7" presetID="10" presetClass="exit" presetSubtype="0" fill="hold" grpId="0" nodeType="withEffect">
                                  <p:stCondLst>
                                    <p:cond delay="0"/>
                                  </p:stCondLst>
                                  <p:childTnLst>
                                    <p:animEffect transition="out" filter="fade">
                                      <p:cBhvr>
                                        <p:cTn id="8" dur="500"/>
                                        <p:tgtEl>
                                          <p:spTgt spid="13"/>
                                        </p:tgtEl>
                                      </p:cBhvr>
                                    </p:animEffect>
                                    <p:set>
                                      <p:cBhvr>
                                        <p:cTn id="9" dur="1" fill="hold">
                                          <p:stCondLst>
                                            <p:cond delay="499"/>
                                          </p:stCondLst>
                                        </p:cTn>
                                        <p:tgtEl>
                                          <p:spTgt spid="13"/>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56" presetClass="path" presetSubtype="0" accel="50000" decel="50000" fill="hold" grpId="0" nodeType="clickEffect">
                                  <p:stCondLst>
                                    <p:cond delay="0"/>
                                  </p:stCondLst>
                                  <p:childTnLst>
                                    <p:animMotion origin="layout" path="M 0.00053 0.00695 L -0.43281 -0.15833 " pathEditMode="relative" rAng="0" ptsTypes="AA">
                                      <p:cBhvr>
                                        <p:cTn id="13" dur="2000" fill="hold"/>
                                        <p:tgtEl>
                                          <p:spTgt spid="28"/>
                                        </p:tgtEl>
                                        <p:attrNameLst>
                                          <p:attrName>ppt_x</p:attrName>
                                          <p:attrName>ppt_y</p:attrName>
                                        </p:attrNameLst>
                                      </p:cBhvr>
                                      <p:rCtr x="-21667" y="-8264"/>
                                    </p:animMotion>
                                  </p:childTnLst>
                                </p:cTn>
                              </p:par>
                              <p:par>
                                <p:cTn id="14" presetID="10" presetClass="exit" presetSubtype="0" fill="hold" grpId="0" nodeType="withEffect">
                                  <p:stCondLst>
                                    <p:cond delay="0"/>
                                  </p:stCondLst>
                                  <p:childTnLst>
                                    <p:animEffect transition="out" filter="fade">
                                      <p:cBhvr>
                                        <p:cTn id="15" dur="500"/>
                                        <p:tgtEl>
                                          <p:spTgt spid="20"/>
                                        </p:tgtEl>
                                      </p:cBhvr>
                                    </p:animEffect>
                                    <p:set>
                                      <p:cBhvr>
                                        <p:cTn id="16" dur="1" fill="hold">
                                          <p:stCondLst>
                                            <p:cond delay="499"/>
                                          </p:stCondLst>
                                        </p:cTn>
                                        <p:tgtEl>
                                          <p:spTgt spid="20"/>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56" presetClass="path" presetSubtype="0" accel="50000" decel="50000" fill="hold" grpId="0" nodeType="clickEffect">
                                  <p:stCondLst>
                                    <p:cond delay="0"/>
                                  </p:stCondLst>
                                  <p:childTnLst>
                                    <p:animMotion origin="layout" path="M -3.05556E-6 0.01111 L -0.56059 -0.15856 " pathEditMode="relative" rAng="0" ptsTypes="AA">
                                      <p:cBhvr>
                                        <p:cTn id="20" dur="2000" fill="hold"/>
                                        <p:tgtEl>
                                          <p:spTgt spid="32"/>
                                        </p:tgtEl>
                                        <p:attrNameLst>
                                          <p:attrName>ppt_x</p:attrName>
                                          <p:attrName>ppt_y</p:attrName>
                                        </p:attrNameLst>
                                      </p:cBhvr>
                                      <p:rCtr x="-28038" y="-8495"/>
                                    </p:animMotion>
                                  </p:childTnLst>
                                </p:cTn>
                              </p:par>
                              <p:par>
                                <p:cTn id="21" presetID="10" presetClass="exit" presetSubtype="0" fill="hold" grpId="0" nodeType="withEffect">
                                  <p:stCondLst>
                                    <p:cond delay="0"/>
                                  </p:stCondLst>
                                  <p:childTnLst>
                                    <p:animEffect transition="out" filter="fade">
                                      <p:cBhvr>
                                        <p:cTn id="22" dur="500"/>
                                        <p:tgtEl>
                                          <p:spTgt spid="16"/>
                                        </p:tgtEl>
                                      </p:cBhvr>
                                    </p:animEffect>
                                    <p:set>
                                      <p:cBhvr>
                                        <p:cTn id="23" dur="1" fill="hold">
                                          <p:stCondLst>
                                            <p:cond delay="499"/>
                                          </p:stCondLst>
                                        </p:cTn>
                                        <p:tgtEl>
                                          <p:spTgt spid="16"/>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56" presetClass="path" presetSubtype="0" accel="50000" decel="50000" fill="hold" grpId="0" nodeType="clickEffect">
                                  <p:stCondLst>
                                    <p:cond delay="0"/>
                                  </p:stCondLst>
                                  <p:childTnLst>
                                    <p:animMotion origin="layout" path="M -0.00139 3.33333E-6 L -0.42413 -0.25093 " pathEditMode="relative" rAng="0" ptsTypes="AA">
                                      <p:cBhvr>
                                        <p:cTn id="27" dur="2000" fill="hold"/>
                                        <p:tgtEl>
                                          <p:spTgt spid="31"/>
                                        </p:tgtEl>
                                        <p:attrNameLst>
                                          <p:attrName>ppt_x</p:attrName>
                                          <p:attrName>ppt_y</p:attrName>
                                        </p:attrNameLst>
                                      </p:cBhvr>
                                      <p:rCtr x="-21146" y="-12546"/>
                                    </p:animMotion>
                                  </p:childTnLst>
                                </p:cTn>
                              </p:par>
                              <p:par>
                                <p:cTn id="28" presetID="10" presetClass="exit" presetSubtype="0" fill="hold" grpId="0" nodeType="withEffect">
                                  <p:stCondLst>
                                    <p:cond delay="0"/>
                                  </p:stCondLst>
                                  <p:childTnLst>
                                    <p:animEffect transition="out" filter="fade">
                                      <p:cBhvr>
                                        <p:cTn id="29" dur="500"/>
                                        <p:tgtEl>
                                          <p:spTgt spid="17"/>
                                        </p:tgtEl>
                                      </p:cBhvr>
                                    </p:animEffect>
                                    <p:set>
                                      <p:cBhvr>
                                        <p:cTn id="30" dur="1" fill="hold">
                                          <p:stCondLst>
                                            <p:cond delay="499"/>
                                          </p:stCondLst>
                                        </p:cTn>
                                        <p:tgtEl>
                                          <p:spTgt spid="17"/>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56" presetClass="path" presetSubtype="0" accel="50000" decel="50000" fill="hold" grpId="0" nodeType="clickEffect">
                                  <p:stCondLst>
                                    <p:cond delay="0"/>
                                  </p:stCondLst>
                                  <p:childTnLst>
                                    <p:animMotion origin="layout" path="M -0.00139 -1.85185E-6 L -0.15729 -0.16111 " pathEditMode="relative" rAng="0" ptsTypes="AA">
                                      <p:cBhvr>
                                        <p:cTn id="34" dur="2000" fill="hold"/>
                                        <p:tgtEl>
                                          <p:spTgt spid="30"/>
                                        </p:tgtEl>
                                        <p:attrNameLst>
                                          <p:attrName>ppt_x</p:attrName>
                                          <p:attrName>ppt_y</p:attrName>
                                        </p:attrNameLst>
                                      </p:cBhvr>
                                      <p:rCtr x="-7795" y="-8056"/>
                                    </p:animMotion>
                                  </p:childTnLst>
                                </p:cTn>
                              </p:par>
                              <p:par>
                                <p:cTn id="35" presetID="10" presetClass="exit" presetSubtype="0" fill="hold" grpId="0" nodeType="withEffect">
                                  <p:stCondLst>
                                    <p:cond delay="0"/>
                                  </p:stCondLst>
                                  <p:childTnLst>
                                    <p:animEffect transition="out" filter="fade">
                                      <p:cBhvr>
                                        <p:cTn id="36" dur="500"/>
                                        <p:tgtEl>
                                          <p:spTgt spid="12"/>
                                        </p:tgtEl>
                                      </p:cBhvr>
                                    </p:animEffect>
                                    <p:set>
                                      <p:cBhvr>
                                        <p:cTn id="37" dur="1" fill="hold">
                                          <p:stCondLst>
                                            <p:cond delay="499"/>
                                          </p:stCondLst>
                                        </p:cTn>
                                        <p:tgtEl>
                                          <p:spTgt spid="12"/>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56" presetClass="path" presetSubtype="0" accel="50000" decel="50000" fill="hold" grpId="0" nodeType="clickEffect">
                                  <p:stCondLst>
                                    <p:cond delay="0"/>
                                  </p:stCondLst>
                                  <p:childTnLst>
                                    <p:animMotion origin="layout" path="M 1.66667E-6 0 L 0.26163 -0.21551 " pathEditMode="relative" rAng="0" ptsTypes="AA">
                                      <p:cBhvr>
                                        <p:cTn id="41" dur="2000" fill="hold"/>
                                        <p:tgtEl>
                                          <p:spTgt spid="29"/>
                                        </p:tgtEl>
                                        <p:attrNameLst>
                                          <p:attrName>ppt_x</p:attrName>
                                          <p:attrName>ppt_y</p:attrName>
                                        </p:attrNameLst>
                                      </p:cBhvr>
                                      <p:rCtr x="13073" y="-10787"/>
                                    </p:animMotion>
                                  </p:childTnLst>
                                </p:cTn>
                              </p:par>
                              <p:par>
                                <p:cTn id="42" presetID="10" presetClass="exit" presetSubtype="0" fill="hold" grpId="0" nodeType="withEffect">
                                  <p:stCondLst>
                                    <p:cond delay="0"/>
                                  </p:stCondLst>
                                  <p:childTnLst>
                                    <p:animEffect transition="out" filter="fade">
                                      <p:cBhvr>
                                        <p:cTn id="43" dur="500"/>
                                        <p:tgtEl>
                                          <p:spTgt spid="21"/>
                                        </p:tgtEl>
                                      </p:cBhvr>
                                    </p:animEffect>
                                    <p:set>
                                      <p:cBhvr>
                                        <p:cTn id="44" dur="1" fill="hold">
                                          <p:stCondLst>
                                            <p:cond delay="499"/>
                                          </p:stCondLst>
                                        </p:cTn>
                                        <p:tgtEl>
                                          <p:spTgt spid="21"/>
                                        </p:tgtEl>
                                        <p:attrNameLst>
                                          <p:attrName>style.visibility</p:attrName>
                                        </p:attrNameLst>
                                      </p:cBhvr>
                                      <p:to>
                                        <p:strVal val="hidden"/>
                                      </p:to>
                                    </p:set>
                                  </p:childTnLst>
                                </p:cTn>
                              </p:par>
                            </p:childTnLst>
                          </p:cTn>
                        </p:par>
                      </p:childTnLst>
                    </p:cTn>
                  </p:par>
                  <p:par>
                    <p:cTn id="45" fill="hold">
                      <p:stCondLst>
                        <p:cond delay="indefinite"/>
                      </p:stCondLst>
                      <p:childTnLst>
                        <p:par>
                          <p:cTn id="46" fill="hold">
                            <p:stCondLst>
                              <p:cond delay="0"/>
                            </p:stCondLst>
                            <p:childTnLst>
                              <p:par>
                                <p:cTn id="47" presetID="56" presetClass="path" presetSubtype="0" accel="50000" decel="50000" fill="hold" grpId="0" nodeType="clickEffect">
                                  <p:stCondLst>
                                    <p:cond delay="0"/>
                                  </p:stCondLst>
                                  <p:childTnLst>
                                    <p:animMotion origin="layout" path="M -4.16667E-6 3.33333E-6 L 0.26407 -0.25093 " pathEditMode="relative" rAng="0" ptsTypes="AA">
                                      <p:cBhvr>
                                        <p:cTn id="48" dur="2000" fill="hold"/>
                                        <p:tgtEl>
                                          <p:spTgt spid="42"/>
                                        </p:tgtEl>
                                        <p:attrNameLst>
                                          <p:attrName>ppt_x</p:attrName>
                                          <p:attrName>ppt_y</p:attrName>
                                        </p:attrNameLst>
                                      </p:cBhvr>
                                      <p:rCtr x="13194" y="-12546"/>
                                    </p:animMotion>
                                  </p:childTnLst>
                                </p:cTn>
                              </p:par>
                              <p:par>
                                <p:cTn id="49" presetID="10" presetClass="exit" presetSubtype="0" fill="hold" grpId="0" nodeType="withEffect">
                                  <p:stCondLst>
                                    <p:cond delay="0"/>
                                  </p:stCondLst>
                                  <p:childTnLst>
                                    <p:animEffect transition="out" filter="fade">
                                      <p:cBhvr>
                                        <p:cTn id="50" dur="500"/>
                                        <p:tgtEl>
                                          <p:spTgt spid="22"/>
                                        </p:tgtEl>
                                      </p:cBhvr>
                                    </p:animEffect>
                                    <p:set>
                                      <p:cBhvr>
                                        <p:cTn id="51" dur="1" fill="hold">
                                          <p:stCondLst>
                                            <p:cond delay="499"/>
                                          </p:stCondLst>
                                        </p:cTn>
                                        <p:tgtEl>
                                          <p:spTgt spid="22"/>
                                        </p:tgtEl>
                                        <p:attrNameLst>
                                          <p:attrName>style.visibility</p:attrName>
                                        </p:attrNameLst>
                                      </p:cBhvr>
                                      <p:to>
                                        <p:strVal val="hidden"/>
                                      </p:to>
                                    </p:se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36"/>
                                        </p:tgtEl>
                                        <p:attrNameLst>
                                          <p:attrName>style.visibility</p:attrName>
                                        </p:attrNameLst>
                                      </p:cBhvr>
                                      <p:to>
                                        <p:strVal val="visible"/>
                                      </p:to>
                                    </p:set>
                                    <p:animEffect transition="in" filter="fade">
                                      <p:cBhvr>
                                        <p:cTn id="5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6" grpId="0" animBg="1"/>
      <p:bldP spid="17" grpId="0" animBg="1"/>
      <p:bldP spid="20" grpId="0" animBg="1"/>
      <p:bldP spid="21" grpId="0" animBg="1"/>
      <p:bldP spid="22" grpId="0" animBg="1"/>
      <p:bldP spid="28" grpId="0" animBg="1"/>
      <p:bldP spid="29" grpId="0" animBg="1"/>
      <p:bldP spid="30" grpId="0" animBg="1"/>
      <p:bldP spid="31" grpId="0" animBg="1"/>
      <p:bldP spid="32" grpId="0" animBg="1"/>
      <p:bldP spid="33" grpId="0" animBg="1"/>
      <p:bldP spid="42" grpId="0" animBg="1"/>
      <p:bldP spid="3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 Placeholder 4">
            <a:extLst>
              <a:ext uri="{FF2B5EF4-FFF2-40B4-BE49-F238E27FC236}">
                <a16:creationId xmlns:a16="http://schemas.microsoft.com/office/drawing/2014/main" id="{0216F494-05E5-4027-9C6E-938AF90FF28E}"/>
              </a:ext>
            </a:extLst>
          </p:cNvPr>
          <p:cNvSpPr txBox="1">
            <a:spLocks/>
          </p:cNvSpPr>
          <p:nvPr/>
        </p:nvSpPr>
        <p:spPr>
          <a:xfrm>
            <a:off x="5674151" y="5389778"/>
            <a:ext cx="1855231" cy="1066095"/>
          </a:xfrm>
          <a:prstGeom prst="roundRect">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Vote!</a:t>
            </a:r>
          </a:p>
        </p:txBody>
      </p:sp>
      <p:sp>
        <p:nvSpPr>
          <p:cNvPr id="28" name="Text Placeholder 4">
            <a:extLst>
              <a:ext uri="{FF2B5EF4-FFF2-40B4-BE49-F238E27FC236}">
                <a16:creationId xmlns:a16="http://schemas.microsoft.com/office/drawing/2014/main" id="{88680E99-CF5D-481D-A904-6B5D7FB3FE7C}"/>
              </a:ext>
            </a:extLst>
          </p:cNvPr>
          <p:cNvSpPr txBox="1">
            <a:spLocks/>
          </p:cNvSpPr>
          <p:nvPr/>
        </p:nvSpPr>
        <p:spPr>
          <a:xfrm>
            <a:off x="6705510" y="2937412"/>
            <a:ext cx="1855231" cy="1066095"/>
          </a:xfrm>
          <a:prstGeom prst="roundRect">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Why do role models matter?</a:t>
            </a:r>
          </a:p>
        </p:txBody>
      </p:sp>
      <p:sp>
        <p:nvSpPr>
          <p:cNvPr id="19" name="Text Placeholder 18">
            <a:extLst>
              <a:ext uri="{FF2B5EF4-FFF2-40B4-BE49-F238E27FC236}">
                <a16:creationId xmlns:a16="http://schemas.microsoft.com/office/drawing/2014/main" id="{DCAE70FB-6E54-444E-A185-4DA9196192FE}"/>
              </a:ext>
            </a:extLst>
          </p:cNvPr>
          <p:cNvSpPr>
            <a:spLocks noGrp="1"/>
          </p:cNvSpPr>
          <p:nvPr>
            <p:ph type="body" sz="quarter" idx="13"/>
          </p:nvPr>
        </p:nvSpPr>
        <p:spPr>
          <a:xfrm>
            <a:off x="1809822" y="1371237"/>
            <a:ext cx="1830362" cy="1070948"/>
          </a:xfrm>
        </p:spPr>
        <p:txBody>
          <a:bodyPr/>
          <a:lstStyle/>
          <a:p>
            <a:r>
              <a:rPr lang="en-GB" dirty="0"/>
              <a:t>Starter: Think of a character…</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4917570" y="1316830"/>
            <a:ext cx="2299105" cy="1194711"/>
          </a:xfrm>
          <a:solidFill>
            <a:schemeClr val="bg1"/>
          </a:solidFill>
        </p:spPr>
        <p:txBody>
          <a:bodyPr/>
          <a:lstStyle/>
          <a:p>
            <a:r>
              <a:rPr lang="en-GB" dirty="0"/>
              <a:t>Why are we talking about this?</a:t>
            </a:r>
          </a:p>
        </p:txBody>
      </p:sp>
      <p:pic>
        <p:nvPicPr>
          <p:cNvPr id="10" name="Picture 9" descr="A picture containing text&#10;&#10;Description automatically generated">
            <a:extLst>
              <a:ext uri="{FF2B5EF4-FFF2-40B4-BE49-F238E27FC236}">
                <a16:creationId xmlns:a16="http://schemas.microsoft.com/office/drawing/2014/main" id="{521A2119-4BEA-4FBA-864D-87D911FFC347}"/>
              </a:ext>
            </a:extLst>
          </p:cNvPr>
          <p:cNvPicPr>
            <a:picLocks noChangeAspect="1"/>
          </p:cNvPicPr>
          <p:nvPr/>
        </p:nvPicPr>
        <p:blipFill>
          <a:blip r:embed="rId3"/>
          <a:stretch>
            <a:fillRect/>
          </a:stretch>
        </p:blipFill>
        <p:spPr>
          <a:xfrm>
            <a:off x="6791917" y="1404461"/>
            <a:ext cx="952500" cy="952500"/>
          </a:xfrm>
          <a:prstGeom prst="rect">
            <a:avLst/>
          </a:prstGeom>
        </p:spPr>
      </p:pic>
      <p:pic>
        <p:nvPicPr>
          <p:cNvPr id="24" name="Picture 23" descr="A picture containing icon&#10;&#10;Description automatically generated">
            <a:extLst>
              <a:ext uri="{FF2B5EF4-FFF2-40B4-BE49-F238E27FC236}">
                <a16:creationId xmlns:a16="http://schemas.microsoft.com/office/drawing/2014/main" id="{331E4564-AEA9-4750-9BE4-A052C2E87A17}"/>
              </a:ext>
            </a:extLst>
          </p:cNvPr>
          <p:cNvPicPr>
            <a:picLocks noChangeAspect="1"/>
          </p:cNvPicPr>
          <p:nvPr/>
        </p:nvPicPr>
        <p:blipFill>
          <a:blip r:embed="rId4"/>
          <a:stretch>
            <a:fillRect/>
          </a:stretch>
        </p:blipFill>
        <p:spPr>
          <a:xfrm>
            <a:off x="6125516" y="4694360"/>
            <a:ext cx="952500" cy="952500"/>
          </a:xfrm>
          <a:prstGeom prst="rect">
            <a:avLst/>
          </a:prstGeom>
        </p:spPr>
      </p:pic>
      <p:sp>
        <p:nvSpPr>
          <p:cNvPr id="17" name="Text Placeholder 5">
            <a:extLst>
              <a:ext uri="{FF2B5EF4-FFF2-40B4-BE49-F238E27FC236}">
                <a16:creationId xmlns:a16="http://schemas.microsoft.com/office/drawing/2014/main" id="{CC19B138-1342-4109-9D3D-9A6B565A634E}"/>
              </a:ext>
            </a:extLst>
          </p:cNvPr>
          <p:cNvSpPr txBox="1">
            <a:spLocks/>
          </p:cNvSpPr>
          <p:nvPr/>
        </p:nvSpPr>
        <p:spPr>
          <a:xfrm>
            <a:off x="3419618" y="2942238"/>
            <a:ext cx="2183547" cy="1194711"/>
          </a:xfrm>
          <a:prstGeom prst="ellipse">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6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Starting stereotypes early…</a:t>
            </a:r>
          </a:p>
        </p:txBody>
      </p:sp>
      <p:pic>
        <p:nvPicPr>
          <p:cNvPr id="3" name="Picture 2">
            <a:extLst>
              <a:ext uri="{FF2B5EF4-FFF2-40B4-BE49-F238E27FC236}">
                <a16:creationId xmlns:a16="http://schemas.microsoft.com/office/drawing/2014/main" id="{0C0668A5-EEBA-41AB-8933-2AF650288DC7}"/>
              </a:ext>
            </a:extLst>
          </p:cNvPr>
          <p:cNvPicPr>
            <a:picLocks noChangeAspect="1"/>
          </p:cNvPicPr>
          <p:nvPr/>
        </p:nvPicPr>
        <p:blipFill>
          <a:blip r:embed="rId5"/>
          <a:stretch>
            <a:fillRect/>
          </a:stretch>
        </p:blipFill>
        <p:spPr>
          <a:xfrm>
            <a:off x="8353797" y="2170937"/>
            <a:ext cx="952500" cy="952500"/>
          </a:xfrm>
          <a:prstGeom prst="rect">
            <a:avLst/>
          </a:prstGeom>
        </p:spPr>
      </p:pic>
      <p:pic>
        <p:nvPicPr>
          <p:cNvPr id="7" name="Picture 6" descr="A picture containing icon&#10;&#10;Description automatically generated">
            <a:extLst>
              <a:ext uri="{FF2B5EF4-FFF2-40B4-BE49-F238E27FC236}">
                <a16:creationId xmlns:a16="http://schemas.microsoft.com/office/drawing/2014/main" id="{8DEB2A99-09E6-464D-AD14-E0A927A9E581}"/>
              </a:ext>
            </a:extLst>
          </p:cNvPr>
          <p:cNvPicPr>
            <a:picLocks noChangeAspect="1"/>
          </p:cNvPicPr>
          <p:nvPr/>
        </p:nvPicPr>
        <p:blipFill>
          <a:blip r:embed="rId6"/>
          <a:stretch>
            <a:fillRect/>
          </a:stretch>
        </p:blipFill>
        <p:spPr>
          <a:xfrm>
            <a:off x="8084491" y="2788971"/>
            <a:ext cx="952500" cy="952500"/>
          </a:xfrm>
          <a:prstGeom prst="rect">
            <a:avLst/>
          </a:prstGeom>
        </p:spPr>
      </p:pic>
      <p:sp>
        <p:nvSpPr>
          <p:cNvPr id="15" name="Text Placeholder 4">
            <a:extLst>
              <a:ext uri="{FF2B5EF4-FFF2-40B4-BE49-F238E27FC236}">
                <a16:creationId xmlns:a16="http://schemas.microsoft.com/office/drawing/2014/main" id="{6F0ED6E4-0E65-43FF-97D4-C2DB94602D18}"/>
              </a:ext>
            </a:extLst>
          </p:cNvPr>
          <p:cNvSpPr txBox="1">
            <a:spLocks/>
          </p:cNvSpPr>
          <p:nvPr/>
        </p:nvSpPr>
        <p:spPr>
          <a:xfrm>
            <a:off x="349701" y="3687366"/>
            <a:ext cx="1855231" cy="1066095"/>
          </a:xfrm>
          <a:prstGeom prst="roundRect">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What does it all mean?</a:t>
            </a:r>
          </a:p>
        </p:txBody>
      </p:sp>
      <p:sp>
        <p:nvSpPr>
          <p:cNvPr id="16" name="Text Placeholder 5">
            <a:extLst>
              <a:ext uri="{FF2B5EF4-FFF2-40B4-BE49-F238E27FC236}">
                <a16:creationId xmlns:a16="http://schemas.microsoft.com/office/drawing/2014/main" id="{A47B8A57-9C2A-493E-A05E-4EB59A3671CA}"/>
              </a:ext>
            </a:extLst>
          </p:cNvPr>
          <p:cNvSpPr txBox="1">
            <a:spLocks/>
          </p:cNvSpPr>
          <p:nvPr/>
        </p:nvSpPr>
        <p:spPr>
          <a:xfrm>
            <a:off x="2468209" y="5049504"/>
            <a:ext cx="2183547" cy="1194711"/>
          </a:xfrm>
          <a:prstGeom prst="ellipse">
            <a:avLst/>
          </a:prstGeom>
          <a:solidFill>
            <a:schemeClr val="accent5"/>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6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Will it affect you?</a:t>
            </a:r>
          </a:p>
        </p:txBody>
      </p:sp>
      <p:pic>
        <p:nvPicPr>
          <p:cNvPr id="13" name="Picture 12" descr="Icon&#10;&#10;Description automatically generated">
            <a:extLst>
              <a:ext uri="{FF2B5EF4-FFF2-40B4-BE49-F238E27FC236}">
                <a16:creationId xmlns:a16="http://schemas.microsoft.com/office/drawing/2014/main" id="{24F311AF-8585-4CBF-B934-0440942FF609}"/>
              </a:ext>
            </a:extLst>
          </p:cNvPr>
          <p:cNvPicPr>
            <a:picLocks noChangeAspect="1"/>
          </p:cNvPicPr>
          <p:nvPr/>
        </p:nvPicPr>
        <p:blipFill>
          <a:blip r:embed="rId7"/>
          <a:stretch>
            <a:fillRect/>
          </a:stretch>
        </p:blipFill>
        <p:spPr>
          <a:xfrm>
            <a:off x="1791288" y="5170609"/>
            <a:ext cx="952500" cy="952500"/>
          </a:xfrm>
          <a:prstGeom prst="rect">
            <a:avLst/>
          </a:prstGeom>
        </p:spPr>
      </p:pic>
      <p:pic>
        <p:nvPicPr>
          <p:cNvPr id="20" name="Picture 19">
            <a:extLst>
              <a:ext uri="{FF2B5EF4-FFF2-40B4-BE49-F238E27FC236}">
                <a16:creationId xmlns:a16="http://schemas.microsoft.com/office/drawing/2014/main" id="{0DC916EE-7EF3-4873-A324-41815297830D}"/>
              </a:ext>
            </a:extLst>
          </p:cNvPr>
          <p:cNvPicPr>
            <a:picLocks noChangeAspect="1"/>
          </p:cNvPicPr>
          <p:nvPr/>
        </p:nvPicPr>
        <p:blipFill>
          <a:blip r:embed="rId8"/>
          <a:stretch>
            <a:fillRect/>
          </a:stretch>
        </p:blipFill>
        <p:spPr>
          <a:xfrm>
            <a:off x="1777050" y="3330147"/>
            <a:ext cx="952500" cy="952500"/>
          </a:xfrm>
          <a:prstGeom prst="rect">
            <a:avLst/>
          </a:prstGeom>
        </p:spPr>
      </p:pic>
      <p:pic>
        <p:nvPicPr>
          <p:cNvPr id="5" name="Picture 4" descr="Icon&#10;&#10;Description automatically generated">
            <a:extLst>
              <a:ext uri="{FF2B5EF4-FFF2-40B4-BE49-F238E27FC236}">
                <a16:creationId xmlns:a16="http://schemas.microsoft.com/office/drawing/2014/main" id="{7FA4CF5C-8BC1-485D-A148-BAEF4B93FB98}"/>
              </a:ext>
            </a:extLst>
          </p:cNvPr>
          <p:cNvPicPr>
            <a:picLocks noChangeAspect="1"/>
          </p:cNvPicPr>
          <p:nvPr/>
        </p:nvPicPr>
        <p:blipFill>
          <a:blip r:embed="rId9"/>
          <a:stretch>
            <a:fillRect/>
          </a:stretch>
        </p:blipFill>
        <p:spPr>
          <a:xfrm>
            <a:off x="3403746" y="1404461"/>
            <a:ext cx="952500" cy="952500"/>
          </a:xfrm>
          <a:prstGeom prst="rect">
            <a:avLst/>
          </a:prstGeom>
        </p:spPr>
      </p:pic>
      <p:pic>
        <p:nvPicPr>
          <p:cNvPr id="8" name="Picture 7" descr="Icon&#10;&#10;Description automatically generated">
            <a:extLst>
              <a:ext uri="{FF2B5EF4-FFF2-40B4-BE49-F238E27FC236}">
                <a16:creationId xmlns:a16="http://schemas.microsoft.com/office/drawing/2014/main" id="{67EA7CA0-A3A1-4307-BA23-1D74F08910A3}"/>
              </a:ext>
            </a:extLst>
          </p:cNvPr>
          <p:cNvPicPr>
            <a:picLocks noChangeAspect="1"/>
          </p:cNvPicPr>
          <p:nvPr/>
        </p:nvPicPr>
        <p:blipFill>
          <a:blip r:embed="rId10"/>
          <a:stretch>
            <a:fillRect/>
          </a:stretch>
        </p:blipFill>
        <p:spPr>
          <a:xfrm>
            <a:off x="5210876" y="3011594"/>
            <a:ext cx="952500" cy="952500"/>
          </a:xfrm>
          <a:prstGeom prst="rect">
            <a:avLst/>
          </a:prstGeom>
        </p:spPr>
      </p:pic>
    </p:spTree>
    <p:extLst>
      <p:ext uri="{BB962C8B-B14F-4D97-AF65-F5344CB8AC3E}">
        <p14:creationId xmlns:p14="http://schemas.microsoft.com/office/powerpoint/2010/main" val="40112642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Graphic 13" descr="Shoe footprints outline">
            <a:extLst>
              <a:ext uri="{FF2B5EF4-FFF2-40B4-BE49-F238E27FC236}">
                <a16:creationId xmlns:a16="http://schemas.microsoft.com/office/drawing/2014/main" id="{103AAEE6-2674-4AC9-B614-057619716EA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20986104">
            <a:off x="270166" y="1212719"/>
            <a:ext cx="4130534" cy="4130534"/>
          </a:xfrm>
          <a:prstGeom prst="rect">
            <a:avLst/>
          </a:prstGeom>
        </p:spPr>
      </p:pic>
      <p:pic>
        <p:nvPicPr>
          <p:cNvPr id="23" name="Graphic 22" descr="Shoe footprints outline">
            <a:extLst>
              <a:ext uri="{FF2B5EF4-FFF2-40B4-BE49-F238E27FC236}">
                <a16:creationId xmlns:a16="http://schemas.microsoft.com/office/drawing/2014/main" id="{1CC208B1-994E-402C-9184-1ED3DDDBB4C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613896" flipH="1">
            <a:off x="4881416" y="1130972"/>
            <a:ext cx="4130534" cy="4130534"/>
          </a:xfrm>
          <a:prstGeom prst="rect">
            <a:avLst/>
          </a:prstGeom>
        </p:spPr>
      </p:pic>
      <p:sp>
        <p:nvSpPr>
          <p:cNvPr id="3" name="Text Placeholder 1">
            <a:extLst>
              <a:ext uri="{FF2B5EF4-FFF2-40B4-BE49-F238E27FC236}">
                <a16:creationId xmlns:a16="http://schemas.microsoft.com/office/drawing/2014/main" id="{4A1927F2-F835-49B5-93FE-EA8035AF82E8}"/>
              </a:ext>
            </a:extLst>
          </p:cNvPr>
          <p:cNvSpPr>
            <a:spLocks noGrp="1"/>
          </p:cNvSpPr>
          <p:nvPr>
            <p:ph type="body" sz="quarter" idx="10"/>
          </p:nvPr>
        </p:nvSpPr>
        <p:spPr>
          <a:xfrm>
            <a:off x="776288" y="241911"/>
            <a:ext cx="7739062" cy="571500"/>
          </a:xfrm>
        </p:spPr>
        <p:txBody>
          <a:bodyPr/>
          <a:lstStyle/>
          <a:p>
            <a:r>
              <a:rPr lang="en-GB" dirty="0"/>
              <a:t>Will it affect you?</a:t>
            </a:r>
          </a:p>
        </p:txBody>
      </p:sp>
      <p:sp>
        <p:nvSpPr>
          <p:cNvPr id="4" name="Pentagon 20">
            <a:extLst>
              <a:ext uri="{FF2B5EF4-FFF2-40B4-BE49-F238E27FC236}">
                <a16:creationId xmlns:a16="http://schemas.microsoft.com/office/drawing/2014/main" id="{A500F6A4-7614-4A81-B5E6-B6877884B2B8}"/>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5" name="Graphic 15" descr="Chat">
            <a:extLst>
              <a:ext uri="{FF2B5EF4-FFF2-40B4-BE49-F238E27FC236}">
                <a16:creationId xmlns:a16="http://schemas.microsoft.com/office/drawing/2014/main" id="{6858ED46-E5F7-4583-B86A-6756BEF99CCE}"/>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0" y="181738"/>
            <a:ext cx="579600" cy="579600"/>
          </a:xfrm>
          <a:prstGeom prst="rect">
            <a:avLst/>
          </a:prstGeom>
        </p:spPr>
      </p:pic>
      <p:sp>
        <p:nvSpPr>
          <p:cNvPr id="7" name="Rectangle: Rounded Corners 6">
            <a:extLst>
              <a:ext uri="{FF2B5EF4-FFF2-40B4-BE49-F238E27FC236}">
                <a16:creationId xmlns:a16="http://schemas.microsoft.com/office/drawing/2014/main" id="{B0AFF2DF-C005-4194-9E20-277442A3D2AB}"/>
              </a:ext>
            </a:extLst>
          </p:cNvPr>
          <p:cNvSpPr/>
          <p:nvPr/>
        </p:nvSpPr>
        <p:spPr>
          <a:xfrm>
            <a:off x="376601" y="1125285"/>
            <a:ext cx="8390799" cy="1074008"/>
          </a:xfrm>
          <a:prstGeom prst="roundRect">
            <a:avLst/>
          </a:prstGeom>
          <a:solidFill>
            <a:schemeClr val="accent4"/>
          </a:solidFill>
          <a:ln w="285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As you’ve seen in this lesson, </a:t>
            </a:r>
            <a:r>
              <a:rPr lang="en-GB" sz="1600" b="1" dirty="0">
                <a:solidFill>
                  <a:schemeClr val="tx1"/>
                </a:solidFill>
                <a:ea typeface="Lato" panose="020F0502020204030203" pitchFamily="34" charset="0"/>
                <a:cs typeface="Century Gothic"/>
              </a:rPr>
              <a:t>gender stereotyping </a:t>
            </a:r>
            <a:r>
              <a:rPr lang="en-GB" sz="1600" dirty="0">
                <a:solidFill>
                  <a:schemeClr val="tx1"/>
                </a:solidFill>
                <a:ea typeface="Lato" panose="020F0502020204030203" pitchFamily="34" charset="0"/>
                <a:cs typeface="Century Gothic"/>
              </a:rPr>
              <a:t>can </a:t>
            </a:r>
            <a:r>
              <a:rPr lang="en-GB" sz="1600" b="1" dirty="0">
                <a:solidFill>
                  <a:schemeClr val="tx1"/>
                </a:solidFill>
                <a:ea typeface="Lato" panose="020F0502020204030203" pitchFamily="34" charset="0"/>
                <a:cs typeface="Century Gothic"/>
              </a:rPr>
              <a:t>start</a:t>
            </a:r>
            <a:r>
              <a:rPr lang="en-GB" sz="1600" dirty="0">
                <a:solidFill>
                  <a:schemeClr val="tx1"/>
                </a:solidFill>
                <a:ea typeface="Lato" panose="020F0502020204030203" pitchFamily="34" charset="0"/>
                <a:cs typeface="Century Gothic"/>
              </a:rPr>
              <a:t> from a </a:t>
            </a:r>
            <a:r>
              <a:rPr lang="en-GB" sz="1600" b="1" dirty="0">
                <a:solidFill>
                  <a:schemeClr val="tx1"/>
                </a:solidFill>
                <a:ea typeface="Lato" panose="020F0502020204030203" pitchFamily="34" charset="0"/>
                <a:cs typeface="Century Gothic"/>
              </a:rPr>
              <a:t>very early age</a:t>
            </a:r>
            <a:r>
              <a:rPr lang="en-GB" sz="1600" dirty="0">
                <a:solidFill>
                  <a:schemeClr val="tx1"/>
                </a:solidFill>
                <a:ea typeface="Lato" panose="020F0502020204030203" pitchFamily="34" charset="0"/>
                <a:cs typeface="Century Gothic"/>
              </a:rPr>
              <a:t>, and can affect the </a:t>
            </a:r>
            <a:r>
              <a:rPr lang="en-GB" sz="1600" b="1" dirty="0">
                <a:solidFill>
                  <a:schemeClr val="tx1"/>
                </a:solidFill>
                <a:ea typeface="Lato" panose="020F0502020204030203" pitchFamily="34" charset="0"/>
                <a:cs typeface="Century Gothic"/>
              </a:rPr>
              <a:t>choices that we make </a:t>
            </a:r>
            <a:r>
              <a:rPr lang="en-GB" sz="1600" dirty="0">
                <a:solidFill>
                  <a:schemeClr val="tx1"/>
                </a:solidFill>
                <a:ea typeface="Lato" panose="020F0502020204030203" pitchFamily="34" charset="0"/>
                <a:cs typeface="Century Gothic"/>
              </a:rPr>
              <a:t>and the </a:t>
            </a:r>
            <a:r>
              <a:rPr lang="en-GB" sz="1600" b="1" dirty="0">
                <a:solidFill>
                  <a:schemeClr val="tx1"/>
                </a:solidFill>
                <a:ea typeface="Lato" panose="020F0502020204030203" pitchFamily="34" charset="0"/>
                <a:cs typeface="Century Gothic"/>
              </a:rPr>
              <a:t>jobs that we take </a:t>
            </a:r>
            <a:r>
              <a:rPr lang="en-GB" sz="1600" dirty="0">
                <a:solidFill>
                  <a:schemeClr val="tx1"/>
                </a:solidFill>
                <a:ea typeface="Lato" panose="020F0502020204030203" pitchFamily="34" charset="0"/>
                <a:cs typeface="Century Gothic"/>
              </a:rPr>
              <a:t>when we are older… </a:t>
            </a:r>
            <a:r>
              <a:rPr lang="en-GB" sz="1600" b="1" dirty="0">
                <a:solidFill>
                  <a:schemeClr val="tx1"/>
                </a:solidFill>
                <a:ea typeface="Lato" panose="020F0502020204030203" pitchFamily="34" charset="0"/>
                <a:cs typeface="Century Gothic"/>
              </a:rPr>
              <a:t>But will it be that way for you?</a:t>
            </a:r>
          </a:p>
        </p:txBody>
      </p:sp>
      <p:sp>
        <p:nvSpPr>
          <p:cNvPr id="10" name="Rectangle: Rounded Corners 9">
            <a:extLst>
              <a:ext uri="{FF2B5EF4-FFF2-40B4-BE49-F238E27FC236}">
                <a16:creationId xmlns:a16="http://schemas.microsoft.com/office/drawing/2014/main" id="{082F3714-4407-47CF-9723-39AF3AC73B7C}"/>
              </a:ext>
            </a:extLst>
          </p:cNvPr>
          <p:cNvSpPr/>
          <p:nvPr/>
        </p:nvSpPr>
        <p:spPr>
          <a:xfrm>
            <a:off x="376601" y="2359452"/>
            <a:ext cx="8390798" cy="1334891"/>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rPr>
              <a:t>Over to you… (4-8 mins)</a:t>
            </a:r>
          </a:p>
          <a:p>
            <a:pPr algn="ctr"/>
            <a:r>
              <a:rPr lang="en-GB" sz="1600" dirty="0">
                <a:solidFill>
                  <a:schemeClr val="tx1"/>
                </a:solidFill>
                <a:latin typeface="Century Gothic" panose="020B0502020202020204" pitchFamily="34" charset="0"/>
              </a:rPr>
              <a:t>On the next few slides, you are going to see some different opinions about gender stereotypes. For each one, move to the left side of the room if you agree. If you disagree, move to the right side of the room. Be ready to explain your reasons!</a:t>
            </a:r>
          </a:p>
        </p:txBody>
      </p:sp>
      <p:sp>
        <p:nvSpPr>
          <p:cNvPr id="11" name="Arrow: Left-Right 10">
            <a:extLst>
              <a:ext uri="{FF2B5EF4-FFF2-40B4-BE49-F238E27FC236}">
                <a16:creationId xmlns:a16="http://schemas.microsoft.com/office/drawing/2014/main" id="{D17EEC0A-5B65-4DE9-B4B1-E512630F7356}"/>
              </a:ext>
            </a:extLst>
          </p:cNvPr>
          <p:cNvSpPr/>
          <p:nvPr/>
        </p:nvSpPr>
        <p:spPr>
          <a:xfrm flipH="1">
            <a:off x="376601" y="6023805"/>
            <a:ext cx="8390798" cy="628650"/>
          </a:xfrm>
          <a:prstGeom prst="leftRightArrow">
            <a:avLst/>
          </a:prstGeom>
          <a:gradFill flip="none" rotWithShape="1">
            <a:gsLst>
              <a:gs pos="0">
                <a:schemeClr val="tx2"/>
              </a:gs>
              <a:gs pos="51000">
                <a:srgbClr val="A18AC3"/>
              </a:gs>
              <a:gs pos="100000">
                <a:schemeClr val="accent2"/>
              </a:gs>
            </a:gsLst>
            <a:path path="circle">
              <a:fillToRect l="100000" t="100000"/>
            </a:path>
            <a:tileRect r="-100000" b="-100000"/>
          </a:gradFill>
          <a:ln w="28575">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Speech Bubble: Rectangle with Corners Rounded 11">
            <a:extLst>
              <a:ext uri="{FF2B5EF4-FFF2-40B4-BE49-F238E27FC236}">
                <a16:creationId xmlns:a16="http://schemas.microsoft.com/office/drawing/2014/main" id="{DCF2D3B5-E3BD-494D-A424-F08DCA730326}"/>
              </a:ext>
            </a:extLst>
          </p:cNvPr>
          <p:cNvSpPr/>
          <p:nvPr/>
        </p:nvSpPr>
        <p:spPr>
          <a:xfrm>
            <a:off x="576445" y="4893566"/>
            <a:ext cx="1474460" cy="808591"/>
          </a:xfrm>
          <a:prstGeom prst="wedgeRoundRectCallout">
            <a:avLst>
              <a:gd name="adj1" fmla="val -6897"/>
              <a:gd name="adj2" fmla="val 80289"/>
              <a:gd name="adj3" fmla="val 16667"/>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ea typeface="Lato" panose="020F0502020204030203" pitchFamily="34" charset="0"/>
                <a:cs typeface="Century Gothic"/>
              </a:rPr>
              <a:t>I agree because…</a:t>
            </a:r>
          </a:p>
        </p:txBody>
      </p:sp>
      <p:sp>
        <p:nvSpPr>
          <p:cNvPr id="13" name="Speech Bubble: Rectangle with Corners Rounded 12">
            <a:extLst>
              <a:ext uri="{FF2B5EF4-FFF2-40B4-BE49-F238E27FC236}">
                <a16:creationId xmlns:a16="http://schemas.microsoft.com/office/drawing/2014/main" id="{05546494-DD9D-4C75-AC4D-FD19CF3A8157}"/>
              </a:ext>
            </a:extLst>
          </p:cNvPr>
          <p:cNvSpPr/>
          <p:nvPr/>
        </p:nvSpPr>
        <p:spPr>
          <a:xfrm flipH="1">
            <a:off x="7292939" y="4893565"/>
            <a:ext cx="1474460" cy="808591"/>
          </a:xfrm>
          <a:prstGeom prst="wedgeRoundRectCallout">
            <a:avLst>
              <a:gd name="adj1" fmla="val -6897"/>
              <a:gd name="adj2" fmla="val 80289"/>
              <a:gd name="adj3" fmla="val 16667"/>
            </a:avLst>
          </a:prstGeom>
          <a:solidFill>
            <a:schemeClr val="accent2"/>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ea typeface="Lato" panose="020F0502020204030203" pitchFamily="34" charset="0"/>
                <a:cs typeface="Century Gothic"/>
              </a:rPr>
              <a:t>I disagree because…</a:t>
            </a:r>
          </a:p>
        </p:txBody>
      </p:sp>
      <p:pic>
        <p:nvPicPr>
          <p:cNvPr id="16" name="Graphic 15" descr="Shoe footprints with solid fill">
            <a:extLst>
              <a:ext uri="{FF2B5EF4-FFF2-40B4-BE49-F238E27FC236}">
                <a16:creationId xmlns:a16="http://schemas.microsoft.com/office/drawing/2014/main" id="{810D0E14-0202-47F0-90CA-DE4ACB7151E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20491058">
            <a:off x="2172261" y="5132298"/>
            <a:ext cx="914400" cy="914400"/>
          </a:xfrm>
          <a:prstGeom prst="rect">
            <a:avLst/>
          </a:prstGeom>
        </p:spPr>
      </p:pic>
      <p:pic>
        <p:nvPicPr>
          <p:cNvPr id="18" name="Graphic 17" descr="Shoe footprints with solid fill">
            <a:extLst>
              <a:ext uri="{FF2B5EF4-FFF2-40B4-BE49-F238E27FC236}">
                <a16:creationId xmlns:a16="http://schemas.microsoft.com/office/drawing/2014/main" id="{CA4030BA-0989-409D-A0BB-676A2DA89910}"/>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rot="21089521">
            <a:off x="3087823" y="5132298"/>
            <a:ext cx="914400" cy="914400"/>
          </a:xfrm>
          <a:prstGeom prst="rect">
            <a:avLst/>
          </a:prstGeom>
        </p:spPr>
      </p:pic>
      <p:pic>
        <p:nvPicPr>
          <p:cNvPr id="19" name="Graphic 18" descr="Shoe footprints with solid fill">
            <a:extLst>
              <a:ext uri="{FF2B5EF4-FFF2-40B4-BE49-F238E27FC236}">
                <a16:creationId xmlns:a16="http://schemas.microsoft.com/office/drawing/2014/main" id="{A545593B-5108-47FE-8E9F-87D534223E51}"/>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rot="1108942" flipH="1">
            <a:off x="6326580" y="5132298"/>
            <a:ext cx="914400" cy="914400"/>
          </a:xfrm>
          <a:prstGeom prst="rect">
            <a:avLst/>
          </a:prstGeom>
        </p:spPr>
      </p:pic>
      <p:pic>
        <p:nvPicPr>
          <p:cNvPr id="20" name="Graphic 19" descr="Shoe footprints with solid fill">
            <a:extLst>
              <a:ext uri="{FF2B5EF4-FFF2-40B4-BE49-F238E27FC236}">
                <a16:creationId xmlns:a16="http://schemas.microsoft.com/office/drawing/2014/main" id="{E76EC92C-62DE-4E95-9694-F8C641F0EA56}"/>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rot="487159">
            <a:off x="5328746" y="5132298"/>
            <a:ext cx="914400" cy="914400"/>
          </a:xfrm>
          <a:prstGeom prst="rect">
            <a:avLst/>
          </a:prstGeom>
        </p:spPr>
      </p:pic>
      <p:pic>
        <p:nvPicPr>
          <p:cNvPr id="22" name="Graphic 21" descr="Confused person with solid fill">
            <a:extLst>
              <a:ext uri="{FF2B5EF4-FFF2-40B4-BE49-F238E27FC236}">
                <a16:creationId xmlns:a16="http://schemas.microsoft.com/office/drawing/2014/main" id="{B50FF08D-2C13-46C0-8A8E-34B24AE80646}"/>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4014507" y="4857836"/>
            <a:ext cx="1371600" cy="1371600"/>
          </a:xfrm>
          <a:prstGeom prst="rect">
            <a:avLst/>
          </a:prstGeom>
        </p:spPr>
      </p:pic>
      <p:pic>
        <p:nvPicPr>
          <p:cNvPr id="24" name="Graphic 23" descr="Shoe footprints with solid fill">
            <a:extLst>
              <a:ext uri="{FF2B5EF4-FFF2-40B4-BE49-F238E27FC236}">
                <a16:creationId xmlns:a16="http://schemas.microsoft.com/office/drawing/2014/main" id="{29130B65-1843-4D30-AB03-E3ECE66D7E8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20491058">
            <a:off x="794749" y="3857808"/>
            <a:ext cx="914400" cy="914400"/>
          </a:xfrm>
          <a:prstGeom prst="rect">
            <a:avLst/>
          </a:prstGeom>
        </p:spPr>
      </p:pic>
      <p:pic>
        <p:nvPicPr>
          <p:cNvPr id="25" name="Graphic 24" descr="Shoe footprints with solid fill">
            <a:extLst>
              <a:ext uri="{FF2B5EF4-FFF2-40B4-BE49-F238E27FC236}">
                <a16:creationId xmlns:a16="http://schemas.microsoft.com/office/drawing/2014/main" id="{1072CBE9-4C0E-4CE7-8962-90E556CB01AF}"/>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rot="1108942" flipH="1">
            <a:off x="7572968" y="3792198"/>
            <a:ext cx="914400" cy="914400"/>
          </a:xfrm>
          <a:prstGeom prst="rect">
            <a:avLst/>
          </a:prstGeom>
        </p:spPr>
      </p:pic>
      <p:pic>
        <p:nvPicPr>
          <p:cNvPr id="26" name="Graphic 25" descr="Shoe footprints with solid fill">
            <a:extLst>
              <a:ext uri="{FF2B5EF4-FFF2-40B4-BE49-F238E27FC236}">
                <a16:creationId xmlns:a16="http://schemas.microsoft.com/office/drawing/2014/main" id="{DF67A2FE-9FF9-4C67-AB50-E24C636AA17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rot="749844">
            <a:off x="6125931" y="3913555"/>
            <a:ext cx="914400" cy="914400"/>
          </a:xfrm>
          <a:prstGeom prst="rect">
            <a:avLst/>
          </a:prstGeom>
        </p:spPr>
      </p:pic>
      <p:pic>
        <p:nvPicPr>
          <p:cNvPr id="27" name="Graphic 26" descr="Shoe footprints with solid fill">
            <a:extLst>
              <a:ext uri="{FF2B5EF4-FFF2-40B4-BE49-F238E27FC236}">
                <a16:creationId xmlns:a16="http://schemas.microsoft.com/office/drawing/2014/main" id="{BF6DA348-E0F5-4EA6-8828-988D067D412A}"/>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rot="21089521">
            <a:off x="2110042" y="3986752"/>
            <a:ext cx="914400" cy="914400"/>
          </a:xfrm>
          <a:prstGeom prst="rect">
            <a:avLst/>
          </a:prstGeom>
        </p:spPr>
      </p:pic>
      <p:pic>
        <p:nvPicPr>
          <p:cNvPr id="28" name="Graphic 27" descr="Shoe footprints with solid fill">
            <a:extLst>
              <a:ext uri="{FF2B5EF4-FFF2-40B4-BE49-F238E27FC236}">
                <a16:creationId xmlns:a16="http://schemas.microsoft.com/office/drawing/2014/main" id="{09DEC3B9-8BB9-4B28-BECD-67BDBFE0FC42}"/>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rot="570762">
            <a:off x="3352979" y="3986751"/>
            <a:ext cx="914400" cy="914400"/>
          </a:xfrm>
          <a:prstGeom prst="rect">
            <a:avLst/>
          </a:prstGeom>
        </p:spPr>
      </p:pic>
      <p:pic>
        <p:nvPicPr>
          <p:cNvPr id="29" name="Graphic 28" descr="Shoe footprints with solid fill">
            <a:extLst>
              <a:ext uri="{FF2B5EF4-FFF2-40B4-BE49-F238E27FC236}">
                <a16:creationId xmlns:a16="http://schemas.microsoft.com/office/drawing/2014/main" id="{4784B3BE-3BB9-4725-9638-A8A0D4384742}"/>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rot="21029238" flipH="1">
            <a:off x="4970626" y="3986752"/>
            <a:ext cx="914400" cy="914400"/>
          </a:xfrm>
          <a:prstGeom prst="rect">
            <a:avLst/>
          </a:prstGeom>
        </p:spPr>
      </p:pic>
    </p:spTree>
    <p:extLst>
      <p:ext uri="{BB962C8B-B14F-4D97-AF65-F5344CB8AC3E}">
        <p14:creationId xmlns:p14="http://schemas.microsoft.com/office/powerpoint/2010/main" val="11806886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descr="A person smiling for the camera&#10;&#10;Description automatically generated with low confidence">
            <a:extLst>
              <a:ext uri="{FF2B5EF4-FFF2-40B4-BE49-F238E27FC236}">
                <a16:creationId xmlns:a16="http://schemas.microsoft.com/office/drawing/2014/main" id="{C8DEA952-775D-4BCE-8510-509704535FA8}"/>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5494816" y="1005551"/>
            <a:ext cx="2577928" cy="3589698"/>
          </a:xfrm>
          <a:prstGeom prst="rect">
            <a:avLst/>
          </a:prstGeom>
        </p:spPr>
      </p:pic>
      <p:sp>
        <p:nvSpPr>
          <p:cNvPr id="12" name="Rectangle 11">
            <a:extLst>
              <a:ext uri="{FF2B5EF4-FFF2-40B4-BE49-F238E27FC236}">
                <a16:creationId xmlns:a16="http://schemas.microsoft.com/office/drawing/2014/main" id="{BF21E9E0-C096-4171-8483-45BA0C804D1C}"/>
              </a:ext>
            </a:extLst>
          </p:cNvPr>
          <p:cNvSpPr/>
          <p:nvPr/>
        </p:nvSpPr>
        <p:spPr>
          <a:xfrm>
            <a:off x="0" y="4606647"/>
            <a:ext cx="9144000" cy="2251353"/>
          </a:xfrm>
          <a:prstGeom prst="rect">
            <a:avLst/>
          </a:prstGeom>
          <a:solidFill>
            <a:schemeClr val="bg1">
              <a:lumMod val="9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 name="Arrow: Left-Right 2">
            <a:extLst>
              <a:ext uri="{FF2B5EF4-FFF2-40B4-BE49-F238E27FC236}">
                <a16:creationId xmlns:a16="http://schemas.microsoft.com/office/drawing/2014/main" id="{81BCC96B-DCE8-429F-89EE-C35091725238}"/>
              </a:ext>
            </a:extLst>
          </p:cNvPr>
          <p:cNvSpPr/>
          <p:nvPr/>
        </p:nvSpPr>
        <p:spPr>
          <a:xfrm flipH="1">
            <a:off x="376601" y="6023805"/>
            <a:ext cx="8390798" cy="628650"/>
          </a:xfrm>
          <a:prstGeom prst="leftRightArrow">
            <a:avLst/>
          </a:prstGeom>
          <a:gradFill flip="none" rotWithShape="1">
            <a:gsLst>
              <a:gs pos="0">
                <a:schemeClr val="tx2"/>
              </a:gs>
              <a:gs pos="51000">
                <a:srgbClr val="A18AC3"/>
              </a:gs>
              <a:gs pos="100000">
                <a:schemeClr val="accent2"/>
              </a:gs>
            </a:gsLst>
            <a:path path="circle">
              <a:fillToRect l="100000" t="100000"/>
            </a:path>
            <a:tileRect r="-100000" b="-100000"/>
          </a:gradFill>
          <a:ln w="28575">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4" name="Speech Bubble: Rectangle with Corners Rounded 3">
            <a:extLst>
              <a:ext uri="{FF2B5EF4-FFF2-40B4-BE49-F238E27FC236}">
                <a16:creationId xmlns:a16="http://schemas.microsoft.com/office/drawing/2014/main" id="{8678184B-DA17-43A1-8F9D-EC45F040EE45}"/>
              </a:ext>
            </a:extLst>
          </p:cNvPr>
          <p:cNvSpPr/>
          <p:nvPr/>
        </p:nvSpPr>
        <p:spPr>
          <a:xfrm>
            <a:off x="576445" y="4893566"/>
            <a:ext cx="1474460" cy="808591"/>
          </a:xfrm>
          <a:prstGeom prst="wedgeRoundRectCallout">
            <a:avLst>
              <a:gd name="adj1" fmla="val -6897"/>
              <a:gd name="adj2" fmla="val 80289"/>
              <a:gd name="adj3" fmla="val 16667"/>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ea typeface="Lato" panose="020F0502020204030203" pitchFamily="34" charset="0"/>
                <a:cs typeface="Century Gothic"/>
              </a:rPr>
              <a:t>I agree because…</a:t>
            </a:r>
          </a:p>
        </p:txBody>
      </p:sp>
      <p:sp>
        <p:nvSpPr>
          <p:cNvPr id="5" name="Speech Bubble: Rectangle with Corners Rounded 4">
            <a:extLst>
              <a:ext uri="{FF2B5EF4-FFF2-40B4-BE49-F238E27FC236}">
                <a16:creationId xmlns:a16="http://schemas.microsoft.com/office/drawing/2014/main" id="{8DD92779-E9BD-4C49-A27A-F78CC47AEE4F}"/>
              </a:ext>
            </a:extLst>
          </p:cNvPr>
          <p:cNvSpPr/>
          <p:nvPr/>
        </p:nvSpPr>
        <p:spPr>
          <a:xfrm flipH="1">
            <a:off x="7292939" y="4893565"/>
            <a:ext cx="1474460" cy="808591"/>
          </a:xfrm>
          <a:prstGeom prst="wedgeRoundRectCallout">
            <a:avLst>
              <a:gd name="adj1" fmla="val -6897"/>
              <a:gd name="adj2" fmla="val 80289"/>
              <a:gd name="adj3" fmla="val 16667"/>
            </a:avLst>
          </a:prstGeom>
          <a:solidFill>
            <a:schemeClr val="accent2"/>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ea typeface="Lato" panose="020F0502020204030203" pitchFamily="34" charset="0"/>
                <a:cs typeface="Century Gothic"/>
              </a:rPr>
              <a:t>I disagree because…</a:t>
            </a:r>
          </a:p>
        </p:txBody>
      </p:sp>
      <p:pic>
        <p:nvPicPr>
          <p:cNvPr id="6" name="Graphic 5" descr="Shoe footprints with solid fill">
            <a:extLst>
              <a:ext uri="{FF2B5EF4-FFF2-40B4-BE49-F238E27FC236}">
                <a16:creationId xmlns:a16="http://schemas.microsoft.com/office/drawing/2014/main" id="{A5BED942-D4EC-4D35-9AA3-946D7657BDC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20491058">
            <a:off x="2172261" y="5132298"/>
            <a:ext cx="914400" cy="914400"/>
          </a:xfrm>
          <a:prstGeom prst="rect">
            <a:avLst/>
          </a:prstGeom>
        </p:spPr>
      </p:pic>
      <p:pic>
        <p:nvPicPr>
          <p:cNvPr id="7" name="Graphic 6" descr="Shoe footprints with solid fill">
            <a:extLst>
              <a:ext uri="{FF2B5EF4-FFF2-40B4-BE49-F238E27FC236}">
                <a16:creationId xmlns:a16="http://schemas.microsoft.com/office/drawing/2014/main" id="{D3C281E1-52B4-4842-BAA6-BE35299194E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21089521">
            <a:off x="3087823" y="5132298"/>
            <a:ext cx="914400" cy="914400"/>
          </a:xfrm>
          <a:prstGeom prst="rect">
            <a:avLst/>
          </a:prstGeom>
        </p:spPr>
      </p:pic>
      <p:pic>
        <p:nvPicPr>
          <p:cNvPr id="8" name="Graphic 7" descr="Shoe footprints with solid fill">
            <a:extLst>
              <a:ext uri="{FF2B5EF4-FFF2-40B4-BE49-F238E27FC236}">
                <a16:creationId xmlns:a16="http://schemas.microsoft.com/office/drawing/2014/main" id="{18D0C447-5A91-4126-A7C6-F8BFBEEFBA7A}"/>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rot="1108942" flipH="1">
            <a:off x="6326580" y="5132298"/>
            <a:ext cx="914400" cy="914400"/>
          </a:xfrm>
          <a:prstGeom prst="rect">
            <a:avLst/>
          </a:prstGeom>
        </p:spPr>
      </p:pic>
      <p:pic>
        <p:nvPicPr>
          <p:cNvPr id="9" name="Graphic 8" descr="Shoe footprints with solid fill">
            <a:extLst>
              <a:ext uri="{FF2B5EF4-FFF2-40B4-BE49-F238E27FC236}">
                <a16:creationId xmlns:a16="http://schemas.microsoft.com/office/drawing/2014/main" id="{5E42BF0C-E3D5-4CE2-9DD6-15E5B3018F5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rot="487159">
            <a:off x="5328746" y="5132298"/>
            <a:ext cx="914400" cy="914400"/>
          </a:xfrm>
          <a:prstGeom prst="rect">
            <a:avLst/>
          </a:prstGeom>
        </p:spPr>
      </p:pic>
      <p:pic>
        <p:nvPicPr>
          <p:cNvPr id="10" name="Graphic 9" descr="Confused person with solid fill">
            <a:extLst>
              <a:ext uri="{FF2B5EF4-FFF2-40B4-BE49-F238E27FC236}">
                <a16:creationId xmlns:a16="http://schemas.microsoft.com/office/drawing/2014/main" id="{DD415FF6-6ADC-4753-AFED-908815891D0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014507" y="4857836"/>
            <a:ext cx="1371600" cy="1371600"/>
          </a:xfrm>
          <a:prstGeom prst="rect">
            <a:avLst/>
          </a:prstGeom>
        </p:spPr>
      </p:pic>
      <p:sp>
        <p:nvSpPr>
          <p:cNvPr id="11" name="Speech Bubble: Rectangle with Corners Rounded 10">
            <a:extLst>
              <a:ext uri="{FF2B5EF4-FFF2-40B4-BE49-F238E27FC236}">
                <a16:creationId xmlns:a16="http://schemas.microsoft.com/office/drawing/2014/main" id="{284A27CC-C270-4A3D-BBB4-16D7D1DDD73B}"/>
              </a:ext>
            </a:extLst>
          </p:cNvPr>
          <p:cNvSpPr/>
          <p:nvPr/>
        </p:nvSpPr>
        <p:spPr>
          <a:xfrm>
            <a:off x="576445" y="1885632"/>
            <a:ext cx="4365426" cy="1735873"/>
          </a:xfrm>
          <a:prstGeom prst="wedgeRoundRectCallout">
            <a:avLst>
              <a:gd name="adj1" fmla="val 69357"/>
              <a:gd name="adj2" fmla="val -27043"/>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There isn’t anything wrong with gender stereotypes </a:t>
            </a:r>
            <a:r>
              <a:rPr lang="en-GB" sz="1600" dirty="0">
                <a:solidFill>
                  <a:schemeClr val="tx1"/>
                </a:solidFill>
                <a:ea typeface="Lato" panose="020F0502020204030203" pitchFamily="34" charset="0"/>
                <a:cs typeface="Century Gothic"/>
              </a:rPr>
              <a:t>–</a:t>
            </a:r>
            <a:r>
              <a:rPr lang="en-GB" sz="1600" b="1" dirty="0">
                <a:solidFill>
                  <a:schemeClr val="tx1"/>
                </a:solidFill>
                <a:ea typeface="Lato" panose="020F0502020204030203" pitchFamily="34" charset="0"/>
                <a:cs typeface="Century Gothic"/>
              </a:rPr>
              <a:t> </a:t>
            </a:r>
            <a:r>
              <a:rPr lang="en-GB" sz="1600" dirty="0">
                <a:solidFill>
                  <a:schemeClr val="tx1"/>
                </a:solidFill>
                <a:ea typeface="Lato" panose="020F0502020204030203" pitchFamily="34" charset="0"/>
                <a:cs typeface="Century Gothic"/>
              </a:rPr>
              <a:t>they help to give us a sense of belonging in our society today. </a:t>
            </a:r>
            <a:r>
              <a:rPr lang="en-GB" sz="1600" b="1" dirty="0">
                <a:solidFill>
                  <a:schemeClr val="tx1"/>
                </a:solidFill>
                <a:ea typeface="Lato" panose="020F0502020204030203" pitchFamily="34" charset="0"/>
                <a:cs typeface="Century Gothic"/>
              </a:rPr>
              <a:t>I don’t think that this is a bad thing.</a:t>
            </a:r>
          </a:p>
        </p:txBody>
      </p:sp>
      <p:sp>
        <p:nvSpPr>
          <p:cNvPr id="13" name="Text Placeholder 1">
            <a:extLst>
              <a:ext uri="{FF2B5EF4-FFF2-40B4-BE49-F238E27FC236}">
                <a16:creationId xmlns:a16="http://schemas.microsoft.com/office/drawing/2014/main" id="{502AA4A9-719A-4414-8980-B009B5D0421B}"/>
              </a:ext>
            </a:extLst>
          </p:cNvPr>
          <p:cNvSpPr>
            <a:spLocks noGrp="1"/>
          </p:cNvSpPr>
          <p:nvPr>
            <p:ph type="body" sz="quarter" idx="10"/>
          </p:nvPr>
        </p:nvSpPr>
        <p:spPr>
          <a:xfrm>
            <a:off x="776288" y="241911"/>
            <a:ext cx="7739062" cy="571500"/>
          </a:xfrm>
        </p:spPr>
        <p:txBody>
          <a:bodyPr/>
          <a:lstStyle/>
          <a:p>
            <a:r>
              <a:rPr lang="en-GB" dirty="0"/>
              <a:t>Will it affect you?</a:t>
            </a:r>
          </a:p>
        </p:txBody>
      </p:sp>
      <p:sp>
        <p:nvSpPr>
          <p:cNvPr id="14" name="Pentagon 20">
            <a:extLst>
              <a:ext uri="{FF2B5EF4-FFF2-40B4-BE49-F238E27FC236}">
                <a16:creationId xmlns:a16="http://schemas.microsoft.com/office/drawing/2014/main" id="{DFE2C5EE-FCC1-4572-8213-D279AD82A094}"/>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5" name="Graphic 15" descr="Chat">
            <a:extLst>
              <a:ext uri="{FF2B5EF4-FFF2-40B4-BE49-F238E27FC236}">
                <a16:creationId xmlns:a16="http://schemas.microsoft.com/office/drawing/2014/main" id="{CD50C437-15A5-46FE-A37C-8DAD8095CDAD}"/>
              </a:ext>
            </a:extLst>
          </p:cNvPr>
          <p:cNvPicPr>
            <a:picLocks noChangeAspect="1"/>
          </p:cNvPicPr>
          <p:nvPr/>
        </p:nvPicPr>
        <p:blipFill>
          <a:blip r:embed="rId14" cstate="screen">
            <a:extLst>
              <a:ext uri="{28A0092B-C50C-407E-A947-70E740481C1C}">
                <a14:useLocalDpi xmlns:a14="http://schemas.microsoft.com/office/drawing/2010/main"/>
              </a:ext>
              <a:ext uri="{96DAC541-7B7A-43D3-8B79-37D633B846F1}">
                <asvg:svgBlip xmlns:asvg="http://schemas.microsoft.com/office/drawing/2016/SVG/main" r:embed="rId15"/>
              </a:ext>
            </a:extLst>
          </a:blip>
          <a:stretch>
            <a:fillRect/>
          </a:stretch>
        </p:blipFill>
        <p:spPr>
          <a:xfrm>
            <a:off x="0" y="181738"/>
            <a:ext cx="579600" cy="579600"/>
          </a:xfrm>
          <a:prstGeom prst="rect">
            <a:avLst/>
          </a:prstGeom>
        </p:spPr>
      </p:pic>
    </p:spTree>
    <p:extLst>
      <p:ext uri="{BB962C8B-B14F-4D97-AF65-F5344CB8AC3E}">
        <p14:creationId xmlns:p14="http://schemas.microsoft.com/office/powerpoint/2010/main" val="9759220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F21E9E0-C096-4171-8483-45BA0C804D1C}"/>
              </a:ext>
            </a:extLst>
          </p:cNvPr>
          <p:cNvSpPr/>
          <p:nvPr/>
        </p:nvSpPr>
        <p:spPr>
          <a:xfrm>
            <a:off x="0" y="4606647"/>
            <a:ext cx="9144000" cy="2251353"/>
          </a:xfrm>
          <a:prstGeom prst="rect">
            <a:avLst/>
          </a:prstGeom>
          <a:solidFill>
            <a:schemeClr val="bg1">
              <a:lumMod val="9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 name="Arrow: Left-Right 2">
            <a:extLst>
              <a:ext uri="{FF2B5EF4-FFF2-40B4-BE49-F238E27FC236}">
                <a16:creationId xmlns:a16="http://schemas.microsoft.com/office/drawing/2014/main" id="{81BCC96B-DCE8-429F-89EE-C35091725238}"/>
              </a:ext>
            </a:extLst>
          </p:cNvPr>
          <p:cNvSpPr/>
          <p:nvPr/>
        </p:nvSpPr>
        <p:spPr>
          <a:xfrm flipH="1">
            <a:off x="376601" y="6023805"/>
            <a:ext cx="8390798" cy="628650"/>
          </a:xfrm>
          <a:prstGeom prst="leftRightArrow">
            <a:avLst/>
          </a:prstGeom>
          <a:gradFill flip="none" rotWithShape="1">
            <a:gsLst>
              <a:gs pos="0">
                <a:schemeClr val="tx2"/>
              </a:gs>
              <a:gs pos="51000">
                <a:srgbClr val="A18AC3"/>
              </a:gs>
              <a:gs pos="100000">
                <a:schemeClr val="accent2"/>
              </a:gs>
            </a:gsLst>
            <a:path path="circle">
              <a:fillToRect l="100000" t="100000"/>
            </a:path>
            <a:tileRect r="-100000" b="-100000"/>
          </a:gradFill>
          <a:ln w="28575">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4" name="Speech Bubble: Rectangle with Corners Rounded 3">
            <a:extLst>
              <a:ext uri="{FF2B5EF4-FFF2-40B4-BE49-F238E27FC236}">
                <a16:creationId xmlns:a16="http://schemas.microsoft.com/office/drawing/2014/main" id="{8678184B-DA17-43A1-8F9D-EC45F040EE45}"/>
              </a:ext>
            </a:extLst>
          </p:cNvPr>
          <p:cNvSpPr/>
          <p:nvPr/>
        </p:nvSpPr>
        <p:spPr>
          <a:xfrm>
            <a:off x="576445" y="4893566"/>
            <a:ext cx="1474460" cy="808591"/>
          </a:xfrm>
          <a:prstGeom prst="wedgeRoundRectCallout">
            <a:avLst>
              <a:gd name="adj1" fmla="val -6897"/>
              <a:gd name="adj2" fmla="val 80289"/>
              <a:gd name="adj3" fmla="val 16667"/>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ea typeface="Lato" panose="020F0502020204030203" pitchFamily="34" charset="0"/>
                <a:cs typeface="Century Gothic"/>
              </a:rPr>
              <a:t>I agree because…</a:t>
            </a:r>
          </a:p>
        </p:txBody>
      </p:sp>
      <p:sp>
        <p:nvSpPr>
          <p:cNvPr id="5" name="Speech Bubble: Rectangle with Corners Rounded 4">
            <a:extLst>
              <a:ext uri="{FF2B5EF4-FFF2-40B4-BE49-F238E27FC236}">
                <a16:creationId xmlns:a16="http://schemas.microsoft.com/office/drawing/2014/main" id="{8DD92779-E9BD-4C49-A27A-F78CC47AEE4F}"/>
              </a:ext>
            </a:extLst>
          </p:cNvPr>
          <p:cNvSpPr/>
          <p:nvPr/>
        </p:nvSpPr>
        <p:spPr>
          <a:xfrm flipH="1">
            <a:off x="7292939" y="4893565"/>
            <a:ext cx="1474460" cy="808591"/>
          </a:xfrm>
          <a:prstGeom prst="wedgeRoundRectCallout">
            <a:avLst>
              <a:gd name="adj1" fmla="val -6897"/>
              <a:gd name="adj2" fmla="val 80289"/>
              <a:gd name="adj3" fmla="val 16667"/>
            </a:avLst>
          </a:prstGeom>
          <a:solidFill>
            <a:schemeClr val="accent2"/>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ea typeface="Lato" panose="020F0502020204030203" pitchFamily="34" charset="0"/>
                <a:cs typeface="Century Gothic"/>
              </a:rPr>
              <a:t>I disagree because…</a:t>
            </a:r>
          </a:p>
        </p:txBody>
      </p:sp>
      <p:pic>
        <p:nvPicPr>
          <p:cNvPr id="6" name="Graphic 5" descr="Shoe footprints with solid fill">
            <a:extLst>
              <a:ext uri="{FF2B5EF4-FFF2-40B4-BE49-F238E27FC236}">
                <a16:creationId xmlns:a16="http://schemas.microsoft.com/office/drawing/2014/main" id="{A5BED942-D4EC-4D35-9AA3-946D7657BDC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20491058">
            <a:off x="2172261" y="5132298"/>
            <a:ext cx="914400" cy="914400"/>
          </a:xfrm>
          <a:prstGeom prst="rect">
            <a:avLst/>
          </a:prstGeom>
        </p:spPr>
      </p:pic>
      <p:pic>
        <p:nvPicPr>
          <p:cNvPr id="7" name="Graphic 6" descr="Shoe footprints with solid fill">
            <a:extLst>
              <a:ext uri="{FF2B5EF4-FFF2-40B4-BE49-F238E27FC236}">
                <a16:creationId xmlns:a16="http://schemas.microsoft.com/office/drawing/2014/main" id="{D3C281E1-52B4-4842-BAA6-BE35299194E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21089521">
            <a:off x="3087823" y="5132298"/>
            <a:ext cx="914400" cy="914400"/>
          </a:xfrm>
          <a:prstGeom prst="rect">
            <a:avLst/>
          </a:prstGeom>
        </p:spPr>
      </p:pic>
      <p:pic>
        <p:nvPicPr>
          <p:cNvPr id="8" name="Graphic 7" descr="Shoe footprints with solid fill">
            <a:extLst>
              <a:ext uri="{FF2B5EF4-FFF2-40B4-BE49-F238E27FC236}">
                <a16:creationId xmlns:a16="http://schemas.microsoft.com/office/drawing/2014/main" id="{18D0C447-5A91-4126-A7C6-F8BFBEEFBA7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rot="1108942" flipH="1">
            <a:off x="6326580" y="5132298"/>
            <a:ext cx="914400" cy="914400"/>
          </a:xfrm>
          <a:prstGeom prst="rect">
            <a:avLst/>
          </a:prstGeom>
        </p:spPr>
      </p:pic>
      <p:pic>
        <p:nvPicPr>
          <p:cNvPr id="9" name="Graphic 8" descr="Shoe footprints with solid fill">
            <a:extLst>
              <a:ext uri="{FF2B5EF4-FFF2-40B4-BE49-F238E27FC236}">
                <a16:creationId xmlns:a16="http://schemas.microsoft.com/office/drawing/2014/main" id="{5E42BF0C-E3D5-4CE2-9DD6-15E5B3018F5A}"/>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rot="487159">
            <a:off x="5328746" y="5132298"/>
            <a:ext cx="914400" cy="914400"/>
          </a:xfrm>
          <a:prstGeom prst="rect">
            <a:avLst/>
          </a:prstGeom>
        </p:spPr>
      </p:pic>
      <p:pic>
        <p:nvPicPr>
          <p:cNvPr id="10" name="Graphic 9" descr="Confused person with solid fill">
            <a:extLst>
              <a:ext uri="{FF2B5EF4-FFF2-40B4-BE49-F238E27FC236}">
                <a16:creationId xmlns:a16="http://schemas.microsoft.com/office/drawing/2014/main" id="{DD415FF6-6ADC-4753-AFED-908815891D0F}"/>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014507" y="4857836"/>
            <a:ext cx="1371600" cy="1371600"/>
          </a:xfrm>
          <a:prstGeom prst="rect">
            <a:avLst/>
          </a:prstGeom>
        </p:spPr>
      </p:pic>
      <p:sp>
        <p:nvSpPr>
          <p:cNvPr id="13" name="Text Placeholder 1">
            <a:extLst>
              <a:ext uri="{FF2B5EF4-FFF2-40B4-BE49-F238E27FC236}">
                <a16:creationId xmlns:a16="http://schemas.microsoft.com/office/drawing/2014/main" id="{502AA4A9-719A-4414-8980-B009B5D0421B}"/>
              </a:ext>
            </a:extLst>
          </p:cNvPr>
          <p:cNvSpPr>
            <a:spLocks noGrp="1"/>
          </p:cNvSpPr>
          <p:nvPr>
            <p:ph type="body" sz="quarter" idx="10"/>
          </p:nvPr>
        </p:nvSpPr>
        <p:spPr>
          <a:xfrm>
            <a:off x="776288" y="241911"/>
            <a:ext cx="7739062" cy="571500"/>
          </a:xfrm>
        </p:spPr>
        <p:txBody>
          <a:bodyPr/>
          <a:lstStyle/>
          <a:p>
            <a:r>
              <a:rPr lang="en-GB" dirty="0"/>
              <a:t>Will it affect you?</a:t>
            </a:r>
          </a:p>
        </p:txBody>
      </p:sp>
      <p:sp>
        <p:nvSpPr>
          <p:cNvPr id="14" name="Pentagon 20">
            <a:extLst>
              <a:ext uri="{FF2B5EF4-FFF2-40B4-BE49-F238E27FC236}">
                <a16:creationId xmlns:a16="http://schemas.microsoft.com/office/drawing/2014/main" id="{DFE2C5EE-FCC1-4572-8213-D279AD82A094}"/>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5" name="Graphic 15" descr="Chat">
            <a:extLst>
              <a:ext uri="{FF2B5EF4-FFF2-40B4-BE49-F238E27FC236}">
                <a16:creationId xmlns:a16="http://schemas.microsoft.com/office/drawing/2014/main" id="{CD50C437-15A5-46FE-A37C-8DAD8095CDAD}"/>
              </a:ext>
            </a:extLst>
          </p:cNvPr>
          <p:cNvPicPr>
            <a:picLocks noChangeAspect="1"/>
          </p:cNvPicPr>
          <p:nvPr/>
        </p:nvPicPr>
        <p:blipFill>
          <a:blip r:embed="rId13" cstate="screen">
            <a:extLst>
              <a:ext uri="{28A0092B-C50C-407E-A947-70E740481C1C}">
                <a14:useLocalDpi xmlns:a14="http://schemas.microsoft.com/office/drawing/2010/main"/>
              </a:ext>
              <a:ext uri="{96DAC541-7B7A-43D3-8B79-37D633B846F1}">
                <asvg:svgBlip xmlns:asvg="http://schemas.microsoft.com/office/drawing/2016/SVG/main" r:embed="rId14"/>
              </a:ext>
            </a:extLst>
          </a:blip>
          <a:stretch>
            <a:fillRect/>
          </a:stretch>
        </p:blipFill>
        <p:spPr>
          <a:xfrm>
            <a:off x="0" y="181738"/>
            <a:ext cx="579600" cy="579600"/>
          </a:xfrm>
          <a:prstGeom prst="rect">
            <a:avLst/>
          </a:prstGeom>
        </p:spPr>
      </p:pic>
      <p:pic>
        <p:nvPicPr>
          <p:cNvPr id="11" name="Picture 10">
            <a:extLst>
              <a:ext uri="{FF2B5EF4-FFF2-40B4-BE49-F238E27FC236}">
                <a16:creationId xmlns:a16="http://schemas.microsoft.com/office/drawing/2014/main" id="{A28D2FF3-D4AD-4F6B-B1CD-776A16A467B3}"/>
              </a:ext>
            </a:extLst>
          </p:cNvPr>
          <p:cNvPicPr>
            <a:picLocks noChangeAspect="1"/>
          </p:cNvPicPr>
          <p:nvPr/>
        </p:nvPicPr>
        <p:blipFill rotWithShape="1">
          <a:blip r:embed="rId15" cstate="print">
            <a:clrChange>
              <a:clrFrom>
                <a:srgbClr val="FEFCFD"/>
              </a:clrFrom>
              <a:clrTo>
                <a:srgbClr val="FEFCFD">
                  <a:alpha val="0"/>
                </a:srgbClr>
              </a:clrTo>
            </a:clrChange>
            <a:extLst>
              <a:ext uri="{BEBA8EAE-BF5A-486C-A8C5-ECC9F3942E4B}">
                <a14:imgProps xmlns:a14="http://schemas.microsoft.com/office/drawing/2010/main">
                  <a14:imgLayer r:embed="rId16">
                    <a14:imgEffect>
                      <a14:backgroundRemoval t="3890" b="98798" l="732" r="96280">
                        <a14:foregroundMark x1="53780" y1="4031" x2="53780" y2="4031"/>
                        <a14:foregroundMark x1="62866" y1="6223" x2="62866" y2="6223"/>
                        <a14:foregroundMark x1="83476" y1="89109" x2="24146" y2="90948"/>
                        <a14:foregroundMark x1="67195" y1="75035" x2="96280" y2="88402"/>
                        <a14:foregroundMark x1="96280" y1="97454" x2="65793" y2="96393"/>
                        <a14:foregroundMark x1="65793" y1="96393" x2="38841" y2="96393"/>
                        <a14:foregroundMark x1="38841" y1="96393" x2="25793" y2="96040"/>
                        <a14:foregroundMark x1="25793" y1="96040" x2="32866" y2="83239"/>
                        <a14:foregroundMark x1="32866" y1="83239" x2="46280" y2="76096"/>
                        <a14:foregroundMark x1="41951" y1="73197" x2="18537" y2="90028"/>
                        <a14:foregroundMark x1="18537" y1="90028" x2="6098" y2="94272"/>
                        <a14:foregroundMark x1="6098" y1="94272" x2="5427" y2="94908"/>
                        <a14:foregroundMark x1="3537" y1="98939" x2="3537" y2="98939"/>
                        <a14:foregroundMark x1="1341" y1="97454" x2="25427" y2="83380"/>
                        <a14:foregroundMark x1="25427" y1="83380" x2="28841" y2="82603"/>
                        <a14:foregroundMark x1="732" y1="98515" x2="732" y2="98515"/>
                      </a14:backgroundRemoval>
                    </a14:imgEffect>
                  </a14:imgLayer>
                </a14:imgProps>
              </a:ext>
              <a:ext uri="{28A0092B-C50C-407E-A947-70E740481C1C}">
                <a14:useLocalDpi xmlns:a14="http://schemas.microsoft.com/office/drawing/2010/main"/>
              </a:ext>
            </a:extLst>
          </a:blip>
          <a:srcRect/>
          <a:stretch/>
        </p:blipFill>
        <p:spPr>
          <a:xfrm flipH="1">
            <a:off x="-12032" y="1309409"/>
            <a:ext cx="3853231" cy="3323005"/>
          </a:xfrm>
          <a:prstGeom prst="rect">
            <a:avLst/>
          </a:prstGeom>
        </p:spPr>
      </p:pic>
      <p:sp>
        <p:nvSpPr>
          <p:cNvPr id="16" name="Speech Bubble: Rectangle with Corners Rounded 15">
            <a:extLst>
              <a:ext uri="{FF2B5EF4-FFF2-40B4-BE49-F238E27FC236}">
                <a16:creationId xmlns:a16="http://schemas.microsoft.com/office/drawing/2014/main" id="{740F4009-EC18-4AA8-8FF8-ABE3126D16B0}"/>
              </a:ext>
            </a:extLst>
          </p:cNvPr>
          <p:cNvSpPr/>
          <p:nvPr/>
        </p:nvSpPr>
        <p:spPr>
          <a:xfrm flipH="1">
            <a:off x="4202129" y="1880223"/>
            <a:ext cx="4365426" cy="1735873"/>
          </a:xfrm>
          <a:prstGeom prst="wedgeRoundRectCallout">
            <a:avLst>
              <a:gd name="adj1" fmla="val 66592"/>
              <a:gd name="adj2" fmla="val 20664"/>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Lots of people make gender stereotypes without realising it, so </a:t>
            </a:r>
            <a:r>
              <a:rPr lang="en-GB" sz="1600" b="1" dirty="0">
                <a:solidFill>
                  <a:schemeClr val="tx1"/>
                </a:solidFill>
                <a:ea typeface="Lato" panose="020F0502020204030203" pitchFamily="34" charset="0"/>
                <a:cs typeface="Century Gothic"/>
              </a:rPr>
              <a:t>even if we work really hard, other people will still treat us differently based on our gender. </a:t>
            </a:r>
            <a:r>
              <a:rPr lang="en-GB" sz="1600" dirty="0">
                <a:solidFill>
                  <a:schemeClr val="tx1"/>
                </a:solidFill>
                <a:ea typeface="Lato" panose="020F0502020204030203" pitchFamily="34" charset="0"/>
                <a:cs typeface="Century Gothic"/>
              </a:rPr>
              <a:t>This can make it harder for us to achieve the things that we really want.</a:t>
            </a:r>
            <a:endParaRPr lang="en-GB" sz="1600" b="1" dirty="0">
              <a:solidFill>
                <a:schemeClr val="tx1"/>
              </a:solidFill>
              <a:ea typeface="Lato" panose="020F0502020204030203" pitchFamily="34" charset="0"/>
              <a:cs typeface="Century Gothic"/>
            </a:endParaRPr>
          </a:p>
        </p:txBody>
      </p:sp>
    </p:spTree>
    <p:extLst>
      <p:ext uri="{BB962C8B-B14F-4D97-AF65-F5344CB8AC3E}">
        <p14:creationId xmlns:p14="http://schemas.microsoft.com/office/powerpoint/2010/main" val="12651780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Little Constructor With Hammer In Her Hand Little Constructor With Hammer In Her Hand girl child builder white background stock pictures, royalty-free photos &amp; images">
            <a:extLst>
              <a:ext uri="{FF2B5EF4-FFF2-40B4-BE49-F238E27FC236}">
                <a16:creationId xmlns:a16="http://schemas.microsoft.com/office/drawing/2014/main" id="{BA4EAD20-2908-4B53-B092-12C074EC1A41}"/>
              </a:ext>
            </a:extLst>
          </p:cNvPr>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5470838" y="1567231"/>
            <a:ext cx="3129243" cy="3026019"/>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BF21E9E0-C096-4171-8483-45BA0C804D1C}"/>
              </a:ext>
            </a:extLst>
          </p:cNvPr>
          <p:cNvSpPr/>
          <p:nvPr/>
        </p:nvSpPr>
        <p:spPr>
          <a:xfrm>
            <a:off x="0" y="4606647"/>
            <a:ext cx="9144000" cy="2251353"/>
          </a:xfrm>
          <a:prstGeom prst="rect">
            <a:avLst/>
          </a:prstGeom>
          <a:solidFill>
            <a:schemeClr val="bg1">
              <a:lumMod val="9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 name="Arrow: Left-Right 2">
            <a:extLst>
              <a:ext uri="{FF2B5EF4-FFF2-40B4-BE49-F238E27FC236}">
                <a16:creationId xmlns:a16="http://schemas.microsoft.com/office/drawing/2014/main" id="{81BCC96B-DCE8-429F-89EE-C35091725238}"/>
              </a:ext>
            </a:extLst>
          </p:cNvPr>
          <p:cNvSpPr/>
          <p:nvPr/>
        </p:nvSpPr>
        <p:spPr>
          <a:xfrm flipH="1">
            <a:off x="376601" y="6023805"/>
            <a:ext cx="8390798" cy="628650"/>
          </a:xfrm>
          <a:prstGeom prst="leftRightArrow">
            <a:avLst/>
          </a:prstGeom>
          <a:gradFill flip="none" rotWithShape="1">
            <a:gsLst>
              <a:gs pos="0">
                <a:schemeClr val="tx2"/>
              </a:gs>
              <a:gs pos="51000">
                <a:srgbClr val="A18AC3"/>
              </a:gs>
              <a:gs pos="100000">
                <a:schemeClr val="accent2"/>
              </a:gs>
            </a:gsLst>
            <a:path path="circle">
              <a:fillToRect l="100000" t="100000"/>
            </a:path>
            <a:tileRect r="-100000" b="-100000"/>
          </a:gradFill>
          <a:ln w="28575">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4" name="Speech Bubble: Rectangle with Corners Rounded 3">
            <a:extLst>
              <a:ext uri="{FF2B5EF4-FFF2-40B4-BE49-F238E27FC236}">
                <a16:creationId xmlns:a16="http://schemas.microsoft.com/office/drawing/2014/main" id="{8678184B-DA17-43A1-8F9D-EC45F040EE45}"/>
              </a:ext>
            </a:extLst>
          </p:cNvPr>
          <p:cNvSpPr/>
          <p:nvPr/>
        </p:nvSpPr>
        <p:spPr>
          <a:xfrm>
            <a:off x="576445" y="4893566"/>
            <a:ext cx="1474460" cy="808591"/>
          </a:xfrm>
          <a:prstGeom prst="wedgeRoundRectCallout">
            <a:avLst>
              <a:gd name="adj1" fmla="val -6897"/>
              <a:gd name="adj2" fmla="val 80289"/>
              <a:gd name="adj3" fmla="val 16667"/>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ea typeface="Lato" panose="020F0502020204030203" pitchFamily="34" charset="0"/>
                <a:cs typeface="Century Gothic"/>
              </a:rPr>
              <a:t>I agree because…</a:t>
            </a:r>
          </a:p>
        </p:txBody>
      </p:sp>
      <p:sp>
        <p:nvSpPr>
          <p:cNvPr id="5" name="Speech Bubble: Rectangle with Corners Rounded 4">
            <a:extLst>
              <a:ext uri="{FF2B5EF4-FFF2-40B4-BE49-F238E27FC236}">
                <a16:creationId xmlns:a16="http://schemas.microsoft.com/office/drawing/2014/main" id="{8DD92779-E9BD-4C49-A27A-F78CC47AEE4F}"/>
              </a:ext>
            </a:extLst>
          </p:cNvPr>
          <p:cNvSpPr/>
          <p:nvPr/>
        </p:nvSpPr>
        <p:spPr>
          <a:xfrm flipH="1">
            <a:off x="7292939" y="4893565"/>
            <a:ext cx="1474460" cy="808591"/>
          </a:xfrm>
          <a:prstGeom prst="wedgeRoundRectCallout">
            <a:avLst>
              <a:gd name="adj1" fmla="val -6897"/>
              <a:gd name="adj2" fmla="val 80289"/>
              <a:gd name="adj3" fmla="val 16667"/>
            </a:avLst>
          </a:prstGeom>
          <a:solidFill>
            <a:schemeClr val="accent2"/>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ea typeface="Lato" panose="020F0502020204030203" pitchFamily="34" charset="0"/>
                <a:cs typeface="Century Gothic"/>
              </a:rPr>
              <a:t>I disagree because…</a:t>
            </a:r>
          </a:p>
        </p:txBody>
      </p:sp>
      <p:pic>
        <p:nvPicPr>
          <p:cNvPr id="6" name="Graphic 5" descr="Shoe footprints with solid fill">
            <a:extLst>
              <a:ext uri="{FF2B5EF4-FFF2-40B4-BE49-F238E27FC236}">
                <a16:creationId xmlns:a16="http://schemas.microsoft.com/office/drawing/2014/main" id="{A5BED942-D4EC-4D35-9AA3-946D7657BDC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20491058">
            <a:off x="2172261" y="5132298"/>
            <a:ext cx="914400" cy="914400"/>
          </a:xfrm>
          <a:prstGeom prst="rect">
            <a:avLst/>
          </a:prstGeom>
        </p:spPr>
      </p:pic>
      <p:pic>
        <p:nvPicPr>
          <p:cNvPr id="7" name="Graphic 6" descr="Shoe footprints with solid fill">
            <a:extLst>
              <a:ext uri="{FF2B5EF4-FFF2-40B4-BE49-F238E27FC236}">
                <a16:creationId xmlns:a16="http://schemas.microsoft.com/office/drawing/2014/main" id="{D3C281E1-52B4-4842-BAA6-BE35299194E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21089521">
            <a:off x="3087823" y="5132298"/>
            <a:ext cx="914400" cy="914400"/>
          </a:xfrm>
          <a:prstGeom prst="rect">
            <a:avLst/>
          </a:prstGeom>
        </p:spPr>
      </p:pic>
      <p:pic>
        <p:nvPicPr>
          <p:cNvPr id="8" name="Graphic 7" descr="Shoe footprints with solid fill">
            <a:extLst>
              <a:ext uri="{FF2B5EF4-FFF2-40B4-BE49-F238E27FC236}">
                <a16:creationId xmlns:a16="http://schemas.microsoft.com/office/drawing/2014/main" id="{18D0C447-5A91-4126-A7C6-F8BFBEEFBA7A}"/>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rot="1108942" flipH="1">
            <a:off x="6326580" y="5132298"/>
            <a:ext cx="914400" cy="914400"/>
          </a:xfrm>
          <a:prstGeom prst="rect">
            <a:avLst/>
          </a:prstGeom>
        </p:spPr>
      </p:pic>
      <p:pic>
        <p:nvPicPr>
          <p:cNvPr id="9" name="Graphic 8" descr="Shoe footprints with solid fill">
            <a:extLst>
              <a:ext uri="{FF2B5EF4-FFF2-40B4-BE49-F238E27FC236}">
                <a16:creationId xmlns:a16="http://schemas.microsoft.com/office/drawing/2014/main" id="{5E42BF0C-E3D5-4CE2-9DD6-15E5B3018F5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rot="487159">
            <a:off x="5328746" y="5132298"/>
            <a:ext cx="914400" cy="914400"/>
          </a:xfrm>
          <a:prstGeom prst="rect">
            <a:avLst/>
          </a:prstGeom>
        </p:spPr>
      </p:pic>
      <p:pic>
        <p:nvPicPr>
          <p:cNvPr id="10" name="Graphic 9" descr="Confused person with solid fill">
            <a:extLst>
              <a:ext uri="{FF2B5EF4-FFF2-40B4-BE49-F238E27FC236}">
                <a16:creationId xmlns:a16="http://schemas.microsoft.com/office/drawing/2014/main" id="{DD415FF6-6ADC-4753-AFED-908815891D0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014507" y="4857836"/>
            <a:ext cx="1371600" cy="1371600"/>
          </a:xfrm>
          <a:prstGeom prst="rect">
            <a:avLst/>
          </a:prstGeom>
        </p:spPr>
      </p:pic>
      <p:sp>
        <p:nvSpPr>
          <p:cNvPr id="11" name="Speech Bubble: Rectangle with Corners Rounded 10">
            <a:extLst>
              <a:ext uri="{FF2B5EF4-FFF2-40B4-BE49-F238E27FC236}">
                <a16:creationId xmlns:a16="http://schemas.microsoft.com/office/drawing/2014/main" id="{284A27CC-C270-4A3D-BBB4-16D7D1DDD73B}"/>
              </a:ext>
            </a:extLst>
          </p:cNvPr>
          <p:cNvSpPr/>
          <p:nvPr/>
        </p:nvSpPr>
        <p:spPr>
          <a:xfrm>
            <a:off x="576445" y="1885632"/>
            <a:ext cx="4365426" cy="1735873"/>
          </a:xfrm>
          <a:prstGeom prst="wedgeRoundRectCallout">
            <a:avLst>
              <a:gd name="adj1" fmla="val 71121"/>
              <a:gd name="adj2" fmla="val 7535"/>
              <a:gd name="adj3" fmla="val 16667"/>
            </a:avLst>
          </a:prstGeom>
          <a:solidFill>
            <a:schemeClr val="accent3"/>
          </a:solidFill>
          <a:ln w="28575">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Gender stereotypes are changing</a:t>
            </a:r>
            <a:r>
              <a:rPr lang="en-GB" sz="1600" dirty="0">
                <a:solidFill>
                  <a:schemeClr val="tx1"/>
                </a:solidFill>
                <a:ea typeface="Lato" panose="020F0502020204030203" pitchFamily="34" charset="0"/>
                <a:cs typeface="Century Gothic"/>
              </a:rPr>
              <a:t>. Toys aren’t made for just boys or just girls anymore, and we have lots </a:t>
            </a:r>
            <a:r>
              <a:rPr lang="en-GB" sz="1600" b="1" dirty="0">
                <a:solidFill>
                  <a:schemeClr val="tx1"/>
                </a:solidFill>
                <a:ea typeface="Lato" panose="020F0502020204030203" pitchFamily="34" charset="0"/>
                <a:cs typeface="Century Gothic"/>
              </a:rPr>
              <a:t>more role models </a:t>
            </a:r>
            <a:r>
              <a:rPr lang="en-GB" sz="1600" dirty="0">
                <a:solidFill>
                  <a:schemeClr val="tx1"/>
                </a:solidFill>
                <a:ea typeface="Lato" panose="020F0502020204030203" pitchFamily="34" charset="0"/>
                <a:cs typeface="Century Gothic"/>
              </a:rPr>
              <a:t>in different jobs compared to how it was before. </a:t>
            </a:r>
            <a:r>
              <a:rPr lang="en-GB" sz="1600" b="1" dirty="0">
                <a:solidFill>
                  <a:schemeClr val="tx1"/>
                </a:solidFill>
                <a:ea typeface="Lato" panose="020F0502020204030203" pitchFamily="34" charset="0"/>
                <a:cs typeface="Century Gothic"/>
              </a:rPr>
              <a:t>Things are definitely getting better!</a:t>
            </a:r>
            <a:endParaRPr lang="en-GB" sz="1600" dirty="0">
              <a:solidFill>
                <a:schemeClr val="tx1"/>
              </a:solidFill>
              <a:ea typeface="Lato" panose="020F0502020204030203" pitchFamily="34" charset="0"/>
              <a:cs typeface="Century Gothic"/>
            </a:endParaRPr>
          </a:p>
        </p:txBody>
      </p:sp>
      <p:sp>
        <p:nvSpPr>
          <p:cNvPr id="13" name="Text Placeholder 1">
            <a:extLst>
              <a:ext uri="{FF2B5EF4-FFF2-40B4-BE49-F238E27FC236}">
                <a16:creationId xmlns:a16="http://schemas.microsoft.com/office/drawing/2014/main" id="{502AA4A9-719A-4414-8980-B009B5D0421B}"/>
              </a:ext>
            </a:extLst>
          </p:cNvPr>
          <p:cNvSpPr>
            <a:spLocks noGrp="1"/>
          </p:cNvSpPr>
          <p:nvPr>
            <p:ph type="body" sz="quarter" idx="10"/>
          </p:nvPr>
        </p:nvSpPr>
        <p:spPr>
          <a:xfrm>
            <a:off x="776288" y="241911"/>
            <a:ext cx="7739062" cy="571500"/>
          </a:xfrm>
        </p:spPr>
        <p:txBody>
          <a:bodyPr/>
          <a:lstStyle/>
          <a:p>
            <a:r>
              <a:rPr lang="en-GB" dirty="0"/>
              <a:t>Will it affect you?</a:t>
            </a:r>
          </a:p>
        </p:txBody>
      </p:sp>
      <p:sp>
        <p:nvSpPr>
          <p:cNvPr id="14" name="Pentagon 20">
            <a:extLst>
              <a:ext uri="{FF2B5EF4-FFF2-40B4-BE49-F238E27FC236}">
                <a16:creationId xmlns:a16="http://schemas.microsoft.com/office/drawing/2014/main" id="{DFE2C5EE-FCC1-4572-8213-D279AD82A094}"/>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5" name="Graphic 15" descr="Chat">
            <a:extLst>
              <a:ext uri="{FF2B5EF4-FFF2-40B4-BE49-F238E27FC236}">
                <a16:creationId xmlns:a16="http://schemas.microsoft.com/office/drawing/2014/main" id="{CD50C437-15A5-46FE-A37C-8DAD8095CDAD}"/>
              </a:ext>
            </a:extLst>
          </p:cNvPr>
          <p:cNvPicPr>
            <a:picLocks noChangeAspect="1"/>
          </p:cNvPicPr>
          <p:nvPr/>
        </p:nvPicPr>
        <p:blipFill>
          <a:blip r:embed="rId14" cstate="screen">
            <a:extLst>
              <a:ext uri="{28A0092B-C50C-407E-A947-70E740481C1C}">
                <a14:useLocalDpi xmlns:a14="http://schemas.microsoft.com/office/drawing/2010/main"/>
              </a:ext>
              <a:ext uri="{96DAC541-7B7A-43D3-8B79-37D633B846F1}">
                <asvg:svgBlip xmlns:asvg="http://schemas.microsoft.com/office/drawing/2016/SVG/main" r:embed="rId15"/>
              </a:ext>
            </a:extLst>
          </a:blip>
          <a:stretch>
            <a:fillRect/>
          </a:stretch>
        </p:blipFill>
        <p:spPr>
          <a:xfrm>
            <a:off x="0" y="181738"/>
            <a:ext cx="579600" cy="579600"/>
          </a:xfrm>
          <a:prstGeom prst="rect">
            <a:avLst/>
          </a:prstGeom>
        </p:spPr>
      </p:pic>
    </p:spTree>
    <p:extLst>
      <p:ext uri="{BB962C8B-B14F-4D97-AF65-F5344CB8AC3E}">
        <p14:creationId xmlns:p14="http://schemas.microsoft.com/office/powerpoint/2010/main" val="31042257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F21E9E0-C096-4171-8483-45BA0C804D1C}"/>
              </a:ext>
            </a:extLst>
          </p:cNvPr>
          <p:cNvSpPr/>
          <p:nvPr/>
        </p:nvSpPr>
        <p:spPr>
          <a:xfrm>
            <a:off x="0" y="4606647"/>
            <a:ext cx="9144000" cy="2251353"/>
          </a:xfrm>
          <a:prstGeom prst="rect">
            <a:avLst/>
          </a:prstGeom>
          <a:solidFill>
            <a:schemeClr val="bg1">
              <a:lumMod val="9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 name="Arrow: Left-Right 2">
            <a:extLst>
              <a:ext uri="{FF2B5EF4-FFF2-40B4-BE49-F238E27FC236}">
                <a16:creationId xmlns:a16="http://schemas.microsoft.com/office/drawing/2014/main" id="{81BCC96B-DCE8-429F-89EE-C35091725238}"/>
              </a:ext>
            </a:extLst>
          </p:cNvPr>
          <p:cNvSpPr/>
          <p:nvPr/>
        </p:nvSpPr>
        <p:spPr>
          <a:xfrm flipH="1">
            <a:off x="376601" y="6023805"/>
            <a:ext cx="8390798" cy="628650"/>
          </a:xfrm>
          <a:prstGeom prst="leftRightArrow">
            <a:avLst/>
          </a:prstGeom>
          <a:gradFill flip="none" rotWithShape="1">
            <a:gsLst>
              <a:gs pos="0">
                <a:schemeClr val="tx2"/>
              </a:gs>
              <a:gs pos="51000">
                <a:srgbClr val="A18AC3"/>
              </a:gs>
              <a:gs pos="100000">
                <a:schemeClr val="accent2"/>
              </a:gs>
            </a:gsLst>
            <a:path path="circle">
              <a:fillToRect l="100000" t="100000"/>
            </a:path>
            <a:tileRect r="-100000" b="-100000"/>
          </a:gradFill>
          <a:ln w="28575">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4" name="Speech Bubble: Rectangle with Corners Rounded 3">
            <a:extLst>
              <a:ext uri="{FF2B5EF4-FFF2-40B4-BE49-F238E27FC236}">
                <a16:creationId xmlns:a16="http://schemas.microsoft.com/office/drawing/2014/main" id="{8678184B-DA17-43A1-8F9D-EC45F040EE45}"/>
              </a:ext>
            </a:extLst>
          </p:cNvPr>
          <p:cNvSpPr/>
          <p:nvPr/>
        </p:nvSpPr>
        <p:spPr>
          <a:xfrm>
            <a:off x="576445" y="4893566"/>
            <a:ext cx="1474460" cy="808591"/>
          </a:xfrm>
          <a:prstGeom prst="wedgeRoundRectCallout">
            <a:avLst>
              <a:gd name="adj1" fmla="val -6897"/>
              <a:gd name="adj2" fmla="val 80289"/>
              <a:gd name="adj3" fmla="val 16667"/>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ea typeface="Lato" panose="020F0502020204030203" pitchFamily="34" charset="0"/>
                <a:cs typeface="Century Gothic"/>
              </a:rPr>
              <a:t>I agree because…</a:t>
            </a:r>
          </a:p>
        </p:txBody>
      </p:sp>
      <p:sp>
        <p:nvSpPr>
          <p:cNvPr id="5" name="Speech Bubble: Rectangle with Corners Rounded 4">
            <a:extLst>
              <a:ext uri="{FF2B5EF4-FFF2-40B4-BE49-F238E27FC236}">
                <a16:creationId xmlns:a16="http://schemas.microsoft.com/office/drawing/2014/main" id="{8DD92779-E9BD-4C49-A27A-F78CC47AEE4F}"/>
              </a:ext>
            </a:extLst>
          </p:cNvPr>
          <p:cNvSpPr/>
          <p:nvPr/>
        </p:nvSpPr>
        <p:spPr>
          <a:xfrm flipH="1">
            <a:off x="7292939" y="4893565"/>
            <a:ext cx="1474460" cy="808591"/>
          </a:xfrm>
          <a:prstGeom prst="wedgeRoundRectCallout">
            <a:avLst>
              <a:gd name="adj1" fmla="val -6897"/>
              <a:gd name="adj2" fmla="val 80289"/>
              <a:gd name="adj3" fmla="val 16667"/>
            </a:avLst>
          </a:prstGeom>
          <a:solidFill>
            <a:schemeClr val="accent2"/>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ea typeface="Lato" panose="020F0502020204030203" pitchFamily="34" charset="0"/>
                <a:cs typeface="Century Gothic"/>
              </a:rPr>
              <a:t>I disagree because…</a:t>
            </a:r>
          </a:p>
        </p:txBody>
      </p:sp>
      <p:pic>
        <p:nvPicPr>
          <p:cNvPr id="6" name="Graphic 5" descr="Shoe footprints with solid fill">
            <a:extLst>
              <a:ext uri="{FF2B5EF4-FFF2-40B4-BE49-F238E27FC236}">
                <a16:creationId xmlns:a16="http://schemas.microsoft.com/office/drawing/2014/main" id="{A5BED942-D4EC-4D35-9AA3-946D7657BDC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20491058">
            <a:off x="2172261" y="5132298"/>
            <a:ext cx="914400" cy="914400"/>
          </a:xfrm>
          <a:prstGeom prst="rect">
            <a:avLst/>
          </a:prstGeom>
        </p:spPr>
      </p:pic>
      <p:pic>
        <p:nvPicPr>
          <p:cNvPr id="7" name="Graphic 6" descr="Shoe footprints with solid fill">
            <a:extLst>
              <a:ext uri="{FF2B5EF4-FFF2-40B4-BE49-F238E27FC236}">
                <a16:creationId xmlns:a16="http://schemas.microsoft.com/office/drawing/2014/main" id="{D3C281E1-52B4-4842-BAA6-BE35299194E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21089521">
            <a:off x="3087823" y="5132298"/>
            <a:ext cx="914400" cy="914400"/>
          </a:xfrm>
          <a:prstGeom prst="rect">
            <a:avLst/>
          </a:prstGeom>
        </p:spPr>
      </p:pic>
      <p:pic>
        <p:nvPicPr>
          <p:cNvPr id="8" name="Graphic 7" descr="Shoe footprints with solid fill">
            <a:extLst>
              <a:ext uri="{FF2B5EF4-FFF2-40B4-BE49-F238E27FC236}">
                <a16:creationId xmlns:a16="http://schemas.microsoft.com/office/drawing/2014/main" id="{18D0C447-5A91-4126-A7C6-F8BFBEEFBA7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rot="1108942" flipH="1">
            <a:off x="6326580" y="5132298"/>
            <a:ext cx="914400" cy="914400"/>
          </a:xfrm>
          <a:prstGeom prst="rect">
            <a:avLst/>
          </a:prstGeom>
        </p:spPr>
      </p:pic>
      <p:pic>
        <p:nvPicPr>
          <p:cNvPr id="9" name="Graphic 8" descr="Shoe footprints with solid fill">
            <a:extLst>
              <a:ext uri="{FF2B5EF4-FFF2-40B4-BE49-F238E27FC236}">
                <a16:creationId xmlns:a16="http://schemas.microsoft.com/office/drawing/2014/main" id="{5E42BF0C-E3D5-4CE2-9DD6-15E5B3018F5A}"/>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rot="487159">
            <a:off x="5328746" y="5132298"/>
            <a:ext cx="914400" cy="914400"/>
          </a:xfrm>
          <a:prstGeom prst="rect">
            <a:avLst/>
          </a:prstGeom>
        </p:spPr>
      </p:pic>
      <p:pic>
        <p:nvPicPr>
          <p:cNvPr id="10" name="Graphic 9" descr="Confused person with solid fill">
            <a:extLst>
              <a:ext uri="{FF2B5EF4-FFF2-40B4-BE49-F238E27FC236}">
                <a16:creationId xmlns:a16="http://schemas.microsoft.com/office/drawing/2014/main" id="{DD415FF6-6ADC-4753-AFED-908815891D0F}"/>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014507" y="4857836"/>
            <a:ext cx="1371600" cy="1371600"/>
          </a:xfrm>
          <a:prstGeom prst="rect">
            <a:avLst/>
          </a:prstGeom>
        </p:spPr>
      </p:pic>
      <p:sp>
        <p:nvSpPr>
          <p:cNvPr id="13" name="Text Placeholder 1">
            <a:extLst>
              <a:ext uri="{FF2B5EF4-FFF2-40B4-BE49-F238E27FC236}">
                <a16:creationId xmlns:a16="http://schemas.microsoft.com/office/drawing/2014/main" id="{502AA4A9-719A-4414-8980-B009B5D0421B}"/>
              </a:ext>
            </a:extLst>
          </p:cNvPr>
          <p:cNvSpPr>
            <a:spLocks noGrp="1"/>
          </p:cNvSpPr>
          <p:nvPr>
            <p:ph type="body" sz="quarter" idx="10"/>
          </p:nvPr>
        </p:nvSpPr>
        <p:spPr>
          <a:xfrm>
            <a:off x="776288" y="241911"/>
            <a:ext cx="7739062" cy="571500"/>
          </a:xfrm>
        </p:spPr>
        <p:txBody>
          <a:bodyPr/>
          <a:lstStyle/>
          <a:p>
            <a:r>
              <a:rPr lang="en-GB" dirty="0"/>
              <a:t>Will it affect you?</a:t>
            </a:r>
          </a:p>
        </p:txBody>
      </p:sp>
      <p:sp>
        <p:nvSpPr>
          <p:cNvPr id="14" name="Pentagon 20">
            <a:extLst>
              <a:ext uri="{FF2B5EF4-FFF2-40B4-BE49-F238E27FC236}">
                <a16:creationId xmlns:a16="http://schemas.microsoft.com/office/drawing/2014/main" id="{DFE2C5EE-FCC1-4572-8213-D279AD82A094}"/>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5" name="Graphic 15" descr="Chat">
            <a:extLst>
              <a:ext uri="{FF2B5EF4-FFF2-40B4-BE49-F238E27FC236}">
                <a16:creationId xmlns:a16="http://schemas.microsoft.com/office/drawing/2014/main" id="{CD50C437-15A5-46FE-A37C-8DAD8095CDAD}"/>
              </a:ext>
            </a:extLst>
          </p:cNvPr>
          <p:cNvPicPr>
            <a:picLocks noChangeAspect="1"/>
          </p:cNvPicPr>
          <p:nvPr/>
        </p:nvPicPr>
        <p:blipFill>
          <a:blip r:embed="rId13" cstate="screen">
            <a:extLst>
              <a:ext uri="{28A0092B-C50C-407E-A947-70E740481C1C}">
                <a14:useLocalDpi xmlns:a14="http://schemas.microsoft.com/office/drawing/2010/main"/>
              </a:ext>
              <a:ext uri="{96DAC541-7B7A-43D3-8B79-37D633B846F1}">
                <asvg:svgBlip xmlns:asvg="http://schemas.microsoft.com/office/drawing/2016/SVG/main" r:embed="rId14"/>
              </a:ext>
            </a:extLst>
          </a:blip>
          <a:stretch>
            <a:fillRect/>
          </a:stretch>
        </p:blipFill>
        <p:spPr>
          <a:xfrm>
            <a:off x="0" y="181738"/>
            <a:ext cx="579600" cy="579600"/>
          </a:xfrm>
          <a:prstGeom prst="rect">
            <a:avLst/>
          </a:prstGeom>
        </p:spPr>
      </p:pic>
      <p:sp>
        <p:nvSpPr>
          <p:cNvPr id="16" name="Speech Bubble: Rectangle with Corners Rounded 15">
            <a:extLst>
              <a:ext uri="{FF2B5EF4-FFF2-40B4-BE49-F238E27FC236}">
                <a16:creationId xmlns:a16="http://schemas.microsoft.com/office/drawing/2014/main" id="{740F4009-EC18-4AA8-8FF8-ABE3126D16B0}"/>
              </a:ext>
            </a:extLst>
          </p:cNvPr>
          <p:cNvSpPr/>
          <p:nvPr/>
        </p:nvSpPr>
        <p:spPr>
          <a:xfrm flipH="1">
            <a:off x="3837574" y="1908538"/>
            <a:ext cx="4735295" cy="1712967"/>
          </a:xfrm>
          <a:prstGeom prst="wedgeRoundRectCallout">
            <a:avLst>
              <a:gd name="adj1" fmla="val 65822"/>
              <a:gd name="adj2" fmla="val -17308"/>
              <a:gd name="adj3" fmla="val 16667"/>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Even though things are changing, </a:t>
            </a:r>
            <a:r>
              <a:rPr lang="en-GB" sz="1600" b="1" dirty="0">
                <a:solidFill>
                  <a:schemeClr val="tx1"/>
                </a:solidFill>
                <a:ea typeface="Lato" panose="020F0502020204030203" pitchFamily="34" charset="0"/>
                <a:cs typeface="Century Gothic"/>
              </a:rPr>
              <a:t>more needs to be done</a:t>
            </a:r>
            <a:r>
              <a:rPr lang="en-GB" sz="1600" dirty="0">
                <a:solidFill>
                  <a:schemeClr val="tx1"/>
                </a:solidFill>
                <a:ea typeface="Lato" panose="020F0502020204030203" pitchFamily="34" charset="0"/>
                <a:cs typeface="Century Gothic"/>
              </a:rPr>
              <a:t>. I want to live in a world that is fair and equal for everyone, and </a:t>
            </a:r>
            <a:r>
              <a:rPr lang="en-GB" sz="1600" b="1" dirty="0">
                <a:solidFill>
                  <a:schemeClr val="tx1"/>
                </a:solidFill>
                <a:ea typeface="Lato" panose="020F0502020204030203" pitchFamily="34" charset="0"/>
                <a:cs typeface="Century Gothic"/>
              </a:rPr>
              <a:t>I don’t want anyone to think that they can’t play with some toys or do some jobs just because of their gender.</a:t>
            </a:r>
          </a:p>
        </p:txBody>
      </p:sp>
      <p:pic>
        <p:nvPicPr>
          <p:cNvPr id="11" name="Picture 10" descr="A picture containing person, child, young&#10;&#10;Description automatically generated">
            <a:extLst>
              <a:ext uri="{FF2B5EF4-FFF2-40B4-BE49-F238E27FC236}">
                <a16:creationId xmlns:a16="http://schemas.microsoft.com/office/drawing/2014/main" id="{EBDCAFF9-C799-4AD7-81DD-F76A9728883A}"/>
              </a:ext>
            </a:extLst>
          </p:cNvPr>
          <p:cNvPicPr>
            <a:picLocks noChangeAspect="1"/>
          </p:cNvPicPr>
          <p:nvPr/>
        </p:nvPicPr>
        <p:blipFill rotWithShape="1">
          <a:blip r:embed="rId15"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576445" y="1196667"/>
            <a:ext cx="2757090" cy="3409980"/>
          </a:xfrm>
          <a:prstGeom prst="rect">
            <a:avLst/>
          </a:prstGeom>
        </p:spPr>
      </p:pic>
    </p:spTree>
    <p:extLst>
      <p:ext uri="{BB962C8B-B14F-4D97-AF65-F5344CB8AC3E}">
        <p14:creationId xmlns:p14="http://schemas.microsoft.com/office/powerpoint/2010/main" val="2946921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 Placeholder 4">
            <a:extLst>
              <a:ext uri="{FF2B5EF4-FFF2-40B4-BE49-F238E27FC236}">
                <a16:creationId xmlns:a16="http://schemas.microsoft.com/office/drawing/2014/main" id="{0216F494-05E5-4027-9C6E-938AF90FF28E}"/>
              </a:ext>
            </a:extLst>
          </p:cNvPr>
          <p:cNvSpPr txBox="1">
            <a:spLocks/>
          </p:cNvSpPr>
          <p:nvPr/>
        </p:nvSpPr>
        <p:spPr>
          <a:xfrm>
            <a:off x="5674151" y="5389778"/>
            <a:ext cx="1855231" cy="1066095"/>
          </a:xfrm>
          <a:prstGeom prst="roundRect">
            <a:avLst/>
          </a:prstGeom>
          <a:solidFill>
            <a:schemeClr val="accent5"/>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Vote!</a:t>
            </a:r>
          </a:p>
        </p:txBody>
      </p:sp>
      <p:sp>
        <p:nvSpPr>
          <p:cNvPr id="28" name="Text Placeholder 4">
            <a:extLst>
              <a:ext uri="{FF2B5EF4-FFF2-40B4-BE49-F238E27FC236}">
                <a16:creationId xmlns:a16="http://schemas.microsoft.com/office/drawing/2014/main" id="{88680E99-CF5D-481D-A904-6B5D7FB3FE7C}"/>
              </a:ext>
            </a:extLst>
          </p:cNvPr>
          <p:cNvSpPr txBox="1">
            <a:spLocks/>
          </p:cNvSpPr>
          <p:nvPr/>
        </p:nvSpPr>
        <p:spPr>
          <a:xfrm>
            <a:off x="6705510" y="2937412"/>
            <a:ext cx="1855231" cy="1066095"/>
          </a:xfrm>
          <a:prstGeom prst="roundRect">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Why do role models matter?</a:t>
            </a:r>
          </a:p>
        </p:txBody>
      </p:sp>
      <p:sp>
        <p:nvSpPr>
          <p:cNvPr id="19" name="Text Placeholder 18">
            <a:extLst>
              <a:ext uri="{FF2B5EF4-FFF2-40B4-BE49-F238E27FC236}">
                <a16:creationId xmlns:a16="http://schemas.microsoft.com/office/drawing/2014/main" id="{DCAE70FB-6E54-444E-A185-4DA9196192FE}"/>
              </a:ext>
            </a:extLst>
          </p:cNvPr>
          <p:cNvSpPr>
            <a:spLocks noGrp="1"/>
          </p:cNvSpPr>
          <p:nvPr>
            <p:ph type="body" sz="quarter" idx="13"/>
          </p:nvPr>
        </p:nvSpPr>
        <p:spPr>
          <a:xfrm>
            <a:off x="1809822" y="1371237"/>
            <a:ext cx="1830362" cy="1070948"/>
          </a:xfrm>
        </p:spPr>
        <p:txBody>
          <a:bodyPr/>
          <a:lstStyle/>
          <a:p>
            <a:r>
              <a:rPr lang="en-GB" dirty="0"/>
              <a:t>Starter: Think of a character…</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4917570" y="1316830"/>
            <a:ext cx="2299105" cy="1194711"/>
          </a:xfrm>
          <a:solidFill>
            <a:schemeClr val="bg1"/>
          </a:solidFill>
        </p:spPr>
        <p:txBody>
          <a:bodyPr/>
          <a:lstStyle/>
          <a:p>
            <a:r>
              <a:rPr lang="en-GB" dirty="0"/>
              <a:t>Why are we talking about this?</a:t>
            </a:r>
          </a:p>
        </p:txBody>
      </p:sp>
      <p:pic>
        <p:nvPicPr>
          <p:cNvPr id="10" name="Picture 9" descr="A picture containing text&#10;&#10;Description automatically generated">
            <a:extLst>
              <a:ext uri="{FF2B5EF4-FFF2-40B4-BE49-F238E27FC236}">
                <a16:creationId xmlns:a16="http://schemas.microsoft.com/office/drawing/2014/main" id="{521A2119-4BEA-4FBA-864D-87D911FFC347}"/>
              </a:ext>
            </a:extLst>
          </p:cNvPr>
          <p:cNvPicPr>
            <a:picLocks noChangeAspect="1"/>
          </p:cNvPicPr>
          <p:nvPr/>
        </p:nvPicPr>
        <p:blipFill>
          <a:blip r:embed="rId3"/>
          <a:stretch>
            <a:fillRect/>
          </a:stretch>
        </p:blipFill>
        <p:spPr>
          <a:xfrm>
            <a:off x="6791917" y="1404461"/>
            <a:ext cx="952500" cy="952500"/>
          </a:xfrm>
          <a:prstGeom prst="rect">
            <a:avLst/>
          </a:prstGeom>
        </p:spPr>
      </p:pic>
      <p:pic>
        <p:nvPicPr>
          <p:cNvPr id="24" name="Picture 23" descr="A picture containing icon&#10;&#10;Description automatically generated">
            <a:extLst>
              <a:ext uri="{FF2B5EF4-FFF2-40B4-BE49-F238E27FC236}">
                <a16:creationId xmlns:a16="http://schemas.microsoft.com/office/drawing/2014/main" id="{331E4564-AEA9-4750-9BE4-A052C2E87A17}"/>
              </a:ext>
            </a:extLst>
          </p:cNvPr>
          <p:cNvPicPr>
            <a:picLocks noChangeAspect="1"/>
          </p:cNvPicPr>
          <p:nvPr/>
        </p:nvPicPr>
        <p:blipFill>
          <a:blip r:embed="rId4"/>
          <a:stretch>
            <a:fillRect/>
          </a:stretch>
        </p:blipFill>
        <p:spPr>
          <a:xfrm>
            <a:off x="6125516" y="4694360"/>
            <a:ext cx="952500" cy="952500"/>
          </a:xfrm>
          <a:prstGeom prst="rect">
            <a:avLst/>
          </a:prstGeom>
        </p:spPr>
      </p:pic>
      <p:sp>
        <p:nvSpPr>
          <p:cNvPr id="17" name="Text Placeholder 5">
            <a:extLst>
              <a:ext uri="{FF2B5EF4-FFF2-40B4-BE49-F238E27FC236}">
                <a16:creationId xmlns:a16="http://schemas.microsoft.com/office/drawing/2014/main" id="{CC19B138-1342-4109-9D3D-9A6B565A634E}"/>
              </a:ext>
            </a:extLst>
          </p:cNvPr>
          <p:cNvSpPr txBox="1">
            <a:spLocks/>
          </p:cNvSpPr>
          <p:nvPr/>
        </p:nvSpPr>
        <p:spPr>
          <a:xfrm>
            <a:off x="3419618" y="2942238"/>
            <a:ext cx="2183547" cy="1194711"/>
          </a:xfrm>
          <a:prstGeom prst="ellipse">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6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Starting stereotypes early…</a:t>
            </a:r>
          </a:p>
        </p:txBody>
      </p:sp>
      <p:pic>
        <p:nvPicPr>
          <p:cNvPr id="3" name="Picture 2">
            <a:extLst>
              <a:ext uri="{FF2B5EF4-FFF2-40B4-BE49-F238E27FC236}">
                <a16:creationId xmlns:a16="http://schemas.microsoft.com/office/drawing/2014/main" id="{0C0668A5-EEBA-41AB-8933-2AF650288DC7}"/>
              </a:ext>
            </a:extLst>
          </p:cNvPr>
          <p:cNvPicPr>
            <a:picLocks noChangeAspect="1"/>
          </p:cNvPicPr>
          <p:nvPr/>
        </p:nvPicPr>
        <p:blipFill>
          <a:blip r:embed="rId5"/>
          <a:stretch>
            <a:fillRect/>
          </a:stretch>
        </p:blipFill>
        <p:spPr>
          <a:xfrm>
            <a:off x="8353797" y="2170937"/>
            <a:ext cx="952500" cy="952500"/>
          </a:xfrm>
          <a:prstGeom prst="rect">
            <a:avLst/>
          </a:prstGeom>
        </p:spPr>
      </p:pic>
      <p:pic>
        <p:nvPicPr>
          <p:cNvPr id="7" name="Picture 6" descr="A picture containing icon&#10;&#10;Description automatically generated">
            <a:extLst>
              <a:ext uri="{FF2B5EF4-FFF2-40B4-BE49-F238E27FC236}">
                <a16:creationId xmlns:a16="http://schemas.microsoft.com/office/drawing/2014/main" id="{8DEB2A99-09E6-464D-AD14-E0A927A9E581}"/>
              </a:ext>
            </a:extLst>
          </p:cNvPr>
          <p:cNvPicPr>
            <a:picLocks noChangeAspect="1"/>
          </p:cNvPicPr>
          <p:nvPr/>
        </p:nvPicPr>
        <p:blipFill>
          <a:blip r:embed="rId6"/>
          <a:stretch>
            <a:fillRect/>
          </a:stretch>
        </p:blipFill>
        <p:spPr>
          <a:xfrm>
            <a:off x="8084491" y="2788971"/>
            <a:ext cx="952500" cy="952500"/>
          </a:xfrm>
          <a:prstGeom prst="rect">
            <a:avLst/>
          </a:prstGeom>
        </p:spPr>
      </p:pic>
      <p:sp>
        <p:nvSpPr>
          <p:cNvPr id="15" name="Text Placeholder 4">
            <a:extLst>
              <a:ext uri="{FF2B5EF4-FFF2-40B4-BE49-F238E27FC236}">
                <a16:creationId xmlns:a16="http://schemas.microsoft.com/office/drawing/2014/main" id="{6F0ED6E4-0E65-43FF-97D4-C2DB94602D18}"/>
              </a:ext>
            </a:extLst>
          </p:cNvPr>
          <p:cNvSpPr txBox="1">
            <a:spLocks/>
          </p:cNvSpPr>
          <p:nvPr/>
        </p:nvSpPr>
        <p:spPr>
          <a:xfrm>
            <a:off x="349701" y="3687366"/>
            <a:ext cx="1855231" cy="1066095"/>
          </a:xfrm>
          <a:prstGeom prst="roundRect">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What does it all mean?</a:t>
            </a:r>
          </a:p>
        </p:txBody>
      </p:sp>
      <p:sp>
        <p:nvSpPr>
          <p:cNvPr id="16" name="Text Placeholder 5">
            <a:extLst>
              <a:ext uri="{FF2B5EF4-FFF2-40B4-BE49-F238E27FC236}">
                <a16:creationId xmlns:a16="http://schemas.microsoft.com/office/drawing/2014/main" id="{A47B8A57-9C2A-493E-A05E-4EB59A3671CA}"/>
              </a:ext>
            </a:extLst>
          </p:cNvPr>
          <p:cNvSpPr txBox="1">
            <a:spLocks/>
          </p:cNvSpPr>
          <p:nvPr/>
        </p:nvSpPr>
        <p:spPr>
          <a:xfrm>
            <a:off x="2468209" y="5049504"/>
            <a:ext cx="2183547" cy="1194711"/>
          </a:xfrm>
          <a:prstGeom prst="ellipse">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6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Will it affect you?</a:t>
            </a:r>
          </a:p>
        </p:txBody>
      </p:sp>
      <p:pic>
        <p:nvPicPr>
          <p:cNvPr id="13" name="Picture 12" descr="Icon&#10;&#10;Description automatically generated">
            <a:extLst>
              <a:ext uri="{FF2B5EF4-FFF2-40B4-BE49-F238E27FC236}">
                <a16:creationId xmlns:a16="http://schemas.microsoft.com/office/drawing/2014/main" id="{24F311AF-8585-4CBF-B934-0440942FF609}"/>
              </a:ext>
            </a:extLst>
          </p:cNvPr>
          <p:cNvPicPr>
            <a:picLocks noChangeAspect="1"/>
          </p:cNvPicPr>
          <p:nvPr/>
        </p:nvPicPr>
        <p:blipFill>
          <a:blip r:embed="rId7"/>
          <a:stretch>
            <a:fillRect/>
          </a:stretch>
        </p:blipFill>
        <p:spPr>
          <a:xfrm>
            <a:off x="1791288" y="5170609"/>
            <a:ext cx="952500" cy="952500"/>
          </a:xfrm>
          <a:prstGeom prst="rect">
            <a:avLst/>
          </a:prstGeom>
        </p:spPr>
      </p:pic>
      <p:pic>
        <p:nvPicPr>
          <p:cNvPr id="20" name="Picture 19">
            <a:extLst>
              <a:ext uri="{FF2B5EF4-FFF2-40B4-BE49-F238E27FC236}">
                <a16:creationId xmlns:a16="http://schemas.microsoft.com/office/drawing/2014/main" id="{0DC916EE-7EF3-4873-A324-41815297830D}"/>
              </a:ext>
            </a:extLst>
          </p:cNvPr>
          <p:cNvPicPr>
            <a:picLocks noChangeAspect="1"/>
          </p:cNvPicPr>
          <p:nvPr/>
        </p:nvPicPr>
        <p:blipFill>
          <a:blip r:embed="rId8"/>
          <a:stretch>
            <a:fillRect/>
          </a:stretch>
        </p:blipFill>
        <p:spPr>
          <a:xfrm>
            <a:off x="1777050" y="3330147"/>
            <a:ext cx="952500" cy="952500"/>
          </a:xfrm>
          <a:prstGeom prst="rect">
            <a:avLst/>
          </a:prstGeom>
        </p:spPr>
      </p:pic>
      <p:pic>
        <p:nvPicPr>
          <p:cNvPr id="5" name="Picture 4" descr="Icon&#10;&#10;Description automatically generated">
            <a:extLst>
              <a:ext uri="{FF2B5EF4-FFF2-40B4-BE49-F238E27FC236}">
                <a16:creationId xmlns:a16="http://schemas.microsoft.com/office/drawing/2014/main" id="{7FA4CF5C-8BC1-485D-A148-BAEF4B93FB98}"/>
              </a:ext>
            </a:extLst>
          </p:cNvPr>
          <p:cNvPicPr>
            <a:picLocks noChangeAspect="1"/>
          </p:cNvPicPr>
          <p:nvPr/>
        </p:nvPicPr>
        <p:blipFill>
          <a:blip r:embed="rId9"/>
          <a:stretch>
            <a:fillRect/>
          </a:stretch>
        </p:blipFill>
        <p:spPr>
          <a:xfrm>
            <a:off x="3403746" y="1404461"/>
            <a:ext cx="952500" cy="952500"/>
          </a:xfrm>
          <a:prstGeom prst="rect">
            <a:avLst/>
          </a:prstGeom>
        </p:spPr>
      </p:pic>
      <p:pic>
        <p:nvPicPr>
          <p:cNvPr id="8" name="Picture 7" descr="Icon&#10;&#10;Description automatically generated">
            <a:extLst>
              <a:ext uri="{FF2B5EF4-FFF2-40B4-BE49-F238E27FC236}">
                <a16:creationId xmlns:a16="http://schemas.microsoft.com/office/drawing/2014/main" id="{67EA7CA0-A3A1-4307-BA23-1D74F08910A3}"/>
              </a:ext>
            </a:extLst>
          </p:cNvPr>
          <p:cNvPicPr>
            <a:picLocks noChangeAspect="1"/>
          </p:cNvPicPr>
          <p:nvPr/>
        </p:nvPicPr>
        <p:blipFill>
          <a:blip r:embed="rId10"/>
          <a:stretch>
            <a:fillRect/>
          </a:stretch>
        </p:blipFill>
        <p:spPr>
          <a:xfrm>
            <a:off x="5210876" y="3011594"/>
            <a:ext cx="952500" cy="952500"/>
          </a:xfrm>
          <a:prstGeom prst="rect">
            <a:avLst/>
          </a:prstGeom>
        </p:spPr>
      </p:pic>
    </p:spTree>
    <p:extLst>
      <p:ext uri="{BB962C8B-B14F-4D97-AF65-F5344CB8AC3E}">
        <p14:creationId xmlns:p14="http://schemas.microsoft.com/office/powerpoint/2010/main" val="3244828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4FCBC2A4-C23E-4664-8215-EFA7E54025FA}"/>
              </a:ext>
            </a:extLst>
          </p:cNvPr>
          <p:cNvSpPr/>
          <p:nvPr/>
        </p:nvSpPr>
        <p:spPr>
          <a:xfrm>
            <a:off x="347853" y="1572616"/>
            <a:ext cx="4117788" cy="1959899"/>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lnSpc>
                <a:spcPct val="150000"/>
              </a:lnSpc>
            </a:pPr>
            <a:r>
              <a:rPr lang="en-GB" sz="1600" b="1" dirty="0">
                <a:solidFill>
                  <a:schemeClr val="tx1"/>
                </a:solidFill>
                <a:latin typeface="Century Gothic"/>
                <a:ea typeface="Lato" panose="020F0502020204030203" pitchFamily="34" charset="0"/>
                <a:cs typeface="Century Gothic"/>
              </a:rPr>
              <a:t>Take your lesson further…</a:t>
            </a:r>
          </a:p>
          <a:p>
            <a:pPr algn="ctr"/>
            <a:r>
              <a:rPr lang="en-GB" sz="1600" dirty="0">
                <a:solidFill>
                  <a:schemeClr val="tx1"/>
                </a:solidFill>
                <a:latin typeface="Century Gothic"/>
                <a:ea typeface="Lato" panose="020F0502020204030203" pitchFamily="34" charset="0"/>
                <a:cs typeface="Century Gothic"/>
              </a:rPr>
              <a:t>International Women’s Day have made </a:t>
            </a:r>
            <a:r>
              <a:rPr lang="en-GB" sz="1600" b="1" dirty="0">
                <a:solidFill>
                  <a:schemeClr val="tx1"/>
                </a:solidFill>
                <a:latin typeface="Century Gothic"/>
                <a:ea typeface="Lato" panose="020F0502020204030203" pitchFamily="34" charset="0"/>
                <a:cs typeface="Century Gothic"/>
              </a:rPr>
              <a:t>lots of resources </a:t>
            </a:r>
            <a:r>
              <a:rPr lang="en-GB" sz="1600" dirty="0">
                <a:solidFill>
                  <a:schemeClr val="tx1"/>
                </a:solidFill>
                <a:latin typeface="Century Gothic"/>
                <a:ea typeface="Lato" panose="020F0502020204030203" pitchFamily="34" charset="0"/>
                <a:cs typeface="Century Gothic"/>
              </a:rPr>
              <a:t>for you to use at school and at home – from </a:t>
            </a:r>
            <a:r>
              <a:rPr lang="en-GB" sz="1600" b="1" dirty="0">
                <a:solidFill>
                  <a:schemeClr val="tx1"/>
                </a:solidFill>
                <a:latin typeface="Century Gothic"/>
                <a:ea typeface="Lato" panose="020F0502020204030203" pitchFamily="34" charset="0"/>
                <a:cs typeface="Century Gothic"/>
              </a:rPr>
              <a:t>reading lists</a:t>
            </a:r>
            <a:r>
              <a:rPr lang="en-GB" sz="1600" dirty="0">
                <a:solidFill>
                  <a:schemeClr val="tx1"/>
                </a:solidFill>
                <a:latin typeface="Century Gothic"/>
                <a:ea typeface="Lato" panose="020F0502020204030203" pitchFamily="34" charset="0"/>
                <a:cs typeface="Century Gothic"/>
              </a:rPr>
              <a:t> to </a:t>
            </a:r>
            <a:r>
              <a:rPr lang="en-GB" sz="1600" b="1" dirty="0">
                <a:solidFill>
                  <a:schemeClr val="tx1"/>
                </a:solidFill>
                <a:latin typeface="Century Gothic"/>
                <a:ea typeface="Lato" panose="020F0502020204030203" pitchFamily="34" charset="0"/>
                <a:cs typeface="Century Gothic"/>
              </a:rPr>
              <a:t>activities</a:t>
            </a:r>
            <a:r>
              <a:rPr lang="en-GB" sz="1600" dirty="0">
                <a:solidFill>
                  <a:schemeClr val="tx1"/>
                </a:solidFill>
                <a:latin typeface="Century Gothic"/>
                <a:ea typeface="Lato" panose="020F0502020204030203" pitchFamily="34" charset="0"/>
                <a:cs typeface="Century Gothic"/>
              </a:rPr>
              <a:t>, click the image to explore all the different things on offer!</a:t>
            </a:r>
          </a:p>
        </p:txBody>
      </p:sp>
      <p:sp>
        <p:nvSpPr>
          <p:cNvPr id="3" name="Rectangle: Rounded Corners 2">
            <a:extLst>
              <a:ext uri="{FF2B5EF4-FFF2-40B4-BE49-F238E27FC236}">
                <a16:creationId xmlns:a16="http://schemas.microsoft.com/office/drawing/2014/main" id="{4B96BCD0-5F2E-44C2-ADA3-35C7312EC580}"/>
              </a:ext>
            </a:extLst>
          </p:cNvPr>
          <p:cNvSpPr/>
          <p:nvPr/>
        </p:nvSpPr>
        <p:spPr>
          <a:xfrm>
            <a:off x="3470992" y="4165662"/>
            <a:ext cx="5325155" cy="2389936"/>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lnSpc>
                <a:spcPct val="150000"/>
              </a:lnSpc>
            </a:pPr>
            <a:r>
              <a:rPr lang="en-GB" sz="1600" b="1" dirty="0">
                <a:solidFill>
                  <a:schemeClr val="tx1"/>
                </a:solidFill>
                <a:latin typeface="Century Gothic"/>
                <a:ea typeface="Lato" panose="020F0502020204030203" pitchFamily="34" charset="0"/>
                <a:cs typeface="Century Gothic"/>
              </a:rPr>
              <a:t>Share your thoughts! </a:t>
            </a:r>
          </a:p>
          <a:p>
            <a:pPr algn="ctr"/>
            <a:r>
              <a:rPr lang="en-GB" sz="1600" dirty="0">
                <a:solidFill>
                  <a:schemeClr val="tx1"/>
                </a:solidFill>
                <a:latin typeface="Century Gothic"/>
                <a:ea typeface="Lato" panose="020F0502020204030203" pitchFamily="34" charset="0"/>
                <a:cs typeface="Century Gothic"/>
              </a:rPr>
              <a:t>Want to share your ideas for change with the rest of the world? Here at VfS, we’re on the lookout for </a:t>
            </a:r>
            <a:r>
              <a:rPr lang="en-GB" sz="1600" b="1" dirty="0">
                <a:solidFill>
                  <a:schemeClr val="tx1"/>
                </a:solidFill>
                <a:latin typeface="Century Gothic"/>
                <a:ea typeface="Lato" panose="020F0502020204030203" pitchFamily="34" charset="0"/>
                <a:cs typeface="Century Gothic"/>
              </a:rPr>
              <a:t>a school, class or pupil to help us write a blog post about this topic</a:t>
            </a:r>
            <a:r>
              <a:rPr lang="en-GB" sz="1600" dirty="0">
                <a:solidFill>
                  <a:schemeClr val="tx1"/>
                </a:solidFill>
                <a:latin typeface="Century Gothic"/>
                <a:ea typeface="Lato" panose="020F0502020204030203" pitchFamily="34" charset="0"/>
                <a:cs typeface="Century Gothic"/>
              </a:rPr>
              <a:t>, telling the world what changes they would like to see. If you’d like to share your ideas with the world, email </a:t>
            </a:r>
            <a:r>
              <a:rPr lang="en-GB" sz="1600" b="1" dirty="0">
                <a:solidFill>
                  <a:schemeClr val="accent2"/>
                </a:solidFill>
                <a:latin typeface="Century Gothic"/>
                <a:ea typeface="Lato" panose="020F0502020204030203" pitchFamily="34" charset="0"/>
                <a:cs typeface="Century Gothic"/>
                <a:hlinkClick r:id="rId3">
                  <a:extLst>
                    <a:ext uri="{A12FA001-AC4F-418D-AE19-62706E023703}">
                      <ahyp:hlinkClr xmlns:ahyp="http://schemas.microsoft.com/office/drawing/2018/hyperlinkcolor" val="tx"/>
                    </a:ext>
                  </a:extLst>
                </a:hlinkClick>
              </a:rPr>
              <a:t>primary@votesforschools.com</a:t>
            </a:r>
            <a:r>
              <a:rPr lang="en-GB" sz="1600" dirty="0">
                <a:solidFill>
                  <a:schemeClr val="tx1"/>
                </a:solidFill>
                <a:latin typeface="Century Gothic"/>
                <a:ea typeface="Lato" panose="020F0502020204030203" pitchFamily="34" charset="0"/>
                <a:cs typeface="Century Gothic"/>
              </a:rPr>
              <a:t>!</a:t>
            </a:r>
          </a:p>
        </p:txBody>
      </p:sp>
      <p:sp>
        <p:nvSpPr>
          <p:cNvPr id="4" name="Rectangle: Rounded Corners 3">
            <a:extLst>
              <a:ext uri="{FF2B5EF4-FFF2-40B4-BE49-F238E27FC236}">
                <a16:creationId xmlns:a16="http://schemas.microsoft.com/office/drawing/2014/main" id="{18E00CF7-B1B4-4E47-A662-6888AA27D3CC}"/>
              </a:ext>
            </a:extLst>
          </p:cNvPr>
          <p:cNvSpPr/>
          <p:nvPr/>
        </p:nvSpPr>
        <p:spPr>
          <a:xfrm>
            <a:off x="1673733" y="1360171"/>
            <a:ext cx="1466028" cy="424890"/>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solidFill>
                  <a:schemeClr val="bg1"/>
                </a:solidFill>
              </a:rPr>
              <a:t> Quick idea</a:t>
            </a:r>
          </a:p>
        </p:txBody>
      </p:sp>
      <p:sp>
        <p:nvSpPr>
          <p:cNvPr id="5" name="Rectangle: Rounded Corners 4">
            <a:extLst>
              <a:ext uri="{FF2B5EF4-FFF2-40B4-BE49-F238E27FC236}">
                <a16:creationId xmlns:a16="http://schemas.microsoft.com/office/drawing/2014/main" id="{BFD5B41A-C6D0-4809-BFCB-546A992E615F}"/>
              </a:ext>
            </a:extLst>
          </p:cNvPr>
          <p:cNvSpPr/>
          <p:nvPr/>
        </p:nvSpPr>
        <p:spPr>
          <a:xfrm>
            <a:off x="5400555" y="3953217"/>
            <a:ext cx="1466028" cy="424890"/>
          </a:xfrm>
          <a:prstGeom prst="roundRect">
            <a:avLst/>
          </a:prstGeom>
          <a:solidFill>
            <a:schemeClr val="accent2"/>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solidFill>
                  <a:schemeClr val="bg1"/>
                </a:solidFill>
              </a:rPr>
              <a:t> Big idea</a:t>
            </a:r>
          </a:p>
        </p:txBody>
      </p:sp>
      <p:pic>
        <p:nvPicPr>
          <p:cNvPr id="6146" name="Picture 2" descr="Workplace, Office, Desk, Blogging">
            <a:extLst>
              <a:ext uri="{FF2B5EF4-FFF2-40B4-BE49-F238E27FC236}">
                <a16:creationId xmlns:a16="http://schemas.microsoft.com/office/drawing/2014/main" id="{D4326252-1899-4EFF-A507-E8CE6329AD5B}"/>
              </a:ext>
            </a:extLst>
          </p:cNvPr>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a:stretch/>
        </p:blipFill>
        <p:spPr bwMode="auto">
          <a:xfrm>
            <a:off x="347853" y="3707011"/>
            <a:ext cx="2902238" cy="2848587"/>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Events and webinars - International Women's Day 2021">
            <a:hlinkClick r:id="rId5"/>
            <a:extLst>
              <a:ext uri="{FF2B5EF4-FFF2-40B4-BE49-F238E27FC236}">
                <a16:creationId xmlns:a16="http://schemas.microsoft.com/office/drawing/2014/main" id="{4A512817-248D-470B-AAB9-287D4B780AE6}"/>
              </a:ext>
            </a:extLst>
          </p:cNvPr>
          <p:cNvPicPr>
            <a:picLocks noChangeAspect="1" noChangeArrowheads="1"/>
          </p:cNvPicPr>
          <p:nvPr/>
        </p:nvPicPr>
        <p:blipFill rotWithShape="1">
          <a:blip r:embed="rId6" cstate="print">
            <a:extLst>
              <a:ext uri="{28A0092B-C50C-407E-A947-70E740481C1C}">
                <a14:useLocalDpi xmlns:a14="http://schemas.microsoft.com/office/drawing/2010/main"/>
              </a:ext>
            </a:extLst>
          </a:blip>
          <a:srcRect t="-1" b="-453"/>
          <a:stretch/>
        </p:blipFill>
        <p:spPr bwMode="auto">
          <a:xfrm>
            <a:off x="4625180" y="1643519"/>
            <a:ext cx="4170967" cy="1888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38242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CC3D62E-8929-4448-A9F3-4052F8E6B03F}"/>
              </a:ext>
            </a:extLst>
          </p:cNvPr>
          <p:cNvSpPr>
            <a:spLocks noGrp="1"/>
          </p:cNvSpPr>
          <p:nvPr>
            <p:ph type="body" sz="quarter" idx="14"/>
          </p:nvPr>
        </p:nvSpPr>
        <p:spPr>
          <a:xfrm>
            <a:off x="412751" y="2140961"/>
            <a:ext cx="4176713" cy="3336176"/>
          </a:xfrm>
        </p:spPr>
        <p:txBody>
          <a:bodyPr>
            <a:normAutofit lnSpcReduction="10000"/>
          </a:bodyPr>
          <a:lstStyle/>
          <a:p>
            <a:r>
              <a:rPr lang="en-GB" dirty="0"/>
              <a:t>From the moment we are born, people start making gender stereotypes about us, which makes them very hard to avoid.</a:t>
            </a:r>
          </a:p>
          <a:p>
            <a:r>
              <a:rPr lang="en-GB" dirty="0"/>
              <a:t>There are not enough role models in different jobs, which will affect us without us even knowing.</a:t>
            </a:r>
          </a:p>
          <a:p>
            <a:r>
              <a:rPr lang="en-GB" dirty="0"/>
              <a:t>There are many jobs that don’t have a good mixture of people working in them, which shows that gender stereotypes still have a big effect - why would it be different for us?</a:t>
            </a:r>
          </a:p>
          <a:p>
            <a:r>
              <a:rPr lang="en-GB" dirty="0"/>
              <a:t>…</a:t>
            </a:r>
          </a:p>
        </p:txBody>
      </p:sp>
      <p:sp>
        <p:nvSpPr>
          <p:cNvPr id="3" name="Text Placeholder 2">
            <a:extLst>
              <a:ext uri="{FF2B5EF4-FFF2-40B4-BE49-F238E27FC236}">
                <a16:creationId xmlns:a16="http://schemas.microsoft.com/office/drawing/2014/main" id="{5F896346-1F95-4276-80D0-42E7027AE95A}"/>
              </a:ext>
            </a:extLst>
          </p:cNvPr>
          <p:cNvSpPr>
            <a:spLocks noGrp="1"/>
          </p:cNvSpPr>
          <p:nvPr>
            <p:ph type="body" sz="quarter" idx="15"/>
          </p:nvPr>
        </p:nvSpPr>
        <p:spPr>
          <a:xfrm>
            <a:off x="4589463" y="2132743"/>
            <a:ext cx="4141787" cy="3343024"/>
          </a:xfrm>
        </p:spPr>
        <p:txBody>
          <a:bodyPr>
            <a:normAutofit/>
          </a:bodyPr>
          <a:lstStyle/>
          <a:p>
            <a:r>
              <a:rPr lang="en-GB" dirty="0"/>
              <a:t>Knowing about gender stereotypes will help us to tackle them, and to make sure that they don’t affect us.</a:t>
            </a:r>
          </a:p>
          <a:p>
            <a:r>
              <a:rPr lang="en-GB" dirty="0"/>
              <a:t>New role models are appearing all the time, doing every job that there is, so we won’t have this problem for long enough to affect us.</a:t>
            </a:r>
          </a:p>
          <a:p>
            <a:r>
              <a:rPr lang="en-GB" dirty="0"/>
              <a:t>Our generation know about gender stereotypes and how they can affect us later in life, so we know how to stop it from happening.</a:t>
            </a:r>
          </a:p>
          <a:p>
            <a:r>
              <a:rPr lang="en-GB" dirty="0"/>
              <a:t>…</a:t>
            </a:r>
          </a:p>
        </p:txBody>
      </p:sp>
      <p:pic>
        <p:nvPicPr>
          <p:cNvPr id="7" name="Picture 6" descr="A close up of a sign&#10;&#10;Description automatically generated">
            <a:extLst>
              <a:ext uri="{FF2B5EF4-FFF2-40B4-BE49-F238E27FC236}">
                <a16:creationId xmlns:a16="http://schemas.microsoft.com/office/drawing/2014/main" id="{6196EC8D-C1A2-4521-B728-148AE1DD2C5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8438232" y="5060271"/>
            <a:ext cx="792844" cy="1555818"/>
          </a:xfrm>
          <a:prstGeom prst="rect">
            <a:avLst/>
          </a:prstGeom>
        </p:spPr>
      </p:pic>
      <p:pic>
        <p:nvPicPr>
          <p:cNvPr id="8" name="Picture 7" descr="A picture containing clock, drawing&#10;&#10;Description automatically generated">
            <a:extLst>
              <a:ext uri="{FF2B5EF4-FFF2-40B4-BE49-F238E27FC236}">
                <a16:creationId xmlns:a16="http://schemas.microsoft.com/office/drawing/2014/main" id="{ACF2FC34-E6F8-4AE4-93FE-8E95B2E0D8EF}"/>
              </a:ext>
            </a:extLst>
          </p:cNvPr>
          <p:cNvPicPr>
            <a:picLocks noChangeAspect="1"/>
          </p:cNvPicPr>
          <p:nvPr/>
        </p:nvPicPr>
        <p:blipFill>
          <a:blip r:embed="rId4" cstate="print">
            <a:duotone>
              <a:prstClr val="black"/>
              <a:schemeClr val="accent4">
                <a:tint val="45000"/>
                <a:satMod val="400000"/>
              </a:schemeClr>
            </a:duotone>
            <a:extLst>
              <a:ext uri="{28A0092B-C50C-407E-A947-70E740481C1C}">
                <a14:useLocalDpi xmlns:a14="http://schemas.microsoft.com/office/drawing/2010/main"/>
              </a:ext>
            </a:extLst>
          </a:blip>
          <a:stretch>
            <a:fillRect/>
          </a:stretch>
        </p:blipFill>
        <p:spPr>
          <a:xfrm>
            <a:off x="238353" y="5677166"/>
            <a:ext cx="615315" cy="950606"/>
          </a:xfrm>
          <a:prstGeom prst="rect">
            <a:avLst/>
          </a:prstGeom>
        </p:spPr>
      </p:pic>
      <p:sp>
        <p:nvSpPr>
          <p:cNvPr id="9" name="Rectangle: Rounded Corners 8">
            <a:extLst>
              <a:ext uri="{FF2B5EF4-FFF2-40B4-BE49-F238E27FC236}">
                <a16:creationId xmlns:a16="http://schemas.microsoft.com/office/drawing/2014/main" id="{A1792B10-2E57-4C32-B013-892286C7CFAB}"/>
              </a:ext>
            </a:extLst>
          </p:cNvPr>
          <p:cNvSpPr/>
          <p:nvPr/>
        </p:nvSpPr>
        <p:spPr>
          <a:xfrm>
            <a:off x="1075718" y="5802086"/>
            <a:ext cx="7175916" cy="792635"/>
          </a:xfrm>
          <a:prstGeom prst="roundRect">
            <a:avLst/>
          </a:prstGeom>
          <a:solidFill>
            <a:schemeClr val="accent4"/>
          </a:solidFill>
          <a:ln w="285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We will be </a:t>
            </a:r>
            <a:r>
              <a:rPr lang="en-GB" sz="1600" b="1" dirty="0"/>
              <a:t>sharing your thoughts </a:t>
            </a:r>
            <a:r>
              <a:rPr lang="en-GB" sz="1600" dirty="0"/>
              <a:t>on this topic with </a:t>
            </a:r>
            <a:r>
              <a:rPr lang="en-GB" sz="1600" b="1" dirty="0"/>
              <a:t>Ditch the Label, This Girl Can, Malala Fund, </a:t>
            </a:r>
            <a:r>
              <a:rPr lang="en-GB" sz="1600" b="1" dirty="0" err="1"/>
              <a:t>HeforShe</a:t>
            </a:r>
            <a:r>
              <a:rPr lang="en-GB" sz="1600" dirty="0"/>
              <a:t>, and </a:t>
            </a:r>
            <a:r>
              <a:rPr lang="en-GB" sz="1600" b="1" dirty="0"/>
              <a:t>Gender Action.</a:t>
            </a:r>
            <a:endParaRPr lang="en-GB" sz="1600" b="1" dirty="0">
              <a:highlight>
                <a:srgbClr val="FFFF00"/>
              </a:highlight>
            </a:endParaRPr>
          </a:p>
        </p:txBody>
      </p:sp>
      <p:sp>
        <p:nvSpPr>
          <p:cNvPr id="11" name="Shape 114">
            <a:extLst>
              <a:ext uri="{FF2B5EF4-FFF2-40B4-BE49-F238E27FC236}">
                <a16:creationId xmlns:a16="http://schemas.microsoft.com/office/drawing/2014/main" id="{65E7A670-3865-4ACB-B5A4-D4960BDBF7CC}"/>
              </a:ext>
            </a:extLst>
          </p:cNvPr>
          <p:cNvSpPr/>
          <p:nvPr/>
        </p:nvSpPr>
        <p:spPr>
          <a:xfrm>
            <a:off x="928486" y="253361"/>
            <a:ext cx="7287028" cy="494785"/>
          </a:xfrm>
          <a:prstGeom prst="rect">
            <a:avLst/>
          </a:prstGeom>
          <a:noFill/>
          <a:ln>
            <a:noFill/>
          </a:ln>
        </p:spPr>
        <p:txBody>
          <a:bodyPr lIns="91425" tIns="45700" rIns="91425" bIns="45700" anchor="ctr" anchorCtr="0">
            <a:noAutofit/>
          </a:bodyPr>
          <a:lstStyle/>
          <a:p>
            <a:pPr marL="0" marR="0" lvl="0" indent="0" algn="ctr" rtl="0">
              <a:spcBef>
                <a:spcPts val="0"/>
              </a:spcBef>
              <a:buSzPct val="25000"/>
              <a:buNone/>
            </a:pPr>
            <a:r>
              <a:rPr lang="en-GB" sz="3000" b="1" dirty="0">
                <a:solidFill>
                  <a:schemeClr val="bg1"/>
                </a:solidFill>
                <a:latin typeface="Century Gothic" panose="020B0502020202020204" pitchFamily="34" charset="0"/>
                <a:ea typeface="Lato"/>
                <a:cs typeface="Lato"/>
                <a:sym typeface="Lato"/>
              </a:rPr>
              <a:t>Will gender stereotypes affect your future?</a:t>
            </a:r>
          </a:p>
        </p:txBody>
      </p:sp>
    </p:spTree>
    <p:extLst>
      <p:ext uri="{BB962C8B-B14F-4D97-AF65-F5344CB8AC3E}">
        <p14:creationId xmlns:p14="http://schemas.microsoft.com/office/powerpoint/2010/main" val="2774519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ntagon 20">
            <a:extLst>
              <a:ext uri="{FF2B5EF4-FFF2-40B4-BE49-F238E27FC236}">
                <a16:creationId xmlns:a16="http://schemas.microsoft.com/office/drawing/2014/main" id="{831277A5-2819-41B6-B753-4F99C293F1AC}"/>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sp>
        <p:nvSpPr>
          <p:cNvPr id="3" name="Shape 114">
            <a:extLst>
              <a:ext uri="{FF2B5EF4-FFF2-40B4-BE49-F238E27FC236}">
                <a16:creationId xmlns:a16="http://schemas.microsoft.com/office/drawing/2014/main" id="{F5E0DA53-76EF-4CEB-A241-7C9F0C34585D}"/>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 </a:t>
            </a:r>
          </a:p>
        </p:txBody>
      </p:sp>
      <p:sp>
        <p:nvSpPr>
          <p:cNvPr id="7" name="Shape 246">
            <a:extLst>
              <a:ext uri="{FF2B5EF4-FFF2-40B4-BE49-F238E27FC236}">
                <a16:creationId xmlns:a16="http://schemas.microsoft.com/office/drawing/2014/main" id="{435E3D6E-0CA2-4A98-B0EC-3942C4946ACC}"/>
              </a:ext>
            </a:extLst>
          </p:cNvPr>
          <p:cNvSpPr txBox="1">
            <a:spLocks/>
          </p:cNvSpPr>
          <p:nvPr/>
        </p:nvSpPr>
        <p:spPr>
          <a:xfrm>
            <a:off x="178261" y="1142722"/>
            <a:ext cx="4289615" cy="1771168"/>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sz="2100" dirty="0">
                <a:latin typeface="Century Gothic" panose="020B0502020202020204" pitchFamily="34" charset="0"/>
                <a:ea typeface="Lato" panose="020F0502020204030203" pitchFamily="34" charset="0"/>
                <a:cs typeface="Lato" panose="020F0502020204030203" pitchFamily="34" charset="0"/>
                <a:sym typeface="Calibri"/>
              </a:rPr>
              <a:t>In the classroom? </a:t>
            </a:r>
          </a:p>
          <a:p>
            <a:pPr algn="ctr">
              <a:spcBef>
                <a:spcPts val="0"/>
              </a:spcBef>
              <a:buClr>
                <a:srgbClr val="2D2D2D"/>
              </a:buClr>
              <a:buSzPct val="25000"/>
              <a:buFont typeface="Calibri"/>
              <a:buNone/>
            </a:pPr>
            <a:endParaRPr lang="en-GB" sz="2100" dirty="0">
              <a:latin typeface="Century Gothic" panose="020B0502020202020204" pitchFamily="34" charset="0"/>
              <a:ea typeface="Lato" panose="020F0502020204030203" pitchFamily="34" charset="0"/>
              <a:cs typeface="Lato" panose="020F0502020204030203" pitchFamily="34" charset="0"/>
              <a:sym typeface="Calibri"/>
            </a:endParaRPr>
          </a:p>
          <a:p>
            <a:pPr algn="ctr">
              <a:spcBef>
                <a:spcPts val="0"/>
              </a:spcBef>
              <a:buClr>
                <a:srgbClr val="2D2D2D"/>
              </a:buClr>
              <a:buSzPct val="25000"/>
              <a:buFont typeface="Calibri"/>
              <a:buNone/>
            </a:pPr>
            <a:r>
              <a:rPr lang="en-GB" sz="2000" dirty="0">
                <a:latin typeface="Century Gothic" panose="020B0502020202020204" pitchFamily="34" charset="0"/>
                <a:ea typeface="Lato" panose="020F0502020204030203" pitchFamily="34" charset="0"/>
                <a:cs typeface="Lato" panose="020F0502020204030203" pitchFamily="34" charset="0"/>
                <a:sym typeface="Calibri"/>
              </a:rPr>
              <a:t>Log your class’s votes now at: </a:t>
            </a:r>
            <a:r>
              <a:rPr lang="en-GB" sz="2000" b="0" u="sng" dirty="0">
                <a:latin typeface="Century Gothic" panose="020B0502020202020204" pitchFamily="34" charset="0"/>
                <a:ea typeface="Lato" panose="020F0502020204030203" pitchFamily="34" charset="0"/>
                <a:cs typeface="Lato" panose="020F0502020204030203" pitchFamily="34" charset="0"/>
                <a:sym typeface="Calibri"/>
                <a:hlinkClick r:id="rId3"/>
              </a:rPr>
              <a:t>www.votesforschools.com/login/teacher</a:t>
            </a:r>
            <a:endParaRPr lang="en-GB" sz="2000" b="0" dirty="0">
              <a:latin typeface="Century Gothic" panose="020B0502020202020204" pitchFamily="34" charset="0"/>
              <a:ea typeface="Lato" panose="020F0502020204030203" pitchFamily="34" charset="0"/>
              <a:cs typeface="Lato" panose="020F0502020204030203" pitchFamily="34" charset="0"/>
              <a:sym typeface="Calibri"/>
            </a:endParaRPr>
          </a:p>
        </p:txBody>
      </p:sp>
      <p:pic>
        <p:nvPicPr>
          <p:cNvPr id="9" name="Picture 8" descr="A picture containing clock, drawing&#10;&#10;Description automatically generated">
            <a:extLst>
              <a:ext uri="{FF2B5EF4-FFF2-40B4-BE49-F238E27FC236}">
                <a16:creationId xmlns:a16="http://schemas.microsoft.com/office/drawing/2014/main" id="{913C123E-5722-4672-B16A-55343B90FF95}"/>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40619" y="205815"/>
            <a:ext cx="316581" cy="489089"/>
          </a:xfrm>
          <a:prstGeom prst="rect">
            <a:avLst/>
          </a:prstGeom>
        </p:spPr>
      </p:pic>
      <p:pic>
        <p:nvPicPr>
          <p:cNvPr id="11" name="Picture 10" descr="A screen shot of a computer&#10;&#10;Description automatically generated">
            <a:hlinkClick r:id="rId5"/>
            <a:extLst>
              <a:ext uri="{FF2B5EF4-FFF2-40B4-BE49-F238E27FC236}">
                <a16:creationId xmlns:a16="http://schemas.microsoft.com/office/drawing/2014/main" id="{EC83E7F1-F70B-4212-9C8C-3C4E4C66522A}"/>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1535396" y="3003946"/>
            <a:ext cx="1689717" cy="2145791"/>
          </a:xfrm>
          <a:prstGeom prst="rect">
            <a:avLst/>
          </a:prstGeom>
        </p:spPr>
      </p:pic>
      <p:sp>
        <p:nvSpPr>
          <p:cNvPr id="13" name="Rectangle: Rounded Corners 12">
            <a:hlinkClick r:id="rId5"/>
            <a:extLst>
              <a:ext uri="{FF2B5EF4-FFF2-40B4-BE49-F238E27FC236}">
                <a16:creationId xmlns:a16="http://schemas.microsoft.com/office/drawing/2014/main" id="{F9195C65-7379-46EA-92C8-555957A374D4}"/>
              </a:ext>
            </a:extLst>
          </p:cNvPr>
          <p:cNvSpPr/>
          <p:nvPr/>
        </p:nvSpPr>
        <p:spPr>
          <a:xfrm>
            <a:off x="400681" y="5287722"/>
            <a:ext cx="3948897" cy="817245"/>
          </a:xfrm>
          <a:prstGeom prst="roundRect">
            <a:avLst/>
          </a:prstGeom>
          <a:solidFill>
            <a:schemeClr val="bg2"/>
          </a:solidFill>
          <a:ln w="28575">
            <a:solidFill>
              <a:schemeClr val="tx2"/>
            </a:solidFill>
          </a:ln>
        </p:spPr>
        <p:txBody>
          <a:bodyPr wrap="square">
            <a:spAutoFit/>
          </a:bodyPr>
          <a:lstStyle/>
          <a:p>
            <a:pPr algn="ctr"/>
            <a:r>
              <a:rPr lang="en-GB" sz="1400" b="1" dirty="0">
                <a:solidFill>
                  <a:srgbClr val="060505"/>
                </a:solidFill>
                <a:latin typeface="Century Gothic" panose="020B0502020202020204" pitchFamily="34" charset="0"/>
              </a:rPr>
              <a:t>Not sure how? </a:t>
            </a:r>
          </a:p>
          <a:p>
            <a:pPr algn="ctr"/>
            <a:r>
              <a:rPr lang="en-GB" sz="1400" dirty="0">
                <a:solidFill>
                  <a:srgbClr val="060505"/>
                </a:solidFill>
                <a:latin typeface="Century Gothic" panose="020B0502020202020204" pitchFamily="34" charset="0"/>
              </a:rPr>
              <a:t>Click the ballot box to see a video on how to log your votes! </a:t>
            </a:r>
          </a:p>
        </p:txBody>
      </p:sp>
      <p:sp>
        <p:nvSpPr>
          <p:cNvPr id="15" name="Shape 246">
            <a:extLst>
              <a:ext uri="{FF2B5EF4-FFF2-40B4-BE49-F238E27FC236}">
                <a16:creationId xmlns:a16="http://schemas.microsoft.com/office/drawing/2014/main" id="{08A7C21F-E32A-4A37-8C5E-6E109BEF783D}"/>
              </a:ext>
            </a:extLst>
          </p:cNvPr>
          <p:cNvSpPr txBox="1">
            <a:spLocks/>
          </p:cNvSpPr>
          <p:nvPr/>
        </p:nvSpPr>
        <p:spPr>
          <a:xfrm>
            <a:off x="4676125" y="1142722"/>
            <a:ext cx="4289615" cy="1771168"/>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sz="2100" dirty="0">
                <a:latin typeface="Century Gothic" panose="020B0502020202020204" pitchFamily="34" charset="0"/>
                <a:ea typeface="Lato" panose="020F0502020204030203" pitchFamily="34" charset="0"/>
                <a:cs typeface="Lato" panose="020F0502020204030203" pitchFamily="34" charset="0"/>
                <a:sym typeface="Calibri"/>
              </a:rPr>
              <a:t>At home?</a:t>
            </a:r>
          </a:p>
          <a:p>
            <a:pPr algn="ctr">
              <a:spcBef>
                <a:spcPts val="0"/>
              </a:spcBef>
              <a:buClr>
                <a:srgbClr val="2D2D2D"/>
              </a:buClr>
              <a:buSzPct val="25000"/>
              <a:buFont typeface="Calibri"/>
              <a:buNone/>
            </a:pPr>
            <a:endParaRPr lang="en-GB" sz="2100" dirty="0">
              <a:latin typeface="Century Gothic" panose="020B0502020202020204" pitchFamily="34" charset="0"/>
              <a:ea typeface="Lato" panose="020F0502020204030203" pitchFamily="34" charset="0"/>
              <a:cs typeface="Lato" panose="020F0502020204030203" pitchFamily="34" charset="0"/>
              <a:sym typeface="Calibri"/>
            </a:endParaRPr>
          </a:p>
          <a:p>
            <a:pPr algn="ctr">
              <a:spcBef>
                <a:spcPts val="0"/>
              </a:spcBef>
              <a:buClr>
                <a:srgbClr val="2D2D2D"/>
              </a:buClr>
              <a:buSzPct val="25000"/>
              <a:buFont typeface="Calibri"/>
              <a:buNone/>
            </a:pPr>
            <a:r>
              <a:rPr lang="en-GB" sz="2000" dirty="0">
                <a:latin typeface="Century Gothic" panose="020B0502020202020204" pitchFamily="34" charset="0"/>
                <a:ea typeface="Lato" panose="020F0502020204030203" pitchFamily="34" charset="0"/>
                <a:cs typeface="Lato" panose="020F0502020204030203" pitchFamily="34" charset="0"/>
                <a:sym typeface="Calibri"/>
              </a:rPr>
              <a:t>Follow this link to vote: </a:t>
            </a:r>
            <a:r>
              <a:rPr lang="en-GB" sz="2000" b="0" dirty="0">
                <a:latin typeface="Century Gothic" panose="020B0502020202020204" pitchFamily="34" charset="0"/>
                <a:ea typeface="Lato" panose="020F0502020204030203" pitchFamily="34" charset="0"/>
                <a:cs typeface="Lato" panose="020F0502020204030203" pitchFamily="34" charset="0"/>
                <a:sym typeface="Calibri"/>
                <a:hlinkClick r:id="rId7"/>
              </a:rPr>
              <a:t>https://www.surveymonkey.co.uk/r/vfs-primary-ks2-IWD</a:t>
            </a:r>
            <a:r>
              <a:rPr lang="en-GB" sz="2000" b="0" dirty="0">
                <a:latin typeface="Century Gothic" panose="020B0502020202020204" pitchFamily="34" charset="0"/>
                <a:ea typeface="Lato" panose="020F0502020204030203" pitchFamily="34" charset="0"/>
                <a:cs typeface="Lato" panose="020F0502020204030203" pitchFamily="34" charset="0"/>
                <a:sym typeface="Calibri"/>
              </a:rPr>
              <a:t> </a:t>
            </a:r>
          </a:p>
        </p:txBody>
      </p:sp>
      <p:sp>
        <p:nvSpPr>
          <p:cNvPr id="17" name="Rectangle: Rounded Corners 16">
            <a:extLst>
              <a:ext uri="{FF2B5EF4-FFF2-40B4-BE49-F238E27FC236}">
                <a16:creationId xmlns:a16="http://schemas.microsoft.com/office/drawing/2014/main" id="{954288BD-C3D9-4459-A57A-81200830D798}"/>
              </a:ext>
            </a:extLst>
          </p:cNvPr>
          <p:cNvSpPr/>
          <p:nvPr/>
        </p:nvSpPr>
        <p:spPr>
          <a:xfrm>
            <a:off x="4846483" y="5287722"/>
            <a:ext cx="3948897" cy="817245"/>
          </a:xfrm>
          <a:prstGeom prst="roundRect">
            <a:avLst/>
          </a:prstGeom>
          <a:solidFill>
            <a:schemeClr val="accent1"/>
          </a:solidFill>
          <a:ln w="28575">
            <a:solidFill>
              <a:schemeClr val="accent2"/>
            </a:solidFill>
          </a:ln>
        </p:spPr>
        <p:txBody>
          <a:bodyPr wrap="square">
            <a:spAutoFit/>
          </a:bodyPr>
          <a:lstStyle/>
          <a:p>
            <a:pPr algn="ctr"/>
            <a:r>
              <a:rPr lang="en-GB" sz="1400" b="1" dirty="0">
                <a:solidFill>
                  <a:srgbClr val="060505"/>
                </a:solidFill>
                <a:latin typeface="Century Gothic" panose="020B0502020202020204" pitchFamily="34" charset="0"/>
              </a:rPr>
              <a:t>Having trouble? </a:t>
            </a:r>
          </a:p>
          <a:p>
            <a:pPr algn="ctr"/>
            <a:r>
              <a:rPr lang="en-GB" sz="1400" dirty="0">
                <a:solidFill>
                  <a:srgbClr val="060505"/>
                </a:solidFill>
                <a:latin typeface="Century Gothic" panose="020B0502020202020204" pitchFamily="34" charset="0"/>
              </a:rPr>
              <a:t>Copy and paste the link into your internet browser! </a:t>
            </a:r>
          </a:p>
        </p:txBody>
      </p:sp>
      <p:sp>
        <p:nvSpPr>
          <p:cNvPr id="23" name="Rectangle: Rounded Corners 22">
            <a:hlinkClick r:id="rId5"/>
            <a:extLst>
              <a:ext uri="{FF2B5EF4-FFF2-40B4-BE49-F238E27FC236}">
                <a16:creationId xmlns:a16="http://schemas.microsoft.com/office/drawing/2014/main" id="{923F34C6-69B0-4494-9476-24E69C88EF39}"/>
              </a:ext>
            </a:extLst>
          </p:cNvPr>
          <p:cNvSpPr/>
          <p:nvPr/>
        </p:nvSpPr>
        <p:spPr>
          <a:xfrm>
            <a:off x="400681" y="6258200"/>
            <a:ext cx="8394699" cy="340519"/>
          </a:xfrm>
          <a:prstGeom prst="roundRect">
            <a:avLst/>
          </a:prstGeom>
          <a:solidFill>
            <a:schemeClr val="accent4"/>
          </a:solidFill>
          <a:ln w="28575">
            <a:solidFill>
              <a:schemeClr val="bg1">
                <a:lumMod val="50000"/>
              </a:schemeClr>
            </a:solidFill>
          </a:ln>
        </p:spPr>
        <p:txBody>
          <a:bodyPr wrap="square" anchor="ctr">
            <a:spAutoFit/>
          </a:bodyPr>
          <a:lstStyle/>
          <a:p>
            <a:pPr algn="ctr"/>
            <a:r>
              <a:rPr lang="en-GB" sz="1400" dirty="0">
                <a:solidFill>
                  <a:srgbClr val="060505"/>
                </a:solidFill>
                <a:latin typeface="Century Gothic" panose="020B0502020202020204" pitchFamily="34" charset="0"/>
              </a:rPr>
              <a:t>If you have any issues, feedback or comments, email </a:t>
            </a:r>
            <a:r>
              <a:rPr lang="en-GB" sz="1400" b="1" dirty="0">
                <a:solidFill>
                  <a:schemeClr val="tx2"/>
                </a:solidFill>
                <a:latin typeface="Century Gothic" panose="020B0502020202020204" pitchFamily="34" charset="0"/>
                <a:hlinkClick r:id="rId8">
                  <a:extLst>
                    <a:ext uri="{A12FA001-AC4F-418D-AE19-62706E023703}">
                      <ahyp:hlinkClr xmlns:ahyp="http://schemas.microsoft.com/office/drawing/2018/hyperlinkcolor" val="tx"/>
                    </a:ext>
                  </a:extLst>
                </a:hlinkClick>
              </a:rPr>
              <a:t>primary@votesforschools.com</a:t>
            </a:r>
            <a:r>
              <a:rPr lang="en-GB" sz="1400" dirty="0">
                <a:solidFill>
                  <a:srgbClr val="060505"/>
                </a:solidFill>
                <a:latin typeface="Century Gothic" panose="020B0502020202020204" pitchFamily="34" charset="0"/>
              </a:rPr>
              <a:t>.</a:t>
            </a:r>
          </a:p>
        </p:txBody>
      </p:sp>
      <p:pic>
        <p:nvPicPr>
          <p:cNvPr id="25" name="Picture 24" descr="A picture containing drawing&#10;&#10;Description automatically generated">
            <a:extLst>
              <a:ext uri="{FF2B5EF4-FFF2-40B4-BE49-F238E27FC236}">
                <a16:creationId xmlns:a16="http://schemas.microsoft.com/office/drawing/2014/main" id="{D12FD32F-E757-477C-93E4-EE5E7AEA0770}"/>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5696535" y="3088732"/>
            <a:ext cx="2248794" cy="2058096"/>
          </a:xfrm>
          <a:prstGeom prst="rect">
            <a:avLst/>
          </a:prstGeom>
        </p:spPr>
      </p:pic>
    </p:spTree>
    <p:extLst>
      <p:ext uri="{BB962C8B-B14F-4D97-AF65-F5344CB8AC3E}">
        <p14:creationId xmlns:p14="http://schemas.microsoft.com/office/powerpoint/2010/main" val="2700702201"/>
      </p:ext>
    </p:extLst>
  </p:cSld>
  <p:clrMapOvr>
    <a:masterClrMapping/>
  </p:clrMapOvr>
</p:sld>
</file>

<file path=ppt/theme/theme1.xml><?xml version="1.0" encoding="utf-8"?>
<a:theme xmlns:a="http://schemas.openxmlformats.org/drawingml/2006/main" name="VfS Primary 2021">
  <a:themeElements>
    <a:clrScheme name="Custom 10">
      <a:dk1>
        <a:srgbClr val="FFFFFF"/>
      </a:dk1>
      <a:lt1>
        <a:srgbClr val="000000"/>
      </a:lt1>
      <a:dk2>
        <a:srgbClr val="DDE8F6"/>
      </a:dk2>
      <a:lt2>
        <a:srgbClr val="5E84F1"/>
      </a:lt2>
      <a:accent1>
        <a:srgbClr val="FFD3D6"/>
      </a:accent1>
      <a:accent2>
        <a:srgbClr val="DF6068"/>
      </a:accent2>
      <a:accent3>
        <a:srgbClr val="FFFFCC"/>
      </a:accent3>
      <a:accent4>
        <a:srgbClr val="F2F2F2"/>
      </a:accent4>
      <a:accent5>
        <a:srgbClr val="F8AEB5"/>
      </a:accent5>
      <a:accent6>
        <a:srgbClr val="FFFF00"/>
      </a:accent6>
      <a:hlink>
        <a:srgbClr val="000000"/>
      </a:hlink>
      <a:folHlink>
        <a:srgbClr val="FFFFFF"/>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Primary V2" id="{46134739-847F-437A-AEEE-D646BC00FE84}" vid="{B1E37D16-0162-475D-B8A1-A2D6DC8BE190}"/>
    </a:ext>
  </a:extLst>
</a:theme>
</file>

<file path=ppt/theme/theme2.xml><?xml version="1.0" encoding="utf-8"?>
<a:theme xmlns:a="http://schemas.openxmlformats.org/drawingml/2006/main" name="VfS Secondary 2021">
  <a:themeElements>
    <a:clrScheme name="Custom 11">
      <a:dk1>
        <a:srgbClr val="FFFFFF"/>
      </a:dk1>
      <a:lt1>
        <a:srgbClr val="000000"/>
      </a:lt1>
      <a:dk2>
        <a:srgbClr val="EACEFA"/>
      </a:dk2>
      <a:lt2>
        <a:srgbClr val="AA32EA"/>
      </a:lt2>
      <a:accent1>
        <a:srgbClr val="D6F6EF"/>
      </a:accent1>
      <a:accent2>
        <a:srgbClr val="97E8D7"/>
      </a:accent2>
      <a:accent3>
        <a:srgbClr val="FFFFCC"/>
      </a:accent3>
      <a:accent4>
        <a:srgbClr val="F3F3F3"/>
      </a:accent4>
      <a:accent5>
        <a:srgbClr val="B0EDE0"/>
      </a:accent5>
      <a:accent6>
        <a:srgbClr val="000000"/>
      </a:accent6>
      <a:hlink>
        <a:srgbClr val="000000"/>
      </a:hlink>
      <a:folHlink>
        <a:srgbClr val="000000"/>
      </a:folHlink>
    </a:clrScheme>
    <a:fontScheme name="VfS Primary">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Secondary V2" id="{BE365E8E-5A2B-4E58-AA6A-5327844D5BEE}" vid="{259619B4-93E7-4BDC-A7D9-5F671DBD5CD1}"/>
    </a:ext>
  </a:extLst>
</a:theme>
</file>

<file path=ppt/theme/theme3.xml><?xml version="1.0" encoding="utf-8"?>
<a:theme xmlns:a="http://schemas.openxmlformats.org/drawingml/2006/main" name="VfS College 2021">
  <a:themeElements>
    <a:clrScheme name="Custom 12">
      <a:dk1>
        <a:srgbClr val="FFFFFF"/>
      </a:dk1>
      <a:lt1>
        <a:srgbClr val="000000"/>
      </a:lt1>
      <a:dk2>
        <a:srgbClr val="C3EFEF"/>
      </a:dk2>
      <a:lt2>
        <a:srgbClr val="25CACC"/>
      </a:lt2>
      <a:accent1>
        <a:srgbClr val="EAB7D4"/>
      </a:accent1>
      <a:accent2>
        <a:srgbClr val="BE0F71"/>
      </a:accent2>
      <a:accent3>
        <a:srgbClr val="FFFFCC"/>
      </a:accent3>
      <a:accent4>
        <a:srgbClr val="F2F2F2"/>
      </a:accent4>
      <a:accent5>
        <a:srgbClr val="7F7F7F"/>
      </a:accent5>
      <a:accent6>
        <a:srgbClr val="000000"/>
      </a:accent6>
      <a:hlink>
        <a:srgbClr val="000000"/>
      </a:hlink>
      <a:folHlink>
        <a:srgbClr val="000000"/>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VfS Primary V2</Template>
  <TotalTime>22905</TotalTime>
  <Words>2677</Words>
  <Application>Microsoft Office PowerPoint</Application>
  <PresentationFormat>On-screen Show (4:3)</PresentationFormat>
  <Paragraphs>328</Paragraphs>
  <Slides>27</Slides>
  <Notes>25</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27</vt:i4>
      </vt:variant>
    </vt:vector>
  </HeadingPairs>
  <TitlesOfParts>
    <vt:vector size="34" baseType="lpstr">
      <vt:lpstr>Arial</vt:lpstr>
      <vt:lpstr>Calibri</vt:lpstr>
      <vt:lpstr>Century Gothic</vt:lpstr>
      <vt:lpstr>Roboto</vt:lpstr>
      <vt:lpstr>VfS Primary 2021</vt:lpstr>
      <vt:lpstr>VfS Secondary 2021</vt:lpstr>
      <vt:lpstr>VfS College 2021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Bull</dc:creator>
  <cp:lastModifiedBy>Amy Bull</cp:lastModifiedBy>
  <cp:revision>4376</cp:revision>
  <dcterms:created xsi:type="dcterms:W3CDTF">2020-02-10T11:54:09Z</dcterms:created>
  <dcterms:modified xsi:type="dcterms:W3CDTF">2021-03-04T14:44:56Z</dcterms:modified>
</cp:coreProperties>
</file>