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64" r:id="rId5"/>
    <p:sldId id="266" r:id="rId6"/>
    <p:sldId id="267" r:id="rId7"/>
    <p:sldId id="268" r:id="rId8"/>
    <p:sldId id="269" r:id="rId9"/>
    <p:sldId id="270" r:id="rId10"/>
    <p:sldId id="271" r:id="rId11"/>
    <p:sldId id="272" r:id="rId12"/>
    <p:sldId id="273" r:id="rId13"/>
    <p:sldId id="274" r:id="rId14"/>
    <p:sldId id="275" r:id="rId15"/>
    <p:sldId id="277" r:id="rId16"/>
    <p:sldId id="27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59" autoAdjust="0"/>
    <p:restoredTop sz="94660"/>
  </p:normalViewPr>
  <p:slideViewPr>
    <p:cSldViewPr snapToGrid="0">
      <p:cViewPr>
        <p:scale>
          <a:sx n="75" d="100"/>
          <a:sy n="75" d="100"/>
        </p:scale>
        <p:origin x="5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27/05/2021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206216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27/05/2021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651855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71F8576-AD1F-4BB2-A552-12BE5FCFA663}" type="datetimeFigureOut">
              <a:rPr lang="en-GB" smtClean="0"/>
              <a:t>27/05/2021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196495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71F8576-AD1F-4BB2-A552-12BE5FCFA663}" type="datetimeFigureOut">
              <a:rPr lang="en-GB" smtClean="0"/>
              <a:t>27/05/2021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121121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71F8576-AD1F-4BB2-A552-12BE5FCFA663}" type="datetimeFigureOut">
              <a:rPr lang="en-GB" smtClean="0"/>
              <a:t>27/05/2021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199374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71F8576-AD1F-4BB2-A552-12BE5FCFA663}" type="datetimeFigureOut">
              <a:rPr lang="en-GB" smtClean="0"/>
              <a:t>27/05/2021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361653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1F8576-AD1F-4BB2-A552-12BE5FCFA663}" type="datetimeFigureOut">
              <a:rPr lang="en-GB" smtClean="0"/>
              <a:t>27/05/2021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038745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71F8576-AD1F-4BB2-A552-12BE5FCFA663}" type="datetimeFigureOut">
              <a:rPr lang="en-GB" smtClean="0"/>
              <a:t>27/05/2021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598016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71F8576-AD1F-4BB2-A552-12BE5FCFA663}" type="datetimeFigureOut">
              <a:rPr lang="en-GB" smtClean="0"/>
              <a:t>27/05/2021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2349333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27/05/2021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8468383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27/05/2021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013752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1F8576-AD1F-4BB2-A552-12BE5FCFA663}" type="datetimeFigureOut">
              <a:rPr lang="en-GB" smtClean="0"/>
              <a:t>27/05/2021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07FC12-85F6-4A32-8B37-84D063D433F3}" type="slidenum">
              <a:rPr lang="en-GB" smtClean="0"/>
              <a:t>‹#›</a:t>
            </a:fld>
            <a:endParaRPr lang="en-GB"/>
          </a:p>
        </p:txBody>
      </p:sp>
    </p:spTree>
    <p:extLst>
      <p:ext uri="{BB962C8B-B14F-4D97-AF65-F5344CB8AC3E}">
        <p14:creationId xmlns:p14="http://schemas.microsoft.com/office/powerpoint/2010/main" val="1549401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rh8gMvzPw0"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wLz4LbhS4_M"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1HyWkC64X08"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biblegateway.com/passage/?search=Psalm%2023&amp;version=CEV#fen-CEV-12433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7749" y="-463232"/>
            <a:ext cx="11923986" cy="5839247"/>
          </a:xfrm>
        </p:spPr>
        <p:txBody>
          <a:bodyPr>
            <a:normAutofit fontScale="90000"/>
          </a:bodyPr>
          <a:lstStyle/>
          <a:p>
            <a:pPr algn="l"/>
            <a:r>
              <a:rPr lang="en-GB" u="sng" dirty="0" smtClean="0">
                <a:latin typeface="SassoonCRInfant" panose="02010503020300020003" pitchFamily="2" charset="0"/>
              </a:rPr>
              <a:t>Monday 7</a:t>
            </a:r>
            <a:r>
              <a:rPr lang="en-GB" u="sng" baseline="30000" dirty="0" smtClean="0">
                <a:latin typeface="SassoonCRInfant" panose="02010503020300020003" pitchFamily="2" charset="0"/>
              </a:rPr>
              <a:t>th</a:t>
            </a:r>
            <a:r>
              <a:rPr lang="en-GB" u="sng" dirty="0" smtClean="0">
                <a:latin typeface="SassoonCRInfant" panose="02010503020300020003" pitchFamily="2" charset="0"/>
              </a:rPr>
              <a:t> June</a:t>
            </a:r>
            <a:br>
              <a:rPr lang="en-GB" u="sng" dirty="0" smtClean="0">
                <a:latin typeface="SassoonCRInfant" panose="02010503020300020003" pitchFamily="2" charset="0"/>
              </a:rPr>
            </a:br>
            <a:r>
              <a:rPr lang="en-GB" b="1" u="sng" dirty="0">
                <a:solidFill>
                  <a:srgbClr val="000000"/>
                </a:solidFill>
                <a:latin typeface="SassoonCRInfant" panose="02010503020300020003" pitchFamily="2" charset="0"/>
              </a:rPr>
              <a:t>LC: </a:t>
            </a:r>
            <a:r>
              <a:rPr lang="en-GB" b="1" u="sng" dirty="0" smtClean="0">
                <a:latin typeface="SassoonCRInfant" panose="02010503020300020003" pitchFamily="2" charset="0"/>
              </a:rPr>
              <a:t>Can </a:t>
            </a:r>
            <a:r>
              <a:rPr lang="en-GB" b="1" u="sng" dirty="0">
                <a:latin typeface="SassoonCRInfant" panose="02010503020300020003" pitchFamily="2" charset="0"/>
              </a:rPr>
              <a:t>I explore how Christians use music to express a variety of beliefs?</a:t>
            </a:r>
            <a:br>
              <a:rPr lang="en-GB" b="1" u="sng" dirty="0">
                <a:latin typeface="SassoonCRInfant" panose="02010503020300020003" pitchFamily="2" charset="0"/>
              </a:rPr>
            </a:br>
            <a:r>
              <a:rPr lang="en-GB" b="1" u="sng" dirty="0">
                <a:solidFill>
                  <a:srgbClr val="000000"/>
                </a:solidFill>
                <a:latin typeface="SassoonCRInfant" panose="02010503020300020003" pitchFamily="2" charset="0"/>
              </a:rPr>
              <a:t/>
            </a:r>
            <a:br>
              <a:rPr lang="en-GB" b="1" u="sng" dirty="0">
                <a:solidFill>
                  <a:srgbClr val="000000"/>
                </a:solidFill>
                <a:latin typeface="SassoonCRInfant" panose="02010503020300020003" pitchFamily="2" charset="0"/>
              </a:rPr>
            </a:br>
            <a:r>
              <a:rPr lang="en-GB" u="sng" dirty="0" smtClean="0">
                <a:latin typeface="SassoonCRInfant" panose="02010503020300020003" pitchFamily="2" charset="0"/>
              </a:rPr>
              <a:t/>
            </a:r>
            <a:br>
              <a:rPr lang="en-GB" u="sng" dirty="0" smtClean="0">
                <a:latin typeface="SassoonCRInfant" panose="02010503020300020003" pitchFamily="2" charset="0"/>
              </a:rPr>
            </a:br>
            <a:endParaRPr lang="en-GB" dirty="0">
              <a:latin typeface="SassoonCRInfant" panose="02010503020300020003" pitchFamily="2" charset="0"/>
            </a:endParaRPr>
          </a:p>
        </p:txBody>
      </p:sp>
      <p:pic>
        <p:nvPicPr>
          <p:cNvPr id="4" name="Picture 3"/>
          <p:cNvPicPr>
            <a:picLocks noChangeAspect="1"/>
          </p:cNvPicPr>
          <p:nvPr/>
        </p:nvPicPr>
        <p:blipFill>
          <a:blip r:embed="rId2"/>
          <a:stretch>
            <a:fillRect/>
          </a:stretch>
        </p:blipFill>
        <p:spPr>
          <a:xfrm>
            <a:off x="4336009" y="3778140"/>
            <a:ext cx="3767467" cy="3195750"/>
          </a:xfrm>
          <a:prstGeom prst="rect">
            <a:avLst/>
          </a:prstGeom>
        </p:spPr>
      </p:pic>
    </p:spTree>
    <p:extLst>
      <p:ext uri="{BB962C8B-B14F-4D97-AF65-F5344CB8AC3E}">
        <p14:creationId xmlns:p14="http://schemas.microsoft.com/office/powerpoint/2010/main" val="17818891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Listen to the first 20 seconds of each piece of music</a:t>
            </a:r>
            <a:endParaRPr lang="en-GB" dirty="0"/>
          </a:p>
        </p:txBody>
      </p:sp>
      <p:sp>
        <p:nvSpPr>
          <p:cNvPr id="3" name="Content Placeholder 2"/>
          <p:cNvSpPr>
            <a:spLocks noGrp="1"/>
          </p:cNvSpPr>
          <p:nvPr>
            <p:ph idx="1"/>
          </p:nvPr>
        </p:nvSpPr>
        <p:spPr>
          <a:xfrm>
            <a:off x="838200" y="3663154"/>
            <a:ext cx="7375259" cy="1841520"/>
          </a:xfrm>
        </p:spPr>
        <p:txBody>
          <a:bodyPr>
            <a:normAutofit/>
          </a:bodyPr>
          <a:lstStyle/>
          <a:p>
            <a:r>
              <a:rPr lang="en-GB" sz="4000" dirty="0" smtClean="0">
                <a:latin typeface="SassoonCRInfant" panose="02010503020300020003" pitchFamily="2" charset="0"/>
              </a:rPr>
              <a:t>How did it make you feel?</a:t>
            </a:r>
            <a:endParaRPr lang="en-GB" sz="4000" dirty="0">
              <a:latin typeface="SassoonCRInfant" panose="02010503020300020003" pitchFamily="2" charset="0"/>
            </a:endParaRPr>
          </a:p>
        </p:txBody>
      </p:sp>
      <p:sp>
        <p:nvSpPr>
          <p:cNvPr id="6" name="Rectangle 5"/>
          <p:cNvSpPr/>
          <p:nvPr/>
        </p:nvSpPr>
        <p:spPr>
          <a:xfrm>
            <a:off x="1219200" y="1986484"/>
            <a:ext cx="6096000" cy="369332"/>
          </a:xfrm>
          <a:prstGeom prst="rect">
            <a:avLst/>
          </a:prstGeom>
        </p:spPr>
        <p:txBody>
          <a:bodyPr>
            <a:spAutoFit/>
          </a:bodyPr>
          <a:lstStyle/>
          <a:p>
            <a:r>
              <a:rPr lang="en-GB" dirty="0">
                <a:hlinkClick r:id="rId2"/>
              </a:rPr>
              <a:t>https://www.youtube.com/watch?v=-</a:t>
            </a:r>
            <a:r>
              <a:rPr lang="en-GB" dirty="0" smtClean="0">
                <a:hlinkClick r:id="rId2"/>
              </a:rPr>
              <a:t>rh8gMvzPw0</a:t>
            </a:r>
            <a:r>
              <a:rPr lang="en-GB" dirty="0" smtClean="0"/>
              <a:t> </a:t>
            </a:r>
            <a:endParaRPr lang="en-GB" dirty="0"/>
          </a:p>
        </p:txBody>
      </p:sp>
      <p:sp>
        <p:nvSpPr>
          <p:cNvPr id="7" name="Rectangle 6"/>
          <p:cNvSpPr/>
          <p:nvPr/>
        </p:nvSpPr>
        <p:spPr>
          <a:xfrm>
            <a:off x="6288188" y="1986484"/>
            <a:ext cx="2054024" cy="369332"/>
          </a:xfrm>
          <a:prstGeom prst="rect">
            <a:avLst/>
          </a:prstGeom>
        </p:spPr>
        <p:txBody>
          <a:bodyPr wrap="none">
            <a:spAutoFit/>
          </a:bodyPr>
          <a:lstStyle/>
          <a:p>
            <a:r>
              <a:rPr lang="en-GB" dirty="0"/>
              <a:t>(FIRST 20 SECONDS)</a:t>
            </a:r>
          </a:p>
        </p:txBody>
      </p:sp>
      <p:sp>
        <p:nvSpPr>
          <p:cNvPr id="8" name="Rectangle 7"/>
          <p:cNvSpPr/>
          <p:nvPr/>
        </p:nvSpPr>
        <p:spPr>
          <a:xfrm>
            <a:off x="1219200" y="2628694"/>
            <a:ext cx="4738028" cy="369332"/>
          </a:xfrm>
          <a:prstGeom prst="rect">
            <a:avLst/>
          </a:prstGeom>
        </p:spPr>
        <p:txBody>
          <a:bodyPr wrap="none">
            <a:spAutoFit/>
          </a:bodyPr>
          <a:lstStyle/>
          <a:p>
            <a:r>
              <a:rPr lang="en-GB" u="sng" dirty="0">
                <a:solidFill>
                  <a:srgbClr val="0000FF"/>
                </a:solidFill>
                <a:latin typeface="SassoonCRInfant" panose="02010503020300020003" pitchFamily="2" charset="0"/>
              </a:rPr>
              <a:t>https://www.youtube.com/watch?v=_jBLyIQvNf0</a:t>
            </a:r>
          </a:p>
        </p:txBody>
      </p:sp>
      <p:sp>
        <p:nvSpPr>
          <p:cNvPr id="9" name="Rectangle 8"/>
          <p:cNvSpPr/>
          <p:nvPr/>
        </p:nvSpPr>
        <p:spPr>
          <a:xfrm>
            <a:off x="848710" y="4461669"/>
            <a:ext cx="10505090" cy="954107"/>
          </a:xfrm>
          <a:prstGeom prst="rect">
            <a:avLst/>
          </a:prstGeom>
        </p:spPr>
        <p:txBody>
          <a:bodyPr wrap="square">
            <a:spAutoFit/>
          </a:bodyPr>
          <a:lstStyle/>
          <a:p>
            <a:r>
              <a:rPr lang="en-GB" sz="2800" dirty="0">
                <a:solidFill>
                  <a:srgbClr val="800080"/>
                </a:solidFill>
              </a:rPr>
              <a:t>Listening to the first piece of music made me feel ___ whereas the second piece made me feel_____.</a:t>
            </a:r>
          </a:p>
        </p:txBody>
      </p:sp>
      <p:sp>
        <p:nvSpPr>
          <p:cNvPr id="11" name="Rectangle 10"/>
          <p:cNvSpPr/>
          <p:nvPr/>
        </p:nvSpPr>
        <p:spPr>
          <a:xfrm>
            <a:off x="3048000" y="5708137"/>
            <a:ext cx="6096000" cy="923330"/>
          </a:xfrm>
          <a:prstGeom prst="rect">
            <a:avLst/>
          </a:prstGeom>
        </p:spPr>
        <p:txBody>
          <a:bodyPr>
            <a:spAutoFit/>
          </a:bodyPr>
          <a:lstStyle/>
          <a:p>
            <a:r>
              <a:rPr lang="en-GB" dirty="0"/>
              <a:t>calm		energised		bored		nervous		confused		comfortable		chilled		joyful</a:t>
            </a:r>
          </a:p>
        </p:txBody>
      </p:sp>
    </p:spTree>
    <p:extLst>
      <p:ext uri="{BB962C8B-B14F-4D97-AF65-F5344CB8AC3E}">
        <p14:creationId xmlns:p14="http://schemas.microsoft.com/office/powerpoint/2010/main" val="4151644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Content Placeholder 2"/>
          <p:cNvSpPr>
            <a:spLocks noGrp="1"/>
          </p:cNvSpPr>
          <p:nvPr>
            <p:ph idx="1"/>
          </p:nvPr>
        </p:nvSpPr>
        <p:spPr/>
        <p:txBody>
          <a:bodyPr/>
          <a:lstStyle/>
          <a:p>
            <a:r>
              <a:rPr lang="en-GB" b="1" dirty="0"/>
              <a:t>Music is important in </a:t>
            </a:r>
            <a:r>
              <a:rPr lang="en-GB" b="1" dirty="0" smtClean="0"/>
              <a:t>both creating and showing feelings. </a:t>
            </a:r>
          </a:p>
          <a:p>
            <a:r>
              <a:rPr lang="en-GB" b="1" dirty="0" smtClean="0"/>
              <a:t>Christians </a:t>
            </a:r>
            <a:r>
              <a:rPr lang="en-GB" b="1" dirty="0"/>
              <a:t>use it in worship to express a variety of feelings and give teachings.</a:t>
            </a:r>
          </a:p>
          <a:p>
            <a:r>
              <a:rPr lang="en-GB" b="1" dirty="0"/>
              <a:t>The Bible also teaches Christians to use music in their worship, "Praise him with the sounding of the trumpet, praise him with the harp and lyre" (Psalm 150)</a:t>
            </a:r>
          </a:p>
          <a:p>
            <a:endParaRPr lang="en-GB" dirty="0"/>
          </a:p>
        </p:txBody>
      </p:sp>
      <p:pic>
        <p:nvPicPr>
          <p:cNvPr id="4" name="Picture 3"/>
          <p:cNvPicPr>
            <a:picLocks noChangeAspect="1"/>
          </p:cNvPicPr>
          <p:nvPr/>
        </p:nvPicPr>
        <p:blipFill>
          <a:blip r:embed="rId2"/>
          <a:stretch>
            <a:fillRect/>
          </a:stretch>
        </p:blipFill>
        <p:spPr>
          <a:xfrm>
            <a:off x="388882" y="4789596"/>
            <a:ext cx="3657600" cy="1819275"/>
          </a:xfrm>
          <a:prstGeom prst="rect">
            <a:avLst/>
          </a:prstGeom>
        </p:spPr>
      </p:pic>
      <p:pic>
        <p:nvPicPr>
          <p:cNvPr id="5" name="Picture 4"/>
          <p:cNvPicPr>
            <a:picLocks noChangeAspect="1"/>
          </p:cNvPicPr>
          <p:nvPr/>
        </p:nvPicPr>
        <p:blipFill rotWithShape="1">
          <a:blip r:embed="rId3"/>
          <a:srcRect l="21171" t="15027" r="19929" b="8101"/>
          <a:stretch/>
        </p:blipFill>
        <p:spPr>
          <a:xfrm>
            <a:off x="5312978" y="4903076"/>
            <a:ext cx="1245477" cy="1749972"/>
          </a:xfrm>
          <a:prstGeom prst="rect">
            <a:avLst/>
          </a:prstGeom>
        </p:spPr>
      </p:pic>
      <p:pic>
        <p:nvPicPr>
          <p:cNvPr id="6" name="Picture 5"/>
          <p:cNvPicPr>
            <a:picLocks noChangeAspect="1"/>
          </p:cNvPicPr>
          <p:nvPr/>
        </p:nvPicPr>
        <p:blipFill>
          <a:blip r:embed="rId4"/>
          <a:stretch>
            <a:fillRect/>
          </a:stretch>
        </p:blipFill>
        <p:spPr>
          <a:xfrm>
            <a:off x="8579561" y="4127637"/>
            <a:ext cx="1685925" cy="2752725"/>
          </a:xfrm>
          <a:prstGeom prst="rect">
            <a:avLst/>
          </a:prstGeom>
        </p:spPr>
      </p:pic>
    </p:spTree>
    <p:extLst>
      <p:ext uri="{BB962C8B-B14F-4D97-AF65-F5344CB8AC3E}">
        <p14:creationId xmlns:p14="http://schemas.microsoft.com/office/powerpoint/2010/main" val="3063032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2076" y="2146628"/>
            <a:ext cx="10515600" cy="1325563"/>
          </a:xfrm>
        </p:spPr>
        <p:txBody>
          <a:bodyPr>
            <a:normAutofit fontScale="90000"/>
          </a:bodyPr>
          <a:lstStyle/>
          <a:p>
            <a:r>
              <a:rPr lang="en-GB" b="1" dirty="0"/>
              <a:t>TTYP: For what different occasions would Christians use music to help them worship God?</a:t>
            </a:r>
            <a:br>
              <a:rPr lang="en-GB" b="1" dirty="0"/>
            </a:br>
            <a:r>
              <a:rPr lang="en-GB" b="1" dirty="0"/>
              <a:t>Christians use music  _______________</a:t>
            </a:r>
            <a:br>
              <a:rPr lang="en-GB" b="1" dirty="0"/>
            </a:br>
            <a:r>
              <a:rPr lang="en-GB" dirty="0"/>
              <a:t/>
            </a:r>
            <a:br>
              <a:rPr lang="en-GB" dirty="0"/>
            </a:br>
            <a:r>
              <a:rPr lang="en-GB" b="1" dirty="0"/>
              <a:t>(to celebrate, to worship God, to express their feelings, give teachings)  (for prayers, weddings, services, Christmas, Easter)</a:t>
            </a:r>
            <a:br>
              <a:rPr lang="en-GB" b="1" dirty="0"/>
            </a:br>
            <a:endParaRPr lang="en-GB" dirty="0"/>
          </a:p>
        </p:txBody>
      </p:sp>
    </p:spTree>
    <p:extLst>
      <p:ext uri="{BB962C8B-B14F-4D97-AF65-F5344CB8AC3E}">
        <p14:creationId xmlns:p14="http://schemas.microsoft.com/office/powerpoint/2010/main" val="17816038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2076" y="1121869"/>
            <a:ext cx="10515600" cy="3623552"/>
          </a:xfrm>
        </p:spPr>
        <p:txBody>
          <a:bodyPr>
            <a:normAutofit fontScale="90000"/>
          </a:bodyPr>
          <a:lstStyle/>
          <a:p>
            <a:r>
              <a:rPr lang="en-GB" b="1" dirty="0"/>
              <a:t>In today’s lesson we are going to listen to parts of five different pieces of Christian music.  (There won't be enough time to hear all of every piece</a:t>
            </a:r>
            <a:r>
              <a:rPr lang="en-GB" b="1" dirty="0" smtClean="0"/>
              <a:t>).</a:t>
            </a:r>
            <a:br>
              <a:rPr lang="en-GB" b="1" dirty="0" smtClean="0"/>
            </a:br>
            <a:r>
              <a:rPr lang="en-GB" b="1" dirty="0"/>
              <a:t/>
            </a:r>
            <a:br>
              <a:rPr lang="en-GB" b="1" dirty="0"/>
            </a:br>
            <a:r>
              <a:rPr lang="en-GB" b="1" dirty="0" smtClean="0"/>
              <a:t>If you are using a school laptop and you cannot get </a:t>
            </a:r>
            <a:r>
              <a:rPr lang="en-GB" b="1" dirty="0" err="1" smtClean="0"/>
              <a:t>Youtube</a:t>
            </a:r>
            <a:r>
              <a:rPr lang="en-GB" b="1" dirty="0" smtClean="0"/>
              <a:t> to work, go to the end of the slide for your work</a:t>
            </a:r>
            <a:r>
              <a:rPr lang="en-GB" b="1" dirty="0"/>
              <a:t/>
            </a:r>
            <a:br>
              <a:rPr lang="en-GB" b="1" dirty="0"/>
            </a:br>
            <a:endParaRPr lang="en-GB" dirty="0"/>
          </a:p>
        </p:txBody>
      </p:sp>
    </p:spTree>
    <p:extLst>
      <p:ext uri="{BB962C8B-B14F-4D97-AF65-F5344CB8AC3E}">
        <p14:creationId xmlns:p14="http://schemas.microsoft.com/office/powerpoint/2010/main" val="1347158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7938" y="375197"/>
            <a:ext cx="10515600" cy="4351338"/>
          </a:xfrm>
        </p:spPr>
        <p:txBody>
          <a:bodyPr/>
          <a:lstStyle/>
          <a:p>
            <a:r>
              <a:rPr lang="en-GB" b="1" dirty="0"/>
              <a:t>For each piece of music, write:</a:t>
            </a:r>
          </a:p>
          <a:p>
            <a:endParaRPr lang="en-GB" dirty="0"/>
          </a:p>
          <a:p>
            <a:r>
              <a:rPr lang="en-GB" b="1" dirty="0"/>
              <a:t>How would you describe the feeling of each piece of music? (calm, joyful, emotional, sad)</a:t>
            </a:r>
          </a:p>
          <a:p>
            <a:r>
              <a:rPr lang="en-GB" b="1" dirty="0"/>
              <a:t>When do you think each piece of music would be played? (wedding, funeral, baptism, ordinary service, Christmas, Easter </a:t>
            </a:r>
            <a:r>
              <a:rPr lang="en-GB" b="1" dirty="0" err="1"/>
              <a:t>etc</a:t>
            </a:r>
            <a:r>
              <a:rPr lang="en-GB" b="1" dirty="0"/>
              <a:t>)</a:t>
            </a:r>
          </a:p>
          <a:p>
            <a:r>
              <a:rPr lang="en-GB" b="1" dirty="0"/>
              <a:t>Does the song give any Christian teachings?</a:t>
            </a:r>
          </a:p>
          <a:p>
            <a:endParaRPr lang="en-GB" dirty="0"/>
          </a:p>
        </p:txBody>
      </p:sp>
    </p:spTree>
    <p:extLst>
      <p:ext uri="{BB962C8B-B14F-4D97-AF65-F5344CB8AC3E}">
        <p14:creationId xmlns:p14="http://schemas.microsoft.com/office/powerpoint/2010/main" val="2580174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Music 1</a:t>
            </a:r>
            <a:endParaRPr lang="en-GB" dirty="0"/>
          </a:p>
        </p:txBody>
      </p:sp>
      <p:sp>
        <p:nvSpPr>
          <p:cNvPr id="3" name="Content Placeholder 2"/>
          <p:cNvSpPr>
            <a:spLocks noGrp="1"/>
          </p:cNvSpPr>
          <p:nvPr>
            <p:ph idx="1"/>
          </p:nvPr>
        </p:nvSpPr>
        <p:spPr/>
        <p:txBody>
          <a:bodyPr/>
          <a:lstStyle/>
          <a:p>
            <a:r>
              <a:rPr lang="en-GB" dirty="0"/>
              <a:t>Piece one is Psalm 23.  Psalms are the oldest type of Christian songs as they come from Judaism and were written in the Hebrew language around 3000 years ago. While the words can be found in the book of Psalms in the Bible, the tune is not in the Bible.</a:t>
            </a:r>
          </a:p>
          <a:p>
            <a:r>
              <a:rPr lang="en-GB" dirty="0"/>
              <a:t>Here, the psalm is sung (or really chanted) in English by a traditional choir</a:t>
            </a:r>
          </a:p>
          <a:p>
            <a:endParaRPr lang="en-GB" dirty="0"/>
          </a:p>
        </p:txBody>
      </p:sp>
      <p:sp>
        <p:nvSpPr>
          <p:cNvPr id="5" name="Rectangle 4"/>
          <p:cNvSpPr/>
          <p:nvPr/>
        </p:nvSpPr>
        <p:spPr>
          <a:xfrm>
            <a:off x="1010099" y="4615934"/>
            <a:ext cx="4969181" cy="369332"/>
          </a:xfrm>
          <a:prstGeom prst="rect">
            <a:avLst/>
          </a:prstGeom>
        </p:spPr>
        <p:txBody>
          <a:bodyPr wrap="none">
            <a:spAutoFit/>
          </a:bodyPr>
          <a:lstStyle/>
          <a:p>
            <a:r>
              <a:rPr lang="en-GB" u="sng" dirty="0">
                <a:solidFill>
                  <a:srgbClr val="0000FF"/>
                </a:solidFill>
                <a:latin typeface="SassoonCRInfant" panose="02010503020300020003" pitchFamily="2" charset="0"/>
              </a:rPr>
              <a:t>https://www.youtube.com/watch?v=BYJkgLMC56s</a:t>
            </a:r>
            <a:r>
              <a:rPr lang="en-GB" sz="1600" b="1" u="sng" dirty="0">
                <a:solidFill>
                  <a:srgbClr val="000000"/>
                </a:solidFill>
                <a:latin typeface="SassoonCRInfant" panose="02010503020300020003" pitchFamily="2" charset="0"/>
              </a:rPr>
              <a:t> </a:t>
            </a:r>
          </a:p>
        </p:txBody>
      </p:sp>
      <p:pic>
        <p:nvPicPr>
          <p:cNvPr id="6" name="Picture 5"/>
          <p:cNvPicPr>
            <a:picLocks noChangeAspect="1"/>
          </p:cNvPicPr>
          <p:nvPr/>
        </p:nvPicPr>
        <p:blipFill>
          <a:blip r:embed="rId2"/>
          <a:stretch>
            <a:fillRect/>
          </a:stretch>
        </p:blipFill>
        <p:spPr>
          <a:xfrm>
            <a:off x="8791575" y="4615934"/>
            <a:ext cx="2562225" cy="1333500"/>
          </a:xfrm>
          <a:prstGeom prst="rect">
            <a:avLst/>
          </a:prstGeom>
        </p:spPr>
      </p:pic>
    </p:spTree>
    <p:extLst>
      <p:ext uri="{BB962C8B-B14F-4D97-AF65-F5344CB8AC3E}">
        <p14:creationId xmlns:p14="http://schemas.microsoft.com/office/powerpoint/2010/main" val="1652317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b="1" dirty="0"/>
              <a:t>How would you describe the feeling of this piece of music? </a:t>
            </a:r>
          </a:p>
          <a:p>
            <a:endParaRPr lang="en-GB" dirty="0"/>
          </a:p>
          <a:p>
            <a:r>
              <a:rPr lang="en-GB" b="1" dirty="0"/>
              <a:t>When do you think each piece of music would be played? </a:t>
            </a:r>
          </a:p>
          <a:p>
            <a:r>
              <a:rPr lang="en-GB" b="1" dirty="0"/>
              <a:t>This words of this psalm are very famous and popular so it is sung a lot, although often to a more lively tune.</a:t>
            </a:r>
          </a:p>
          <a:p>
            <a:endParaRPr lang="en-GB" dirty="0"/>
          </a:p>
          <a:p>
            <a:r>
              <a:rPr lang="en-GB" b="1" dirty="0"/>
              <a:t>Does the song give any Christian teachings?</a:t>
            </a:r>
          </a:p>
          <a:p>
            <a:r>
              <a:rPr lang="en-GB" b="1" dirty="0"/>
              <a:t>It teaches that God looks after people in the same way that a shepherd look after sheep.</a:t>
            </a:r>
          </a:p>
          <a:p>
            <a:endParaRPr lang="en-GB" dirty="0"/>
          </a:p>
        </p:txBody>
      </p:sp>
    </p:spTree>
    <p:extLst>
      <p:ext uri="{BB962C8B-B14F-4D97-AF65-F5344CB8AC3E}">
        <p14:creationId xmlns:p14="http://schemas.microsoft.com/office/powerpoint/2010/main" val="3609583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Piece 2 is a very famous Christian hymn (</a:t>
            </a:r>
            <a:r>
              <a:rPr lang="en-GB" dirty="0" err="1"/>
              <a:t>pronouned</a:t>
            </a:r>
            <a:r>
              <a:rPr lang="en-GB" dirty="0"/>
              <a:t> </a:t>
            </a:r>
            <a:r>
              <a:rPr lang="en-GB" i="1" dirty="0"/>
              <a:t>him</a:t>
            </a:r>
            <a:r>
              <a:rPr lang="en-GB" dirty="0"/>
              <a:t>) called Amazing Grace, which was written around 300 hundred years ago.  Hymns are traditional Christian songs.  Unlike psalms, the words are not directly from the Bible but they are inspired by what the Bible teaches. </a:t>
            </a:r>
          </a:p>
          <a:p>
            <a:r>
              <a:rPr lang="en-GB" dirty="0"/>
              <a:t> </a:t>
            </a:r>
          </a:p>
          <a:p>
            <a:r>
              <a:rPr lang="en-GB" dirty="0" smtClean="0"/>
              <a:t>Listen to the first minute of this</a:t>
            </a:r>
          </a:p>
          <a:p>
            <a:endParaRPr lang="en-GB" dirty="0"/>
          </a:p>
          <a:p>
            <a:r>
              <a:rPr lang="en-GB" u="sng" dirty="0"/>
              <a:t>https://www.youtube.com/watch?v=WmMOnbTch5I</a:t>
            </a:r>
          </a:p>
          <a:p>
            <a:endParaRPr lang="en-GB" dirty="0"/>
          </a:p>
        </p:txBody>
      </p:sp>
    </p:spTree>
    <p:extLst>
      <p:ext uri="{BB962C8B-B14F-4D97-AF65-F5344CB8AC3E}">
        <p14:creationId xmlns:p14="http://schemas.microsoft.com/office/powerpoint/2010/main" val="37561614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r>
              <a:rPr lang="en-GB" b="1" dirty="0"/>
              <a:t>How would you describe the feeling of this piece of music? </a:t>
            </a:r>
          </a:p>
          <a:p>
            <a:endParaRPr lang="en-GB" dirty="0"/>
          </a:p>
          <a:p>
            <a:r>
              <a:rPr lang="en-GB" b="1" dirty="0"/>
              <a:t>When do you think each piece of music would be played? </a:t>
            </a:r>
          </a:p>
          <a:p>
            <a:r>
              <a:rPr lang="en-GB" b="1" dirty="0"/>
              <a:t>This song is often used at important services such as baptisms or funerals.  It is sung at normal services too.</a:t>
            </a:r>
          </a:p>
          <a:p>
            <a:endParaRPr lang="en-GB" dirty="0"/>
          </a:p>
          <a:p>
            <a:r>
              <a:rPr lang="en-GB" b="1" dirty="0"/>
              <a:t>Does the song give any Christian teachings?</a:t>
            </a:r>
          </a:p>
          <a:p>
            <a:r>
              <a:rPr lang="en-GB" dirty="0"/>
              <a:t>This hymn is about </a:t>
            </a:r>
            <a:r>
              <a:rPr lang="en-GB" b="1" dirty="0"/>
              <a:t>grace</a:t>
            </a:r>
            <a:r>
              <a:rPr lang="en-GB" dirty="0"/>
              <a:t>, the Christian belief that God can forgive your sins (bad actions) and guide you to live a better life if you ask him. For Christians, </a:t>
            </a:r>
            <a:r>
              <a:rPr lang="en-GB" b="1" dirty="0"/>
              <a:t>grace </a:t>
            </a:r>
            <a:r>
              <a:rPr lang="en-GB" dirty="0"/>
              <a:t>means God loves everyone, even those who do wrong, and wants to help them. (Think of the Prodigal Son </a:t>
            </a:r>
            <a:r>
              <a:rPr lang="en-GB" dirty="0" smtClean="0"/>
              <a:t>story).</a:t>
            </a:r>
            <a:endParaRPr lang="en-GB" dirty="0"/>
          </a:p>
          <a:p>
            <a:endParaRPr lang="en-GB" dirty="0"/>
          </a:p>
        </p:txBody>
      </p:sp>
    </p:spTree>
    <p:extLst>
      <p:ext uri="{BB962C8B-B14F-4D97-AF65-F5344CB8AC3E}">
        <p14:creationId xmlns:p14="http://schemas.microsoft.com/office/powerpoint/2010/main" val="107055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91480"/>
            <a:ext cx="10515600" cy="1325563"/>
          </a:xfrm>
        </p:spPr>
        <p:txBody>
          <a:bodyPr>
            <a:normAutofit fontScale="90000"/>
          </a:bodyPr>
          <a:lstStyle/>
          <a:p>
            <a:r>
              <a:rPr lang="en-GB" dirty="0"/>
              <a:t>Piece 3 is </a:t>
            </a:r>
            <a:r>
              <a:rPr lang="en-GB" i="1" dirty="0"/>
              <a:t>Hark the Herald Angels Sing</a:t>
            </a:r>
            <a:r>
              <a:rPr lang="en-GB" dirty="0"/>
              <a:t>.</a:t>
            </a:r>
            <a:br>
              <a:rPr lang="en-GB" dirty="0"/>
            </a:br>
            <a:r>
              <a:rPr lang="en-GB" dirty="0"/>
              <a:t>Here it is sung by everyone in a church (the congregation).</a:t>
            </a:r>
            <a:br>
              <a:rPr lang="en-GB" dirty="0"/>
            </a:br>
            <a:endParaRPr lang="en-GB" dirty="0"/>
          </a:p>
        </p:txBody>
      </p:sp>
      <p:sp>
        <p:nvSpPr>
          <p:cNvPr id="3" name="Content Placeholder 2"/>
          <p:cNvSpPr>
            <a:spLocks noGrp="1"/>
          </p:cNvSpPr>
          <p:nvPr>
            <p:ph idx="1"/>
          </p:nvPr>
        </p:nvSpPr>
        <p:spPr>
          <a:xfrm>
            <a:off x="838200" y="2727433"/>
            <a:ext cx="10515600" cy="3449529"/>
          </a:xfrm>
        </p:spPr>
        <p:txBody>
          <a:bodyPr>
            <a:normAutofit lnSpcReduction="10000"/>
          </a:bodyPr>
          <a:lstStyle/>
          <a:p>
            <a:r>
              <a:rPr lang="en-GB" u="sng" dirty="0">
                <a:hlinkClick r:id="rId2"/>
              </a:rPr>
              <a:t>https://</a:t>
            </a:r>
            <a:r>
              <a:rPr lang="en-GB" u="sng" dirty="0" smtClean="0">
                <a:hlinkClick r:id="rId2"/>
              </a:rPr>
              <a:t>www.youtube.com/watch?v=wLz4LbhS4_M</a:t>
            </a:r>
            <a:r>
              <a:rPr lang="en-GB" u="sng" dirty="0" smtClean="0"/>
              <a:t> </a:t>
            </a:r>
          </a:p>
          <a:p>
            <a:r>
              <a:rPr lang="en-GB" dirty="0" smtClean="0"/>
              <a:t>You only need to listen to the first minute</a:t>
            </a:r>
          </a:p>
          <a:p>
            <a:r>
              <a:rPr lang="en-GB" dirty="0"/>
              <a:t>Listen to it and see if you can work out when it is normally sung.</a:t>
            </a:r>
          </a:p>
          <a:p>
            <a:r>
              <a:rPr lang="en-GB" dirty="0"/>
              <a:t>Did you spot that this is a Christmas carol? Carols are Christian songs that are to do with the birth of Jesus.</a:t>
            </a:r>
          </a:p>
          <a:p>
            <a:r>
              <a:rPr lang="en-GB" dirty="0"/>
              <a:t>This carol explains how the birth of Jesus is a time of celebration because Christians believe that he came to save the world.  In the Bible, angels sing when he is born.  </a:t>
            </a:r>
          </a:p>
          <a:p>
            <a:endParaRPr lang="en-GB" dirty="0"/>
          </a:p>
          <a:p>
            <a:endParaRPr lang="en-GB" dirty="0"/>
          </a:p>
        </p:txBody>
      </p:sp>
    </p:spTree>
    <p:extLst>
      <p:ext uri="{BB962C8B-B14F-4D97-AF65-F5344CB8AC3E}">
        <p14:creationId xmlns:p14="http://schemas.microsoft.com/office/powerpoint/2010/main" val="2769413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Piece 4 is </a:t>
            </a:r>
            <a:r>
              <a:rPr lang="en-GB" i="1" smtClean="0"/>
              <a:t>All things bright and beautiful</a:t>
            </a:r>
            <a:r>
              <a:rPr lang="en-GB" smtClean="0"/>
              <a:t>.</a:t>
            </a:r>
            <a:br>
              <a:rPr lang="en-GB" smtClean="0"/>
            </a:br>
            <a:endParaRPr lang="en-GB" dirty="0"/>
          </a:p>
        </p:txBody>
      </p:sp>
      <p:sp>
        <p:nvSpPr>
          <p:cNvPr id="3" name="Content Placeholder 2"/>
          <p:cNvSpPr>
            <a:spLocks noGrp="1"/>
          </p:cNvSpPr>
          <p:nvPr>
            <p:ph idx="1"/>
          </p:nvPr>
        </p:nvSpPr>
        <p:spPr>
          <a:xfrm>
            <a:off x="362607" y="2850384"/>
            <a:ext cx="10991193" cy="4351338"/>
          </a:xfrm>
        </p:spPr>
        <p:txBody>
          <a:bodyPr>
            <a:normAutofit/>
          </a:bodyPr>
          <a:lstStyle/>
          <a:p>
            <a:r>
              <a:rPr lang="en-GB" b="1" dirty="0" smtClean="0"/>
              <a:t>How </a:t>
            </a:r>
            <a:r>
              <a:rPr lang="en-GB" b="1" dirty="0"/>
              <a:t>would you describe the feeling of this piece of music? </a:t>
            </a:r>
          </a:p>
          <a:p>
            <a:endParaRPr lang="en-GB" dirty="0"/>
          </a:p>
          <a:p>
            <a:r>
              <a:rPr lang="en-GB" b="1" dirty="0"/>
              <a:t>When do you think each piece of music would be played? </a:t>
            </a:r>
          </a:p>
          <a:p>
            <a:r>
              <a:rPr lang="en-GB" b="1" dirty="0"/>
              <a:t>This song is often used at Harvest Festival or to remember the environment</a:t>
            </a:r>
          </a:p>
          <a:p>
            <a:endParaRPr lang="en-GB" dirty="0"/>
          </a:p>
          <a:p>
            <a:r>
              <a:rPr lang="en-GB" b="1" dirty="0"/>
              <a:t>Does the song give any Christian teachings?</a:t>
            </a:r>
          </a:p>
          <a:p>
            <a:r>
              <a:rPr lang="en-GB" dirty="0"/>
              <a:t>This hymn describe how God is the creator of all things.</a:t>
            </a:r>
          </a:p>
          <a:p>
            <a:endParaRPr lang="en-GB" dirty="0"/>
          </a:p>
        </p:txBody>
      </p:sp>
      <p:sp>
        <p:nvSpPr>
          <p:cNvPr id="4" name="Rectangle 3"/>
          <p:cNvSpPr/>
          <p:nvPr/>
        </p:nvSpPr>
        <p:spPr>
          <a:xfrm>
            <a:off x="838200" y="1301039"/>
            <a:ext cx="8100848" cy="646331"/>
          </a:xfrm>
          <a:prstGeom prst="rect">
            <a:avLst/>
          </a:prstGeom>
        </p:spPr>
        <p:txBody>
          <a:bodyPr wrap="square">
            <a:spAutoFit/>
          </a:bodyPr>
          <a:lstStyle/>
          <a:p>
            <a:r>
              <a:rPr lang="en-GB" dirty="0">
                <a:hlinkClick r:id="rId2"/>
              </a:rPr>
              <a:t>https://</a:t>
            </a:r>
            <a:r>
              <a:rPr lang="en-GB" dirty="0" smtClean="0">
                <a:hlinkClick r:id="rId2"/>
              </a:rPr>
              <a:t>www.youtube.com/watch?v=1HyWkC64X08</a:t>
            </a:r>
            <a:r>
              <a:rPr lang="en-GB" dirty="0" smtClean="0"/>
              <a:t> </a:t>
            </a:r>
            <a:endParaRPr lang="en-GB" dirty="0"/>
          </a:p>
          <a:p>
            <a:r>
              <a:rPr lang="en-GB" dirty="0"/>
              <a:t>Listen to the first minute of it.</a:t>
            </a:r>
          </a:p>
        </p:txBody>
      </p:sp>
    </p:spTree>
    <p:extLst>
      <p:ext uri="{BB962C8B-B14F-4D97-AF65-F5344CB8AC3E}">
        <p14:creationId xmlns:p14="http://schemas.microsoft.com/office/powerpoint/2010/main" val="278836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6918"/>
            <a:ext cx="10515600" cy="1325563"/>
          </a:xfrm>
        </p:spPr>
        <p:txBody>
          <a:bodyPr>
            <a:normAutofit fontScale="90000"/>
          </a:bodyPr>
          <a:lstStyle/>
          <a:p>
            <a:r>
              <a:rPr lang="en-GB" dirty="0"/>
              <a:t>Have a look at the inside of these different churches.  What types of music would you expect in each one?  What types of instruments would you expect to be playing the music?</a:t>
            </a:r>
            <a:br>
              <a:rPr lang="en-GB" dirty="0"/>
            </a:br>
            <a:endParaRPr lang="en-GB" dirty="0"/>
          </a:p>
        </p:txBody>
      </p:sp>
      <p:pic>
        <p:nvPicPr>
          <p:cNvPr id="5" name="Picture 4"/>
          <p:cNvPicPr>
            <a:picLocks noChangeAspect="1"/>
          </p:cNvPicPr>
          <p:nvPr/>
        </p:nvPicPr>
        <p:blipFill>
          <a:blip r:embed="rId2"/>
          <a:stretch>
            <a:fillRect/>
          </a:stretch>
        </p:blipFill>
        <p:spPr>
          <a:xfrm>
            <a:off x="435521" y="2915306"/>
            <a:ext cx="3416463" cy="2965232"/>
          </a:xfrm>
          <a:prstGeom prst="rect">
            <a:avLst/>
          </a:prstGeom>
        </p:spPr>
      </p:pic>
      <p:pic>
        <p:nvPicPr>
          <p:cNvPr id="6" name="Picture 5"/>
          <p:cNvPicPr>
            <a:picLocks noChangeAspect="1"/>
          </p:cNvPicPr>
          <p:nvPr/>
        </p:nvPicPr>
        <p:blipFill>
          <a:blip r:embed="rId3"/>
          <a:stretch>
            <a:fillRect/>
          </a:stretch>
        </p:blipFill>
        <p:spPr>
          <a:xfrm>
            <a:off x="3969297" y="2915306"/>
            <a:ext cx="3814731" cy="2965232"/>
          </a:xfrm>
          <a:prstGeom prst="rect">
            <a:avLst/>
          </a:prstGeom>
        </p:spPr>
      </p:pic>
      <p:pic>
        <p:nvPicPr>
          <p:cNvPr id="7" name="Picture 6"/>
          <p:cNvPicPr>
            <a:picLocks noChangeAspect="1"/>
          </p:cNvPicPr>
          <p:nvPr/>
        </p:nvPicPr>
        <p:blipFill>
          <a:blip r:embed="rId4"/>
          <a:stretch>
            <a:fillRect/>
          </a:stretch>
        </p:blipFill>
        <p:spPr>
          <a:xfrm>
            <a:off x="8137470" y="2915306"/>
            <a:ext cx="4015592" cy="2965232"/>
          </a:xfrm>
          <a:prstGeom prst="rect">
            <a:avLst/>
          </a:prstGeom>
        </p:spPr>
      </p:pic>
    </p:spTree>
    <p:extLst>
      <p:ext uri="{BB962C8B-B14F-4D97-AF65-F5344CB8AC3E}">
        <p14:creationId xmlns:p14="http://schemas.microsoft.com/office/powerpoint/2010/main" val="27364374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5593" y="0"/>
            <a:ext cx="10515600" cy="1325563"/>
          </a:xfrm>
        </p:spPr>
        <p:txBody>
          <a:bodyPr/>
          <a:lstStyle/>
          <a:p>
            <a:r>
              <a:rPr lang="en-GB" dirty="0" smtClean="0"/>
              <a:t>Activity to do if </a:t>
            </a:r>
            <a:r>
              <a:rPr lang="en-GB" dirty="0" err="1" smtClean="0"/>
              <a:t>Youtube</a:t>
            </a:r>
            <a:r>
              <a:rPr lang="en-GB" dirty="0" smtClean="0"/>
              <a:t> does not </a:t>
            </a:r>
            <a:r>
              <a:rPr lang="en-GB" dirty="0" smtClean="0"/>
              <a:t>work  (1)</a:t>
            </a:r>
            <a:endParaRPr lang="en-GB" dirty="0"/>
          </a:p>
        </p:txBody>
      </p:sp>
      <p:sp>
        <p:nvSpPr>
          <p:cNvPr id="3" name="Content Placeholder 2"/>
          <p:cNvSpPr>
            <a:spLocks noGrp="1"/>
          </p:cNvSpPr>
          <p:nvPr>
            <p:ph idx="1"/>
          </p:nvPr>
        </p:nvSpPr>
        <p:spPr>
          <a:xfrm>
            <a:off x="317937" y="1325563"/>
            <a:ext cx="10515600" cy="4351338"/>
          </a:xfrm>
        </p:spPr>
        <p:txBody>
          <a:bodyPr/>
          <a:lstStyle/>
          <a:p>
            <a:r>
              <a:rPr lang="en-GB" dirty="0" smtClean="0"/>
              <a:t>Look at thes</a:t>
            </a:r>
            <a:r>
              <a:rPr lang="en-GB" dirty="0" smtClean="0"/>
              <a:t>e pictures of different Christian music .</a:t>
            </a:r>
          </a:p>
          <a:p>
            <a:r>
              <a:rPr lang="en-GB" dirty="0" smtClean="0"/>
              <a:t>How </a:t>
            </a:r>
            <a:r>
              <a:rPr lang="en-GB" dirty="0" smtClean="0"/>
              <a:t>is the music</a:t>
            </a:r>
            <a:r>
              <a:rPr lang="en-GB" dirty="0" smtClean="0"/>
              <a:t> similar?</a:t>
            </a:r>
          </a:p>
          <a:p>
            <a:r>
              <a:rPr lang="en-GB" dirty="0" smtClean="0"/>
              <a:t>How is it different?</a:t>
            </a:r>
            <a:endParaRPr lang="en-GB" dirty="0"/>
          </a:p>
        </p:txBody>
      </p:sp>
      <p:pic>
        <p:nvPicPr>
          <p:cNvPr id="5" name="Picture 4"/>
          <p:cNvPicPr>
            <a:picLocks noChangeAspect="1"/>
          </p:cNvPicPr>
          <p:nvPr/>
        </p:nvPicPr>
        <p:blipFill>
          <a:blip r:embed="rId2"/>
          <a:stretch>
            <a:fillRect/>
          </a:stretch>
        </p:blipFill>
        <p:spPr>
          <a:xfrm>
            <a:off x="160281" y="3282786"/>
            <a:ext cx="3472972" cy="2302732"/>
          </a:xfrm>
          <a:prstGeom prst="rect">
            <a:avLst/>
          </a:prstGeom>
        </p:spPr>
      </p:pic>
      <p:pic>
        <p:nvPicPr>
          <p:cNvPr id="1028" name="Picture 4" descr="The Birmingham Community Gospel Choir sing prior to the beginning of the  fixture on day one of the Ashes Test match at Edgbaston, Birmingham Stock  Photo - Alam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93582" y="3282786"/>
            <a:ext cx="3131332" cy="230273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ntemporary worship musi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7342" y="3268271"/>
            <a:ext cx="3650633" cy="2317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2026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5593" y="0"/>
            <a:ext cx="10515600" cy="1325563"/>
          </a:xfrm>
        </p:spPr>
        <p:txBody>
          <a:bodyPr/>
          <a:lstStyle/>
          <a:p>
            <a:r>
              <a:rPr lang="en-GB" dirty="0" smtClean="0"/>
              <a:t>Activity to do if </a:t>
            </a:r>
            <a:r>
              <a:rPr lang="en-GB" dirty="0" err="1" smtClean="0"/>
              <a:t>Youtube</a:t>
            </a:r>
            <a:r>
              <a:rPr lang="en-GB" dirty="0" smtClean="0"/>
              <a:t> does not </a:t>
            </a:r>
            <a:r>
              <a:rPr lang="en-GB" dirty="0" smtClean="0"/>
              <a:t>work  (2)</a:t>
            </a:r>
            <a:endParaRPr lang="en-GB" dirty="0"/>
          </a:p>
        </p:txBody>
      </p:sp>
      <p:sp>
        <p:nvSpPr>
          <p:cNvPr id="3" name="Content Placeholder 2"/>
          <p:cNvSpPr>
            <a:spLocks noGrp="1"/>
          </p:cNvSpPr>
          <p:nvPr>
            <p:ph idx="1"/>
          </p:nvPr>
        </p:nvSpPr>
        <p:spPr>
          <a:xfrm>
            <a:off x="317937" y="1325563"/>
            <a:ext cx="10515600" cy="4351338"/>
          </a:xfrm>
        </p:spPr>
        <p:txBody>
          <a:bodyPr/>
          <a:lstStyle/>
          <a:p>
            <a:r>
              <a:rPr lang="en-GB" dirty="0" smtClean="0"/>
              <a:t>Look at the lyrics for this ancient Christian psalm ( a song from the Bible)</a:t>
            </a:r>
          </a:p>
          <a:p>
            <a:r>
              <a:rPr lang="en-GB" dirty="0" smtClean="0"/>
              <a:t>What do they words show about what Christians believe about God?</a:t>
            </a:r>
            <a:endParaRPr lang="en-GB" dirty="0"/>
          </a:p>
        </p:txBody>
      </p:sp>
    </p:spTree>
    <p:extLst>
      <p:ext uri="{BB962C8B-B14F-4D97-AF65-F5344CB8AC3E}">
        <p14:creationId xmlns:p14="http://schemas.microsoft.com/office/powerpoint/2010/main" val="39730303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085" y="170996"/>
            <a:ext cx="11745685" cy="6520089"/>
          </a:xfrm>
        </p:spPr>
        <p:txBody>
          <a:bodyPr>
            <a:normAutofit fontScale="77500" lnSpcReduction="20000"/>
          </a:bodyPr>
          <a:lstStyle/>
          <a:p>
            <a:r>
              <a:rPr lang="en-GB" dirty="0"/>
              <a:t>You, </a:t>
            </a:r>
            <a:r>
              <a:rPr lang="en-GB" cap="small" dirty="0"/>
              <a:t>Lord</a:t>
            </a:r>
            <a:r>
              <a:rPr lang="en-GB" dirty="0"/>
              <a:t>, are my shepherd.</a:t>
            </a:r>
            <a:br>
              <a:rPr lang="en-GB" dirty="0"/>
            </a:br>
            <a:r>
              <a:rPr lang="en-GB" dirty="0"/>
              <a:t>    I will never be in need.</a:t>
            </a:r>
            <a:br>
              <a:rPr lang="en-GB" dirty="0"/>
            </a:br>
            <a:r>
              <a:rPr lang="en-GB" b="1" baseline="30000" dirty="0"/>
              <a:t>2 </a:t>
            </a:r>
            <a:r>
              <a:rPr lang="en-GB" dirty="0"/>
              <a:t>    You let me rest in fields</a:t>
            </a:r>
            <a:br>
              <a:rPr lang="en-GB" dirty="0"/>
            </a:br>
            <a:r>
              <a:rPr lang="en-GB" dirty="0"/>
              <a:t>    of green grass.</a:t>
            </a:r>
            <a:br>
              <a:rPr lang="en-GB" dirty="0"/>
            </a:br>
            <a:r>
              <a:rPr lang="en-GB" dirty="0"/>
              <a:t>You lead me to streams</a:t>
            </a:r>
            <a:br>
              <a:rPr lang="en-GB" dirty="0"/>
            </a:br>
            <a:r>
              <a:rPr lang="en-GB" dirty="0"/>
              <a:t>of peaceful water,</a:t>
            </a:r>
            <a:br>
              <a:rPr lang="en-GB" dirty="0"/>
            </a:br>
            <a:r>
              <a:rPr lang="en-GB" b="1" baseline="30000" dirty="0"/>
              <a:t>3 </a:t>
            </a:r>
            <a:r>
              <a:rPr lang="en-GB" dirty="0"/>
              <a:t>    and you refresh my life.</a:t>
            </a:r>
          </a:p>
          <a:p>
            <a:r>
              <a:rPr lang="en-GB" dirty="0"/>
              <a:t>You are true to your name,</a:t>
            </a:r>
            <a:br>
              <a:rPr lang="en-GB" dirty="0"/>
            </a:br>
            <a:r>
              <a:rPr lang="en-GB" dirty="0"/>
              <a:t>    and you lead me</a:t>
            </a:r>
            <a:br>
              <a:rPr lang="en-GB" dirty="0"/>
            </a:br>
            <a:r>
              <a:rPr lang="en-GB" dirty="0"/>
              <a:t>    along the right paths.</a:t>
            </a:r>
            <a:br>
              <a:rPr lang="en-GB" dirty="0"/>
            </a:br>
            <a:r>
              <a:rPr lang="en-GB" b="1" baseline="30000" dirty="0"/>
              <a:t>4 </a:t>
            </a:r>
            <a:r>
              <a:rPr lang="en-GB" dirty="0"/>
              <a:t>I may walk through valleys</a:t>
            </a:r>
            <a:br>
              <a:rPr lang="en-GB" dirty="0"/>
            </a:br>
            <a:r>
              <a:rPr lang="en-GB" dirty="0"/>
              <a:t>as dark as death,</a:t>
            </a:r>
            <a:br>
              <a:rPr lang="en-GB" dirty="0"/>
            </a:br>
            <a:r>
              <a:rPr lang="en-GB" dirty="0"/>
              <a:t>    but I won’t be afraid.</a:t>
            </a:r>
            <a:br>
              <a:rPr lang="en-GB" dirty="0"/>
            </a:br>
            <a:r>
              <a:rPr lang="en-GB" dirty="0"/>
              <a:t>You are with me,</a:t>
            </a:r>
            <a:br>
              <a:rPr lang="en-GB" dirty="0"/>
            </a:br>
            <a:r>
              <a:rPr lang="en-GB" dirty="0"/>
              <a:t>    and your shepherd’s rod</a:t>
            </a:r>
            <a:r>
              <a:rPr lang="en-GB" baseline="30000" dirty="0"/>
              <a:t>[</a:t>
            </a:r>
            <a:r>
              <a:rPr lang="en-GB" baseline="30000" dirty="0">
                <a:hlinkClick r:id="rId2" tooltip="See footnote a"/>
              </a:rPr>
              <a:t>a</a:t>
            </a:r>
            <a:r>
              <a:rPr lang="en-GB" baseline="30000" dirty="0"/>
              <a:t>]</a:t>
            </a:r>
            <a:r>
              <a:rPr lang="en-GB" dirty="0"/>
              <a:t/>
            </a:r>
            <a:br>
              <a:rPr lang="en-GB" dirty="0"/>
            </a:br>
            <a:r>
              <a:rPr lang="en-GB" dirty="0"/>
              <a:t>    makes me feel safe.</a:t>
            </a:r>
          </a:p>
          <a:p>
            <a:r>
              <a:rPr lang="en-GB" b="1" baseline="30000" dirty="0"/>
              <a:t>5 </a:t>
            </a:r>
            <a:r>
              <a:rPr lang="en-GB" dirty="0"/>
              <a:t>You treat me to a feast,</a:t>
            </a:r>
            <a:br>
              <a:rPr lang="en-GB" dirty="0"/>
            </a:br>
            <a:r>
              <a:rPr lang="en-GB" dirty="0"/>
              <a:t>    while my enemies watch.</a:t>
            </a:r>
            <a:br>
              <a:rPr lang="en-GB" dirty="0"/>
            </a:br>
            <a:r>
              <a:rPr lang="en-GB" dirty="0"/>
              <a:t>You </a:t>
            </a:r>
            <a:r>
              <a:rPr lang="en-GB" dirty="0" err="1"/>
              <a:t>honor</a:t>
            </a:r>
            <a:r>
              <a:rPr lang="en-GB" dirty="0"/>
              <a:t> me as your guest,</a:t>
            </a:r>
            <a:br>
              <a:rPr lang="en-GB" dirty="0"/>
            </a:br>
            <a:r>
              <a:rPr lang="en-GB" dirty="0"/>
              <a:t>    and you fill my cup</a:t>
            </a:r>
            <a:br>
              <a:rPr lang="en-GB" dirty="0"/>
            </a:br>
            <a:r>
              <a:rPr lang="en-GB" dirty="0"/>
              <a:t>    until it overflows.</a:t>
            </a:r>
            <a:br>
              <a:rPr lang="en-GB" dirty="0"/>
            </a:br>
            <a:r>
              <a:rPr lang="en-GB" b="1" baseline="30000" dirty="0"/>
              <a:t>6 </a:t>
            </a:r>
            <a:r>
              <a:rPr lang="en-GB" dirty="0"/>
              <a:t>Your kindness and love</a:t>
            </a:r>
            <a:br>
              <a:rPr lang="en-GB" dirty="0"/>
            </a:br>
            <a:r>
              <a:rPr lang="en-GB" dirty="0"/>
              <a:t>will always be with me</a:t>
            </a:r>
            <a:br>
              <a:rPr lang="en-GB" dirty="0"/>
            </a:br>
            <a:r>
              <a:rPr lang="en-GB" dirty="0"/>
              <a:t>    each day of my life,</a:t>
            </a:r>
            <a:br>
              <a:rPr lang="en-GB" dirty="0"/>
            </a:br>
            <a:r>
              <a:rPr lang="en-GB" dirty="0"/>
              <a:t>    and I will live forever</a:t>
            </a:r>
            <a:br>
              <a:rPr lang="en-GB" dirty="0"/>
            </a:br>
            <a:r>
              <a:rPr lang="en-GB" dirty="0"/>
              <a:t>    in your house, </a:t>
            </a:r>
            <a:r>
              <a:rPr lang="en-GB" cap="small" dirty="0"/>
              <a:t>Lord</a:t>
            </a:r>
            <a:r>
              <a:rPr lang="en-GB" dirty="0"/>
              <a:t>.</a:t>
            </a:r>
          </a:p>
          <a:p>
            <a:endParaRPr lang="en-GB" dirty="0"/>
          </a:p>
        </p:txBody>
      </p:sp>
    </p:spTree>
    <p:extLst>
      <p:ext uri="{BB962C8B-B14F-4D97-AF65-F5344CB8AC3E}">
        <p14:creationId xmlns:p14="http://schemas.microsoft.com/office/powerpoint/2010/main" val="40342635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1192</Words>
  <Application>Microsoft Office PowerPoint</Application>
  <PresentationFormat>Widescreen</PresentationFormat>
  <Paragraphs>69</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SassoonCRInfant</vt:lpstr>
      <vt:lpstr>Office Theme</vt:lpstr>
      <vt:lpstr>Monday 7th June LC: Can I explore how Christians use music to express a variety of beliefs?   </vt:lpstr>
      <vt:lpstr>Listen to the first 20 seconds of each piece of music</vt:lpstr>
      <vt:lpstr> </vt:lpstr>
      <vt:lpstr>TTYP: For what different occasions would Christians use music to help them worship God? Christians use music  _______________  (to celebrate, to worship God, to express their feelings, give teachings)  (for prayers, weddings, services, Christmas, Easter) </vt:lpstr>
      <vt:lpstr>In today’s lesson we are going to listen to parts of five different pieces of Christian music.  (There won't be enough time to hear all of every piece).  If you are using a school laptop and you cannot get Youtube to work, go to the end of the slide for your work </vt:lpstr>
      <vt:lpstr>PowerPoint Presentation</vt:lpstr>
      <vt:lpstr>Music 1</vt:lpstr>
      <vt:lpstr>PowerPoint Presentation</vt:lpstr>
      <vt:lpstr>PowerPoint Presentation</vt:lpstr>
      <vt:lpstr>PowerPoint Presentation</vt:lpstr>
      <vt:lpstr>Piece 3 is Hark the Herald Angels Sing. Here it is sung by everyone in a church (the congregation). </vt:lpstr>
      <vt:lpstr>Piece 4 is All things bright and beautiful. </vt:lpstr>
      <vt:lpstr>Have a look at the inside of these different churches.  What types of music would you expect in each one?  What types of instruments would you expect to be playing the music? </vt:lpstr>
      <vt:lpstr>Activity to do if Youtube does not work  (1)</vt:lpstr>
      <vt:lpstr>Activity to do if Youtube does not work  (2)</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Date LC: Can I explore Muslim beliefs as expressed in poetry?</dc:title>
  <dc:creator>ST-Partington-J</dc:creator>
  <cp:lastModifiedBy>ST-Partington-J</cp:lastModifiedBy>
  <cp:revision>9</cp:revision>
  <dcterms:created xsi:type="dcterms:W3CDTF">2021-05-11T15:19:06Z</dcterms:created>
  <dcterms:modified xsi:type="dcterms:W3CDTF">2021-05-27T09:08:57Z</dcterms:modified>
</cp:coreProperties>
</file>