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75" r:id="rId2"/>
    <p:sldId id="276" r:id="rId3"/>
    <p:sldId id="278" r:id="rId4"/>
    <p:sldId id="289" r:id="rId5"/>
    <p:sldId id="294" r:id="rId6"/>
    <p:sldId id="295" r:id="rId7"/>
    <p:sldId id="296" r:id="rId8"/>
    <p:sldId id="297" r:id="rId9"/>
    <p:sldId id="299" r:id="rId10"/>
    <p:sldId id="300" r:id="rId11"/>
    <p:sldId id="288" r:id="rId12"/>
    <p:sldId id="277" r:id="rId13"/>
    <p:sldId id="286" r:id="rId14"/>
  </p:sldIdLst>
  <p:sldSz cx="9144000" cy="6858000" type="screen4x3"/>
  <p:notesSz cx="6858000" cy="9144000"/>
  <p:embeddedFontLst>
    <p:embeddedFont>
      <p:font typeface="Twinkl" pitchFamily="2" charset="0"/>
      <p:regular r:id="rId17"/>
      <p:bold r:id="rId18"/>
    </p:embeddedFont>
    <p:embeddedFont>
      <p:font typeface="Kalam" panose="02000000000000000000" pitchFamily="2" charset="0"/>
      <p:regular r:id="rId19"/>
    </p:embeddedFont>
    <p:embeddedFont>
      <p:font typeface="Tuffy-TTF" panose="020B0603060100000000" pitchFamily="34" charset="0"/>
      <p:regular r:id="rId20"/>
      <p:bold r:id="rId21"/>
      <p:italic r:id="rId22"/>
      <p:boldItalic r:id="rId23"/>
    </p:embeddedFont>
    <p:embeddedFont>
      <p:font typeface="Tuffy" panose="020B0603060100000000" pitchFamily="3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53" userDrawn="1">
          <p15:clr>
            <a:srgbClr val="A4A3A4"/>
          </p15:clr>
        </p15:guide>
        <p15:guide id="9" orient="horz" pos="48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BD33"/>
    <a:srgbClr val="25B7BC"/>
    <a:srgbClr val="8ACBC0"/>
    <a:srgbClr val="99C0B2"/>
    <a:srgbClr val="C3E7DD"/>
    <a:srgbClr val="443A5A"/>
    <a:srgbClr val="E0744C"/>
    <a:srgbClr val="87BD31"/>
    <a:srgbClr val="0079C3"/>
    <a:srgbClr val="FFE7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3" d="100"/>
          <a:sy n="113" d="100"/>
        </p:scale>
        <p:origin x="1536" y="102"/>
      </p:cViewPr>
      <p:guideLst>
        <p:guide orient="horz" pos="2137"/>
        <p:guide pos="2880"/>
        <p:guide pos="340"/>
        <p:guide orient="horz" pos="3952"/>
        <p:guide pos="5420"/>
        <p:guide orient="horz" pos="332"/>
        <p:guide pos="453"/>
        <p:guide orient="horz" pos="482"/>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autumn-block-1-place-value-year-6-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autumn-block-1-place-value-year-6-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5" name="Rectangle 4">
            <a:hlinkClick r:id="rId4"/>
          </p:cNvPr>
          <p:cNvSpPr/>
          <p:nvPr userDrawn="1"/>
        </p:nvSpPr>
        <p:spPr>
          <a:xfrm>
            <a:off x="339754" y="5716794"/>
            <a:ext cx="1149291" cy="811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3997354" y="3089246"/>
            <a:ext cx="1149291" cy="811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twinkl.co.uk/resources/planit-maths-primary-teaching-resources-year-6/planit-maths-primary-teaching-resources-year-6-number-number-and-place-value/planit-maths-primary-teaching-resources-year-6-number---number-and-place-value-use-negative-numbers-in-context-and-calculate-intervals-across-zero" TargetMode="External"/><Relationship Id="rId1" Type="http://schemas.openxmlformats.org/officeDocument/2006/relationships/slideLayout" Target="../slideLayouts/slideLayout4.xml"/><Relationship Id="rId5" Type="http://schemas.openxmlformats.org/officeDocument/2006/relationships/image" Target="../media/image32.jpg"/><Relationship Id="rId4" Type="http://schemas.openxmlformats.org/officeDocument/2006/relationships/image" Target="../media/image3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10000"/>
              </a:lnSpc>
            </a:pPr>
            <a:r>
              <a:rPr lang="en-GB" dirty="0">
                <a:latin typeface="+mn-lt"/>
                <a:ea typeface="Calibri" panose="020F0502020204030204" pitchFamily="34" charset="0"/>
              </a:rPr>
              <a:t>Use negative numbers in context and calculate intervals across zero.</a:t>
            </a:r>
            <a:endParaRPr lang="en-GB" dirty="0">
              <a:latin typeface="+mn-lt"/>
            </a:endParaRP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8" name="TextBox 7"/>
          <p:cNvSpPr txBox="1"/>
          <p:nvPr/>
        </p:nvSpPr>
        <p:spPr>
          <a:xfrm>
            <a:off x="755650" y="1365075"/>
            <a:ext cx="7632700" cy="472025"/>
          </a:xfrm>
          <a:prstGeom prst="rect">
            <a:avLst/>
          </a:prstGeom>
          <a:noFill/>
          <a:ln w="28575">
            <a:solidFill>
              <a:srgbClr val="25B7BC"/>
            </a:solidFill>
          </a:ln>
        </p:spPr>
        <p:txBody>
          <a:bodyPr wrap="square" lIns="108000" tIns="108000" rIns="108000" bIns="108000" rtlCol="0">
            <a:spAutoFit/>
          </a:bodyPr>
          <a:lstStyle/>
          <a:p>
            <a:r>
              <a:rPr lang="en-GB" sz="1650" dirty="0"/>
              <a:t>Match the answer to these statements to the correct place on the number line.</a:t>
            </a:r>
          </a:p>
        </p:txBody>
      </p:sp>
      <p:graphicFrame>
        <p:nvGraphicFramePr>
          <p:cNvPr id="19" name="Table 18"/>
          <p:cNvGraphicFramePr>
            <a:graphicFrameLocks noGrp="1"/>
          </p:cNvGraphicFramePr>
          <p:nvPr>
            <p:extLst>
              <p:ext uri="{D42A27DB-BD31-4B8C-83A1-F6EECF244321}">
                <p14:modId xmlns:p14="http://schemas.microsoft.com/office/powerpoint/2010/main" val="1365912165"/>
              </p:ext>
            </p:extLst>
          </p:nvPr>
        </p:nvGraphicFramePr>
        <p:xfrm>
          <a:off x="932692" y="4500312"/>
          <a:ext cx="7293660" cy="433234"/>
        </p:xfrm>
        <a:graphic>
          <a:graphicData uri="http://schemas.openxmlformats.org/drawingml/2006/table">
            <a:tbl>
              <a:tblPr firstRow="1" bandRow="1">
                <a:tableStyleId>{5C22544A-7EE6-4342-B048-85BDC9FD1C3A}</a:tableStyleId>
              </a:tblPr>
              <a:tblGrid>
                <a:gridCol w="364683">
                  <a:extLst>
                    <a:ext uri="{9D8B030D-6E8A-4147-A177-3AD203B41FA5}">
                      <a16:colId xmlns:a16="http://schemas.microsoft.com/office/drawing/2014/main" xmlns="" val="20000"/>
                    </a:ext>
                  </a:extLst>
                </a:gridCol>
                <a:gridCol w="364683">
                  <a:extLst>
                    <a:ext uri="{9D8B030D-6E8A-4147-A177-3AD203B41FA5}">
                      <a16:colId xmlns:a16="http://schemas.microsoft.com/office/drawing/2014/main" xmlns="" val="20001"/>
                    </a:ext>
                  </a:extLst>
                </a:gridCol>
                <a:gridCol w="364683">
                  <a:extLst>
                    <a:ext uri="{9D8B030D-6E8A-4147-A177-3AD203B41FA5}">
                      <a16:colId xmlns:a16="http://schemas.microsoft.com/office/drawing/2014/main" xmlns="" val="20002"/>
                    </a:ext>
                  </a:extLst>
                </a:gridCol>
                <a:gridCol w="364683">
                  <a:extLst>
                    <a:ext uri="{9D8B030D-6E8A-4147-A177-3AD203B41FA5}">
                      <a16:colId xmlns:a16="http://schemas.microsoft.com/office/drawing/2014/main" xmlns="" val="20003"/>
                    </a:ext>
                  </a:extLst>
                </a:gridCol>
                <a:gridCol w="364683">
                  <a:extLst>
                    <a:ext uri="{9D8B030D-6E8A-4147-A177-3AD203B41FA5}">
                      <a16:colId xmlns:a16="http://schemas.microsoft.com/office/drawing/2014/main" xmlns="" val="20004"/>
                    </a:ext>
                  </a:extLst>
                </a:gridCol>
                <a:gridCol w="364683">
                  <a:extLst>
                    <a:ext uri="{9D8B030D-6E8A-4147-A177-3AD203B41FA5}">
                      <a16:colId xmlns:a16="http://schemas.microsoft.com/office/drawing/2014/main" xmlns="" val="20005"/>
                    </a:ext>
                  </a:extLst>
                </a:gridCol>
                <a:gridCol w="364683">
                  <a:extLst>
                    <a:ext uri="{9D8B030D-6E8A-4147-A177-3AD203B41FA5}">
                      <a16:colId xmlns:a16="http://schemas.microsoft.com/office/drawing/2014/main" xmlns="" val="20006"/>
                    </a:ext>
                  </a:extLst>
                </a:gridCol>
                <a:gridCol w="364683">
                  <a:extLst>
                    <a:ext uri="{9D8B030D-6E8A-4147-A177-3AD203B41FA5}">
                      <a16:colId xmlns:a16="http://schemas.microsoft.com/office/drawing/2014/main" xmlns="" val="20007"/>
                    </a:ext>
                  </a:extLst>
                </a:gridCol>
                <a:gridCol w="364683">
                  <a:extLst>
                    <a:ext uri="{9D8B030D-6E8A-4147-A177-3AD203B41FA5}">
                      <a16:colId xmlns:a16="http://schemas.microsoft.com/office/drawing/2014/main" xmlns="" val="20008"/>
                    </a:ext>
                  </a:extLst>
                </a:gridCol>
                <a:gridCol w="364683">
                  <a:extLst>
                    <a:ext uri="{9D8B030D-6E8A-4147-A177-3AD203B41FA5}">
                      <a16:colId xmlns:a16="http://schemas.microsoft.com/office/drawing/2014/main" xmlns="" val="20009"/>
                    </a:ext>
                  </a:extLst>
                </a:gridCol>
                <a:gridCol w="364683">
                  <a:extLst>
                    <a:ext uri="{9D8B030D-6E8A-4147-A177-3AD203B41FA5}">
                      <a16:colId xmlns:a16="http://schemas.microsoft.com/office/drawing/2014/main" xmlns="" val="20010"/>
                    </a:ext>
                  </a:extLst>
                </a:gridCol>
                <a:gridCol w="364683">
                  <a:extLst>
                    <a:ext uri="{9D8B030D-6E8A-4147-A177-3AD203B41FA5}">
                      <a16:colId xmlns:a16="http://schemas.microsoft.com/office/drawing/2014/main" xmlns="" val="20011"/>
                    </a:ext>
                  </a:extLst>
                </a:gridCol>
                <a:gridCol w="364683">
                  <a:extLst>
                    <a:ext uri="{9D8B030D-6E8A-4147-A177-3AD203B41FA5}">
                      <a16:colId xmlns:a16="http://schemas.microsoft.com/office/drawing/2014/main" xmlns="" val="20012"/>
                    </a:ext>
                  </a:extLst>
                </a:gridCol>
                <a:gridCol w="364683">
                  <a:extLst>
                    <a:ext uri="{9D8B030D-6E8A-4147-A177-3AD203B41FA5}">
                      <a16:colId xmlns:a16="http://schemas.microsoft.com/office/drawing/2014/main" xmlns="" val="20013"/>
                    </a:ext>
                  </a:extLst>
                </a:gridCol>
                <a:gridCol w="364683">
                  <a:extLst>
                    <a:ext uri="{9D8B030D-6E8A-4147-A177-3AD203B41FA5}">
                      <a16:colId xmlns:a16="http://schemas.microsoft.com/office/drawing/2014/main" xmlns="" val="20014"/>
                    </a:ext>
                  </a:extLst>
                </a:gridCol>
                <a:gridCol w="364683">
                  <a:extLst>
                    <a:ext uri="{9D8B030D-6E8A-4147-A177-3AD203B41FA5}">
                      <a16:colId xmlns:a16="http://schemas.microsoft.com/office/drawing/2014/main" xmlns="" val="20015"/>
                    </a:ext>
                  </a:extLst>
                </a:gridCol>
                <a:gridCol w="364683">
                  <a:extLst>
                    <a:ext uri="{9D8B030D-6E8A-4147-A177-3AD203B41FA5}">
                      <a16:colId xmlns:a16="http://schemas.microsoft.com/office/drawing/2014/main" xmlns="" val="20016"/>
                    </a:ext>
                  </a:extLst>
                </a:gridCol>
                <a:gridCol w="364683">
                  <a:extLst>
                    <a:ext uri="{9D8B030D-6E8A-4147-A177-3AD203B41FA5}">
                      <a16:colId xmlns:a16="http://schemas.microsoft.com/office/drawing/2014/main" xmlns="" val="20017"/>
                    </a:ext>
                  </a:extLst>
                </a:gridCol>
                <a:gridCol w="364683">
                  <a:extLst>
                    <a:ext uri="{9D8B030D-6E8A-4147-A177-3AD203B41FA5}">
                      <a16:colId xmlns:a16="http://schemas.microsoft.com/office/drawing/2014/main" xmlns="" val="20018"/>
                    </a:ext>
                  </a:extLst>
                </a:gridCol>
                <a:gridCol w="364683">
                  <a:extLst>
                    <a:ext uri="{9D8B030D-6E8A-4147-A177-3AD203B41FA5}">
                      <a16:colId xmlns:a16="http://schemas.microsoft.com/office/drawing/2014/main" xmlns="" val="20019"/>
                    </a:ext>
                  </a:extLst>
                </a:gridCol>
              </a:tblGrid>
              <a:tr h="0">
                <a:tc>
                  <a:txBody>
                    <a:bodyPr/>
                    <a:lstStyle/>
                    <a:p>
                      <a:endParaRPr lang="en-GB" sz="9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1" name="TextBox 20"/>
          <p:cNvSpPr txBox="1"/>
          <p:nvPr/>
        </p:nvSpPr>
        <p:spPr>
          <a:xfrm>
            <a:off x="777068" y="4144012"/>
            <a:ext cx="8381680" cy="323165"/>
          </a:xfrm>
          <a:prstGeom prst="rect">
            <a:avLst/>
          </a:prstGeom>
          <a:noFill/>
        </p:spPr>
        <p:txBody>
          <a:bodyPr wrap="square" rtlCol="0">
            <a:spAutoFit/>
          </a:bodyPr>
          <a:lstStyle/>
          <a:p>
            <a:r>
              <a:rPr lang="en-GB" sz="1470" dirty="0"/>
              <a:t>-10   -9   -8   -7   -6   -5   -4    -3    -2   -1    0     1     2    3    4     5     6     7     8    9    10</a:t>
            </a:r>
          </a:p>
        </p:txBody>
      </p:sp>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sp>
        <p:nvSpPr>
          <p:cNvPr id="20" name="Rectangle 19"/>
          <p:cNvSpPr/>
          <p:nvPr/>
        </p:nvSpPr>
        <p:spPr>
          <a:xfrm>
            <a:off x="25866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6" name="Table 5"/>
          <p:cNvGraphicFramePr>
            <a:graphicFrameLocks noGrp="1"/>
          </p:cNvGraphicFramePr>
          <p:nvPr>
            <p:extLst>
              <p:ext uri="{D42A27DB-BD31-4B8C-83A1-F6EECF244321}">
                <p14:modId xmlns:p14="http://schemas.microsoft.com/office/powerpoint/2010/main" val="3520828543"/>
              </p:ext>
            </p:extLst>
          </p:nvPr>
        </p:nvGraphicFramePr>
        <p:xfrm>
          <a:off x="755650" y="2252539"/>
          <a:ext cx="7632700" cy="1073355"/>
        </p:xfrm>
        <a:graphic>
          <a:graphicData uri="http://schemas.openxmlformats.org/drawingml/2006/table">
            <a:tbl>
              <a:tblPr firstRow="1" bandRow="1">
                <a:tableStyleId>{5C22544A-7EE6-4342-B048-85BDC9FD1C3A}</a:tableStyleId>
              </a:tblPr>
              <a:tblGrid>
                <a:gridCol w="1526540">
                  <a:extLst>
                    <a:ext uri="{9D8B030D-6E8A-4147-A177-3AD203B41FA5}">
                      <a16:colId xmlns:a16="http://schemas.microsoft.com/office/drawing/2014/main" xmlns="" val="20000"/>
                    </a:ext>
                  </a:extLst>
                </a:gridCol>
                <a:gridCol w="1526540">
                  <a:extLst>
                    <a:ext uri="{9D8B030D-6E8A-4147-A177-3AD203B41FA5}">
                      <a16:colId xmlns:a16="http://schemas.microsoft.com/office/drawing/2014/main" xmlns="" val="20001"/>
                    </a:ext>
                  </a:extLst>
                </a:gridCol>
                <a:gridCol w="1526540">
                  <a:extLst>
                    <a:ext uri="{9D8B030D-6E8A-4147-A177-3AD203B41FA5}">
                      <a16:colId xmlns:a16="http://schemas.microsoft.com/office/drawing/2014/main" xmlns="" val="20002"/>
                    </a:ext>
                  </a:extLst>
                </a:gridCol>
                <a:gridCol w="1526540">
                  <a:extLst>
                    <a:ext uri="{9D8B030D-6E8A-4147-A177-3AD203B41FA5}">
                      <a16:colId xmlns:a16="http://schemas.microsoft.com/office/drawing/2014/main" xmlns="" val="20003"/>
                    </a:ext>
                  </a:extLst>
                </a:gridCol>
                <a:gridCol w="1526540">
                  <a:extLst>
                    <a:ext uri="{9D8B030D-6E8A-4147-A177-3AD203B41FA5}">
                      <a16:colId xmlns:a16="http://schemas.microsoft.com/office/drawing/2014/main" xmlns="" val="20004"/>
                    </a:ext>
                  </a:extLst>
                </a:gridCol>
              </a:tblGrid>
              <a:tr h="1073355">
                <a:tc>
                  <a:txBody>
                    <a:bodyPr/>
                    <a:lstStyle/>
                    <a:p>
                      <a:pPr algn="ctr"/>
                      <a:r>
                        <a:rPr lang="en-GB" sz="1600" b="0" dirty="0">
                          <a:solidFill>
                            <a:schemeClr val="tx1"/>
                          </a:solidFill>
                          <a:latin typeface="+mn-lt"/>
                          <a:ea typeface="Calibri" panose="020F0502020204030204" pitchFamily="34" charset="0"/>
                          <a:cs typeface="Calibri" panose="020F0502020204030204" pitchFamily="34" charset="0"/>
                        </a:rPr>
                        <a:t>What is 12 less than 5?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600" b="0" dirty="0">
                          <a:solidFill>
                            <a:schemeClr val="tx1"/>
                          </a:solidFill>
                          <a:latin typeface="+mn-lt"/>
                          <a:ea typeface="Calibri" panose="020F0502020204030204" pitchFamily="34" charset="0"/>
                          <a:cs typeface="Calibri" panose="020F0502020204030204" pitchFamily="34" charset="0"/>
                        </a:rPr>
                        <a:t>-10 +14 = </a:t>
                      </a: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600" b="0" dirty="0">
                          <a:solidFill>
                            <a:schemeClr val="tx1"/>
                          </a:solidFill>
                          <a:latin typeface="+mn-lt"/>
                          <a:ea typeface="Calibri" panose="020F0502020204030204" pitchFamily="34" charset="0"/>
                          <a:cs typeface="Calibri" panose="020F0502020204030204" pitchFamily="34" charset="0"/>
                        </a:rPr>
                        <a:t>What is 17 taken from </a:t>
                      </a:r>
                      <a:r>
                        <a:rPr lang="en-GB" sz="1600" b="0">
                          <a:solidFill>
                            <a:schemeClr val="tx1"/>
                          </a:solidFill>
                          <a:latin typeface="+mn-lt"/>
                          <a:ea typeface="Calibri" panose="020F0502020204030204" pitchFamily="34" charset="0"/>
                          <a:cs typeface="Calibri" panose="020F0502020204030204" pitchFamily="34" charset="0"/>
                        </a:rPr>
                        <a:t>7?</a:t>
                      </a:r>
                      <a:endParaRPr lang="en-GB" sz="1600" b="0" dirty="0">
                        <a:solidFill>
                          <a:schemeClr val="tx1"/>
                        </a:solidFill>
                        <a:latin typeface="+mn-lt"/>
                        <a:ea typeface="Calibri" panose="020F0502020204030204" pitchFamily="34" charset="0"/>
                        <a:cs typeface="Calibri" panose="020F0502020204030204" pitchFamily="34" charset="0"/>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600" b="0">
                          <a:solidFill>
                            <a:schemeClr val="tx1"/>
                          </a:solidFill>
                          <a:latin typeface="+mn-lt"/>
                          <a:ea typeface="Calibri" panose="020F0502020204030204" pitchFamily="34" charset="0"/>
                          <a:cs typeface="Calibri" panose="020F0502020204030204" pitchFamily="34" charset="0"/>
                        </a:rPr>
                        <a:t>Add 9 to -8 </a:t>
                      </a:r>
                      <a:r>
                        <a:rPr lang="en-GB" sz="1600" b="0" dirty="0">
                          <a:solidFill>
                            <a:schemeClr val="tx1"/>
                          </a:solidFill>
                          <a:latin typeface="+mn-lt"/>
                          <a:ea typeface="Calibri" panose="020F0502020204030204" pitchFamily="34" charset="0"/>
                          <a:cs typeface="Calibri" panose="020F0502020204030204" pitchFamily="34" charset="0"/>
                        </a:rPr>
                        <a:t>= </a:t>
                      </a: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latin typeface="Calibri" panose="020F0502020204030204" pitchFamily="34" charset="0"/>
                          <a:ea typeface="Calibri" panose="020F0502020204030204" pitchFamily="34" charset="0"/>
                          <a:cs typeface="Calibri" panose="020F0502020204030204" pitchFamily="34" charset="0"/>
                        </a:rPr>
                        <a:t>2 - 11 =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0"/>
                  </a:ext>
                </a:extLst>
              </a:tr>
            </a:tbl>
          </a:graphicData>
        </a:graphic>
      </p:graphicFrame>
      <p:sp>
        <p:nvSpPr>
          <p:cNvPr id="24" name="Rectangle 23"/>
          <p:cNvSpPr/>
          <p:nvPr/>
        </p:nvSpPr>
        <p:spPr>
          <a:xfrm>
            <a:off x="1821427" y="2927726"/>
            <a:ext cx="47028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-7</a:t>
            </a:r>
          </a:p>
        </p:txBody>
      </p:sp>
      <p:sp>
        <p:nvSpPr>
          <p:cNvPr id="29" name="Rectangle 28"/>
          <p:cNvSpPr/>
          <p:nvPr/>
        </p:nvSpPr>
        <p:spPr>
          <a:xfrm>
            <a:off x="3364865" y="2960861"/>
            <a:ext cx="47028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4</a:t>
            </a:r>
          </a:p>
        </p:txBody>
      </p:sp>
      <p:sp>
        <p:nvSpPr>
          <p:cNvPr id="31" name="Rectangle 30"/>
          <p:cNvSpPr/>
          <p:nvPr/>
        </p:nvSpPr>
        <p:spPr>
          <a:xfrm>
            <a:off x="4638514" y="2964994"/>
            <a:ext cx="836194"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-10</a:t>
            </a:r>
          </a:p>
        </p:txBody>
      </p:sp>
      <p:sp>
        <p:nvSpPr>
          <p:cNvPr id="32" name="Rectangle 31"/>
          <p:cNvSpPr/>
          <p:nvPr/>
        </p:nvSpPr>
        <p:spPr>
          <a:xfrm>
            <a:off x="6346869" y="2957222"/>
            <a:ext cx="836194"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1</a:t>
            </a:r>
          </a:p>
        </p:txBody>
      </p:sp>
      <p:sp>
        <p:nvSpPr>
          <p:cNvPr id="33" name="Rectangle 32"/>
          <p:cNvSpPr/>
          <p:nvPr/>
        </p:nvSpPr>
        <p:spPr>
          <a:xfrm>
            <a:off x="7781244" y="2964596"/>
            <a:ext cx="836194"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-9</a:t>
            </a:r>
          </a:p>
        </p:txBody>
      </p:sp>
      <p:cxnSp>
        <p:nvCxnSpPr>
          <p:cNvPr id="14" name="Straight Connector 13"/>
          <p:cNvCxnSpPr/>
          <p:nvPr/>
        </p:nvCxnSpPr>
        <p:spPr>
          <a:xfrm>
            <a:off x="1570703" y="3325894"/>
            <a:ext cx="479323" cy="818118"/>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3065393" y="3329533"/>
            <a:ext cx="2870833" cy="847614"/>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1045190" y="3330027"/>
            <a:ext cx="3565667" cy="880255"/>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endCxn id="21" idx="0"/>
          </p:cNvCxnSpPr>
          <p:nvPr/>
        </p:nvCxnSpPr>
        <p:spPr>
          <a:xfrm flipH="1">
            <a:off x="4967908" y="3325894"/>
            <a:ext cx="1149873" cy="818118"/>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1401930" y="3336327"/>
            <a:ext cx="6162524" cy="873955"/>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926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6820" y="4697093"/>
            <a:ext cx="1275388" cy="1287369"/>
          </a:xfrm>
          <a:prstGeom prst="rect">
            <a:avLst/>
          </a:prstGeom>
        </p:spPr>
      </p:pic>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sp>
        <p:nvSpPr>
          <p:cNvPr id="20" name="Rectangle 19"/>
          <p:cNvSpPr/>
          <p:nvPr/>
        </p:nvSpPr>
        <p:spPr>
          <a:xfrm>
            <a:off x="25866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6" name="Table 5"/>
          <p:cNvGraphicFramePr>
            <a:graphicFrameLocks noGrp="1"/>
          </p:cNvGraphicFramePr>
          <p:nvPr>
            <p:extLst>
              <p:ext uri="{D42A27DB-BD31-4B8C-83A1-F6EECF244321}">
                <p14:modId xmlns:p14="http://schemas.microsoft.com/office/powerpoint/2010/main" val="3859389836"/>
              </p:ext>
            </p:extLst>
          </p:nvPr>
        </p:nvGraphicFramePr>
        <p:xfrm>
          <a:off x="755650" y="1323391"/>
          <a:ext cx="7632700" cy="3220065"/>
        </p:xfrm>
        <a:graphic>
          <a:graphicData uri="http://schemas.openxmlformats.org/drawingml/2006/table">
            <a:tbl>
              <a:tblPr firstRow="1" bandRow="1">
                <a:tableStyleId>{5C22544A-7EE6-4342-B048-85BDC9FD1C3A}</a:tableStyleId>
              </a:tblPr>
              <a:tblGrid>
                <a:gridCol w="6640666">
                  <a:extLst>
                    <a:ext uri="{9D8B030D-6E8A-4147-A177-3AD203B41FA5}">
                      <a16:colId xmlns:a16="http://schemas.microsoft.com/office/drawing/2014/main" xmlns="" val="20000"/>
                    </a:ext>
                  </a:extLst>
                </a:gridCol>
                <a:gridCol w="992034">
                  <a:extLst>
                    <a:ext uri="{9D8B030D-6E8A-4147-A177-3AD203B41FA5}">
                      <a16:colId xmlns:a16="http://schemas.microsoft.com/office/drawing/2014/main" xmlns="" val="20001"/>
                    </a:ext>
                  </a:extLst>
                </a:gridCol>
              </a:tblGrid>
              <a:tr h="1073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mn-lt"/>
                          <a:ea typeface="Calibri" panose="020F0502020204030204" pitchFamily="34" charset="0"/>
                          <a:cs typeface="Calibri" panose="020F0502020204030204" pitchFamily="34" charset="0"/>
                        </a:rPr>
                        <a:t>I have -£26 in my bank account. I put £35 into my account. What is my new balance?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0"/>
                  </a:ext>
                </a:extLst>
              </a:tr>
              <a:tr h="1073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mn-lt"/>
                          <a:ea typeface="Calibri" panose="020F0502020204030204" pitchFamily="34" charset="0"/>
                          <a:cs typeface="Calibri" panose="020F0502020204030204" pitchFamily="34" charset="0"/>
                        </a:rPr>
                        <a:t>My bank account has £9 in it. I spend £</a:t>
                      </a:r>
                      <a:r>
                        <a:rPr lang="en-GB" sz="2000" b="0" dirty="0" smtClean="0">
                          <a:solidFill>
                            <a:schemeClr val="tx1"/>
                          </a:solidFill>
                          <a:latin typeface="+mn-lt"/>
                          <a:ea typeface="Calibri" panose="020F0502020204030204" pitchFamily="34" charset="0"/>
                          <a:cs typeface="Calibri" panose="020F0502020204030204" pitchFamily="34" charset="0"/>
                        </a:rPr>
                        <a:t>19. </a:t>
                      </a:r>
                      <a:r>
                        <a:rPr lang="en-GB" sz="2000" b="0" dirty="0">
                          <a:solidFill>
                            <a:schemeClr val="tx1"/>
                          </a:solidFill>
                          <a:latin typeface="+mn-lt"/>
                          <a:ea typeface="Calibri" panose="020F0502020204030204" pitchFamily="34" charset="0"/>
                          <a:cs typeface="Calibri" panose="020F0502020204030204" pitchFamily="34" charset="0"/>
                        </a:rPr>
                        <a:t>What is my new bank account balance?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1"/>
                  </a:ext>
                </a:extLst>
              </a:tr>
              <a:tr h="1073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mn-lt"/>
                          <a:ea typeface="Calibri" panose="020F0502020204030204" pitchFamily="34" charset="0"/>
                          <a:cs typeface="Calibri" panose="020F0502020204030204" pitchFamily="34" charset="0"/>
                        </a:rPr>
                        <a:t>I spend £45 on a new game. The balance in my bank account is now -£12. How much money did I have in my account before I bought the game?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2"/>
                  </a:ext>
                </a:extLst>
              </a:tr>
            </a:tbl>
          </a:graphicData>
        </a:graphic>
      </p:graphicFrame>
      <p:sp>
        <p:nvSpPr>
          <p:cNvPr id="24" name="Rectangle 23"/>
          <p:cNvSpPr/>
          <p:nvPr/>
        </p:nvSpPr>
        <p:spPr>
          <a:xfrm>
            <a:off x="7555643" y="1677053"/>
            <a:ext cx="696902"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£9</a:t>
            </a:r>
          </a:p>
        </p:txBody>
      </p:sp>
      <p:sp>
        <p:nvSpPr>
          <p:cNvPr id="23" name="Rectangle 22"/>
          <p:cNvSpPr/>
          <p:nvPr/>
        </p:nvSpPr>
        <p:spPr>
          <a:xfrm>
            <a:off x="7475979" y="2738956"/>
            <a:ext cx="856229"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-£10</a:t>
            </a:r>
          </a:p>
        </p:txBody>
      </p:sp>
      <p:sp>
        <p:nvSpPr>
          <p:cNvPr id="25" name="Rectangle 24"/>
          <p:cNvSpPr/>
          <p:nvPr/>
        </p:nvSpPr>
        <p:spPr>
          <a:xfrm>
            <a:off x="7548269" y="3800859"/>
            <a:ext cx="696902"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£33</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3207" y="4896423"/>
            <a:ext cx="1252405" cy="1268586"/>
          </a:xfrm>
          <a:prstGeom prst="rect">
            <a:avLst/>
          </a:prstGeom>
        </p:spPr>
      </p:pic>
      <p:pic>
        <p:nvPicPr>
          <p:cNvPr id="26" name="Pictur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7483" y="4975020"/>
            <a:ext cx="2087289" cy="1102167"/>
          </a:xfrm>
          <a:prstGeom prst="rect">
            <a:avLst/>
          </a:prstGeom>
        </p:spPr>
      </p:pic>
    </p:spTree>
    <p:extLst>
      <p:ext uri="{BB962C8B-B14F-4D97-AF65-F5344CB8AC3E}">
        <p14:creationId xmlns:p14="http://schemas.microsoft.com/office/powerpoint/2010/main" val="76637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3"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sp>
        <p:nvSpPr>
          <p:cNvPr id="20" name="Rectangle 19"/>
          <p:cNvSpPr/>
          <p:nvPr/>
        </p:nvSpPr>
        <p:spPr>
          <a:xfrm>
            <a:off x="25866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55650" y="1365075"/>
            <a:ext cx="7632700" cy="1049106"/>
          </a:xfrm>
          <a:prstGeom prst="rect">
            <a:avLst/>
          </a:prstGeom>
          <a:noFill/>
          <a:ln w="28575">
            <a:solidFill>
              <a:srgbClr val="25B7BC"/>
            </a:solidFill>
          </a:ln>
        </p:spPr>
        <p:txBody>
          <a:bodyPr wrap="square" lIns="108000" tIns="108000" rIns="108000" bIns="108000" rtlCol="0">
            <a:spAutoFit/>
          </a:bodyPr>
          <a:lstStyle/>
          <a:p>
            <a:r>
              <a:rPr lang="en-GB" dirty="0"/>
              <a:t>This table shows how the temperature changed on four different streets around the world. Complete the table to show how the temperatures changed over three months. </a:t>
            </a:r>
          </a:p>
        </p:txBody>
      </p:sp>
      <p:graphicFrame>
        <p:nvGraphicFramePr>
          <p:cNvPr id="3" name="Table 2"/>
          <p:cNvGraphicFramePr>
            <a:graphicFrameLocks noGrp="1"/>
          </p:cNvGraphicFramePr>
          <p:nvPr>
            <p:extLst>
              <p:ext uri="{D42A27DB-BD31-4B8C-83A1-F6EECF244321}">
                <p14:modId xmlns:p14="http://schemas.microsoft.com/office/powerpoint/2010/main" val="1377234201"/>
              </p:ext>
            </p:extLst>
          </p:nvPr>
        </p:nvGraphicFramePr>
        <p:xfrm>
          <a:off x="755650" y="2598994"/>
          <a:ext cx="7632702" cy="3092348"/>
        </p:xfrm>
        <a:graphic>
          <a:graphicData uri="http://schemas.openxmlformats.org/drawingml/2006/table">
            <a:tbl>
              <a:tblPr firstRow="1" bandRow="1">
                <a:tableStyleId>{5C22544A-7EE6-4342-B048-85BDC9FD1C3A}</a:tableStyleId>
              </a:tblPr>
              <a:tblGrid>
                <a:gridCol w="1272117">
                  <a:extLst>
                    <a:ext uri="{9D8B030D-6E8A-4147-A177-3AD203B41FA5}">
                      <a16:colId xmlns:a16="http://schemas.microsoft.com/office/drawing/2014/main" xmlns="" val="20000"/>
                    </a:ext>
                  </a:extLst>
                </a:gridCol>
                <a:gridCol w="1272117">
                  <a:extLst>
                    <a:ext uri="{9D8B030D-6E8A-4147-A177-3AD203B41FA5}">
                      <a16:colId xmlns:a16="http://schemas.microsoft.com/office/drawing/2014/main" xmlns="" val="20001"/>
                    </a:ext>
                  </a:extLst>
                </a:gridCol>
                <a:gridCol w="1272117">
                  <a:extLst>
                    <a:ext uri="{9D8B030D-6E8A-4147-A177-3AD203B41FA5}">
                      <a16:colId xmlns:a16="http://schemas.microsoft.com/office/drawing/2014/main" xmlns="" val="20002"/>
                    </a:ext>
                  </a:extLst>
                </a:gridCol>
                <a:gridCol w="1272117">
                  <a:extLst>
                    <a:ext uri="{9D8B030D-6E8A-4147-A177-3AD203B41FA5}">
                      <a16:colId xmlns:a16="http://schemas.microsoft.com/office/drawing/2014/main" xmlns="" val="20003"/>
                    </a:ext>
                  </a:extLst>
                </a:gridCol>
                <a:gridCol w="1272117">
                  <a:extLst>
                    <a:ext uri="{9D8B030D-6E8A-4147-A177-3AD203B41FA5}">
                      <a16:colId xmlns:a16="http://schemas.microsoft.com/office/drawing/2014/main" xmlns="" val="20004"/>
                    </a:ext>
                  </a:extLst>
                </a:gridCol>
                <a:gridCol w="1272117">
                  <a:extLst>
                    <a:ext uri="{9D8B030D-6E8A-4147-A177-3AD203B41FA5}">
                      <a16:colId xmlns:a16="http://schemas.microsoft.com/office/drawing/2014/main" xmlns="" val="20005"/>
                    </a:ext>
                  </a:extLst>
                </a:gridCol>
              </a:tblGrid>
              <a:tr h="498167">
                <a:tc>
                  <a:txBody>
                    <a:bodyPr/>
                    <a:lstStyle/>
                    <a:p>
                      <a:pPr algn="ctr"/>
                      <a:r>
                        <a:rPr lang="en-GB" sz="1500" dirty="0">
                          <a:solidFill>
                            <a:schemeClr val="tx1"/>
                          </a:solidFill>
                        </a:rPr>
                        <a:t>Town</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October</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Temperature change</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November</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Temperature Change</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December</a:t>
                      </a:r>
                    </a:p>
                  </a:txBody>
                  <a:tcPr marL="68114" marR="68114"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0"/>
                  </a:ext>
                </a:extLst>
              </a:tr>
              <a:tr h="864727">
                <a:tc>
                  <a:txBody>
                    <a:bodyPr/>
                    <a:lstStyle/>
                    <a:p>
                      <a:pPr algn="ctr"/>
                      <a:r>
                        <a:rPr lang="en-GB" sz="1500" b="1" dirty="0">
                          <a:solidFill>
                            <a:schemeClr val="tx1"/>
                          </a:solidFill>
                        </a:rPr>
                        <a:t>Study Street</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600" b="1" dirty="0">
                          <a:solidFill>
                            <a:schemeClr val="tx1"/>
                          </a:solidFill>
                        </a:rPr>
                        <a:t>13°C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-10°C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-7°C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864727">
                <a:tc>
                  <a:txBody>
                    <a:bodyPr/>
                    <a:lstStyle/>
                    <a:p>
                      <a:pPr algn="ctr"/>
                      <a:r>
                        <a:rPr lang="en-GB" sz="1500" b="1" dirty="0">
                          <a:solidFill>
                            <a:schemeClr val="tx1"/>
                          </a:solidFill>
                        </a:rPr>
                        <a:t>Reasoning Road</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-6°C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2"/>
                  </a:ext>
                </a:extLst>
              </a:tr>
              <a:tr h="864727">
                <a:tc>
                  <a:txBody>
                    <a:bodyPr/>
                    <a:lstStyle/>
                    <a:p>
                      <a:pPr algn="ctr"/>
                      <a:r>
                        <a:rPr lang="en-GB" sz="1500" b="1" dirty="0">
                          <a:solidFill>
                            <a:schemeClr val="tx1"/>
                          </a:solidFill>
                        </a:rPr>
                        <a:t>Problem-Solving</a:t>
                      </a:r>
                      <a:r>
                        <a:rPr lang="en-GB" sz="1500" b="1" baseline="0" dirty="0">
                          <a:solidFill>
                            <a:schemeClr val="tx1"/>
                          </a:solidFill>
                        </a:rPr>
                        <a:t> Place</a:t>
                      </a:r>
                      <a:endParaRPr lang="en-GB" sz="1500" b="1" dirty="0">
                        <a:solidFill>
                          <a:schemeClr val="tx1"/>
                        </a:solidFill>
                      </a:endParaRP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-5.5°C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7.5°C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-11.5°C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3"/>
                  </a:ext>
                </a:extLst>
              </a:tr>
            </a:tbl>
          </a:graphicData>
        </a:graphic>
      </p:graphicFrame>
      <p:sp>
        <p:nvSpPr>
          <p:cNvPr id="23" name="Rectangle 22"/>
          <p:cNvSpPr/>
          <p:nvPr/>
        </p:nvSpPr>
        <p:spPr>
          <a:xfrm>
            <a:off x="3563365" y="5079742"/>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+12</a:t>
            </a:r>
            <a:r>
              <a:rPr lang="en-GB" sz="1600" b="1" dirty="0">
                <a:solidFill>
                  <a:srgbClr val="87BD33"/>
                </a:solidFill>
              </a:rPr>
              <a:t>°C</a:t>
            </a:r>
          </a:p>
        </p:txBody>
      </p:sp>
      <p:sp>
        <p:nvSpPr>
          <p:cNvPr id="14" name="Rectangle 13"/>
          <p:cNvSpPr/>
          <p:nvPr/>
        </p:nvSpPr>
        <p:spPr>
          <a:xfrm>
            <a:off x="4873513" y="3344347"/>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ea typeface="Calibri" panose="020F0502020204030204" pitchFamily="34" charset="0"/>
                <a:cs typeface="Calibri" panose="020F0502020204030204" pitchFamily="34" charset="0"/>
              </a:rPr>
              <a:t>3</a:t>
            </a:r>
            <a:r>
              <a:rPr lang="en-GB" sz="1600" b="1" dirty="0">
                <a:solidFill>
                  <a:srgbClr val="87BD33"/>
                </a:solidFill>
              </a:rPr>
              <a:t>°C</a:t>
            </a:r>
          </a:p>
        </p:txBody>
      </p:sp>
      <p:sp>
        <p:nvSpPr>
          <p:cNvPr id="15" name="Rectangle 14"/>
          <p:cNvSpPr/>
          <p:nvPr/>
        </p:nvSpPr>
        <p:spPr>
          <a:xfrm>
            <a:off x="4873513" y="4229251"/>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4</a:t>
            </a:r>
            <a:r>
              <a:rPr lang="en-GB" sz="1600" b="1" dirty="0">
                <a:solidFill>
                  <a:srgbClr val="87BD33"/>
                </a:solidFill>
              </a:rPr>
              <a:t>°C</a:t>
            </a:r>
          </a:p>
        </p:txBody>
      </p:sp>
      <p:sp>
        <p:nvSpPr>
          <p:cNvPr id="16" name="Rectangle 15"/>
          <p:cNvSpPr/>
          <p:nvPr/>
        </p:nvSpPr>
        <p:spPr>
          <a:xfrm>
            <a:off x="6141875" y="5079742"/>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a:t>
            </a:r>
            <a:r>
              <a:rPr lang="en-GB" sz="1600" b="1" dirty="0" smtClean="0">
                <a:solidFill>
                  <a:srgbClr val="87BD33"/>
                </a:solidFill>
                <a:cs typeface="Calibri" panose="020F0502020204030204" pitchFamily="34" charset="0"/>
              </a:rPr>
              <a:t>19</a:t>
            </a:r>
            <a:r>
              <a:rPr lang="en-GB" sz="1600" b="1" dirty="0" smtClean="0">
                <a:solidFill>
                  <a:srgbClr val="87BD33"/>
                </a:solidFill>
              </a:rPr>
              <a:t>°C</a:t>
            </a:r>
            <a:endParaRPr lang="en-GB" sz="1600" b="1" dirty="0">
              <a:solidFill>
                <a:srgbClr val="87BD33"/>
              </a:solidFill>
            </a:endParaRPr>
          </a:p>
        </p:txBody>
      </p:sp>
      <p:sp>
        <p:nvSpPr>
          <p:cNvPr id="17" name="Rectangle 16"/>
          <p:cNvSpPr/>
          <p:nvPr/>
        </p:nvSpPr>
        <p:spPr>
          <a:xfrm>
            <a:off x="7410236" y="4229251"/>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-2</a:t>
            </a:r>
            <a:r>
              <a:rPr lang="en-GB" sz="1600" b="1" dirty="0">
                <a:solidFill>
                  <a:srgbClr val="87BD33"/>
                </a:solidFill>
              </a:rPr>
              <a:t>°C</a:t>
            </a:r>
          </a:p>
        </p:txBody>
      </p:sp>
      <p:sp>
        <p:nvSpPr>
          <p:cNvPr id="19" name="Rectangle 18"/>
          <p:cNvSpPr/>
          <p:nvPr/>
        </p:nvSpPr>
        <p:spPr>
          <a:xfrm>
            <a:off x="7410235" y="3344347"/>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-4</a:t>
            </a:r>
            <a:r>
              <a:rPr lang="en-GB" sz="1600" b="1" dirty="0">
                <a:solidFill>
                  <a:srgbClr val="87BD33"/>
                </a:solidFill>
              </a:rPr>
              <a:t>°C</a:t>
            </a:r>
          </a:p>
        </p:txBody>
      </p:sp>
    </p:spTree>
    <p:extLst>
      <p:ext uri="{BB962C8B-B14F-4D97-AF65-F5344CB8AC3E}">
        <p14:creationId xmlns:p14="http://schemas.microsoft.com/office/powerpoint/2010/main" val="243881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4" grpId="0"/>
      <p:bldP spid="15" grpId="0"/>
      <p:bldP spid="16" grpId="0"/>
      <p:bldP spid="17"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129165676"/>
              </p:ext>
            </p:extLst>
          </p:nvPr>
        </p:nvGraphicFramePr>
        <p:xfrm>
          <a:off x="755650" y="2893963"/>
          <a:ext cx="7378084" cy="3092348"/>
        </p:xfrm>
        <a:graphic>
          <a:graphicData uri="http://schemas.openxmlformats.org/drawingml/2006/table">
            <a:tbl>
              <a:tblPr firstRow="1" bandRow="1">
                <a:tableStyleId>{5C22544A-7EE6-4342-B048-85BDC9FD1C3A}</a:tableStyleId>
              </a:tblPr>
              <a:tblGrid>
                <a:gridCol w="1844521">
                  <a:extLst>
                    <a:ext uri="{9D8B030D-6E8A-4147-A177-3AD203B41FA5}">
                      <a16:colId xmlns:a16="http://schemas.microsoft.com/office/drawing/2014/main" xmlns="" val="20000"/>
                    </a:ext>
                  </a:extLst>
                </a:gridCol>
                <a:gridCol w="1844521">
                  <a:extLst>
                    <a:ext uri="{9D8B030D-6E8A-4147-A177-3AD203B41FA5}">
                      <a16:colId xmlns:a16="http://schemas.microsoft.com/office/drawing/2014/main" xmlns="" val="20001"/>
                    </a:ext>
                  </a:extLst>
                </a:gridCol>
                <a:gridCol w="1844521">
                  <a:extLst>
                    <a:ext uri="{9D8B030D-6E8A-4147-A177-3AD203B41FA5}">
                      <a16:colId xmlns:a16="http://schemas.microsoft.com/office/drawing/2014/main" xmlns="" val="20002"/>
                    </a:ext>
                  </a:extLst>
                </a:gridCol>
                <a:gridCol w="1844521">
                  <a:extLst>
                    <a:ext uri="{9D8B030D-6E8A-4147-A177-3AD203B41FA5}">
                      <a16:colId xmlns:a16="http://schemas.microsoft.com/office/drawing/2014/main" xmlns="" val="20003"/>
                    </a:ext>
                  </a:extLst>
                </a:gridCol>
              </a:tblGrid>
              <a:tr h="498167">
                <a:tc>
                  <a:txBody>
                    <a:bodyPr/>
                    <a:lstStyle/>
                    <a:p>
                      <a:pPr algn="ctr"/>
                      <a:r>
                        <a:rPr lang="en-GB" sz="1500" dirty="0">
                          <a:solidFill>
                            <a:schemeClr val="tx1"/>
                          </a:solidFill>
                        </a:rPr>
                        <a:t>Country</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smtClean="0">
                          <a:solidFill>
                            <a:schemeClr val="tx1"/>
                          </a:solidFill>
                        </a:rPr>
                        <a:t>Average</a:t>
                      </a:r>
                      <a:r>
                        <a:rPr lang="en-GB" sz="1500" baseline="0" dirty="0" smtClean="0">
                          <a:solidFill>
                            <a:schemeClr val="tx1"/>
                          </a:solidFill>
                        </a:rPr>
                        <a:t> </a:t>
                      </a:r>
                      <a:r>
                        <a:rPr lang="en-GB" sz="1500" dirty="0" smtClean="0">
                          <a:solidFill>
                            <a:schemeClr val="tx1"/>
                          </a:solidFill>
                        </a:rPr>
                        <a:t>Minimum</a:t>
                      </a:r>
                      <a:r>
                        <a:rPr lang="en-GB" sz="1500" baseline="0" dirty="0" smtClean="0">
                          <a:solidFill>
                            <a:schemeClr val="tx1"/>
                          </a:solidFill>
                        </a:rPr>
                        <a:t> </a:t>
                      </a:r>
                      <a:r>
                        <a:rPr lang="en-GB" sz="1500" baseline="0" dirty="0">
                          <a:solidFill>
                            <a:schemeClr val="tx1"/>
                          </a:solidFill>
                        </a:rPr>
                        <a:t>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smtClean="0">
                          <a:solidFill>
                            <a:schemeClr val="tx1"/>
                          </a:solidFill>
                        </a:rPr>
                        <a:t>Average Maximum</a:t>
                      </a:r>
                      <a:r>
                        <a:rPr lang="en-GB" sz="1500" baseline="0" dirty="0" smtClean="0">
                          <a:solidFill>
                            <a:schemeClr val="tx1"/>
                          </a:solidFill>
                        </a:rPr>
                        <a:t> </a:t>
                      </a:r>
                      <a:r>
                        <a:rPr lang="en-GB" sz="1500" baseline="0" dirty="0">
                          <a:solidFill>
                            <a:schemeClr val="tx1"/>
                          </a:solidFill>
                        </a:rPr>
                        <a:t>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aseline="0" dirty="0" smtClean="0">
                          <a:solidFill>
                            <a:schemeClr val="tx1"/>
                          </a:solidFill>
                        </a:rPr>
                        <a:t>Average Temperature </a:t>
                      </a:r>
                      <a:r>
                        <a:rPr lang="en-GB" sz="1500" baseline="0" dirty="0">
                          <a:solidFill>
                            <a:schemeClr val="tx1"/>
                          </a:solidFill>
                        </a:rPr>
                        <a:t>Range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0"/>
                  </a:ext>
                </a:extLst>
              </a:tr>
              <a:tr h="864727">
                <a:tc>
                  <a:txBody>
                    <a:bodyPr/>
                    <a:lstStyle/>
                    <a:p>
                      <a:pPr algn="ctr"/>
                      <a:r>
                        <a:rPr lang="en-GB" sz="1500" b="1" dirty="0">
                          <a:solidFill>
                            <a:schemeClr val="tx1"/>
                          </a:solidFill>
                        </a:rPr>
                        <a:t>Canada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600" b="1" dirty="0">
                          <a:solidFill>
                            <a:schemeClr val="tx1"/>
                          </a:solidFill>
                        </a:rPr>
                        <a:t>-29°C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864727">
                <a:tc>
                  <a:txBody>
                    <a:bodyPr/>
                    <a:lstStyle/>
                    <a:p>
                      <a:pPr algn="ctr"/>
                      <a:r>
                        <a:rPr lang="en-GB" sz="1500" b="1" dirty="0">
                          <a:solidFill>
                            <a:schemeClr val="tx1"/>
                          </a:solidFill>
                        </a:rPr>
                        <a:t>China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-12°C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21°C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2"/>
                  </a:ext>
                </a:extLst>
              </a:tr>
              <a:tr h="864727">
                <a:tc>
                  <a:txBody>
                    <a:bodyPr/>
                    <a:lstStyle/>
                    <a:p>
                      <a:pPr algn="ctr"/>
                      <a:r>
                        <a:rPr lang="en-GB" sz="1500" b="1" dirty="0">
                          <a:solidFill>
                            <a:schemeClr val="tx1"/>
                          </a:solidFill>
                        </a:rPr>
                        <a:t>Sweden</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-16.6°C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17.9°C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3"/>
                  </a:ext>
                </a:extLst>
              </a:tr>
            </a:tbl>
          </a:graphicData>
        </a:graphic>
      </p:graphicFrame>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55650" y="1365075"/>
            <a:ext cx="7632700" cy="1326105"/>
          </a:xfrm>
          <a:prstGeom prst="rect">
            <a:avLst/>
          </a:prstGeom>
          <a:noFill/>
          <a:ln w="28575">
            <a:solidFill>
              <a:srgbClr val="25B7BC"/>
            </a:solidFill>
          </a:ln>
        </p:spPr>
        <p:txBody>
          <a:bodyPr wrap="square" lIns="108000" tIns="108000" rIns="108000" bIns="108000" rtlCol="0">
            <a:spAutoFit/>
          </a:bodyPr>
          <a:lstStyle/>
          <a:p>
            <a:r>
              <a:rPr lang="en-GB" dirty="0"/>
              <a:t>Miriam has found the minimum and maximum average temperatures for four countries around the world. She has calculated the temperature range for each country.</a:t>
            </a:r>
          </a:p>
          <a:p>
            <a:r>
              <a:rPr lang="en-GB" dirty="0"/>
              <a:t>Can you identify her mistakes and correct them? </a:t>
            </a:r>
          </a:p>
        </p:txBody>
      </p:sp>
      <p:sp>
        <p:nvSpPr>
          <p:cNvPr id="27" name="Rectangle 26"/>
          <p:cNvSpPr/>
          <p:nvPr/>
        </p:nvSpPr>
        <p:spPr>
          <a:xfrm>
            <a:off x="259491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3314" y="3037204"/>
            <a:ext cx="244570" cy="2840157"/>
          </a:xfrm>
          <a:prstGeom prst="rect">
            <a:avLst/>
          </a:prstGeom>
        </p:spPr>
      </p:pic>
      <p:sp>
        <p:nvSpPr>
          <p:cNvPr id="2" name="TextBox 1"/>
          <p:cNvSpPr txBox="1"/>
          <p:nvPr/>
        </p:nvSpPr>
        <p:spPr>
          <a:xfrm>
            <a:off x="6700020" y="3620937"/>
            <a:ext cx="978137" cy="369332"/>
          </a:xfrm>
          <a:prstGeom prst="rect">
            <a:avLst/>
          </a:prstGeom>
          <a:noFill/>
        </p:spPr>
        <p:txBody>
          <a:bodyPr wrap="square" rtlCol="0">
            <a:spAutoFit/>
          </a:bodyPr>
          <a:lstStyle/>
          <a:p>
            <a:pPr lvl="0" algn="ctr"/>
            <a:r>
              <a:rPr lang="en-GB" b="1" dirty="0">
                <a:latin typeface="Kalam" panose="02000000000000000000" pitchFamily="2" charset="0"/>
                <a:cs typeface="Kalam" panose="02000000000000000000" pitchFamily="2" charset="0"/>
              </a:rPr>
              <a:t>43°C</a:t>
            </a:r>
          </a:p>
        </p:txBody>
      </p:sp>
      <p:sp>
        <p:nvSpPr>
          <p:cNvPr id="13" name="TextBox 12"/>
          <p:cNvSpPr txBox="1"/>
          <p:nvPr/>
        </p:nvSpPr>
        <p:spPr>
          <a:xfrm>
            <a:off x="6700019" y="4466389"/>
            <a:ext cx="978137" cy="369332"/>
          </a:xfrm>
          <a:prstGeom prst="rect">
            <a:avLst/>
          </a:prstGeom>
          <a:noFill/>
        </p:spPr>
        <p:txBody>
          <a:bodyPr wrap="square" rtlCol="0">
            <a:spAutoFit/>
          </a:bodyPr>
          <a:lstStyle/>
          <a:p>
            <a:pPr lvl="0" algn="ctr"/>
            <a:r>
              <a:rPr lang="en-GB" b="1" dirty="0">
                <a:latin typeface="Kalam" panose="02000000000000000000" pitchFamily="2" charset="0"/>
                <a:cs typeface="Kalam" panose="02000000000000000000" pitchFamily="2" charset="0"/>
              </a:rPr>
              <a:t>33°C</a:t>
            </a:r>
          </a:p>
        </p:txBody>
      </p:sp>
      <p:sp>
        <p:nvSpPr>
          <p:cNvPr id="14" name="TextBox 13"/>
          <p:cNvSpPr txBox="1"/>
          <p:nvPr/>
        </p:nvSpPr>
        <p:spPr>
          <a:xfrm>
            <a:off x="6700018" y="5344097"/>
            <a:ext cx="978137" cy="369332"/>
          </a:xfrm>
          <a:prstGeom prst="rect">
            <a:avLst/>
          </a:prstGeom>
          <a:noFill/>
        </p:spPr>
        <p:txBody>
          <a:bodyPr wrap="square" rtlCol="0">
            <a:spAutoFit/>
          </a:bodyPr>
          <a:lstStyle/>
          <a:p>
            <a:pPr lvl="0" algn="ctr"/>
            <a:r>
              <a:rPr lang="en-GB" b="1" dirty="0">
                <a:latin typeface="Kalam" panose="02000000000000000000" pitchFamily="2" charset="0"/>
                <a:cs typeface="Kalam" panose="02000000000000000000" pitchFamily="2" charset="0"/>
              </a:rPr>
              <a:t>33.5°C</a:t>
            </a:r>
          </a:p>
        </p:txBody>
      </p:sp>
      <p:sp>
        <p:nvSpPr>
          <p:cNvPr id="3" name="Rectangle 2"/>
          <p:cNvSpPr/>
          <p:nvPr/>
        </p:nvSpPr>
        <p:spPr>
          <a:xfrm>
            <a:off x="6747178" y="3555778"/>
            <a:ext cx="883816" cy="499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rgbClr val="87BD33"/>
                </a:solidFill>
              </a:rPr>
              <a:t>44°C</a:t>
            </a:r>
          </a:p>
        </p:txBody>
      </p:sp>
      <p:sp>
        <p:nvSpPr>
          <p:cNvPr id="16" name="Rectangle 15"/>
          <p:cNvSpPr/>
          <p:nvPr/>
        </p:nvSpPr>
        <p:spPr>
          <a:xfrm>
            <a:off x="6676868" y="4401230"/>
            <a:ext cx="1090558" cy="499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rgbClr val="87BD33"/>
                </a:solidFill>
              </a:rPr>
              <a:t>Correct</a:t>
            </a:r>
          </a:p>
        </p:txBody>
      </p:sp>
      <p:sp>
        <p:nvSpPr>
          <p:cNvPr id="17" name="Rectangle 16"/>
          <p:cNvSpPr/>
          <p:nvPr/>
        </p:nvSpPr>
        <p:spPr>
          <a:xfrm>
            <a:off x="6747178" y="5278938"/>
            <a:ext cx="883816" cy="499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rgbClr val="87BD33"/>
                </a:solidFill>
              </a:rPr>
              <a:t>34.5°C</a:t>
            </a:r>
          </a:p>
        </p:txBody>
      </p:sp>
    </p:spTree>
    <p:extLst>
      <p:ext uri="{BB962C8B-B14F-4D97-AF65-F5344CB8AC3E}">
        <p14:creationId xmlns:p14="http://schemas.microsoft.com/office/powerpoint/2010/main" val="2254432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47700" y="3139323"/>
            <a:ext cx="7848600" cy="1833936"/>
          </a:xfrm>
          <a:prstGeom prst="rect">
            <a:avLst/>
          </a:prstGeom>
          <a:solidFill>
            <a:schemeClr val="bg1"/>
          </a:solidFill>
          <a:ln w="28575">
            <a:solidFill>
              <a:srgbClr val="8ACBC0"/>
            </a:solidFill>
          </a:ln>
        </p:spPr>
        <p:txBody>
          <a:bodyPr wrap="square" lIns="108000" tIns="108000" rIns="108000" bIns="108000" rtlCol="0">
            <a:spAutoFit/>
          </a:bodyPr>
          <a:lstStyle/>
          <a:p>
            <a:r>
              <a:rPr lang="en-GB" sz="1650" dirty="0"/>
              <a:t>Using the table, explain whether the following statements are true or false.</a:t>
            </a:r>
          </a:p>
          <a:p>
            <a:pPr marL="342900" indent="-342900">
              <a:buAutoNum type="arabicParenR"/>
            </a:pPr>
            <a:r>
              <a:rPr lang="en-GB" dirty="0"/>
              <a:t>If you order the countries by their average minimum temperature, from coldest to warmest, they would be: Canada, Sweden and China.</a:t>
            </a:r>
          </a:p>
          <a:p>
            <a:pPr marL="342900" indent="-342900">
              <a:buAutoNum type="arabicParenR"/>
            </a:pPr>
            <a:endParaRPr lang="en-GB" dirty="0"/>
          </a:p>
          <a:p>
            <a:pPr marL="342900" indent="-342900">
              <a:buFontTx/>
              <a:buAutoNum type="arabicParenR"/>
            </a:pPr>
            <a:r>
              <a:rPr lang="en-GB" sz="1650" dirty="0"/>
              <a:t>The difference in temperature between the coldest average minimum temperature and the hottest average maximum temperature is less than 40°C.</a:t>
            </a:r>
          </a:p>
        </p:txBody>
      </p:sp>
      <p:sp>
        <p:nvSpPr>
          <p:cNvPr id="15" name="Rectangle 14"/>
          <p:cNvSpPr/>
          <p:nvPr/>
        </p:nvSpPr>
        <p:spPr>
          <a:xfrm>
            <a:off x="1017638" y="4356069"/>
            <a:ext cx="7370712" cy="4946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rgbClr val="87BD33"/>
                </a:solidFill>
                <a:cs typeface="Calibri" panose="020F0502020204030204" pitchFamily="34" charset="0"/>
              </a:rPr>
              <a:t>False. The difference between -29</a:t>
            </a:r>
            <a:r>
              <a:rPr lang="en-GB" sz="1600" b="1" dirty="0">
                <a:solidFill>
                  <a:srgbClr val="87BD33"/>
                </a:solidFill>
              </a:rPr>
              <a:t>°C</a:t>
            </a:r>
            <a:r>
              <a:rPr lang="en-GB" sz="1600" b="1" dirty="0">
                <a:solidFill>
                  <a:srgbClr val="87BD33"/>
                </a:solidFill>
                <a:cs typeface="Calibri" panose="020F0502020204030204" pitchFamily="34" charset="0"/>
              </a:rPr>
              <a:t> and 21</a:t>
            </a:r>
            <a:r>
              <a:rPr lang="en-GB" sz="1600" b="1" dirty="0">
                <a:solidFill>
                  <a:srgbClr val="87BD33"/>
                </a:solidFill>
              </a:rPr>
              <a:t>°C</a:t>
            </a:r>
            <a:r>
              <a:rPr lang="en-GB" sz="1600" b="1" dirty="0">
                <a:solidFill>
                  <a:srgbClr val="87BD33"/>
                </a:solidFill>
                <a:cs typeface="Calibri" panose="020F0502020204030204" pitchFamily="34" charset="0"/>
              </a:rPr>
              <a:t> is 50</a:t>
            </a:r>
            <a:r>
              <a:rPr lang="en-GB" sz="1600" b="1" dirty="0">
                <a:solidFill>
                  <a:srgbClr val="87BD33"/>
                </a:solidFill>
              </a:rPr>
              <a:t>°C</a:t>
            </a:r>
            <a:r>
              <a:rPr lang="en-GB" sz="1600" b="1" dirty="0">
                <a:solidFill>
                  <a:srgbClr val="87BD33"/>
                </a:solidFill>
                <a:cs typeface="Calibri" panose="020F0502020204030204" pitchFamily="34" charset="0"/>
              </a:rPr>
              <a:t>. This is greater</a:t>
            </a:r>
            <a:br>
              <a:rPr lang="en-GB" sz="1600" b="1" dirty="0">
                <a:solidFill>
                  <a:srgbClr val="87BD33"/>
                </a:solidFill>
                <a:cs typeface="Calibri" panose="020F0502020204030204" pitchFamily="34" charset="0"/>
              </a:rPr>
            </a:br>
            <a:r>
              <a:rPr lang="en-GB" sz="1600" b="1" dirty="0">
                <a:solidFill>
                  <a:srgbClr val="87BD33"/>
                </a:solidFill>
                <a:cs typeface="Calibri" panose="020F0502020204030204" pitchFamily="34" charset="0"/>
              </a:rPr>
              <a:t>than 40</a:t>
            </a:r>
            <a:r>
              <a:rPr lang="en-GB" sz="1600" b="1" dirty="0">
                <a:solidFill>
                  <a:srgbClr val="87BD33"/>
                </a:solidFill>
              </a:rPr>
              <a:t>°C</a:t>
            </a:r>
            <a:r>
              <a:rPr lang="en-GB" sz="1600" b="1" dirty="0">
                <a:solidFill>
                  <a:srgbClr val="87BD33"/>
                </a:solidFill>
                <a:cs typeface="Calibri" panose="020F0502020204030204" pitchFamily="34" charset="0"/>
              </a:rPr>
              <a:t>.</a:t>
            </a:r>
          </a:p>
          <a:p>
            <a:endParaRPr lang="en-GB" sz="1600" b="1" dirty="0">
              <a:solidFill>
                <a:srgbClr val="87BD33"/>
              </a:solidFill>
            </a:endParaRPr>
          </a:p>
        </p:txBody>
      </p:sp>
      <p:graphicFrame>
        <p:nvGraphicFramePr>
          <p:cNvPr id="21" name="Table 20"/>
          <p:cNvGraphicFramePr>
            <a:graphicFrameLocks noGrp="1"/>
          </p:cNvGraphicFramePr>
          <p:nvPr>
            <p:extLst>
              <p:ext uri="{D42A27DB-BD31-4B8C-83A1-F6EECF244321}">
                <p14:modId xmlns:p14="http://schemas.microsoft.com/office/powerpoint/2010/main" val="925696397"/>
              </p:ext>
            </p:extLst>
          </p:nvPr>
        </p:nvGraphicFramePr>
        <p:xfrm>
          <a:off x="647698" y="1301138"/>
          <a:ext cx="7848604" cy="1697314"/>
        </p:xfrm>
        <a:graphic>
          <a:graphicData uri="http://schemas.openxmlformats.org/drawingml/2006/table">
            <a:tbl>
              <a:tblPr firstRow="1" bandRow="1">
                <a:tableStyleId>{5C22544A-7EE6-4342-B048-85BDC9FD1C3A}</a:tableStyleId>
              </a:tblPr>
              <a:tblGrid>
                <a:gridCol w="1962151">
                  <a:extLst>
                    <a:ext uri="{9D8B030D-6E8A-4147-A177-3AD203B41FA5}">
                      <a16:colId xmlns:a16="http://schemas.microsoft.com/office/drawing/2014/main" xmlns="" val="20000"/>
                    </a:ext>
                  </a:extLst>
                </a:gridCol>
                <a:gridCol w="1962151">
                  <a:extLst>
                    <a:ext uri="{9D8B030D-6E8A-4147-A177-3AD203B41FA5}">
                      <a16:colId xmlns:a16="http://schemas.microsoft.com/office/drawing/2014/main" xmlns="" val="20001"/>
                    </a:ext>
                  </a:extLst>
                </a:gridCol>
                <a:gridCol w="1962151">
                  <a:extLst>
                    <a:ext uri="{9D8B030D-6E8A-4147-A177-3AD203B41FA5}">
                      <a16:colId xmlns:a16="http://schemas.microsoft.com/office/drawing/2014/main" xmlns="" val="20002"/>
                    </a:ext>
                  </a:extLst>
                </a:gridCol>
                <a:gridCol w="1962151">
                  <a:extLst>
                    <a:ext uri="{9D8B030D-6E8A-4147-A177-3AD203B41FA5}">
                      <a16:colId xmlns:a16="http://schemas.microsoft.com/office/drawing/2014/main" xmlns="" val="20003"/>
                    </a:ext>
                  </a:extLst>
                </a:gridCol>
              </a:tblGrid>
              <a:tr h="542410">
                <a:tc>
                  <a:txBody>
                    <a:bodyPr/>
                    <a:lstStyle/>
                    <a:p>
                      <a:pPr algn="ctr"/>
                      <a:r>
                        <a:rPr lang="en-GB" sz="1500" dirty="0">
                          <a:solidFill>
                            <a:schemeClr val="tx1"/>
                          </a:solidFill>
                        </a:rPr>
                        <a:t>Country</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baseline="0" dirty="0" smtClean="0">
                          <a:solidFill>
                            <a:schemeClr val="tx1"/>
                          </a:solidFill>
                        </a:rPr>
                        <a:t> </a:t>
                      </a:r>
                      <a:r>
                        <a:rPr lang="en-GB" sz="1500" dirty="0" smtClean="0">
                          <a:solidFill>
                            <a:schemeClr val="tx1"/>
                          </a:solidFill>
                        </a:rPr>
                        <a:t>Average</a:t>
                      </a:r>
                      <a:r>
                        <a:rPr lang="en-GB" sz="1500" baseline="0" dirty="0" smtClean="0">
                          <a:solidFill>
                            <a:schemeClr val="tx1"/>
                          </a:solidFill>
                        </a:rPr>
                        <a:t> </a:t>
                      </a:r>
                      <a:r>
                        <a:rPr lang="en-GB" sz="1500" dirty="0" smtClean="0">
                          <a:solidFill>
                            <a:schemeClr val="tx1"/>
                          </a:solidFill>
                        </a:rPr>
                        <a:t>Minimum</a:t>
                      </a:r>
                      <a:r>
                        <a:rPr lang="en-GB" sz="1500" baseline="0" dirty="0" smtClean="0">
                          <a:solidFill>
                            <a:schemeClr val="tx1"/>
                          </a:solidFill>
                        </a:rPr>
                        <a:t> </a:t>
                      </a:r>
                      <a:r>
                        <a:rPr lang="en-GB" sz="1500" baseline="0" dirty="0">
                          <a:solidFill>
                            <a:schemeClr val="tx1"/>
                          </a:solidFill>
                        </a:rPr>
                        <a:t>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baseline="0" dirty="0" smtClean="0">
                          <a:solidFill>
                            <a:schemeClr val="tx1"/>
                          </a:solidFill>
                        </a:rPr>
                        <a:t> </a:t>
                      </a:r>
                      <a:r>
                        <a:rPr lang="en-GB" sz="1500" dirty="0" smtClean="0">
                          <a:solidFill>
                            <a:schemeClr val="tx1"/>
                          </a:solidFill>
                        </a:rPr>
                        <a:t>Average</a:t>
                      </a:r>
                      <a:r>
                        <a:rPr lang="en-GB" sz="1500" baseline="0" dirty="0" smtClean="0">
                          <a:solidFill>
                            <a:schemeClr val="tx1"/>
                          </a:solidFill>
                        </a:rPr>
                        <a:t> </a:t>
                      </a:r>
                      <a:r>
                        <a:rPr lang="en-GB" sz="1500" dirty="0" smtClean="0">
                          <a:solidFill>
                            <a:schemeClr val="tx1"/>
                          </a:solidFill>
                        </a:rPr>
                        <a:t>Maximum</a:t>
                      </a:r>
                      <a:r>
                        <a:rPr lang="en-GB" sz="1500" baseline="0" dirty="0" smtClean="0">
                          <a:solidFill>
                            <a:schemeClr val="tx1"/>
                          </a:solidFill>
                        </a:rPr>
                        <a:t> </a:t>
                      </a:r>
                      <a:r>
                        <a:rPr lang="en-GB" sz="1500" baseline="0" dirty="0">
                          <a:solidFill>
                            <a:schemeClr val="tx1"/>
                          </a:solidFill>
                        </a:rPr>
                        <a:t>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aseline="0" dirty="0" smtClean="0">
                          <a:solidFill>
                            <a:schemeClr val="tx1"/>
                          </a:solidFill>
                        </a:rPr>
                        <a:t>Average Temperature </a:t>
                      </a:r>
                      <a:r>
                        <a:rPr lang="en-GB" sz="1500" baseline="0" dirty="0">
                          <a:solidFill>
                            <a:schemeClr val="tx1"/>
                          </a:solidFill>
                        </a:rPr>
                        <a:t>Range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0"/>
                  </a:ext>
                </a:extLst>
              </a:tr>
              <a:tr h="384968">
                <a:tc>
                  <a:txBody>
                    <a:bodyPr/>
                    <a:lstStyle/>
                    <a:p>
                      <a:pPr algn="ctr"/>
                      <a:r>
                        <a:rPr lang="en-GB" sz="1500" b="1" dirty="0">
                          <a:solidFill>
                            <a:schemeClr val="tx1"/>
                          </a:solidFill>
                        </a:rPr>
                        <a:t>Canada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600" b="1" dirty="0">
                          <a:solidFill>
                            <a:schemeClr val="tx1"/>
                          </a:solidFill>
                        </a:rPr>
                        <a:t>-29°C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44°C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384968">
                <a:tc>
                  <a:txBody>
                    <a:bodyPr/>
                    <a:lstStyle/>
                    <a:p>
                      <a:pPr algn="ctr"/>
                      <a:r>
                        <a:rPr lang="en-GB" sz="1500" b="1" dirty="0">
                          <a:solidFill>
                            <a:schemeClr val="tx1"/>
                          </a:solidFill>
                        </a:rPr>
                        <a:t>China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-12°C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21°C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33°C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2"/>
                  </a:ext>
                </a:extLst>
              </a:tr>
              <a:tr h="384968">
                <a:tc>
                  <a:txBody>
                    <a:bodyPr/>
                    <a:lstStyle/>
                    <a:p>
                      <a:pPr algn="ctr"/>
                      <a:r>
                        <a:rPr lang="en-GB" sz="1500" b="1" dirty="0">
                          <a:solidFill>
                            <a:schemeClr val="tx1"/>
                          </a:solidFill>
                        </a:rPr>
                        <a:t>Sweden</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-16.6°C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17.9°C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34.5°C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3"/>
                  </a:ext>
                </a:extLst>
              </a:tr>
            </a:tbl>
          </a:graphicData>
        </a:graphic>
      </p:graphicFrame>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9491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14" name="Rectangle 13"/>
          <p:cNvSpPr/>
          <p:nvPr/>
        </p:nvSpPr>
        <p:spPr>
          <a:xfrm>
            <a:off x="936522" y="3561549"/>
            <a:ext cx="7451828" cy="6196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rgbClr val="87BD33"/>
                </a:solidFill>
                <a:cs typeface="Calibri" panose="020F0502020204030204" pitchFamily="34" charset="0"/>
              </a:rPr>
              <a:t>True. From the coldest to warmest temperature, the order would be: Canada (-28.7</a:t>
            </a:r>
            <a:r>
              <a:rPr lang="en-GB" sz="1600" b="1" dirty="0">
                <a:solidFill>
                  <a:srgbClr val="87BD33"/>
                </a:solidFill>
              </a:rPr>
              <a:t>°C), </a:t>
            </a:r>
            <a:r>
              <a:rPr lang="en-GB" sz="1600" b="1" dirty="0">
                <a:solidFill>
                  <a:srgbClr val="87BD33"/>
                </a:solidFill>
                <a:cs typeface="Calibri" panose="020F0502020204030204" pitchFamily="34" charset="0"/>
              </a:rPr>
              <a:t>Sweden (-16.6</a:t>
            </a:r>
            <a:r>
              <a:rPr lang="en-GB" sz="1600" b="1" dirty="0">
                <a:solidFill>
                  <a:srgbClr val="87BD33"/>
                </a:solidFill>
              </a:rPr>
              <a:t>°C</a:t>
            </a:r>
            <a:r>
              <a:rPr lang="en-GB" sz="1600" b="1" dirty="0">
                <a:solidFill>
                  <a:srgbClr val="87BD33"/>
                </a:solidFill>
                <a:cs typeface="Calibri" panose="020F0502020204030204" pitchFamily="34" charset="0"/>
              </a:rPr>
              <a:t>) and China (-11.7</a:t>
            </a:r>
            <a:r>
              <a:rPr lang="en-GB" sz="1600" b="1" dirty="0">
                <a:solidFill>
                  <a:srgbClr val="87BD33"/>
                </a:solidFill>
              </a:rPr>
              <a:t>°C</a:t>
            </a:r>
            <a:r>
              <a:rPr lang="en-GB" sz="1600" b="1" dirty="0">
                <a:solidFill>
                  <a:srgbClr val="87BD33"/>
                </a:solidFill>
                <a:cs typeface="Calibri" panose="020F0502020204030204" pitchFamily="34" charset="0"/>
              </a:rPr>
              <a:t>).</a:t>
            </a:r>
          </a:p>
          <a:p>
            <a:endParaRPr lang="en-GB" sz="1600" b="1" dirty="0">
              <a:solidFill>
                <a:srgbClr val="87BD33"/>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58405" y="5283844"/>
            <a:ext cx="1445431" cy="93833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96576" y="5283844"/>
            <a:ext cx="1396685" cy="93833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68980" y="5287573"/>
            <a:ext cx="1393722" cy="934608"/>
          </a:xfrm>
          <a:prstGeom prst="rect">
            <a:avLst/>
          </a:prstGeom>
        </p:spPr>
      </p:pic>
    </p:spTree>
    <p:extLst>
      <p:ext uri="{BB962C8B-B14F-4D97-AF65-F5344CB8AC3E}">
        <p14:creationId xmlns:p14="http://schemas.microsoft.com/office/powerpoint/2010/main" val="312955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55650" y="1365075"/>
            <a:ext cx="7632700" cy="2711100"/>
          </a:xfrm>
          <a:prstGeom prst="rect">
            <a:avLst/>
          </a:prstGeom>
          <a:noFill/>
          <a:ln w="28575">
            <a:solidFill>
              <a:srgbClr val="25B7BC"/>
            </a:solidFill>
          </a:ln>
        </p:spPr>
        <p:txBody>
          <a:bodyPr wrap="square" lIns="108000" tIns="108000" rIns="108000" bIns="108000" rtlCol="0">
            <a:spAutoFit/>
          </a:bodyPr>
          <a:lstStyle/>
          <a:p>
            <a:r>
              <a:rPr lang="en-GB" dirty="0"/>
              <a:t>An explorer was investigating a deep crater.</a:t>
            </a:r>
          </a:p>
          <a:p>
            <a:r>
              <a:rPr lang="en-GB" dirty="0"/>
              <a:t>On day one, she travelled -5.6m down the crater. On day two, she travelled a further -4.8m down the crater. On day three, she travelled 6.8m back up the crater to collect some more supplies. On day four, she travelled another -9.7m back down the crater. On day five, she travelled all the way back up to the top of the crater to return to the surface.</a:t>
            </a:r>
          </a:p>
          <a:p>
            <a:endParaRPr lang="en-GB" dirty="0"/>
          </a:p>
          <a:p>
            <a:r>
              <a:rPr lang="en-GB" dirty="0"/>
              <a:t> How far did she need to travel on day five to return to the surface? </a:t>
            </a:r>
          </a:p>
          <a:p>
            <a:endParaRPr lang="en-GB" dirty="0"/>
          </a:p>
        </p:txBody>
      </p:sp>
      <p:sp>
        <p:nvSpPr>
          <p:cNvPr id="14" name="Rectangle 13"/>
          <p:cNvSpPr/>
          <p:nvPr/>
        </p:nvSpPr>
        <p:spPr>
          <a:xfrm>
            <a:off x="2586681"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2" name="Rectangle 1"/>
          <p:cNvSpPr/>
          <p:nvPr/>
        </p:nvSpPr>
        <p:spPr>
          <a:xfrm>
            <a:off x="852606" y="3655225"/>
            <a:ext cx="780983" cy="369332"/>
          </a:xfrm>
          <a:prstGeom prst="rect">
            <a:avLst/>
          </a:prstGeom>
        </p:spPr>
        <p:txBody>
          <a:bodyPr wrap="none">
            <a:spAutoFit/>
          </a:bodyPr>
          <a:lstStyle/>
          <a:p>
            <a:r>
              <a:rPr lang="en-GB" b="1" dirty="0">
                <a:solidFill>
                  <a:srgbClr val="87BD33"/>
                </a:solidFill>
                <a:cs typeface="Calibri" panose="020F0502020204030204" pitchFamily="34" charset="0"/>
              </a:rPr>
              <a:t>13.3m</a:t>
            </a:r>
            <a:endParaRPr lang="en-GB"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03"/>
          <a:stretch/>
        </p:blipFill>
        <p:spPr>
          <a:xfrm>
            <a:off x="5472017" y="3834581"/>
            <a:ext cx="2641543" cy="2566220"/>
          </a:xfrm>
          <a:prstGeom prst="rect">
            <a:avLst/>
          </a:prstGeom>
        </p:spPr>
      </p:pic>
    </p:spTree>
    <p:extLst>
      <p:ext uri="{BB962C8B-B14F-4D97-AF65-F5344CB8AC3E}">
        <p14:creationId xmlns:p14="http://schemas.microsoft.com/office/powerpoint/2010/main" val="37643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759086" y="1331487"/>
            <a:ext cx="1097899" cy="1097899"/>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2586681"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4" name="Rectangle 3"/>
          <p:cNvSpPr/>
          <p:nvPr/>
        </p:nvSpPr>
        <p:spPr>
          <a:xfrm>
            <a:off x="1851120" y="1454433"/>
            <a:ext cx="4086560" cy="369332"/>
          </a:xfrm>
          <a:prstGeom prst="rect">
            <a:avLst/>
          </a:prstGeom>
        </p:spPr>
        <p:txBody>
          <a:bodyPr wrap="square">
            <a:spAutoFit/>
          </a:bodyPr>
          <a:lstStyle/>
          <a:p>
            <a:r>
              <a:rPr lang="en-GB" dirty="0"/>
              <a:t>= a positive or negative number</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0537" y="1232955"/>
            <a:ext cx="800351" cy="1036307"/>
          </a:xfrm>
          <a:prstGeom prst="rect">
            <a:avLst/>
          </a:prstGeom>
        </p:spPr>
      </p:pic>
      <p:sp>
        <p:nvSpPr>
          <p:cNvPr id="13" name="Oval 12"/>
          <p:cNvSpPr/>
          <p:nvPr/>
        </p:nvSpPr>
        <p:spPr>
          <a:xfrm>
            <a:off x="1753131" y="2020705"/>
            <a:ext cx="1097899" cy="1097899"/>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910885" y="2211943"/>
            <a:ext cx="4086560" cy="369332"/>
          </a:xfrm>
          <a:prstGeom prst="rect">
            <a:avLst/>
          </a:prstGeom>
        </p:spPr>
        <p:txBody>
          <a:bodyPr wrap="square">
            <a:spAutoFit/>
          </a:bodyPr>
          <a:lstStyle/>
          <a:p>
            <a:r>
              <a:rPr lang="en-GB" dirty="0"/>
              <a:t>= a positive or negative number</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12986" y="2116689"/>
            <a:ext cx="1072881" cy="855767"/>
          </a:xfrm>
          <a:prstGeom prst="rect">
            <a:avLst/>
          </a:prstGeom>
        </p:spPr>
      </p:pic>
      <p:sp>
        <p:nvSpPr>
          <p:cNvPr id="16" name="Rectangle 15"/>
          <p:cNvSpPr/>
          <p:nvPr/>
        </p:nvSpPr>
        <p:spPr>
          <a:xfrm>
            <a:off x="661866" y="3108805"/>
            <a:ext cx="7726483" cy="369332"/>
          </a:xfrm>
          <a:prstGeom prst="rect">
            <a:avLst/>
          </a:prstGeom>
        </p:spPr>
        <p:txBody>
          <a:bodyPr wrap="square">
            <a:spAutoFit/>
          </a:bodyPr>
          <a:lstStyle/>
          <a:p>
            <a:r>
              <a:rPr lang="en-GB" dirty="0"/>
              <a:t>Investigate the possible values of               and                   if: </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3038" y="2693686"/>
            <a:ext cx="884821" cy="1145681"/>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7006" y="2789551"/>
            <a:ext cx="1328822" cy="1059914"/>
          </a:xfrm>
          <a:prstGeom prst="rect">
            <a:avLst/>
          </a:prstGeom>
        </p:spPr>
      </p:pic>
      <p:pic>
        <p:nvPicPr>
          <p:cNvPr id="20" name="Picture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3730" y="3522662"/>
            <a:ext cx="639535" cy="828081"/>
          </a:xfrm>
          <a:prstGeom prst="rect">
            <a:avLst/>
          </a:prstGeom>
        </p:spPr>
      </p:pic>
      <p:pic>
        <p:nvPicPr>
          <p:cNvPr id="21" name="Picture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41633" y="3618527"/>
            <a:ext cx="960453" cy="766090"/>
          </a:xfrm>
          <a:prstGeom prst="rect">
            <a:avLst/>
          </a:prstGeom>
        </p:spPr>
      </p:pic>
      <p:sp>
        <p:nvSpPr>
          <p:cNvPr id="9" name="Rectangle 8"/>
          <p:cNvSpPr/>
          <p:nvPr/>
        </p:nvSpPr>
        <p:spPr>
          <a:xfrm>
            <a:off x="1479663" y="3858383"/>
            <a:ext cx="320922" cy="369332"/>
          </a:xfrm>
          <a:prstGeom prst="rect">
            <a:avLst/>
          </a:prstGeom>
        </p:spPr>
        <p:txBody>
          <a:bodyPr wrap="none">
            <a:spAutoFit/>
          </a:bodyPr>
          <a:lstStyle/>
          <a:p>
            <a:r>
              <a:rPr lang="en-GB" dirty="0"/>
              <a:t>+</a:t>
            </a:r>
          </a:p>
        </p:txBody>
      </p:sp>
      <p:sp>
        <p:nvSpPr>
          <p:cNvPr id="23" name="Rectangle 22"/>
          <p:cNvSpPr/>
          <p:nvPr/>
        </p:nvSpPr>
        <p:spPr>
          <a:xfrm>
            <a:off x="2824615" y="3858383"/>
            <a:ext cx="659155" cy="369332"/>
          </a:xfrm>
          <a:prstGeom prst="rect">
            <a:avLst/>
          </a:prstGeom>
        </p:spPr>
        <p:txBody>
          <a:bodyPr wrap="none">
            <a:spAutoFit/>
          </a:bodyPr>
          <a:lstStyle/>
          <a:p>
            <a:r>
              <a:rPr lang="en-GB" dirty="0"/>
              <a:t>= 20</a:t>
            </a:r>
          </a:p>
        </p:txBody>
      </p:sp>
      <p:sp>
        <p:nvSpPr>
          <p:cNvPr id="24" name="Rectangle 23"/>
          <p:cNvSpPr/>
          <p:nvPr/>
        </p:nvSpPr>
        <p:spPr>
          <a:xfrm>
            <a:off x="708758" y="4498651"/>
            <a:ext cx="7726483" cy="369332"/>
          </a:xfrm>
          <a:prstGeom prst="rect">
            <a:avLst/>
          </a:prstGeom>
        </p:spPr>
        <p:txBody>
          <a:bodyPr wrap="square">
            <a:spAutoFit/>
          </a:bodyPr>
          <a:lstStyle/>
          <a:p>
            <a:r>
              <a:rPr lang="en-GB" dirty="0"/>
              <a:t>Can you use any decimal numbers to make 20?</a:t>
            </a:r>
          </a:p>
        </p:txBody>
      </p:sp>
      <p:sp>
        <p:nvSpPr>
          <p:cNvPr id="25" name="Rectangle 24"/>
          <p:cNvSpPr/>
          <p:nvPr/>
        </p:nvSpPr>
        <p:spPr>
          <a:xfrm>
            <a:off x="692088" y="4838030"/>
            <a:ext cx="7726483" cy="369332"/>
          </a:xfrm>
          <a:prstGeom prst="rect">
            <a:avLst/>
          </a:prstGeom>
        </p:spPr>
        <p:txBody>
          <a:bodyPr wrap="square">
            <a:spAutoFit/>
          </a:bodyPr>
          <a:lstStyle/>
          <a:p>
            <a:r>
              <a:rPr lang="en-GB" b="1" dirty="0">
                <a:solidFill>
                  <a:srgbClr val="87BD33"/>
                </a:solidFill>
                <a:cs typeface="Calibri" panose="020F0502020204030204" pitchFamily="34" charset="0"/>
              </a:rPr>
              <a:t> You may have many different answers. For example: </a:t>
            </a:r>
          </a:p>
        </p:txBody>
      </p:sp>
      <p:grpSp>
        <p:nvGrpSpPr>
          <p:cNvPr id="11" name="Group 10"/>
          <p:cNvGrpSpPr/>
          <p:nvPr/>
        </p:nvGrpSpPr>
        <p:grpSpPr>
          <a:xfrm>
            <a:off x="755650" y="5201096"/>
            <a:ext cx="3908763" cy="526835"/>
            <a:chOff x="755650" y="5412567"/>
            <a:chExt cx="3908763" cy="526835"/>
          </a:xfrm>
        </p:grpSpPr>
        <p:pic>
          <p:nvPicPr>
            <p:cNvPr id="26" name="Picture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5650" y="5412567"/>
              <a:ext cx="406881" cy="526835"/>
            </a:xfrm>
            <a:prstGeom prst="rect">
              <a:avLst/>
            </a:prstGeom>
          </p:spPr>
        </p:pic>
        <p:pic>
          <p:nvPicPr>
            <p:cNvPr id="27" name="Picture 2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76477" y="5491416"/>
              <a:ext cx="548195" cy="437259"/>
            </a:xfrm>
            <a:prstGeom prst="rect">
              <a:avLst/>
            </a:prstGeom>
          </p:spPr>
        </p:pic>
        <p:sp>
          <p:nvSpPr>
            <p:cNvPr id="28" name="Rectangle 27"/>
            <p:cNvSpPr/>
            <p:nvPr/>
          </p:nvSpPr>
          <p:spPr>
            <a:xfrm>
              <a:off x="1120209" y="5559102"/>
              <a:ext cx="715260" cy="369332"/>
            </a:xfrm>
            <a:prstGeom prst="rect">
              <a:avLst/>
            </a:prstGeom>
          </p:spPr>
          <p:txBody>
            <a:bodyPr wrap="none">
              <a:spAutoFit/>
            </a:bodyPr>
            <a:lstStyle/>
            <a:p>
              <a:r>
                <a:rPr lang="en-GB" b="1" dirty="0">
                  <a:solidFill>
                    <a:srgbClr val="87BD33"/>
                  </a:solidFill>
                </a:rPr>
                <a:t>= -10</a:t>
              </a:r>
            </a:p>
          </p:txBody>
        </p:sp>
        <p:sp>
          <p:nvSpPr>
            <p:cNvPr id="29" name="Rectangle 28"/>
            <p:cNvSpPr/>
            <p:nvPr/>
          </p:nvSpPr>
          <p:spPr>
            <a:xfrm>
              <a:off x="2243557" y="5559102"/>
              <a:ext cx="2420856" cy="369332"/>
            </a:xfrm>
            <a:prstGeom prst="rect">
              <a:avLst/>
            </a:prstGeom>
          </p:spPr>
          <p:txBody>
            <a:bodyPr wrap="none">
              <a:spAutoFit/>
            </a:bodyPr>
            <a:lstStyle/>
            <a:p>
              <a:r>
                <a:rPr lang="en-GB" b="1" dirty="0">
                  <a:solidFill>
                    <a:srgbClr val="87BD33"/>
                  </a:solidFill>
                </a:rPr>
                <a:t>= 30 so -10 + 30 = 20</a:t>
              </a:r>
            </a:p>
          </p:txBody>
        </p:sp>
      </p:grpSp>
      <p:grpSp>
        <p:nvGrpSpPr>
          <p:cNvPr id="10" name="Group 9"/>
          <p:cNvGrpSpPr/>
          <p:nvPr/>
        </p:nvGrpSpPr>
        <p:grpSpPr>
          <a:xfrm>
            <a:off x="755650" y="5769484"/>
            <a:ext cx="4423329" cy="526835"/>
            <a:chOff x="755650" y="5980955"/>
            <a:chExt cx="4423329" cy="526835"/>
          </a:xfrm>
        </p:grpSpPr>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5650" y="5980955"/>
              <a:ext cx="406881" cy="526835"/>
            </a:xfrm>
            <a:prstGeom prst="rect">
              <a:avLst/>
            </a:prstGeom>
          </p:spPr>
        </p:pic>
        <p:pic>
          <p:nvPicPr>
            <p:cNvPr id="31" name="Picture 3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864965" y="6059804"/>
              <a:ext cx="548195" cy="437259"/>
            </a:xfrm>
            <a:prstGeom prst="rect">
              <a:avLst/>
            </a:prstGeom>
          </p:spPr>
        </p:pic>
        <p:sp>
          <p:nvSpPr>
            <p:cNvPr id="32" name="Rectangle 31"/>
            <p:cNvSpPr/>
            <p:nvPr/>
          </p:nvSpPr>
          <p:spPr>
            <a:xfrm>
              <a:off x="1120209" y="6127490"/>
              <a:ext cx="785793" cy="369332"/>
            </a:xfrm>
            <a:prstGeom prst="rect">
              <a:avLst/>
            </a:prstGeom>
          </p:spPr>
          <p:txBody>
            <a:bodyPr wrap="none">
              <a:spAutoFit/>
            </a:bodyPr>
            <a:lstStyle/>
            <a:p>
              <a:r>
                <a:rPr lang="en-GB" b="1" dirty="0">
                  <a:solidFill>
                    <a:srgbClr val="87BD33"/>
                  </a:solidFill>
                </a:rPr>
                <a:t>= -5.5</a:t>
              </a:r>
            </a:p>
          </p:txBody>
        </p:sp>
        <p:sp>
          <p:nvSpPr>
            <p:cNvPr id="33" name="Rectangle 32"/>
            <p:cNvSpPr/>
            <p:nvPr/>
          </p:nvSpPr>
          <p:spPr>
            <a:xfrm>
              <a:off x="2354167" y="6127490"/>
              <a:ext cx="2824812" cy="369332"/>
            </a:xfrm>
            <a:prstGeom prst="rect">
              <a:avLst/>
            </a:prstGeom>
          </p:spPr>
          <p:txBody>
            <a:bodyPr wrap="none">
              <a:spAutoFit/>
            </a:bodyPr>
            <a:lstStyle/>
            <a:p>
              <a:r>
                <a:rPr lang="en-GB" b="1" dirty="0">
                  <a:solidFill>
                    <a:srgbClr val="87BD33"/>
                  </a:solidFill>
                </a:rPr>
                <a:t>= 25.5 so -5.5 + 25.5 = 20</a:t>
              </a:r>
            </a:p>
          </p:txBody>
        </p:sp>
      </p:grpSp>
    </p:spTree>
    <p:extLst>
      <p:ext uri="{BB962C8B-B14F-4D97-AF65-F5344CB8AC3E}">
        <p14:creationId xmlns:p14="http://schemas.microsoft.com/office/powerpoint/2010/main" val="1103595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107"/>
            <a:ext cx="2722089" cy="3849435"/>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394"/>
            <a:ext cx="2722089" cy="3848861"/>
          </a:xfrm>
          <a:prstGeom prst="rect">
            <a:avLst/>
          </a:prstGeom>
          <a:effectLst>
            <a:outerShdw blurRad="63500" sx="102000" sy="102000" algn="ctr" rotWithShape="0">
              <a:prstClr val="black">
                <a:alpha val="20000"/>
              </a:prstClr>
            </a:outerShdw>
          </a:effectLst>
        </p:spPr>
      </p:pic>
      <p:sp>
        <p:nvSpPr>
          <p:cNvPr id="14" name="Rectangle 13"/>
          <p:cNvSpPr/>
          <p:nvPr/>
        </p:nvSpPr>
        <p:spPr>
          <a:xfrm>
            <a:off x="445574" y="702863"/>
            <a:ext cx="2215248"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p>
        </p:txBody>
      </p:sp>
      <p:pic>
        <p:nvPicPr>
          <p:cNvPr id="16" name="Picture 15">
            <a:extLst>
              <a:ext uri="{FF2B5EF4-FFF2-40B4-BE49-F238E27FC236}">
                <a16:creationId xmlns:a16="http://schemas.microsoft.com/office/drawing/2014/main" xmlns=""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66272">
            <a:off x="1092776" y="2324237"/>
            <a:ext cx="1321780" cy="1868914"/>
          </a:xfrm>
          <a:prstGeom prst="rect">
            <a:avLst/>
          </a:prstGeom>
          <a:effectLst>
            <a:outerShdw blurRad="63500" sx="102000" sy="102000" algn="ctr" rotWithShape="0">
              <a:prstClr val="black">
                <a:alpha val="20000"/>
              </a:prstClr>
            </a:outerShdw>
          </a:effectLst>
        </p:spPr>
      </p:pic>
      <p:pic>
        <p:nvPicPr>
          <p:cNvPr id="17" name="Picture 16">
            <a:extLst>
              <a:ext uri="{FF2B5EF4-FFF2-40B4-BE49-F238E27FC236}">
                <a16:creationId xmlns:a16="http://schemas.microsoft.com/office/drawing/2014/main" xmlns="" id="{23B3C386-037D-47BC-B81B-E45DB0C5678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665" t="255" r="49839" b="470"/>
          <a:stretch/>
        </p:blipFill>
        <p:spPr>
          <a:xfrm rot="1559249">
            <a:off x="2611078" y="2910109"/>
            <a:ext cx="676872" cy="1869703"/>
          </a:xfrm>
          <a:prstGeom prst="rect">
            <a:avLst/>
          </a:prstGeom>
          <a:effectLst>
            <a:outerShdw blurRad="63500" sx="102000" sy="102000" algn="ctr" rotWithShape="0">
              <a:prstClr val="black">
                <a:alpha val="20000"/>
              </a:prstClr>
            </a:outerShdw>
          </a:effectLst>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9" y="1928694"/>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Use negative numbers in context and calculate intervals</a:t>
            </a:r>
            <a:br>
              <a:rPr lang="en-GB" sz="2000" b="1" dirty="0">
                <a:solidFill>
                  <a:srgbClr val="014482"/>
                </a:solidFill>
                <a:latin typeface="Tuffy" panose="020B0603060100000000" pitchFamily="34" charset="0"/>
                <a:ea typeface="Tuffy" panose="020B0603060100000000" pitchFamily="34" charset="0"/>
              </a:rPr>
            </a:br>
            <a:r>
              <a:rPr lang="en-GB" sz="2000" b="1" dirty="0">
                <a:solidFill>
                  <a:srgbClr val="014482"/>
                </a:solidFill>
                <a:latin typeface="Tuffy" panose="020B0603060100000000" pitchFamily="34" charset="0"/>
                <a:ea typeface="Tuffy" panose="020B0603060100000000" pitchFamily="34" charset="0"/>
              </a:rPr>
              <a:t>across zero.</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43689DF9-D287-432E-9F40-D237B819A1A7}" vid="{5144CDE6-24FE-4389-99E0-1DDC4C0A7B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649</TotalTime>
  <Words>755</Words>
  <Application>Microsoft Office PowerPoint</Application>
  <PresentationFormat>On-screen Show (4:3)</PresentationFormat>
  <Paragraphs>135</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Twinkl</vt:lpstr>
      <vt:lpstr>Kalam</vt:lpstr>
      <vt:lpstr>Arial</vt:lpstr>
      <vt:lpstr>Tuffy-TTF</vt:lpstr>
      <vt:lpstr>Tuffy</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Shantal Paley</dc:creator>
  <cp:lastModifiedBy>Joseph Hayward</cp:lastModifiedBy>
  <cp:revision>54</cp:revision>
  <dcterms:created xsi:type="dcterms:W3CDTF">2019-08-22T08:38:55Z</dcterms:created>
  <dcterms:modified xsi:type="dcterms:W3CDTF">2020-07-07T14:05:29Z</dcterms:modified>
</cp:coreProperties>
</file>