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8" r:id="rId6"/>
    <p:sldId id="267" r:id="rId7"/>
    <p:sldId id="260" r:id="rId8"/>
    <p:sldId id="261" r:id="rId9"/>
    <p:sldId id="262" r:id="rId10"/>
    <p:sldId id="263" r:id="rId11"/>
    <p:sldId id="269" r:id="rId12"/>
    <p:sldId id="264" r:id="rId13"/>
    <p:sldId id="265" r:id="rId14"/>
    <p:sldId id="270" r:id="rId15"/>
    <p:sldId id="266" r:id="rId16"/>
    <p:sldId id="279" r:id="rId17"/>
    <p:sldId id="271" r:id="rId18"/>
    <p:sldId id="272" r:id="rId19"/>
    <p:sldId id="273" r:id="rId20"/>
    <p:sldId id="280" r:id="rId21"/>
    <p:sldId id="274" r:id="rId22"/>
    <p:sldId id="282" r:id="rId23"/>
    <p:sldId id="277" r:id="rId24"/>
    <p:sldId id="278" r:id="rId25"/>
    <p:sldId id="284" r:id="rId26"/>
    <p:sldId id="290" r:id="rId27"/>
    <p:sldId id="285" r:id="rId28"/>
    <p:sldId id="286" r:id="rId29"/>
    <p:sldId id="287" r:id="rId30"/>
    <p:sldId id="288" r:id="rId31"/>
    <p:sldId id="291" r:id="rId32"/>
    <p:sldId id="292" r:id="rId33"/>
    <p:sldId id="293" r:id="rId34"/>
    <p:sldId id="294" r:id="rId35"/>
    <p:sldId id="295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3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8" y="3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864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370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994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735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54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065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23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270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227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438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284E7-1583-43DE-A789-4DE93C1FF2B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AFDE3-DD42-4BE2-A014-EC6A602EB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72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imaryhomeworkhelp.co.uk/religion/sikhism.html" TargetMode="External"/><Relationship Id="rId2" Type="http://schemas.openxmlformats.org/officeDocument/2006/relationships/hyperlink" Target="http://www.primaryhomeworkhelp.co.uk/religion/hinduism.ht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../../2017-18/Year%206/resources/The_Life_of_Guru_Nanak%5b1%5d.ppt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2.png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W3uk95VGes" TargetMode="External"/><Relationship Id="rId2" Type="http://schemas.openxmlformats.org/officeDocument/2006/relationships/hyperlink" Target="MAHATMA%20GANDHI%20ppt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0506" y="506439"/>
            <a:ext cx="1108534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Sikh and Hindu inspirational leaders</a:t>
            </a:r>
          </a:p>
          <a:p>
            <a:pPr algn="ctr"/>
            <a:endParaRPr lang="en-GB" sz="3600" u="sng" dirty="0">
              <a:latin typeface="Comic Sans MS" panose="030F0702030302020204" pitchFamily="66" charset="0"/>
            </a:endParaRPr>
          </a:p>
          <a:p>
            <a:pPr algn="just"/>
            <a:r>
              <a:rPr lang="en-GB" sz="3600" dirty="0" smtClean="0">
                <a:latin typeface="Comic Sans MS" panose="030F0702030302020204" pitchFamily="66" charset="0"/>
              </a:rPr>
              <a:t>Complete your topic tree of what you already know about Sikh and Hindu inspirational leaders and also what you would like to learn about.</a:t>
            </a:r>
          </a:p>
          <a:p>
            <a:pPr algn="just"/>
            <a:endParaRPr lang="en-GB" sz="3600" dirty="0">
              <a:latin typeface="Comic Sans MS" panose="030F0702030302020204" pitchFamily="66" charset="0"/>
            </a:endParaRPr>
          </a:p>
          <a:p>
            <a:pPr algn="just"/>
            <a:endParaRPr lang="en-GB" sz="3600" dirty="0" smtClean="0">
              <a:latin typeface="Comic Sans MS" panose="030F0702030302020204" pitchFamily="66" charset="0"/>
            </a:endParaRPr>
          </a:p>
          <a:p>
            <a:pPr algn="just"/>
            <a:r>
              <a:rPr lang="en-GB" sz="3600" dirty="0" smtClean="0">
                <a:latin typeface="Comic Sans MS" panose="030F0702030302020204" pitchFamily="66" charset="0"/>
              </a:rPr>
              <a:t>In this unit we will be focusing on key leaders in both religions.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641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625" y="211016"/>
            <a:ext cx="11493304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17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u="sng" dirty="0" smtClean="0">
                <a:latin typeface="Comic Sans MS" panose="030F0702030302020204" pitchFamily="66" charset="0"/>
              </a:rPr>
              <a:t> September.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describe what I know about Sikhs and Hindus?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I can explain the differences between Sikhs and </a:t>
            </a:r>
            <a:r>
              <a:rPr lang="en-GB" sz="3200" dirty="0">
                <a:solidFill>
                  <a:srgbClr val="92D050"/>
                </a:solidFill>
                <a:latin typeface="Comic Sans MS" panose="030F0702030302020204" pitchFamily="66" charset="0"/>
              </a:rPr>
              <a:t>H</a:t>
            </a:r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indus.</a:t>
            </a:r>
          </a:p>
          <a:p>
            <a:endParaRPr lang="en-GB" sz="3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B: I can discuss differences between religions.</a:t>
            </a:r>
          </a:p>
          <a:p>
            <a:endParaRPr lang="en-GB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the differences between Hindus and Sikhs.</a:t>
            </a:r>
          </a:p>
          <a:p>
            <a:pPr algn="ctr"/>
            <a:endParaRPr lang="en-GB" sz="28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57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13405"/>
            <a:ext cx="10705515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7963" y="1167620"/>
            <a:ext cx="3587263" cy="35450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Sikhs believe?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Hindus believe?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Are these beliefs different?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5092506" y="1167618"/>
            <a:ext cx="6893169" cy="2011680"/>
          </a:xfrm>
          <a:prstGeom prst="wedgeRectCallout">
            <a:avLst>
              <a:gd name="adj1" fmla="val -1333"/>
              <a:gd name="adj2" fmla="val 11354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People who follow the Sikh/Hindu  religion believe …</a:t>
            </a:r>
          </a:p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Both religions share/differ in ….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7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59434" y="390771"/>
            <a:ext cx="107805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LC: Can I describe what I know about Sikhs and Hindus?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0167" y="1308297"/>
            <a:ext cx="100724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Task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Using the information from: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http://</a:t>
            </a:r>
            <a:r>
              <a:rPr lang="en-GB" sz="2800" dirty="0" smtClean="0">
                <a:latin typeface="Comic Sans MS" panose="030F0702030302020204" pitchFamily="66" charset="0"/>
                <a:hlinkClick r:id="rId2"/>
              </a:rPr>
              <a:t>www.primaryhomeworkhelp.co.uk/religion/hinduism.htm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 smtClean="0">
                <a:latin typeface="Comic Sans MS" panose="030F0702030302020204" pitchFamily="66" charset="0"/>
                <a:hlinkClick r:id="rId3"/>
              </a:rPr>
              <a:t>http</a:t>
            </a:r>
            <a:r>
              <a:rPr lang="en-GB" sz="2800" dirty="0">
                <a:latin typeface="Comic Sans MS" panose="030F0702030302020204" pitchFamily="66" charset="0"/>
                <a:hlinkClick r:id="rId3"/>
              </a:rPr>
              <a:t>://www.primaryhomeworkhelp.co.uk/religion/sikhism.html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you are going to create a mind map in mixed ability pairs.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85622" y="5396250"/>
            <a:ext cx="7289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 will either be looking at Sikhism or Hinduism.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93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625" y="211016"/>
            <a:ext cx="11493304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17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u="sng" dirty="0" smtClean="0">
                <a:latin typeface="Comic Sans MS" panose="030F0702030302020204" pitchFamily="66" charset="0"/>
              </a:rPr>
              <a:t> September.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describe what I know about Sikhs and Hindus?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I can explain the differences between Sikhs and </a:t>
            </a:r>
            <a:r>
              <a:rPr lang="en-GB" sz="3200" dirty="0">
                <a:solidFill>
                  <a:srgbClr val="92D050"/>
                </a:solidFill>
                <a:latin typeface="Comic Sans MS" panose="030F0702030302020204" pitchFamily="66" charset="0"/>
              </a:rPr>
              <a:t>H</a:t>
            </a:r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indus.</a:t>
            </a:r>
          </a:p>
          <a:p>
            <a:endParaRPr lang="en-GB" sz="3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B: I can discuss differences between religions.</a:t>
            </a:r>
          </a:p>
          <a:p>
            <a:endParaRPr lang="en-GB" sz="32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the differences between Hindus and Sikhs.</a:t>
            </a:r>
          </a:p>
          <a:p>
            <a:pPr algn="ctr"/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58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0609" y="592429"/>
            <a:ext cx="114703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Plenary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Feed back and discuss what you have found out as a group.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12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92" y="5719487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0445" y="194106"/>
            <a:ext cx="115304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24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u="sng" dirty="0" smtClean="0">
                <a:latin typeface="Comic Sans MS" panose="030F0702030302020204" pitchFamily="66" charset="0"/>
              </a:rPr>
              <a:t> September.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identify what makes an inspirational leader?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describe qualities required to be an inspirational leader.</a:t>
            </a:r>
          </a:p>
          <a:p>
            <a:pPr algn="ctr"/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explain characteristics needed to be inspirational leader.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what is needed to be a good leader.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5459" y="450762"/>
            <a:ext cx="10818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Over the next few weeks we are going to be looking at what makes a good leader and a key inspirational leader in the Sikh religion.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75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 beautiful and so true!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49" y="580196"/>
            <a:ext cx="3769515" cy="375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&quot;Before becoming a sikh, a muslim, a hindu or a christian, let's become a human first.&quot; - Sri Guru Nanak Dev Ji #inspiration #quotes #yde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339" y="2568419"/>
            <a:ext cx="4075515" cy="407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uru Har Krishan Ji • Eighth, of the Sikh Gurus by FulkariBazaar on Etsy https://www.etsy.com/listing/195723948/guru-har-krishan-ji-eighth-of-the-sik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2130" y="414552"/>
            <a:ext cx="3411873" cy="481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43213" y="746976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Quotes from inspirational Sikh leaders.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63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#beautifulsayings :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679" y="3624487"/>
            <a:ext cx="3019447" cy="301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A peaceful community, sadden today by the acts of a madman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8" y="347506"/>
            <a:ext cx="7070500" cy="269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Read Message - tampabay.rr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082" y="772510"/>
            <a:ext cx="3811119" cy="547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9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6078829" y="244699"/>
            <a:ext cx="12879" cy="616898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017431" y="3168203"/>
            <a:ext cx="10122795" cy="2575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92429" y="408092"/>
            <a:ext cx="3709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is a hero?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6556" y="408092"/>
            <a:ext cx="43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Who is your inspiration?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094" y="3487664"/>
            <a:ext cx="52288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What makes them inspirational or a hero?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68991" y="3487666"/>
            <a:ext cx="3940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do they make you feel?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31855" y="2538395"/>
            <a:ext cx="1738648" cy="15815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Write an answer for each question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1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78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6719" y="179163"/>
            <a:ext cx="1147911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LC: Can I identify what makes an inspirational leader?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Task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I’m going to give you a list of qualities.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Choose 3 qualities which you think are important to becoming an inspirational leader. </a:t>
            </a:r>
          </a:p>
          <a:p>
            <a:endParaRPr lang="en-GB" sz="2800" u="sng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Discuss on in groups of 4.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Do you feel there are any qualities missing from the list?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What makes a good leader?</a:t>
            </a:r>
          </a:p>
        </p:txBody>
      </p:sp>
    </p:spTree>
    <p:extLst>
      <p:ext uri="{BB962C8B-B14F-4D97-AF65-F5344CB8AC3E}">
        <p14:creationId xmlns:p14="http://schemas.microsoft.com/office/powerpoint/2010/main" val="263298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9702" y="489398"/>
            <a:ext cx="1068946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In your books.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Write the qualities your group have decided upon for a good leader.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 qualities to make a good leader are 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Who in the class might lead? Who has leadership qualities and could be head teacher, prime minster, peace maker, army general etc..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Record answer in your book.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When is it hard to lead? Is it easy to follow?</a:t>
            </a:r>
          </a:p>
        </p:txBody>
      </p:sp>
    </p:spTree>
    <p:extLst>
      <p:ext uri="{BB962C8B-B14F-4D97-AF65-F5344CB8AC3E}">
        <p14:creationId xmlns:p14="http://schemas.microsoft.com/office/powerpoint/2010/main" val="338490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1"/>
            <a:ext cx="1132865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24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u="sng" dirty="0" smtClean="0">
                <a:latin typeface="Comic Sans MS" panose="030F0702030302020204" pitchFamily="66" charset="0"/>
              </a:rPr>
              <a:t> September.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identify what makes an inspirational leader?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describe qualities required to be an inspirational leader.</a:t>
            </a:r>
          </a:p>
          <a:p>
            <a:pPr algn="ctr"/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explain characteristics needed to be inspirational leader.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what is needed to be a good leader</a:t>
            </a:r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2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2428" y="296215"/>
            <a:ext cx="108826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Plenary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qualities does a person need to be an inspirational leader?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26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1"/>
            <a:ext cx="113286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1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3200" u="sng" dirty="0" smtClean="0">
                <a:latin typeface="Comic Sans MS" panose="030F0702030302020204" pitchFamily="66" charset="0"/>
              </a:rPr>
              <a:t> October.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understand what the stories of Guru Nanak teach us?</a:t>
            </a:r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describe the importance of Guru Nanak for Sikhs.</a:t>
            </a:r>
          </a:p>
          <a:p>
            <a:pPr algn="ctr"/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discuss what makes Guru Nanak a key leader for Sikhs.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state what makes Guru Nanak a good leader.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40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1017" y="450762"/>
            <a:ext cx="112640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Power point </a:t>
            </a:r>
            <a:r>
              <a:rPr lang="en-GB" sz="2800" dirty="0" smtClean="0">
                <a:latin typeface="Comic Sans MS" panose="030F0702030302020204" pitchFamily="66" charset="0"/>
                <a:hlinkClick r:id="rId4" action="ppaction://hlinkpres?slideindex=1&amp;slidetitle="/>
              </a:rPr>
              <a:t>..\..\2017-18\Year 6\resources\The_Life_of_Guru_Nanak[1].ppt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Who can remember what qualities with came up with in our last lesson that make a good leader?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makes the Guru someone to admire in these stories?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5561" y="4076068"/>
            <a:ext cx="2556456" cy="256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1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2581" y="450761"/>
            <a:ext cx="4533364" cy="4250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happened to Guru Nanak that caused him to start teaching people about God?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sort of person was Guru Nanak?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made him different from the others?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Rectangular Callout 4"/>
          <p:cNvSpPr/>
          <p:nvPr/>
        </p:nvSpPr>
        <p:spPr>
          <a:xfrm>
            <a:off x="6168981" y="643944"/>
            <a:ext cx="4778063" cy="2717442"/>
          </a:xfrm>
          <a:prstGeom prst="wedgeRectCallout">
            <a:avLst>
              <a:gd name="adj1" fmla="val 12590"/>
              <a:gd name="adj2" fmla="val 12126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 think that …..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 think Guru Nanak was different because …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6175" y="3792732"/>
            <a:ext cx="2556456" cy="256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53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11018" y="336879"/>
            <a:ext cx="1161991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LC: Can I understand what the stories of Guru Nanak teach us?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Task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You are a reporter reporting on Guru Nanak, how did he inspire others by his actions.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Read the stories and choose one to write about. Why does this story make Guru Nanak a key/ good leader?</a:t>
            </a:r>
          </a:p>
          <a:p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Glue an image of Guru Nanak into your book. Then write the qualities that he has shown in the stories. 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his like.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55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1"/>
            <a:ext cx="1132865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Wednesday 1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3200" u="sng" dirty="0" smtClean="0">
                <a:latin typeface="Comic Sans MS" panose="030F0702030302020204" pitchFamily="66" charset="0"/>
              </a:rPr>
              <a:t> October.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understand what the stories of Guru Nanak teach us?</a:t>
            </a:r>
          </a:p>
          <a:p>
            <a:pPr algn="ctr"/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describe the importance of Guru Nanak for Sikhs.</a:t>
            </a:r>
          </a:p>
          <a:p>
            <a:pPr algn="ctr"/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discuss what makes Guru Nanak a key leader for Sikhs.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state what makes Guru Nanak a good leader</a:t>
            </a:r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27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8001" y="469902"/>
            <a:ext cx="8953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Plenary.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Share some of the work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736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0"/>
            <a:ext cx="1132865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8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u="sng" dirty="0" smtClean="0">
                <a:latin typeface="Comic Sans MS" panose="030F0702030302020204" pitchFamily="66" charset="0"/>
              </a:rPr>
              <a:t> October.</a:t>
            </a:r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endParaRPr lang="en-GB" sz="3200" u="sng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understand why Mahatma Gandhi was an inspirational leader to the Hindus?</a:t>
            </a:r>
          </a:p>
          <a:p>
            <a:pPr algn="ctr"/>
            <a:endParaRPr lang="en-GB" sz="3200" u="sng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describe the impact of Gandhi’s principles and show how powerful his words are today.</a:t>
            </a:r>
          </a:p>
          <a:p>
            <a:pPr algn="ctr"/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make links between Gandhi’s beliefs and the way he chose to live his life.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some of the values that Gandhi showed in his life.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8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1017" y="431802"/>
            <a:ext cx="113078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do you understand by the term disagreements and arguments?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Groups of 3 or 4 discuss the following questions and record your answers on whiteboards.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Who do you argue with?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When do you think you are treated unfairly?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How do you resolve your disputes?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 descr="http://cp91279.biography.com/1000509261001/1000509261001_2033463483001_Mahatma-Gandhi-A-Legacy-of-Pea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790" y="2487671"/>
            <a:ext cx="1889125" cy="19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1567543" y="4519749"/>
            <a:ext cx="5708468" cy="1489165"/>
          </a:xfrm>
          <a:prstGeom prst="wedgeRectCallout">
            <a:avLst>
              <a:gd name="adj1" fmla="val -40761"/>
              <a:gd name="adj2" fmla="val 737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argue with ..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think I am unfairly treated when …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would try to ...</a:t>
            </a:r>
          </a:p>
        </p:txBody>
      </p:sp>
    </p:spTree>
    <p:extLst>
      <p:ext uri="{BB962C8B-B14F-4D97-AF65-F5344CB8AC3E}">
        <p14:creationId xmlns:p14="http://schemas.microsoft.com/office/powerpoint/2010/main" val="386635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7696535" y="-5843062"/>
            <a:ext cx="73615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1" y="520701"/>
            <a:ext cx="11087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Feedback what you have.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Has anyone used violence to get their own way?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http://cp91279.biography.com/1000509261001/1000509261001_2033463483001_Mahatma-Gandhi-A-Legacy-of-Pea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2" y="2527716"/>
            <a:ext cx="2589359" cy="270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78200" y="2673617"/>
            <a:ext cx="74168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is Ahimsa?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is a term meaning 'not to injure' and 'compassion'. The word is derived from the Sanskrit root </a:t>
            </a:r>
            <a:r>
              <a:rPr lang="en-GB" sz="2800" dirty="0" err="1">
                <a:latin typeface="Comic Sans MS" panose="030F0702030302020204" pitchFamily="66" charset="0"/>
              </a:rPr>
              <a:t>hiṃs</a:t>
            </a:r>
            <a:r>
              <a:rPr lang="en-GB" sz="2800" dirty="0">
                <a:latin typeface="Comic Sans MS" panose="030F0702030302020204" pitchFamily="66" charset="0"/>
              </a:rPr>
              <a:t> – to strike; </a:t>
            </a:r>
            <a:r>
              <a:rPr lang="en-GB" sz="2800" dirty="0" err="1">
                <a:latin typeface="Comic Sans MS" panose="030F0702030302020204" pitchFamily="66" charset="0"/>
              </a:rPr>
              <a:t>hiṃsā</a:t>
            </a:r>
            <a:r>
              <a:rPr lang="en-GB" sz="2800" dirty="0">
                <a:latin typeface="Comic Sans MS" panose="030F0702030302020204" pitchFamily="66" charset="0"/>
              </a:rPr>
              <a:t> is injury or harm, a-</a:t>
            </a:r>
            <a:r>
              <a:rPr lang="en-GB" sz="2800" dirty="0" err="1">
                <a:latin typeface="Comic Sans MS" panose="030F0702030302020204" pitchFamily="66" charset="0"/>
              </a:rPr>
              <a:t>hiṃsā</a:t>
            </a:r>
            <a:r>
              <a:rPr lang="en-GB" sz="2800" dirty="0">
                <a:latin typeface="Comic Sans MS" panose="030F0702030302020204" pitchFamily="66" charset="0"/>
              </a:rPr>
              <a:t> is the opposite of this, i.e. cause no injury, do no harm.</a:t>
            </a:r>
          </a:p>
        </p:txBody>
      </p:sp>
      <p:pic>
        <p:nvPicPr>
          <p:cNvPr id="12290" name="Picture 2" descr="https://upload.wikimedia.org/wikipedia/commons/thumb/b/b1/Ahimsa.svg/2000px-Ahimsa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223" y="2090361"/>
            <a:ext cx="897976" cy="145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502955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20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58848"/>
            <a:ext cx="117602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0" dirty="0" smtClean="0">
                <a:effectLst/>
                <a:latin typeface="Comic Sans MS" panose="030F0702030302020204" pitchFamily="66" charset="0"/>
              </a:rPr>
              <a:t>Gandhi</a:t>
            </a:r>
          </a:p>
          <a:p>
            <a:r>
              <a:rPr lang="en-GB" sz="2400" b="0" i="0" dirty="0" smtClean="0">
                <a:effectLst/>
                <a:latin typeface="Comic Sans MS" panose="030F0702030302020204" pitchFamily="66" charset="0"/>
              </a:rPr>
              <a:t>One of the most famous leaders of a non-violent movement was Mohandas K. Gandhi (1869-1948), who opposed British imperial rule in India during the 20th century.</a:t>
            </a:r>
          </a:p>
          <a:p>
            <a:r>
              <a:rPr lang="en-GB" sz="2400" b="0" i="0" dirty="0" smtClean="0">
                <a:effectLst/>
                <a:latin typeface="Comic Sans MS" panose="030F0702030302020204" pitchFamily="66" charset="0"/>
              </a:rPr>
              <a:t>Gandhi took the religious principle of ahimsa (doing no harm) common to Buddhism, Hinduism and Jainism and turned it into a non-violent tool for mass action. He used it to fight not only colonial rule but social evils such as racial discrimination and untouchability as well.</a:t>
            </a:r>
          </a:p>
          <a:p>
            <a:r>
              <a:rPr lang="en-GB" sz="2400" b="0" i="0" dirty="0" smtClean="0">
                <a:effectLst/>
                <a:latin typeface="Comic Sans MS" panose="030F0702030302020204" pitchFamily="66" charset="0"/>
              </a:rPr>
              <a:t>Gandhi called it "satyagraha" which means 'truth force.' In this doctrine the aim of any non-violent conflict was to convert the opponent; to win over his mind and his heart and persuade him to your point of view.</a:t>
            </a:r>
          </a:p>
          <a:p>
            <a:r>
              <a:rPr lang="en-GB" sz="2400" b="0" i="0" dirty="0" smtClean="0">
                <a:effectLst/>
                <a:latin typeface="Comic Sans MS" panose="030F0702030302020204" pitchFamily="66" charset="0"/>
              </a:rPr>
              <a:t>Gandhi was firm that satyagraha was not a weapon of the weak - "Satyagraha is a weapon of the strong; it admits of no violence under any circumstance whatever; and it always insists upon truth."</a:t>
            </a:r>
          </a:p>
          <a:p>
            <a:r>
              <a:rPr lang="en-GB" sz="2400" b="0" i="0" dirty="0" smtClean="0">
                <a:effectLst/>
                <a:latin typeface="Comic Sans MS" panose="030F0702030302020204" pitchFamily="66" charset="0"/>
              </a:rPr>
              <a:t>Gandhi did not think that non-violence was a tool for those who were too scared to take up arms (an accusation that was sometimes made).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b="0" i="0" dirty="0"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44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8823" y="391886"/>
            <a:ext cx="11077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  <a:hlinkClick r:id="rId2" action="ppaction://hlinkpres?slideindex=1&amp;slidetitle="/>
              </a:rPr>
              <a:t>MAHATMA GANDHI ppt.ppt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823" y="1284905"/>
            <a:ext cx="75841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hlinkClick r:id="rId3"/>
              </a:rPr>
              <a:t>https://www.youtube.com/watch?v=WW3uk95VGes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http://cp91279.biography.com/1000509261001/1000509261001_2033463483001_Mahatma-Gandhi-A-Legacy-of-Pea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6" y="4496218"/>
            <a:ext cx="1889125" cy="19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86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0200" y="355939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0" i="0" dirty="0" smtClean="0">
                <a:effectLst/>
                <a:latin typeface="Verdana" panose="020B0604030504040204" pitchFamily="34" charset="0"/>
              </a:rPr>
              <a:t>My non-violence does not admit of running away from danger and leaving dear ones unprotected. Between violence and cowardly flight, I can only prefer violence to cowardice. I can no more preach non-violence to a coward than I can tempt a blind man to enjoy healthy scenes.</a:t>
            </a:r>
          </a:p>
          <a:p>
            <a:r>
              <a:rPr lang="en-GB" b="1" i="0" dirty="0" smtClean="0">
                <a:effectLst/>
                <a:latin typeface="Verdana" panose="020B0604030504040204" pitchFamily="34" charset="0"/>
              </a:rPr>
              <a:t>Gandhi, Young India, 28 May 1924</a:t>
            </a:r>
            <a:endParaRPr lang="en-GB" b="0" i="0" dirty="0">
              <a:effectLst/>
              <a:latin typeface="Verdan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56300" y="238726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0" i="0" dirty="0" smtClean="0">
                <a:effectLst/>
                <a:latin typeface="Verdana" panose="020B0604030504040204" pitchFamily="34" charset="0"/>
              </a:rPr>
              <a:t>Non-violence is a power which can be wielded equally by all - children, young men and women or grown-up people, provided they have a living faith in the God of Love and have therefore equal love for all mankind. When non-violence is accepted as the law of life, it must pervade the whole being and not be applied to isolated acts.</a:t>
            </a:r>
          </a:p>
          <a:p>
            <a:r>
              <a:rPr lang="en-GB" b="1" i="0" dirty="0" smtClean="0">
                <a:effectLst/>
                <a:latin typeface="Verdana" panose="020B0604030504040204" pitchFamily="34" charset="0"/>
              </a:rPr>
              <a:t>Gandhi, </a:t>
            </a:r>
            <a:r>
              <a:rPr lang="en-GB" b="1" i="0" dirty="0" err="1" smtClean="0">
                <a:effectLst/>
                <a:latin typeface="Verdana" panose="020B0604030504040204" pitchFamily="34" charset="0"/>
              </a:rPr>
              <a:t>Harijan</a:t>
            </a:r>
            <a:r>
              <a:rPr lang="en-GB" b="1" i="0" dirty="0" smtClean="0">
                <a:effectLst/>
                <a:latin typeface="Verdana" panose="020B0604030504040204" pitchFamily="34" charset="0"/>
              </a:rPr>
              <a:t>, 5 September </a:t>
            </a:r>
            <a:r>
              <a:rPr lang="en-GB" b="1" i="0" dirty="0" smtClean="0">
                <a:solidFill>
                  <a:srgbClr val="FFFFFF"/>
                </a:solidFill>
                <a:effectLst/>
                <a:latin typeface="Verdana" panose="020B0604030504040204" pitchFamily="34" charset="0"/>
              </a:rPr>
              <a:t>1936</a:t>
            </a:r>
            <a:endParaRPr lang="en-GB" b="0" i="0" dirty="0">
              <a:solidFill>
                <a:srgbClr val="FFFFFF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0200" y="52545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0" i="0" dirty="0" smtClean="0">
                <a:effectLst/>
                <a:latin typeface="Verdana" panose="020B0604030504040204" pitchFamily="34" charset="0"/>
              </a:rPr>
              <a:t>Non-violence is an active force of the highest order. It is soul force or the power of Godhead within us.</a:t>
            </a:r>
          </a:p>
          <a:p>
            <a:r>
              <a:rPr lang="en-GB" b="1" i="0" dirty="0" smtClean="0">
                <a:effectLst/>
                <a:latin typeface="Verdana" panose="020B0604030504040204" pitchFamily="34" charset="0"/>
              </a:rPr>
              <a:t>Gandhi, </a:t>
            </a:r>
            <a:r>
              <a:rPr lang="en-GB" b="1" i="0" dirty="0" err="1" smtClean="0">
                <a:effectLst/>
                <a:latin typeface="Verdana" panose="020B0604030504040204" pitchFamily="34" charset="0"/>
              </a:rPr>
              <a:t>Harijan</a:t>
            </a:r>
            <a:r>
              <a:rPr lang="en-GB" b="1" i="0" dirty="0" smtClean="0">
                <a:effectLst/>
                <a:latin typeface="Verdana" panose="020B0604030504040204" pitchFamily="34" charset="0"/>
              </a:rPr>
              <a:t>, 12 November.</a:t>
            </a:r>
            <a:r>
              <a:rPr lang="en-GB" b="1" i="0" dirty="0" smtClean="0">
                <a:solidFill>
                  <a:srgbClr val="FFFFFF"/>
                </a:solidFill>
                <a:effectLst/>
                <a:latin typeface="Verdana" panose="020B0604030504040204" pitchFamily="34" charset="0"/>
              </a:rPr>
              <a:t>935</a:t>
            </a:r>
            <a:endParaRPr lang="en-GB" b="0" i="0" dirty="0">
              <a:solidFill>
                <a:srgbClr val="FFFFFF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5" name="Picture 2" descr="http://cp91279.biography.com/1000509261001/1000509261001_2033463483001_Mahatma-Gandhi-A-Legacy-of-Pea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6" y="2834270"/>
            <a:ext cx="1889125" cy="19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70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1" y="381002"/>
            <a:ext cx="4229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Quotes from Gandhi.</a:t>
            </a:r>
            <a:endParaRPr lang="en-GB" sz="2400" u="sng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http://wholesomeday.com/uploads/articles/quotes20041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4436"/>
            <a:ext cx="2943896" cy="3340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://top10thebest.com/wp-content/uploads/2013/06/Quote-Gandhi-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766" y="269240"/>
            <a:ext cx="2790825" cy="2661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://inspirationboost.com/wp-content/uploads/2013/07/Mahatma-Gandhi-Life-Quotes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368" y="269240"/>
            <a:ext cx="3419475" cy="2564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://imnj.in/wp-content/uploads/2012/10/Mahatma-Gandhi-Quotes-Wallpaper-Gandhi-Jayanti-Wallpaper-Non-Violence-Day-Wallpapers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2" y="4626344"/>
            <a:ext cx="2771775" cy="2078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://www.danielleford.com/wp-content/uploads/2011/04/gandhi5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460" y="3092821"/>
            <a:ext cx="3099435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://izquotes.com/quotes-pictures/quote-you-must-not-lose-faith-in-humanity-humanity-is-an-ocean-if-a-few-drops-of-the-ocean-are-dirty-mahatma-gandhi-231151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179" y="3092821"/>
            <a:ext cx="3942080" cy="1853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http://rishikajain.com/wp-content/uploads/2012/09/mk-gandhi-1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459" y="4788005"/>
            <a:ext cx="3374227" cy="19173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046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3701" y="393701"/>
            <a:ext cx="113665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LC: Can I understand why Mahatma Gandhi was an inspirational leader to the Hindus?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All groups to explain the meaning of Ahimsa.</a:t>
            </a:r>
          </a:p>
          <a:p>
            <a:r>
              <a:rPr lang="en-GB" sz="28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Think about a situations, you think is unfair, either at school or in the world. How would applying the quotes or principles of Gandhi’s help?</a:t>
            </a:r>
            <a:endParaRPr lang="en-GB" sz="28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Glue into your book a scenario of a situation. How do you think Gandhi would have handled the situation?</a:t>
            </a:r>
          </a:p>
          <a:p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Which one of Gandhi’s quotes would you use and why?</a:t>
            </a:r>
          </a:p>
          <a:p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Think of a situation that is unfair. Divide your page into 3 parts. At the top draw a picture of the situation use speech bubbles to help describe what is happening. In the middle: write a quote from Gandhi that would help the situation. At the bottom draw or write how the situation has improved.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22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0"/>
            <a:ext cx="11328653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Monday 8</a:t>
            </a:r>
            <a:r>
              <a:rPr lang="en-GB" sz="32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u="sng" dirty="0" smtClean="0">
                <a:latin typeface="Comic Sans MS" panose="030F0702030302020204" pitchFamily="66" charset="0"/>
              </a:rPr>
              <a:t> October</a:t>
            </a:r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endParaRPr lang="en-GB" sz="3200" u="sng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LC: Can I understand why Mahatma Gandhi was inspirational leader to the Hindus?</a:t>
            </a:r>
          </a:p>
          <a:p>
            <a:pPr algn="ctr"/>
            <a:r>
              <a:rPr lang="en-GB" sz="32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describe the impact of Gandhi’s principles and show how powerful his words are today.</a:t>
            </a:r>
          </a:p>
          <a:p>
            <a:pPr algn="ctr"/>
            <a:r>
              <a:rPr lang="en-GB" sz="3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make links between Gandhi’s beliefs and the way he chose to live his life.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some of the values that Gandhi showed in his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life.</a:t>
            </a:r>
            <a:r>
              <a:rPr lang="en-GB" sz="32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h</a:t>
            </a:r>
            <a:endParaRPr lang="en-GB" sz="32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life.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8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0"/>
            <a:ext cx="1132865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Monday 15th October</a:t>
            </a:r>
            <a:endParaRPr lang="en-GB" sz="3600" u="sng" dirty="0">
              <a:latin typeface="Comic Sans MS" panose="030F0702030302020204" pitchFamily="66" charset="0"/>
            </a:endParaRPr>
          </a:p>
          <a:p>
            <a:pPr algn="ctr"/>
            <a:endParaRPr lang="en-GB" sz="3600" u="sng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LC: Can I understand how religious beliefs make a difference to the lives of individuals and communities?</a:t>
            </a:r>
          </a:p>
          <a:p>
            <a:pPr algn="ctr"/>
            <a:r>
              <a:rPr lang="en-GB" sz="3600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G: I can explain what makes each of these leaders inspirational to their followers.</a:t>
            </a:r>
          </a:p>
          <a:p>
            <a:pPr algn="ctr"/>
            <a:r>
              <a:rPr lang="en-GB" sz="3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B: I can make links between each leader and their religion.</a:t>
            </a:r>
          </a:p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I can identify what makes each leader inspirational.</a:t>
            </a:r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life.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0263" y="169817"/>
            <a:ext cx="11443063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Review – What have we learnt in this unit? TTYP.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Feedback.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Who is your favourite inspirational leader and why?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Mahatma Ghandi or Guru Nanak. TTYP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Feedback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Do different religions have the same values?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Do we need role models? Why or why not?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can we learn from these inspirational leaders?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6612" y="5226800"/>
            <a:ext cx="1351217" cy="14124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5741" y="169817"/>
            <a:ext cx="1447585" cy="145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39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423" y="258132"/>
            <a:ext cx="116477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LC: Can I understand how religious beliefs make a difference to the lives of individuals and communities</a:t>
            </a:r>
            <a:r>
              <a:rPr lang="en-GB" sz="2400" u="sng" dirty="0" smtClean="0">
                <a:latin typeface="Comic Sans MS" panose="030F0702030302020204" pitchFamily="66" charset="0"/>
              </a:rPr>
              <a:t>?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G: Find links between the Sikh and Hindu religious teachings and explain how the leaders used this to inspire their followers. Write a paragraph. Look back at what you have learnt.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B: Answer the following question.</a:t>
            </a:r>
          </a:p>
          <a:p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What can we learn from the actions, achievements and qualities of these leaders?</a:t>
            </a:r>
          </a:p>
          <a:p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To explain what made each inspirational leader and how this affected their followers.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R: Write a paragraph explaining which leader you think is the most inspirational and why.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5234" y="5770961"/>
            <a:ext cx="1162595" cy="8682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23" y="5797588"/>
            <a:ext cx="962297" cy="9665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429" y="5890443"/>
            <a:ext cx="5646057" cy="748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Guru Nanak and Mahatma Gandhi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698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orldreligionsslocomb.wikispaces.com/file/view/Sikhism.jpg/200979344/Sikhi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8" y="5711483"/>
            <a:ext cx="1220487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ytimg.com/vi/lmV2Wd8bOcc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30"/>
          <a:stretch/>
        </p:blipFill>
        <p:spPr bwMode="auto">
          <a:xfrm>
            <a:off x="10329556" y="5711483"/>
            <a:ext cx="1501373" cy="9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9094" y="128790"/>
            <a:ext cx="1132865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Monday 15</a:t>
            </a:r>
            <a:r>
              <a:rPr lang="en-GB" sz="36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600" u="sng" dirty="0" smtClean="0">
                <a:latin typeface="Comic Sans MS" panose="030F0702030302020204" pitchFamily="66" charset="0"/>
              </a:rPr>
              <a:t> October</a:t>
            </a:r>
            <a:endParaRPr lang="en-GB" sz="3600" u="sng" dirty="0">
              <a:latin typeface="Comic Sans MS" panose="030F0702030302020204" pitchFamily="66" charset="0"/>
            </a:endParaRPr>
          </a:p>
          <a:p>
            <a:pPr algn="ctr"/>
            <a:endParaRPr lang="en-GB" sz="3600" u="sng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LC: Can I understand how religious beliefs make a difference to the lives of individuals and communities?</a:t>
            </a:r>
          </a:p>
          <a:p>
            <a:pPr algn="ctr"/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G: I can make links between each leader and their religion.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B: I can explain what makes each of these leaders inspirational to their followers.</a:t>
            </a:r>
          </a:p>
          <a:p>
            <a:pPr algn="ctr"/>
            <a:r>
              <a:rPr lang="en-GB" sz="3600" smtClean="0">
                <a:solidFill>
                  <a:srgbClr val="FF0000"/>
                </a:solidFill>
                <a:latin typeface="Comic Sans MS" panose="030F0702030302020204" pitchFamily="66" charset="0"/>
              </a:rPr>
              <a:t>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I can identify what makes each leader inspirational.</a:t>
            </a:r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life.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68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57" y="444137"/>
            <a:ext cx="112732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Complete topic tree.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have you learnt.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97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745</TotalTime>
  <Words>1952</Words>
  <Application>Microsoft Office PowerPoint</Application>
  <PresentationFormat>Widescreen</PresentationFormat>
  <Paragraphs>219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Comic Sans MS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Holland</dc:creator>
  <cp:lastModifiedBy>ST-Bowen-S</cp:lastModifiedBy>
  <cp:revision>62</cp:revision>
  <dcterms:created xsi:type="dcterms:W3CDTF">2016-07-20T10:31:25Z</dcterms:created>
  <dcterms:modified xsi:type="dcterms:W3CDTF">2020-10-05T10:59:19Z</dcterms:modified>
</cp:coreProperties>
</file>