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65" d="100"/>
          <a:sy n="65" d="100"/>
        </p:scale>
        <p:origin x="63" y="9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86EAFC9-2655-437E-A6DE-1CBA1ECDC322}"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4194257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6EAFC9-2655-437E-A6DE-1CBA1ECDC322}"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659183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86EAFC9-2655-437E-A6DE-1CBA1ECDC322}"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301311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86EAFC9-2655-437E-A6DE-1CBA1ECDC322}"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3268060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86EAFC9-2655-437E-A6DE-1CBA1ECDC322}"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92265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86EAFC9-2655-437E-A6DE-1CBA1ECDC322}"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719666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6EAFC9-2655-437E-A6DE-1CBA1ECDC322}"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304794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6EAFC9-2655-437E-A6DE-1CBA1ECDC322}"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2262408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86EAFC9-2655-437E-A6DE-1CBA1ECDC322}"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1250923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6EAFC9-2655-437E-A6DE-1CBA1ECDC322}"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144492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6EAFC9-2655-437E-A6DE-1CBA1ECDC322}"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DE0DD8-DDA4-42DE-8904-FA8502BFF976}" type="slidenum">
              <a:rPr lang="en-GB" smtClean="0"/>
              <a:t>‹#›</a:t>
            </a:fld>
            <a:endParaRPr lang="en-GB"/>
          </a:p>
        </p:txBody>
      </p:sp>
    </p:spTree>
    <p:extLst>
      <p:ext uri="{BB962C8B-B14F-4D97-AF65-F5344CB8AC3E}">
        <p14:creationId xmlns:p14="http://schemas.microsoft.com/office/powerpoint/2010/main" val="1995445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6EAFC9-2655-437E-A6DE-1CBA1ECDC322}" type="datetimeFigureOut">
              <a:rPr lang="en-GB" smtClean="0"/>
              <a:t>12/01/2021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E0DD8-DDA4-42DE-8904-FA8502BFF976}" type="slidenum">
              <a:rPr lang="en-GB" smtClean="0"/>
              <a:t>‹#›</a:t>
            </a:fld>
            <a:endParaRPr lang="en-GB"/>
          </a:p>
        </p:txBody>
      </p:sp>
    </p:spTree>
    <p:extLst>
      <p:ext uri="{BB962C8B-B14F-4D97-AF65-F5344CB8AC3E}">
        <p14:creationId xmlns:p14="http://schemas.microsoft.com/office/powerpoint/2010/main" val="2308701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al-islam.org/bilal-s-bedtime-stories-a-h-sheriff-a-s-alloo/bilal-great-african-muslim"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Picture 2" descr="Image result for 5 pillars of islam pictures for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8676" y="5421786"/>
            <a:ext cx="2011252" cy="123063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21972" y="360608"/>
            <a:ext cx="11487956" cy="2246769"/>
          </a:xfrm>
          <a:prstGeom prst="rect">
            <a:avLst/>
          </a:prstGeom>
          <a:noFill/>
        </p:spPr>
        <p:txBody>
          <a:bodyPr wrap="square" rtlCol="0">
            <a:spAutoFit/>
          </a:bodyPr>
          <a:lstStyle/>
          <a:p>
            <a:pPr algn="ctr"/>
            <a:endParaRPr lang="en-GB" sz="2800" u="sng" dirty="0">
              <a:latin typeface="Comic Sans MS" panose="030F0702030302020204" pitchFamily="66" charset="0"/>
            </a:endParaRPr>
          </a:p>
          <a:p>
            <a:pPr algn="ctr"/>
            <a:r>
              <a:rPr lang="en-GB" sz="2800" u="sng" dirty="0" smtClean="0">
                <a:latin typeface="Comic Sans MS" panose="030F0702030302020204" pitchFamily="66" charset="0"/>
              </a:rPr>
              <a:t>LC: Can I understand how Bilal relates to the first pillar?</a:t>
            </a:r>
          </a:p>
          <a:p>
            <a:pPr algn="ctr"/>
            <a:endParaRPr lang="en-GB" sz="2800" u="sng" dirty="0">
              <a:latin typeface="Comic Sans MS" panose="030F0702030302020204" pitchFamily="66" charset="0"/>
            </a:endParaRPr>
          </a:p>
          <a:p>
            <a:pPr algn="ctr"/>
            <a:endParaRPr lang="en-GB" sz="2800" u="sng" dirty="0">
              <a:latin typeface="Comic Sans MS" panose="030F0702030302020204" pitchFamily="66" charset="0"/>
            </a:endParaRPr>
          </a:p>
          <a:p>
            <a:endParaRPr lang="en-GB" sz="2800" dirty="0" smtClean="0">
              <a:solidFill>
                <a:srgbClr val="00B050"/>
              </a:solidFill>
              <a:latin typeface="Comic Sans MS" panose="030F0702030302020204" pitchFamily="66" charset="0"/>
            </a:endParaRPr>
          </a:p>
        </p:txBody>
      </p:sp>
    </p:spTree>
    <p:extLst>
      <p:ext uri="{BB962C8B-B14F-4D97-AF65-F5344CB8AC3E}">
        <p14:creationId xmlns:p14="http://schemas.microsoft.com/office/powerpoint/2010/main" val="3204073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descr="Image result for 5 pillars of islam pictures for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8676" y="5421786"/>
            <a:ext cx="2011252" cy="123063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5517" y="304800"/>
            <a:ext cx="9522373" cy="5693866"/>
          </a:xfrm>
          <a:prstGeom prst="rect">
            <a:avLst/>
          </a:prstGeom>
          <a:noFill/>
        </p:spPr>
        <p:txBody>
          <a:bodyPr wrap="square" rtlCol="0">
            <a:spAutoFit/>
          </a:bodyPr>
          <a:lstStyle/>
          <a:p>
            <a:r>
              <a:rPr lang="en-GB" sz="2800" dirty="0" smtClean="0">
                <a:latin typeface="Comic Sans MS" panose="030F0702030302020204" pitchFamily="66" charset="0"/>
              </a:rPr>
              <a:t>What is the first Pillar of Islam?</a:t>
            </a:r>
          </a:p>
          <a:p>
            <a:endParaRPr lang="en-GB" sz="2800" dirty="0">
              <a:latin typeface="Comic Sans MS" panose="030F0702030302020204" pitchFamily="66" charset="0"/>
            </a:endParaRPr>
          </a:p>
          <a:p>
            <a:r>
              <a:rPr lang="en-GB" sz="2800" dirty="0"/>
              <a:t>Shahadah means to bear witness to something</a:t>
            </a:r>
          </a:p>
          <a:p>
            <a:r>
              <a:rPr lang="en-GB" sz="2800" dirty="0"/>
              <a:t>Is made up of 2 parts</a:t>
            </a:r>
          </a:p>
          <a:p>
            <a:r>
              <a:rPr lang="en-GB" sz="2800" dirty="0"/>
              <a:t>The first part is: ‘I bear witness that there is nothing worthy of worship but Allah’.  This is ‘</a:t>
            </a:r>
            <a:r>
              <a:rPr lang="en-GB" sz="2800" dirty="0" err="1"/>
              <a:t>Tawheed</a:t>
            </a:r>
            <a:r>
              <a:rPr lang="en-GB" sz="2800" dirty="0"/>
              <a:t>’ – the oneness of Allah</a:t>
            </a:r>
          </a:p>
          <a:p>
            <a:r>
              <a:rPr lang="en-GB" sz="2800" dirty="0"/>
              <a:t>The second part is: ‘ I bear witness that Muhammad (PBUH) is His Slave &amp; Messenger.   </a:t>
            </a: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Does anyone know anything about the story of Bilal?</a:t>
            </a:r>
          </a:p>
          <a:p>
            <a:endParaRPr lang="en-GB" sz="2800" dirty="0">
              <a:latin typeface="Comic Sans MS" panose="030F0702030302020204" pitchFamily="66" charset="0"/>
            </a:endParaRPr>
          </a:p>
          <a:p>
            <a:r>
              <a:rPr lang="en-GB" sz="2800" dirty="0" smtClean="0">
                <a:latin typeface="Comic Sans MS" panose="030F0702030302020204" pitchFamily="66" charset="0"/>
              </a:rPr>
              <a:t>Lets read and look at the story together.</a:t>
            </a:r>
            <a:endParaRPr lang="en-GB" sz="2800" dirty="0">
              <a:latin typeface="Comic Sans MS" panose="030F0702030302020204" pitchFamily="66" charset="0"/>
            </a:endParaRPr>
          </a:p>
        </p:txBody>
      </p:sp>
    </p:spTree>
    <p:extLst>
      <p:ext uri="{BB962C8B-B14F-4D97-AF65-F5344CB8AC3E}">
        <p14:creationId xmlns:p14="http://schemas.microsoft.com/office/powerpoint/2010/main" val="3516781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arn(inVertical)">
                                      <p:cBhvr>
                                        <p:cTn id="15" dur="500"/>
                                        <p:tgtEl>
                                          <p:spTgt spid="3">
                                            <p:txEl>
                                              <p:pRg st="3" end="3"/>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arn(inVertical)">
                                      <p:cBhvr>
                                        <p:cTn id="18" dur="500"/>
                                        <p:tgtEl>
                                          <p:spTgt spid="3">
                                            <p:txEl>
                                              <p:pRg st="4" end="4"/>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arn(inVertical)">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barn(inVertical)">
                                      <p:cBhvr>
                                        <p:cTn id="26" dur="500"/>
                                        <p:tgtEl>
                                          <p:spTgt spid="3">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barn(inVertical)">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Picture 2" descr="Image result for 5 pillars of islam pictures for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8676" y="5421786"/>
            <a:ext cx="2011252" cy="123063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32490" y="174647"/>
            <a:ext cx="11861442" cy="4478149"/>
          </a:xfrm>
          <a:prstGeom prst="rect">
            <a:avLst/>
          </a:prstGeom>
        </p:spPr>
        <p:txBody>
          <a:bodyPr wrap="square">
            <a:spAutoFit/>
          </a:bodyPr>
          <a:lstStyle/>
          <a:p>
            <a:pPr>
              <a:lnSpc>
                <a:spcPts val="1680"/>
              </a:lnSpc>
              <a:spcAft>
                <a:spcPts val="1440"/>
              </a:spcAft>
            </a:pP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Bilal is very lovingly remembered by all Muslims of the world as one of the earliest great African Muslim.</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He was born in a village in a mountainous place in Western Arabia. Bilal's father was called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Rebah</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and his mother was known as Hamama</a:t>
            </a:r>
            <a:r>
              <a:rPr lang="en-GB" sz="2000" u="none" strike="noStrike" dirty="0" smtClean="0">
                <a:solidFill>
                  <a:srgbClr val="A15001"/>
                </a:solidFill>
                <a:latin typeface="Comic Sans MS" panose="030F0702030302020204" pitchFamily="66" charset="0"/>
                <a:ea typeface="Times New Roman" panose="02020603050405020304" pitchFamily="18" charset="0"/>
                <a:cs typeface="Times New Roman" panose="02020603050405020304" pitchFamily="18" charset="0"/>
                <a:hlinkClick r:id="rId3" tooltip=" In some books the name of his father is given as "/>
              </a:rPr>
              <a:t>1</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They had come to Arabia as slaves from Ethiopia. The father and mother were slaves of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Ummayya</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bin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Khalaf</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a rich man from the tribe of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Quraish</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Bilal was therefore born in slavery and served as a housekeeper. His master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Ummayya</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bin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Khalaf</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was not a Muslim.</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When Bilal was about the age of 40, it was the time when Prophet Muhammad started teaching the new religion of Islam, Bilal was attracted by the teaching of Prophet Muhammad. He accepted the religion of Islam and became a Muslim.</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When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Ummayya</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bin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Khalaf</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and his family went to worship idols, Bilal would pray to Allah as taught by Islam.</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In the early days of Islam the tribe of </a:t>
            </a:r>
            <a:r>
              <a:rPr lang="en-GB" sz="2000" dirty="0" err="1"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Quraish</a:t>
            </a: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 who were strong and many and lived in and around Makkah, disliked Islam.</a:t>
            </a:r>
            <a:endParaRPr lang="en-GB" sz="2000"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They also disliked Prophet Muhammad and his new teachings. If any person accepted the new religion, they oppressed and harassed him.</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8" name="Rectangle 7"/>
          <p:cNvSpPr/>
          <p:nvPr/>
        </p:nvSpPr>
        <p:spPr>
          <a:xfrm>
            <a:off x="132490" y="4892151"/>
            <a:ext cx="11732653" cy="1502976"/>
          </a:xfrm>
          <a:prstGeom prst="rect">
            <a:avLst/>
          </a:prstGeom>
        </p:spPr>
        <p:txBody>
          <a:bodyPr wrap="square">
            <a:spAutoFit/>
          </a:bodyPr>
          <a:lstStyle/>
          <a:p>
            <a:pPr>
              <a:lnSpc>
                <a:spcPts val="1680"/>
              </a:lnSpc>
              <a:spcAft>
                <a:spcPts val="1440"/>
              </a:spcAft>
            </a:pPr>
            <a:r>
              <a:rPr lang="en-GB" sz="20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One day </a:t>
            </a:r>
            <a:r>
              <a:rPr lang="en-GB" sz="2000" dirty="0" err="1"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Ummayya</a:t>
            </a:r>
            <a:r>
              <a:rPr lang="en-GB" sz="20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bin </a:t>
            </a:r>
            <a:r>
              <a:rPr lang="en-GB" sz="2000" dirty="0" err="1"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Khalaf</a:t>
            </a:r>
            <a:r>
              <a:rPr lang="en-GB" sz="20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came to know of Bilal's secret prayers. He called Bilal and asked,</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“Oh Bilal, do you worship and bow down to the God of Muhammad?”</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Bilal was not afraid. He replied,</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'Yes Master, I do worship Allah, the only God.”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12092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2" descr="Image result for 5 pillars of islam pictures for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6062" y="5421786"/>
            <a:ext cx="2011252" cy="123063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result for 5 pillars of islam pictures for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8676" y="5421786"/>
            <a:ext cx="2011252" cy="12306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91887" y="372773"/>
            <a:ext cx="11299370" cy="2669962"/>
          </a:xfrm>
          <a:prstGeom prst="rect">
            <a:avLst/>
          </a:prstGeom>
        </p:spPr>
        <p:txBody>
          <a:bodyPr wrap="square">
            <a:spAutoFit/>
          </a:bodyPr>
          <a:lstStyle/>
          <a:p>
            <a:pPr>
              <a:lnSpc>
                <a:spcPts val="1680"/>
              </a:lnSpc>
              <a:spcAft>
                <a:spcPts val="1440"/>
              </a:spcAft>
            </a:pPr>
            <a:r>
              <a:rPr lang="en-GB" sz="20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The reply angered </a:t>
            </a:r>
            <a:r>
              <a:rPr lang="en-GB" sz="2000" dirty="0" err="1"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Ummayya</a:t>
            </a:r>
            <a:r>
              <a:rPr lang="en-GB" sz="20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greatly. He began to torture Bilal. He was tied with ropes and made to lie on the burning hot desert sand at mid-noon. He was then asked to forget the God of Islam and worship the 'great' idols known as LAT and UZZA. But Bilal was strong in his new belief. He refused to worship idols and kept crying “AHAD-AHAD”, meaning “One God, One God.” The tortures continued and were increased. A rock was placed on his chest. Hot iron rod were stamped on his pained body. Yet Bilal would not yield.</a:t>
            </a:r>
            <a:endParaRPr lang="en-GB" sz="2400" dirty="0" smtClean="0">
              <a:effectLst/>
              <a:latin typeface="Comic Sans MS" panose="030F0702030302020204" pitchFamily="66" charset="0"/>
              <a:ea typeface="Calibri" panose="020F0502020204030204" pitchFamily="34" charset="0"/>
              <a:cs typeface="Times New Roman" panose="02020603050405020304" pitchFamily="18" charset="0"/>
            </a:endParaRPr>
          </a:p>
          <a:p>
            <a:pPr>
              <a:lnSpc>
                <a:spcPts val="1680"/>
              </a:lnSpc>
              <a:spcAft>
                <a:spcPts val="1440"/>
              </a:spcAft>
            </a:pPr>
            <a:r>
              <a:rPr lang="en-GB" sz="20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On one hot day Bilal lay on the burning hot sand tied to the ground. A very heavy stone was placed over his chest. Bilal could no longer bear the heat and the load so great. He had also grown weak. In that tied condition even water was denied to him. In the condition he lay and lost his senses. As the day neared its end, it became cooler; he regained his conscious (senses). He found that the heavy stone was no more on his chest. </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2764664" y="4652108"/>
            <a:ext cx="6096000" cy="1384995"/>
          </a:xfrm>
          <a:prstGeom prst="rect">
            <a:avLst/>
          </a:prstGeom>
        </p:spPr>
        <p:txBody>
          <a:bodyPr>
            <a:spAutoFit/>
          </a:bodyPr>
          <a:lstStyle/>
          <a:p>
            <a:pPr lvl="0"/>
            <a:r>
              <a:rPr lang="en-GB" sz="2800" dirty="0">
                <a:solidFill>
                  <a:prstClr val="black"/>
                </a:solidFill>
                <a:latin typeface="Comic Sans MS" panose="030F0702030302020204" pitchFamily="66" charset="0"/>
              </a:rPr>
              <a:t>What is a Muezzin?</a:t>
            </a:r>
          </a:p>
          <a:p>
            <a:pPr lvl="0"/>
            <a:r>
              <a:rPr lang="en-GB" sz="2800" dirty="0" smtClean="0">
                <a:solidFill>
                  <a:prstClr val="black"/>
                </a:solidFill>
                <a:latin typeface="Comic Sans MS" panose="030F0702030302020204" pitchFamily="66" charset="0"/>
              </a:rPr>
              <a:t>A </a:t>
            </a:r>
            <a:r>
              <a:rPr lang="en-GB" sz="2800" dirty="0">
                <a:solidFill>
                  <a:prstClr val="black"/>
                </a:solidFill>
                <a:latin typeface="Comic Sans MS" panose="030F0702030302020204" pitchFamily="66" charset="0"/>
              </a:rPr>
              <a:t>Muezzin is a …… I know this because …..</a:t>
            </a:r>
            <a:r>
              <a:rPr lang="en-GB" sz="2800" u="sng" dirty="0">
                <a:solidFill>
                  <a:prstClr val="black"/>
                </a:solidFill>
                <a:latin typeface="Comic Sans MS" panose="030F0702030302020204" pitchFamily="66" charset="0"/>
              </a:rPr>
              <a:t> </a:t>
            </a:r>
          </a:p>
        </p:txBody>
      </p:sp>
    </p:spTree>
    <p:extLst>
      <p:ext uri="{BB962C8B-B14F-4D97-AF65-F5344CB8AC3E}">
        <p14:creationId xmlns:p14="http://schemas.microsoft.com/office/powerpoint/2010/main" val="3430721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244699" y="334851"/>
            <a:ext cx="11655564" cy="6124754"/>
          </a:xfrm>
          <a:prstGeom prst="rect">
            <a:avLst/>
          </a:prstGeom>
          <a:noFill/>
        </p:spPr>
        <p:txBody>
          <a:bodyPr wrap="square" rtlCol="0">
            <a:spAutoFit/>
          </a:bodyPr>
          <a:lstStyle/>
          <a:p>
            <a:r>
              <a:rPr lang="en-GB" sz="2800" u="sng" dirty="0" smtClean="0">
                <a:latin typeface="Comic Sans MS" panose="030F0702030302020204" pitchFamily="66" charset="0"/>
              </a:rPr>
              <a:t>Tasks</a:t>
            </a:r>
            <a:endParaRPr lang="en-GB" sz="2800" u="sng" dirty="0">
              <a:latin typeface="Comic Sans MS" panose="030F0702030302020204" pitchFamily="66" charset="0"/>
            </a:endParaRPr>
          </a:p>
          <a:p>
            <a:endParaRPr lang="en-GB" sz="2800" u="sng" dirty="0">
              <a:latin typeface="Comic Sans MS" panose="030F0702030302020204" pitchFamily="66" charset="0"/>
            </a:endParaRPr>
          </a:p>
          <a:p>
            <a:r>
              <a:rPr lang="en-GB" sz="2800" dirty="0">
                <a:latin typeface="Comic Sans MS" panose="030F0702030302020204" pitchFamily="66" charset="0"/>
              </a:rPr>
              <a:t>What’s happened in the story so far?</a:t>
            </a:r>
          </a:p>
          <a:p>
            <a:r>
              <a:rPr lang="en-GB" sz="2800" dirty="0" smtClean="0">
                <a:latin typeface="Comic Sans MS" panose="030F0702030302020204" pitchFamily="66" charset="0"/>
              </a:rPr>
              <a:t> </a:t>
            </a:r>
          </a:p>
          <a:p>
            <a:r>
              <a:rPr lang="en-GB" sz="2800" dirty="0" smtClean="0">
                <a:latin typeface="Comic Sans MS" panose="030F0702030302020204" pitchFamily="66" charset="0"/>
              </a:rPr>
              <a:t>You are going to decide how the story will end. Before you do that you must decide which Pillar of Islam the story is about.</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How does the story end?</a:t>
            </a:r>
          </a:p>
          <a:p>
            <a:r>
              <a:rPr lang="en-GB" sz="2800" dirty="0" smtClean="0">
                <a:solidFill>
                  <a:srgbClr val="0070C0"/>
                </a:solidFill>
                <a:latin typeface="Comic Sans MS" panose="030F0702030302020204" pitchFamily="66" charset="0"/>
              </a:rPr>
              <a:t>: </a:t>
            </a:r>
            <a:r>
              <a:rPr lang="en-GB" sz="2800" dirty="0" smtClean="0">
                <a:solidFill>
                  <a:srgbClr val="0070C0"/>
                </a:solidFill>
                <a:latin typeface="Comic Sans MS" panose="030F0702030302020204" pitchFamily="66" charset="0"/>
              </a:rPr>
              <a:t>Explain how the story ends in a mind map using small illustrations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There is no God but Allah and Muhammad PBUH is the messenger of God.</a:t>
            </a: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Tree>
    <p:extLst>
      <p:ext uri="{BB962C8B-B14F-4D97-AF65-F5344CB8AC3E}">
        <p14:creationId xmlns:p14="http://schemas.microsoft.com/office/powerpoint/2010/main" val="120460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anim calcmode="lin" valueType="num">
                                      <p:cBhvr additive="base">
                                        <p:cTn id="3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xEl>
                                              <p:pRg st="9" end="9"/>
                                            </p:txEl>
                                          </p:spTgt>
                                        </p:tgtEl>
                                        <p:attrNameLst>
                                          <p:attrName>style.visibility</p:attrName>
                                        </p:attrNameLst>
                                      </p:cBhvr>
                                      <p:to>
                                        <p:strVal val="visible"/>
                                      </p:to>
                                    </p:set>
                                    <p:anim calcmode="lin" valueType="num">
                                      <p:cBhvr additive="base">
                                        <p:cTn id="3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666</Words>
  <Application>Microsoft Office PowerPoint</Application>
  <PresentationFormat>Widescreen</PresentationFormat>
  <Paragraphs>38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Smith</dc:creator>
  <cp:lastModifiedBy>Laura Smith</cp:lastModifiedBy>
  <cp:revision>1</cp:revision>
  <dcterms:created xsi:type="dcterms:W3CDTF">2021-01-12T10:52:52Z</dcterms:created>
  <dcterms:modified xsi:type="dcterms:W3CDTF">2021-01-12T10:53:07Z</dcterms:modified>
</cp:coreProperties>
</file>