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8"/>
  </p:handoutMasterIdLst>
  <p:sldIdLst>
    <p:sldId id="294" r:id="rId2"/>
    <p:sldId id="311" r:id="rId3"/>
    <p:sldId id="279" r:id="rId4"/>
    <p:sldId id="312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</p:sldIdLst>
  <p:sldSz cx="9144000" cy="6858000" type="screen4x3"/>
  <p:notesSz cx="6858000" cy="9144000"/>
  <p:embeddedFontLst>
    <p:embeddedFont>
      <p:font typeface="BPreplay" panose="0200050300000002000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Sassoon Infant Rg" panose="02000503030000020003" charset="0"/>
      <p:regular r:id="rId25"/>
      <p:bold r:id="rId26"/>
    </p:embeddedFont>
    <p:embeddedFont>
      <p:font typeface="Sassoon Infant Md" panose="02000603050000020003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900"/>
    <a:srgbClr val="69D2E7"/>
    <a:srgbClr val="A7DBDB"/>
    <a:srgbClr val="3691CB"/>
    <a:srgbClr val="FF4B4B"/>
    <a:srgbClr val="001A00"/>
    <a:srgbClr val="44DC73"/>
    <a:srgbClr val="1D79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6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116" y="84"/>
      </p:cViewPr>
      <p:guideLst>
        <p:guide orient="horz" pos="2137"/>
        <p:guide pos="2880"/>
        <p:guide pos="317"/>
        <p:guide orient="horz" pos="3997"/>
        <p:guide pos="5397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0858B6-3BE3-4606-A96D-28E403E2D3A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75A5E4-9311-405B-A010-626A168238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78552E-AC17-46FF-B7AF-9891D2329152}" type="datetimeFigureOut">
              <a:rPr lang="en-GB"/>
              <a:pPr>
                <a:defRPr/>
              </a:pPr>
              <a:t>09/10/2020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83277B-7590-415D-86F9-3159A1A439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57A2CF-14BD-4F24-A29B-91DD5C2A172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16435F5-D3B3-4381-8440-1BFADBA2AF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197C075-E848-4961-813B-D4C13F18DF7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32943687-8DC6-4B0C-A8D5-AABB239303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94759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2DC4C7A-807D-4601-BAFC-E5EA289C3DB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419AE5FF-9968-47B9-AD49-9A1308DF0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70987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FCA35F6E-7DEF-41E8-A984-107C747258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8920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4232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3F95C4-0145-44E8-AFE7-48131C8D2D9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>
          <a:xfrm>
            <a:off x="457197" y="1503364"/>
            <a:ext cx="8220075" cy="4892674"/>
          </a:xfr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3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r>
              <a:rPr lang="en-GB" dirty="0"/>
              <a:t>Hot Potato Game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20024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D1B30239-0B21-4BF3-A42C-F92D1D31C4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008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0E1C2F9-4CBF-4478-A516-1C0AAA04A7D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1EB1FEF-D784-46BD-BF62-6C146B2334D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4" r:id="rId4"/>
    <p:sldLayoutId id="2147483948" r:id="rId5"/>
    <p:sldLayoutId id="2147483949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png"/><Relationship Id="rId5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1E71D2E-DE25-4BD9-8270-CA664174CA79}"/>
              </a:ext>
            </a:extLst>
          </p:cNvPr>
          <p:cNvSpPr/>
          <p:nvPr/>
        </p:nvSpPr>
        <p:spPr>
          <a:xfrm>
            <a:off x="4340225" y="6075363"/>
            <a:ext cx="434975" cy="1444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9219" name="Twinkl Logo">
            <a:extLst>
              <a:ext uri="{FF2B5EF4-FFF2-40B4-BE49-F238E27FC236}">
                <a16:creationId xmlns:a16="http://schemas.microsoft.com/office/drawing/2014/main" id="{113291F6-F4EA-4CFD-ABD7-174B7140798C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B6D8E4A4-BEB4-4167-A82C-06BA7204C64C}"/>
              </a:ext>
            </a:extLst>
          </p:cNvPr>
          <p:cNvSpPr/>
          <p:nvPr/>
        </p:nvSpPr>
        <p:spPr bwMode="auto">
          <a:xfrm>
            <a:off x="2681627" y="2008188"/>
            <a:ext cx="3780746" cy="3778250"/>
          </a:xfrm>
          <a:prstGeom prst="ellipse">
            <a:avLst/>
          </a:prstGeom>
          <a:solidFill>
            <a:srgbClr val="69D2E7"/>
          </a:solidFill>
          <a:ln>
            <a:noFill/>
          </a:ln>
          <a:effectLst>
            <a:innerShdw blurRad="114300">
              <a:prstClr val="black">
                <a:alpha val="2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u="sng" dirty="0"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8E5FAA-F725-40CE-996B-DE36CD3C897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62088" y="3189288"/>
            <a:ext cx="6219825" cy="1416050"/>
          </a:xfrm>
          <a:prstGeom prst="rect">
            <a:avLst/>
          </a:prstGeom>
          <a:effectLst>
            <a:outerShdw blurRad="50800" sx="103000" sy="103000" algn="ctr" rotWithShape="0">
              <a:prstClr val="black">
                <a:alpha val="9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25A0C93-CEBD-42AE-8F45-9B8FD79441D5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225" name="Title 7">
            <a:extLst>
              <a:ext uri="{FF2B5EF4-FFF2-40B4-BE49-F238E27FC236}">
                <a16:creationId xmlns:a16="http://schemas.microsoft.com/office/drawing/2014/main" id="{63EF4F6C-3CA7-494B-960E-2846F0FE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82613"/>
            <a:ext cx="78867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 dirty="0">
                <a:solidFill>
                  <a:schemeClr val="tx1"/>
                </a:solidFill>
                <a:latin typeface="Twinkl" pitchFamily="2" charset="0"/>
              </a:rPr>
              <a:t>The 3s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60477" y="-82979"/>
            <a:ext cx="6631543" cy="11311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0044" y="110172"/>
            <a:ext cx="5828281" cy="7559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E345F41-C173-4BCF-864D-2294CA6073CA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4A26E4F-AEF0-4437-B018-9B2831CA3609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0244" name="Title 1">
            <a:extLst>
              <a:ext uri="{FF2B5EF4-FFF2-40B4-BE49-F238E27FC236}">
                <a16:creationId xmlns:a16="http://schemas.microsoft.com/office/drawing/2014/main" id="{67DD44B8-D607-4F93-952B-67FBAECCC9B3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10245" name="Title 1">
            <a:extLst>
              <a:ext uri="{FF2B5EF4-FFF2-40B4-BE49-F238E27FC236}">
                <a16:creationId xmlns:a16="http://schemas.microsoft.com/office/drawing/2014/main" id="{D6778FF4-E4C9-4771-B6F8-159F4BB57BFF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10246" name="Content Placeholder 15">
            <a:extLst>
              <a:ext uri="{FF2B5EF4-FFF2-40B4-BE49-F238E27FC236}">
                <a16:creationId xmlns:a16="http://schemas.microsoft.com/office/drawing/2014/main" id="{548ADE3D-511F-44EB-9A56-78261DF15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dirty="0"/>
              <a:t>I can multiply and divide by 3.</a:t>
            </a:r>
          </a:p>
        </p:txBody>
      </p:sp>
      <p:sp>
        <p:nvSpPr>
          <p:cNvPr id="10247" name="Content Placeholder 15">
            <a:extLst>
              <a:ext uri="{FF2B5EF4-FFF2-40B4-BE49-F238E27FC236}">
                <a16:creationId xmlns:a16="http://schemas.microsoft.com/office/drawing/2014/main" id="{C14574BF-48BE-4542-9247-A842C0DA2DB2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count in 3s.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recognise multiples of 3.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write multiplication statements for arrays.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arrays to find division facts.  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my knowledge of the 3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×</a:t>
            </a:r>
            <a:r>
              <a:rPr lang="en-GB" altLang="en-US" dirty="0">
                <a:latin typeface="Twinkl" pitchFamily="2" charset="0"/>
              </a:rPr>
              <a:t> table to find division facts.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solve multiplication and division word problems using these facts.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EF636EBF-C404-483B-9478-96B05FFD0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3600" dirty="0"/>
              <a:t>Hot Potato Game</a:t>
            </a:r>
            <a:endParaRPr lang="en-GB" altLang="en-US" sz="3600" dirty="0"/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A827C6D6-2A13-4DEB-AB64-01CC5BFA0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792" y="5722938"/>
            <a:ext cx="57584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Pass the potato as quickly as you can. It is really hot!</a:t>
            </a:r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3DD5A8C1-1099-4DAF-9CBF-61102668241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1649413"/>
            <a:ext cx="3867150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2">
            <a:extLst>
              <a:ext uri="{FF2B5EF4-FFF2-40B4-BE49-F238E27FC236}">
                <a16:creationId xmlns:a16="http://schemas.microsoft.com/office/drawing/2014/main" id="{2B811DA2-CF09-42F6-87AF-0504BCCD06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0A0EE31-8461-49D9-A584-1EAB43A73478}"/>
              </a:ext>
            </a:extLst>
          </p:cNvPr>
          <p:cNvSpPr/>
          <p:nvPr/>
        </p:nvSpPr>
        <p:spPr>
          <a:xfrm>
            <a:off x="747713" y="1630363"/>
            <a:ext cx="7648575" cy="4462462"/>
          </a:xfrm>
          <a:prstGeom prst="rect">
            <a:avLst/>
          </a:prstGeom>
          <a:solidFill>
            <a:srgbClr val="A7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EF940D1F-3B63-43EA-9F59-CD8A715C7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3600" dirty="0"/>
              <a:t>Let’s Count in 3s!</a:t>
            </a:r>
            <a:endParaRPr lang="en-GB" altLang="en-US" sz="3600" dirty="0"/>
          </a:p>
        </p:txBody>
      </p:sp>
      <p:pic>
        <p:nvPicPr>
          <p:cNvPr id="12292" name="Picture 5">
            <a:extLst>
              <a:ext uri="{FF2B5EF4-FFF2-40B4-BE49-F238E27FC236}">
                <a16:creationId xmlns:a16="http://schemas.microsoft.com/office/drawing/2014/main" id="{298BC522-6E8F-45BE-8AF6-AD4996DE626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3641725"/>
            <a:ext cx="717232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Whole Class">
            <a:extLst>
              <a:ext uri="{FF2B5EF4-FFF2-40B4-BE49-F238E27FC236}">
                <a16:creationId xmlns:a16="http://schemas.microsoft.com/office/drawing/2014/main" id="{AFC09AB9-FD70-4AE9-814E-F5DB45560A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">
            <a:extLst>
              <a:ext uri="{FF2B5EF4-FFF2-40B4-BE49-F238E27FC236}">
                <a16:creationId xmlns:a16="http://schemas.microsoft.com/office/drawing/2014/main" id="{8BDAEC8C-863A-4041-8766-A041BCF6395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2370138"/>
            <a:ext cx="71723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C0BFDBA-797F-40F4-8C59-B86270A20DC6}"/>
              </a:ext>
            </a:extLst>
          </p:cNvPr>
          <p:cNvSpPr/>
          <p:nvPr/>
        </p:nvSpPr>
        <p:spPr>
          <a:xfrm>
            <a:off x="739775" y="1563688"/>
            <a:ext cx="7648575" cy="5762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8CC355-8B43-4B19-ACEC-36BE5398EE1E}"/>
              </a:ext>
            </a:extLst>
          </p:cNvPr>
          <p:cNvSpPr/>
          <p:nvPr/>
        </p:nvSpPr>
        <p:spPr>
          <a:xfrm>
            <a:off x="755650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99DCE7-53B1-44BE-9AB6-B0754F4FC9B0}"/>
              </a:ext>
            </a:extLst>
          </p:cNvPr>
          <p:cNvSpPr/>
          <p:nvPr/>
        </p:nvSpPr>
        <p:spPr>
          <a:xfrm>
            <a:off x="2663825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B1003DE-5116-4DD2-9FDB-2028B66BC107}"/>
              </a:ext>
            </a:extLst>
          </p:cNvPr>
          <p:cNvSpPr/>
          <p:nvPr/>
        </p:nvSpPr>
        <p:spPr>
          <a:xfrm>
            <a:off x="4572000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CA34C03-1867-4FE6-94AE-C99E09311532}"/>
              </a:ext>
            </a:extLst>
          </p:cNvPr>
          <p:cNvSpPr/>
          <p:nvPr/>
        </p:nvSpPr>
        <p:spPr>
          <a:xfrm>
            <a:off x="6480175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1D2FCCA-F632-4B65-8331-D419B0DC3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pic>
        <p:nvPicPr>
          <p:cNvPr id="13320" name="Whole Class">
            <a:extLst>
              <a:ext uri="{FF2B5EF4-FFF2-40B4-BE49-F238E27FC236}">
                <a16:creationId xmlns:a16="http://schemas.microsoft.com/office/drawing/2014/main" id="{D19DD8E4-B34E-463B-96FD-33CAD98D7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1" name="Group 18">
            <a:extLst>
              <a:ext uri="{FF2B5EF4-FFF2-40B4-BE49-F238E27FC236}">
                <a16:creationId xmlns:a16="http://schemas.microsoft.com/office/drawing/2014/main" id="{C04A4EE3-F5FB-4DD2-A585-BED8E64BE041}"/>
              </a:ext>
            </a:extLst>
          </p:cNvPr>
          <p:cNvGrpSpPr>
            <a:grpSpLocks/>
          </p:cNvGrpSpPr>
          <p:nvPr/>
        </p:nvGrpSpPr>
        <p:grpSpPr bwMode="auto">
          <a:xfrm>
            <a:off x="1270000" y="2203450"/>
            <a:ext cx="6670675" cy="3027363"/>
            <a:chOff x="186845" y="1648135"/>
            <a:chExt cx="8495706" cy="3854741"/>
          </a:xfrm>
        </p:grpSpPr>
        <p:pic>
          <p:nvPicPr>
            <p:cNvPr id="13324" name="Picture 14">
              <a:extLst>
                <a:ext uri="{FF2B5EF4-FFF2-40B4-BE49-F238E27FC236}">
                  <a16:creationId xmlns:a16="http://schemas.microsoft.com/office/drawing/2014/main" id="{19F791F0-E03E-4506-8E17-A57F5382B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713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15">
              <a:extLst>
                <a:ext uri="{FF2B5EF4-FFF2-40B4-BE49-F238E27FC236}">
                  <a16:creationId xmlns:a16="http://schemas.microsoft.com/office/drawing/2014/main" id="{36C2F5F3-CD58-4173-97B6-0C147BFCC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17092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6" name="Picture 16">
              <a:extLst>
                <a:ext uri="{FF2B5EF4-FFF2-40B4-BE49-F238E27FC236}">
                  <a16:creationId xmlns:a16="http://schemas.microsoft.com/office/drawing/2014/main" id="{0EFB26D4-2580-496F-AD6B-26AA96451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92719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7" name="Picture 17">
              <a:extLst>
                <a:ext uri="{FF2B5EF4-FFF2-40B4-BE49-F238E27FC236}">
                  <a16:creationId xmlns:a16="http://schemas.microsoft.com/office/drawing/2014/main" id="{563A916C-BC2C-4020-B25B-CB0E6C3113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845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22" name="Rectangle 20">
            <a:extLst>
              <a:ext uri="{FF2B5EF4-FFF2-40B4-BE49-F238E27FC236}">
                <a16:creationId xmlns:a16="http://schemas.microsoft.com/office/drawing/2014/main" id="{31E5FC8D-8C07-47A2-9F5E-0E6E2A3C8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3813" y="1676400"/>
            <a:ext cx="442140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How many peas are there in this picture?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52E146F-1FDD-498C-84FB-30C347BB7EEB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386388"/>
            <a:ext cx="7648575" cy="576262"/>
            <a:chOff x="755650" y="5386388"/>
            <a:chExt cx="7648575" cy="576262"/>
          </a:xfrm>
          <a:solidFill>
            <a:srgbClr val="69D2E7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7F167E7-E505-4A89-857F-D23246464587}"/>
                </a:ext>
              </a:extLst>
            </p:cNvPr>
            <p:cNvSpPr/>
            <p:nvPr/>
          </p:nvSpPr>
          <p:spPr>
            <a:xfrm>
              <a:off x="755650" y="5386388"/>
              <a:ext cx="7648575" cy="5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3325" name="Rectangle 21">
              <a:extLst>
                <a:ext uri="{FF2B5EF4-FFF2-40B4-BE49-F238E27FC236}">
                  <a16:creationId xmlns:a16="http://schemas.microsoft.com/office/drawing/2014/main" id="{848A6EC5-230B-4C38-B454-6E4104822B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5488" y="5489575"/>
              <a:ext cx="2832827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How did you count them?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2108E34-3E0E-4D08-885F-6D6CDD5992A5}"/>
              </a:ext>
            </a:extLst>
          </p:cNvPr>
          <p:cNvSpPr/>
          <p:nvPr/>
        </p:nvSpPr>
        <p:spPr>
          <a:xfrm>
            <a:off x="747713" y="2225675"/>
            <a:ext cx="7648575" cy="3867150"/>
          </a:xfrm>
          <a:prstGeom prst="rect">
            <a:avLst/>
          </a:prstGeom>
          <a:solidFill>
            <a:srgbClr val="A7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01F088-E846-42BE-B16F-0C0698DFC327}"/>
              </a:ext>
            </a:extLst>
          </p:cNvPr>
          <p:cNvSpPr/>
          <p:nvPr/>
        </p:nvSpPr>
        <p:spPr>
          <a:xfrm>
            <a:off x="739775" y="1411288"/>
            <a:ext cx="7648575" cy="758825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4340" name="Rectangle 20">
            <a:extLst>
              <a:ext uri="{FF2B5EF4-FFF2-40B4-BE49-F238E27FC236}">
                <a16:creationId xmlns:a16="http://schemas.microsoft.com/office/drawing/2014/main" id="{13818BAD-7EF5-4651-95A7-F77FB8384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325" y="1466850"/>
            <a:ext cx="7483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Peas like to be in pods. Pea pods can be as big as you like but they must contain the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 same number of peas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in each pod. </a:t>
            </a:r>
          </a:p>
        </p:txBody>
      </p:sp>
      <p:grpSp>
        <p:nvGrpSpPr>
          <p:cNvPr id="14341" name="Group 6">
            <a:extLst>
              <a:ext uri="{FF2B5EF4-FFF2-40B4-BE49-F238E27FC236}">
                <a16:creationId xmlns:a16="http://schemas.microsoft.com/office/drawing/2014/main" id="{394582E0-BF5D-43CF-8916-5E0B81BEE1C7}"/>
              </a:ext>
            </a:extLst>
          </p:cNvPr>
          <p:cNvGrpSpPr>
            <a:grpSpLocks/>
          </p:cNvGrpSpPr>
          <p:nvPr/>
        </p:nvGrpSpPr>
        <p:grpSpPr bwMode="auto">
          <a:xfrm>
            <a:off x="995363" y="3927475"/>
            <a:ext cx="7153275" cy="463550"/>
            <a:chOff x="981119" y="3939874"/>
            <a:chExt cx="7154809" cy="464390"/>
          </a:xfrm>
        </p:grpSpPr>
        <p:pic>
          <p:nvPicPr>
            <p:cNvPr id="14343" name="Picture 1">
              <a:extLst>
                <a:ext uri="{FF2B5EF4-FFF2-40B4-BE49-F238E27FC236}">
                  <a16:creationId xmlns:a16="http://schemas.microsoft.com/office/drawing/2014/main" id="{3E6DF305-31D1-4367-BF4D-2C03874659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1119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4" name="Picture 36">
              <a:extLst>
                <a:ext uri="{FF2B5EF4-FFF2-40B4-BE49-F238E27FC236}">
                  <a16:creationId xmlns:a16="http://schemas.microsoft.com/office/drawing/2014/main" id="{4EB2E761-90D7-4B02-A635-69C5CF8CE2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5762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37">
              <a:extLst>
                <a:ext uri="{FF2B5EF4-FFF2-40B4-BE49-F238E27FC236}">
                  <a16:creationId xmlns:a16="http://schemas.microsoft.com/office/drawing/2014/main" id="{2ADBC885-4114-4D5A-BC89-CF3B8A645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405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38">
              <a:extLst>
                <a:ext uri="{FF2B5EF4-FFF2-40B4-BE49-F238E27FC236}">
                  <a16:creationId xmlns:a16="http://schemas.microsoft.com/office/drawing/2014/main" id="{44F9B2C9-8966-411F-84C1-74FB36F03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048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7" name="Picture 39">
              <a:extLst>
                <a:ext uri="{FF2B5EF4-FFF2-40B4-BE49-F238E27FC236}">
                  <a16:creationId xmlns:a16="http://schemas.microsoft.com/office/drawing/2014/main" id="{21B405C1-82CA-4DD8-BCB5-F9D131515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9691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8" name="Picture 40">
              <a:extLst>
                <a:ext uri="{FF2B5EF4-FFF2-40B4-BE49-F238E27FC236}">
                  <a16:creationId xmlns:a16="http://schemas.microsoft.com/office/drawing/2014/main" id="{4ECC88B3-5A4F-4742-A113-6571E26EC5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4334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9" name="Picture 41">
              <a:extLst>
                <a:ext uri="{FF2B5EF4-FFF2-40B4-BE49-F238E27FC236}">
                  <a16:creationId xmlns:a16="http://schemas.microsoft.com/office/drawing/2014/main" id="{8ECDF525-5AD1-4DC1-86B2-F0D6D4B0D3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8977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0" name="Picture 42">
              <a:extLst>
                <a:ext uri="{FF2B5EF4-FFF2-40B4-BE49-F238E27FC236}">
                  <a16:creationId xmlns:a16="http://schemas.microsoft.com/office/drawing/2014/main" id="{1B1166DC-B306-4829-8B93-A3690FF1B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3620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1" name="Picture 43">
              <a:extLst>
                <a:ext uri="{FF2B5EF4-FFF2-40B4-BE49-F238E27FC236}">
                  <a16:creationId xmlns:a16="http://schemas.microsoft.com/office/drawing/2014/main" id="{034D2948-EC42-448F-A740-E9D807005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8263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2" name="Picture 44">
              <a:extLst>
                <a:ext uri="{FF2B5EF4-FFF2-40B4-BE49-F238E27FC236}">
                  <a16:creationId xmlns:a16="http://schemas.microsoft.com/office/drawing/2014/main" id="{DC78B83A-524C-41CF-9C0F-5771F7E8B7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2906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3" name="Picture 45">
              <a:extLst>
                <a:ext uri="{FF2B5EF4-FFF2-40B4-BE49-F238E27FC236}">
                  <a16:creationId xmlns:a16="http://schemas.microsoft.com/office/drawing/2014/main" id="{BD2FB1A9-CD7B-466A-8077-A7C2959E68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7549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46">
              <a:extLst>
                <a:ext uri="{FF2B5EF4-FFF2-40B4-BE49-F238E27FC236}">
                  <a16:creationId xmlns:a16="http://schemas.microsoft.com/office/drawing/2014/main" id="{C8ED6009-4D0A-4E60-873A-8DD2FD1A5A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2195" y="3939874"/>
              <a:ext cx="503733" cy="46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itle 2">
            <a:extLst>
              <a:ext uri="{FF2B5EF4-FFF2-40B4-BE49-F238E27FC236}">
                <a16:creationId xmlns:a16="http://schemas.microsoft.com/office/drawing/2014/main" id="{33D5D1CE-223F-470C-A2B8-63A8B187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24A4661-2DE5-4D0F-8AAD-6CD13994D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4163B9-41F4-471A-BA1A-4A7F684F27BF}"/>
              </a:ext>
            </a:extLst>
          </p:cNvPr>
          <p:cNvSpPr/>
          <p:nvPr/>
        </p:nvSpPr>
        <p:spPr bwMode="auto">
          <a:xfrm>
            <a:off x="755650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5A06D77-B4F9-4098-A49C-27E084896E83}"/>
              </a:ext>
            </a:extLst>
          </p:cNvPr>
          <p:cNvSpPr/>
          <p:nvPr/>
        </p:nvSpPr>
        <p:spPr bwMode="auto">
          <a:xfrm>
            <a:off x="2663825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C108B5-A262-4F1E-A689-4CDE2B63A0CC}"/>
              </a:ext>
            </a:extLst>
          </p:cNvPr>
          <p:cNvSpPr/>
          <p:nvPr/>
        </p:nvSpPr>
        <p:spPr bwMode="auto">
          <a:xfrm>
            <a:off x="4572000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8B15DA8-7872-48CF-850E-66E7C6090758}"/>
              </a:ext>
            </a:extLst>
          </p:cNvPr>
          <p:cNvSpPr/>
          <p:nvPr/>
        </p:nvSpPr>
        <p:spPr bwMode="auto">
          <a:xfrm>
            <a:off x="6480175" y="2203450"/>
            <a:ext cx="1908175" cy="30988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5367" name="Group 22">
            <a:extLst>
              <a:ext uri="{FF2B5EF4-FFF2-40B4-BE49-F238E27FC236}">
                <a16:creationId xmlns:a16="http://schemas.microsoft.com/office/drawing/2014/main" id="{2F40D116-5DF6-4D09-8792-42D84AEE9C48}"/>
              </a:ext>
            </a:extLst>
          </p:cNvPr>
          <p:cNvGrpSpPr>
            <a:grpSpLocks/>
          </p:cNvGrpSpPr>
          <p:nvPr/>
        </p:nvGrpSpPr>
        <p:grpSpPr bwMode="auto">
          <a:xfrm>
            <a:off x="1270000" y="2203450"/>
            <a:ext cx="6670675" cy="3027363"/>
            <a:chOff x="186845" y="1648135"/>
            <a:chExt cx="8495706" cy="3854741"/>
          </a:xfrm>
        </p:grpSpPr>
        <p:pic>
          <p:nvPicPr>
            <p:cNvPr id="15371" name="Picture 23">
              <a:extLst>
                <a:ext uri="{FF2B5EF4-FFF2-40B4-BE49-F238E27FC236}">
                  <a16:creationId xmlns:a16="http://schemas.microsoft.com/office/drawing/2014/main" id="{68B4B406-A21F-4438-98F9-8FF07641DA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713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Picture 24">
              <a:extLst>
                <a:ext uri="{FF2B5EF4-FFF2-40B4-BE49-F238E27FC236}">
                  <a16:creationId xmlns:a16="http://schemas.microsoft.com/office/drawing/2014/main" id="{46898464-EA27-49CB-BFFB-49AB3C8CE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17092" y="1648135"/>
              <a:ext cx="1289831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3" name="Picture 25">
              <a:extLst>
                <a:ext uri="{FF2B5EF4-FFF2-40B4-BE49-F238E27FC236}">
                  <a16:creationId xmlns:a16="http://schemas.microsoft.com/office/drawing/2014/main" id="{FBE72DF9-74DE-4FE4-AB57-C522C74AAB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92719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Picture 26">
              <a:extLst>
                <a:ext uri="{FF2B5EF4-FFF2-40B4-BE49-F238E27FC236}">
                  <a16:creationId xmlns:a16="http://schemas.microsoft.com/office/drawing/2014/main" id="{DB4EE27E-3C5E-4A97-9087-D71BF0824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845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BF6BA928-0B87-4DBC-80C7-F488A440C3B3}"/>
              </a:ext>
            </a:extLst>
          </p:cNvPr>
          <p:cNvSpPr/>
          <p:nvPr/>
        </p:nvSpPr>
        <p:spPr>
          <a:xfrm>
            <a:off x="739775" y="1563688"/>
            <a:ext cx="7648575" cy="5762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5369" name="TextBox 3">
            <a:extLst>
              <a:ext uri="{FF2B5EF4-FFF2-40B4-BE49-F238E27FC236}">
                <a16:creationId xmlns:a16="http://schemas.microsoft.com/office/drawing/2014/main" id="{19A5C21A-DA4E-4BAB-9585-14571816923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749550" y="1666875"/>
            <a:ext cx="3644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These 12 peas are in 4 groups of 3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A08FC2F-AE37-4A2D-ADAF-19BC9E36C6E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386388"/>
            <a:ext cx="7648575" cy="576262"/>
            <a:chOff x="755650" y="5386388"/>
            <a:chExt cx="7648575" cy="576262"/>
          </a:xfrm>
          <a:solidFill>
            <a:srgbClr val="69D2E7"/>
          </a:solidFill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97214EF-DC25-455B-9A3F-AF694AC3C983}"/>
                </a:ext>
              </a:extLst>
            </p:cNvPr>
            <p:cNvSpPr/>
            <p:nvPr/>
          </p:nvSpPr>
          <p:spPr>
            <a:xfrm>
              <a:off x="755650" y="5386388"/>
              <a:ext cx="7648575" cy="5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19E6A630-00AF-4D90-9841-376A64DDE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4463" y="5489575"/>
              <a:ext cx="1235075" cy="369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4 × 3 = 12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7F53A87-A17F-4B68-B6F2-823F12397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grpSp>
        <p:nvGrpSpPr>
          <p:cNvPr id="16387" name="Group 1">
            <a:extLst>
              <a:ext uri="{FF2B5EF4-FFF2-40B4-BE49-F238E27FC236}">
                <a16:creationId xmlns:a16="http://schemas.microsoft.com/office/drawing/2014/main" id="{6D7CFCE3-18CB-4B74-948C-6EDEBE22E549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589213"/>
            <a:ext cx="7632700" cy="3098800"/>
            <a:chOff x="755649" y="2203830"/>
            <a:chExt cx="7632828" cy="3098012"/>
          </a:xfrm>
          <a:solidFill>
            <a:srgbClr val="A7DBDB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0BF82F4-E8E8-46BA-8E59-CAA7EA8E8209}"/>
                </a:ext>
              </a:extLst>
            </p:cNvPr>
            <p:cNvSpPr/>
            <p:nvPr/>
          </p:nvSpPr>
          <p:spPr>
            <a:xfrm>
              <a:off x="755649" y="2203830"/>
              <a:ext cx="190820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30D9FCE-8981-4441-9079-14A53CC4AEBE}"/>
                </a:ext>
              </a:extLst>
            </p:cNvPr>
            <p:cNvSpPr/>
            <p:nvPr/>
          </p:nvSpPr>
          <p:spPr>
            <a:xfrm>
              <a:off x="2663856" y="2203830"/>
              <a:ext cx="190820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CAECCF3-264C-4DFD-8868-21D123056B83}"/>
                </a:ext>
              </a:extLst>
            </p:cNvPr>
            <p:cNvSpPr/>
            <p:nvPr/>
          </p:nvSpPr>
          <p:spPr>
            <a:xfrm>
              <a:off x="4572063" y="2203830"/>
              <a:ext cx="190820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5C2997E-18C1-420E-88F4-6E9E79A5B9CA}"/>
                </a:ext>
              </a:extLst>
            </p:cNvPr>
            <p:cNvSpPr/>
            <p:nvPr/>
          </p:nvSpPr>
          <p:spPr>
            <a:xfrm>
              <a:off x="6480270" y="2203830"/>
              <a:ext cx="190820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6388" name="Group 22">
            <a:extLst>
              <a:ext uri="{FF2B5EF4-FFF2-40B4-BE49-F238E27FC236}">
                <a16:creationId xmlns:a16="http://schemas.microsoft.com/office/drawing/2014/main" id="{9F93EF1A-9FA1-4AAE-843A-3ECA6C0C67B5}"/>
              </a:ext>
            </a:extLst>
          </p:cNvPr>
          <p:cNvGrpSpPr>
            <a:grpSpLocks/>
          </p:cNvGrpSpPr>
          <p:nvPr/>
        </p:nvGrpSpPr>
        <p:grpSpPr bwMode="auto">
          <a:xfrm>
            <a:off x="1270000" y="2589213"/>
            <a:ext cx="6670675" cy="3027362"/>
            <a:chOff x="186845" y="1648135"/>
            <a:chExt cx="8495706" cy="3854741"/>
          </a:xfrm>
        </p:grpSpPr>
        <p:pic>
          <p:nvPicPr>
            <p:cNvPr id="16392" name="Picture 23">
              <a:extLst>
                <a:ext uri="{FF2B5EF4-FFF2-40B4-BE49-F238E27FC236}">
                  <a16:creationId xmlns:a16="http://schemas.microsoft.com/office/drawing/2014/main" id="{AF50401D-D9CE-420F-A255-580C9C454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713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3" name="Picture 24">
              <a:extLst>
                <a:ext uri="{FF2B5EF4-FFF2-40B4-BE49-F238E27FC236}">
                  <a16:creationId xmlns:a16="http://schemas.microsoft.com/office/drawing/2014/main" id="{A0FD1133-DD9E-4E61-AF2B-319B908C2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17092" y="1648135"/>
              <a:ext cx="1289831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Picture 25">
              <a:extLst>
                <a:ext uri="{FF2B5EF4-FFF2-40B4-BE49-F238E27FC236}">
                  <a16:creationId xmlns:a16="http://schemas.microsoft.com/office/drawing/2014/main" id="{31A6C30D-19B7-4FB3-9E51-87BF28082A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92719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5" name="Picture 26">
              <a:extLst>
                <a:ext uri="{FF2B5EF4-FFF2-40B4-BE49-F238E27FC236}">
                  <a16:creationId xmlns:a16="http://schemas.microsoft.com/office/drawing/2014/main" id="{D092F2C1-2983-4F48-AA2D-7CDB1FE54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845" y="1648135"/>
              <a:ext cx="1289832" cy="3854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20BA32B-3FF9-4016-A0BA-AF6945436C0A}"/>
              </a:ext>
            </a:extLst>
          </p:cNvPr>
          <p:cNvSpPr/>
          <p:nvPr/>
        </p:nvSpPr>
        <p:spPr>
          <a:xfrm>
            <a:off x="739775" y="1563688"/>
            <a:ext cx="7648575" cy="5762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390" name="TextBox 3">
            <a:extLst>
              <a:ext uri="{FF2B5EF4-FFF2-40B4-BE49-F238E27FC236}">
                <a16:creationId xmlns:a16="http://schemas.microsoft.com/office/drawing/2014/main" id="{4B06BF03-9EDE-4E82-BA0E-365DFEDFB70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827213" y="1666875"/>
            <a:ext cx="5489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 if we looked at the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horizontal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groups instead?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720A2587-2374-4304-A4A4-73D7EC7D6265}"/>
              </a:ext>
            </a:extLst>
          </p:cNvPr>
          <p:cNvSpPr/>
          <p:nvPr/>
        </p:nvSpPr>
        <p:spPr>
          <a:xfrm>
            <a:off x="1117600" y="3392488"/>
            <a:ext cx="6908800" cy="550862"/>
          </a:xfrm>
          <a:prstGeom prst="roundRect">
            <a:avLst/>
          </a:prstGeom>
          <a:noFill/>
          <a:ln w="57150">
            <a:solidFill>
              <a:srgbClr val="FA6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7">
            <a:extLst>
              <a:ext uri="{FF2B5EF4-FFF2-40B4-BE49-F238E27FC236}">
                <a16:creationId xmlns:a16="http://schemas.microsoft.com/office/drawing/2014/main" id="{C05F7F12-50B8-42B4-8B76-381D1C445337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203450"/>
            <a:ext cx="7632700" cy="3313113"/>
            <a:chOff x="755649" y="2203830"/>
            <a:chExt cx="7632702" cy="3313451"/>
          </a:xfrm>
          <a:solidFill>
            <a:srgbClr val="A7DBDB"/>
          </a:solidFill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C669870-EE1D-46BB-B75F-F2B9B7E7CFD0}"/>
                </a:ext>
              </a:extLst>
            </p:cNvPr>
            <p:cNvSpPr/>
            <p:nvPr/>
          </p:nvSpPr>
          <p:spPr>
            <a:xfrm>
              <a:off x="755649" y="2203830"/>
              <a:ext cx="7632702" cy="1109776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0F941ED-D33C-4419-B072-5287B42EB5DF}"/>
                </a:ext>
              </a:extLst>
            </p:cNvPr>
            <p:cNvSpPr/>
            <p:nvPr/>
          </p:nvSpPr>
          <p:spPr>
            <a:xfrm>
              <a:off x="755649" y="3313606"/>
              <a:ext cx="7632702" cy="1108188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5BF745E-C434-45C1-BD6E-A8E55B8983B6}"/>
                </a:ext>
              </a:extLst>
            </p:cNvPr>
            <p:cNvSpPr/>
            <p:nvPr/>
          </p:nvSpPr>
          <p:spPr>
            <a:xfrm>
              <a:off x="755649" y="4407505"/>
              <a:ext cx="7632702" cy="1109776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9C177787-7227-4D8E-BF1B-CCC30D093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41A2A77-F4FA-4762-A818-690B0D2E13EA}"/>
              </a:ext>
            </a:extLst>
          </p:cNvPr>
          <p:cNvSpPr/>
          <p:nvPr/>
        </p:nvSpPr>
        <p:spPr>
          <a:xfrm>
            <a:off x="755650" y="5595938"/>
            <a:ext cx="7648575" cy="576262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6880D88-8183-4E8B-A0DF-B9E6203F5B7C}"/>
              </a:ext>
            </a:extLst>
          </p:cNvPr>
          <p:cNvSpPr/>
          <p:nvPr/>
        </p:nvSpPr>
        <p:spPr>
          <a:xfrm>
            <a:off x="739775" y="1563688"/>
            <a:ext cx="7648575" cy="5762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414" name="TextBox 3">
            <a:extLst>
              <a:ext uri="{FF2B5EF4-FFF2-40B4-BE49-F238E27FC236}">
                <a16:creationId xmlns:a16="http://schemas.microsoft.com/office/drawing/2014/main" id="{AE245E04-02B2-4EAF-B495-050D42DEA8C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439988" y="1666875"/>
            <a:ext cx="4264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 if we had pods that held 4 peas?</a:t>
            </a:r>
          </a:p>
        </p:txBody>
      </p:sp>
      <p:sp>
        <p:nvSpPr>
          <p:cNvPr id="20487" name="Rectangle 4">
            <a:extLst>
              <a:ext uri="{FF2B5EF4-FFF2-40B4-BE49-F238E27FC236}">
                <a16:creationId xmlns:a16="http://schemas.microsoft.com/office/drawing/2014/main" id="{9A1180B0-7753-4201-98C2-950883746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4463" y="5699125"/>
            <a:ext cx="11929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3 × 4 = 12</a:t>
            </a:r>
          </a:p>
        </p:txBody>
      </p:sp>
      <p:grpSp>
        <p:nvGrpSpPr>
          <p:cNvPr id="17416" name="Group 6">
            <a:extLst>
              <a:ext uri="{FF2B5EF4-FFF2-40B4-BE49-F238E27FC236}">
                <a16:creationId xmlns:a16="http://schemas.microsoft.com/office/drawing/2014/main" id="{7B3C9BE6-88D6-4EFC-8708-F94A543440BA}"/>
              </a:ext>
            </a:extLst>
          </p:cNvPr>
          <p:cNvGrpSpPr>
            <a:grpSpLocks/>
          </p:cNvGrpSpPr>
          <p:nvPr/>
        </p:nvGrpSpPr>
        <p:grpSpPr bwMode="auto">
          <a:xfrm>
            <a:off x="2730500" y="2312988"/>
            <a:ext cx="3524250" cy="3051175"/>
            <a:chOff x="2731263" y="2312703"/>
            <a:chExt cx="3523376" cy="3051465"/>
          </a:xfrm>
        </p:grpSpPr>
        <p:pic>
          <p:nvPicPr>
            <p:cNvPr id="17417" name="Picture 5">
              <a:extLst>
                <a:ext uri="{FF2B5EF4-FFF2-40B4-BE49-F238E27FC236}">
                  <a16:creationId xmlns:a16="http://schemas.microsoft.com/office/drawing/2014/main" id="{E05F3C2B-468B-4DAD-8673-9CC00BBF30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2312703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8" name="Picture 33">
              <a:extLst>
                <a:ext uri="{FF2B5EF4-FFF2-40B4-BE49-F238E27FC236}">
                  <a16:creationId xmlns:a16="http://schemas.microsoft.com/office/drawing/2014/main" id="{28B5C5D5-BFA4-42D1-925B-42451D09A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3436862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9" name="Picture 35">
              <a:extLst>
                <a:ext uri="{FF2B5EF4-FFF2-40B4-BE49-F238E27FC236}">
                  <a16:creationId xmlns:a16="http://schemas.microsoft.com/office/drawing/2014/main" id="{72AE8637-BF27-4782-9F59-D6F8622F5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4561021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4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5A31AD-7F48-44AF-A828-43E34AE35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75DAF2C-285F-4691-9D38-99726B137B69}"/>
              </a:ext>
            </a:extLst>
          </p:cNvPr>
          <p:cNvSpPr/>
          <p:nvPr/>
        </p:nvSpPr>
        <p:spPr>
          <a:xfrm>
            <a:off x="747713" y="5507038"/>
            <a:ext cx="7648575" cy="5762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We can write 2 multiplication statements about our group of 12 peas.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A640D7B-CF1B-4855-9CC9-A81D1183B67E}"/>
              </a:ext>
            </a:extLst>
          </p:cNvPr>
          <p:cNvSpPr/>
          <p:nvPr/>
        </p:nvSpPr>
        <p:spPr>
          <a:xfrm>
            <a:off x="765175" y="1563688"/>
            <a:ext cx="3763963" cy="576262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437" name="TextBox 3">
            <a:extLst>
              <a:ext uri="{FF2B5EF4-FFF2-40B4-BE49-F238E27FC236}">
                <a16:creationId xmlns:a16="http://schemas.microsoft.com/office/drawing/2014/main" id="{884F98BA-2007-46E9-9270-FBA1E6E699F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44688" y="1670050"/>
            <a:ext cx="1404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4 × 3 = 12</a:t>
            </a:r>
          </a:p>
        </p:txBody>
      </p:sp>
      <p:grpSp>
        <p:nvGrpSpPr>
          <p:cNvPr id="18454" name="Group 7">
            <a:extLst>
              <a:ext uri="{FF2B5EF4-FFF2-40B4-BE49-F238E27FC236}">
                <a16:creationId xmlns:a16="http://schemas.microsoft.com/office/drawing/2014/main" id="{3B3929F0-DF79-49FA-BE1E-0F6ABD965038}"/>
              </a:ext>
            </a:extLst>
          </p:cNvPr>
          <p:cNvGrpSpPr>
            <a:grpSpLocks/>
          </p:cNvGrpSpPr>
          <p:nvPr/>
        </p:nvGrpSpPr>
        <p:grpSpPr bwMode="auto">
          <a:xfrm>
            <a:off x="4870450" y="2447925"/>
            <a:ext cx="3271838" cy="2840038"/>
            <a:chOff x="755649" y="2203830"/>
            <a:chExt cx="7632702" cy="3313451"/>
          </a:xfrm>
          <a:solidFill>
            <a:srgbClr val="A7DBDB"/>
          </a:solidFill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3E5EC16-0959-4D8E-993D-94E1A18C33C1}"/>
                </a:ext>
              </a:extLst>
            </p:cNvPr>
            <p:cNvSpPr/>
            <p:nvPr/>
          </p:nvSpPr>
          <p:spPr>
            <a:xfrm>
              <a:off x="755649" y="2203830"/>
              <a:ext cx="7632702" cy="1109423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E6C61EB1-EB70-4ABE-A398-099997F1589A}"/>
                </a:ext>
              </a:extLst>
            </p:cNvPr>
            <p:cNvSpPr/>
            <p:nvPr/>
          </p:nvSpPr>
          <p:spPr>
            <a:xfrm>
              <a:off x="755649" y="3313253"/>
              <a:ext cx="7632702" cy="110942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F3C8CB4-2F32-4021-8082-B7BE3D5652A4}"/>
                </a:ext>
              </a:extLst>
            </p:cNvPr>
            <p:cNvSpPr/>
            <p:nvPr/>
          </p:nvSpPr>
          <p:spPr>
            <a:xfrm>
              <a:off x="755649" y="4407858"/>
              <a:ext cx="7632702" cy="1109423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8439" name="Group 6">
            <a:extLst>
              <a:ext uri="{FF2B5EF4-FFF2-40B4-BE49-F238E27FC236}">
                <a16:creationId xmlns:a16="http://schemas.microsoft.com/office/drawing/2014/main" id="{BCC5C4E8-1042-4E49-A851-65AB035418B6}"/>
              </a:ext>
            </a:extLst>
          </p:cNvPr>
          <p:cNvGrpSpPr>
            <a:grpSpLocks/>
          </p:cNvGrpSpPr>
          <p:nvPr/>
        </p:nvGrpSpPr>
        <p:grpSpPr bwMode="auto">
          <a:xfrm>
            <a:off x="5011738" y="2541588"/>
            <a:ext cx="3019425" cy="2614612"/>
            <a:chOff x="2731263" y="2312703"/>
            <a:chExt cx="3523376" cy="3051465"/>
          </a:xfrm>
        </p:grpSpPr>
        <p:pic>
          <p:nvPicPr>
            <p:cNvPr id="18448" name="Picture 5">
              <a:extLst>
                <a:ext uri="{FF2B5EF4-FFF2-40B4-BE49-F238E27FC236}">
                  <a16:creationId xmlns:a16="http://schemas.microsoft.com/office/drawing/2014/main" id="{2E9E810B-1829-4A05-B749-35546A1AFC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2312703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9" name="Picture 33">
              <a:extLst>
                <a:ext uri="{FF2B5EF4-FFF2-40B4-BE49-F238E27FC236}">
                  <a16:creationId xmlns:a16="http://schemas.microsoft.com/office/drawing/2014/main" id="{28E41700-E434-4047-A8E4-24527B5BDB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3436862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0" name="Picture 35">
              <a:extLst>
                <a:ext uri="{FF2B5EF4-FFF2-40B4-BE49-F238E27FC236}">
                  <a16:creationId xmlns:a16="http://schemas.microsoft.com/office/drawing/2014/main" id="{E1FEE73F-9782-46C3-A38C-926E83E534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4561021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4" name="Group 14">
            <a:extLst>
              <a:ext uri="{FF2B5EF4-FFF2-40B4-BE49-F238E27FC236}">
                <a16:creationId xmlns:a16="http://schemas.microsoft.com/office/drawing/2014/main" id="{07EABF90-E1C2-4DAD-8A4B-6C8EA4764507}"/>
              </a:ext>
            </a:extLst>
          </p:cNvPr>
          <p:cNvGrpSpPr>
            <a:grpSpLocks/>
          </p:cNvGrpSpPr>
          <p:nvPr/>
        </p:nvGrpSpPr>
        <p:grpSpPr bwMode="auto">
          <a:xfrm>
            <a:off x="1010975" y="2447925"/>
            <a:ext cx="3270776" cy="2840038"/>
            <a:chOff x="755649" y="2203830"/>
            <a:chExt cx="7632828" cy="3098012"/>
          </a:xfrm>
          <a:solidFill>
            <a:srgbClr val="A7DBDB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3000054-0EB5-42C2-B8C7-8757763ED907}"/>
                </a:ext>
              </a:extLst>
            </p:cNvPr>
            <p:cNvSpPr/>
            <p:nvPr/>
          </p:nvSpPr>
          <p:spPr>
            <a:xfrm>
              <a:off x="756263" y="2203830"/>
              <a:ext cx="1907899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D76E4E1-6A99-4ECE-A5CE-28443270F19E}"/>
                </a:ext>
              </a:extLst>
            </p:cNvPr>
            <p:cNvSpPr/>
            <p:nvPr/>
          </p:nvSpPr>
          <p:spPr>
            <a:xfrm>
              <a:off x="2664162" y="2203830"/>
              <a:ext cx="1907901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EC1464F-24F1-4442-AB4E-20361125F605}"/>
                </a:ext>
              </a:extLst>
            </p:cNvPr>
            <p:cNvSpPr/>
            <p:nvPr/>
          </p:nvSpPr>
          <p:spPr>
            <a:xfrm>
              <a:off x="4572063" y="2203830"/>
              <a:ext cx="1907899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652889B-3A95-46F8-B390-AAA88C9BE049}"/>
                </a:ext>
              </a:extLst>
            </p:cNvPr>
            <p:cNvSpPr/>
            <p:nvPr/>
          </p:nvSpPr>
          <p:spPr>
            <a:xfrm>
              <a:off x="6479962" y="2203830"/>
              <a:ext cx="1907901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8441" name="Group 1">
            <a:extLst>
              <a:ext uri="{FF2B5EF4-FFF2-40B4-BE49-F238E27FC236}">
                <a16:creationId xmlns:a16="http://schemas.microsoft.com/office/drawing/2014/main" id="{10D68836-C04A-4890-8E04-B5447B3FCBFC}"/>
              </a:ext>
            </a:extLst>
          </p:cNvPr>
          <p:cNvGrpSpPr>
            <a:grpSpLocks/>
          </p:cNvGrpSpPr>
          <p:nvPr/>
        </p:nvGrpSpPr>
        <p:grpSpPr bwMode="auto">
          <a:xfrm>
            <a:off x="985838" y="2525713"/>
            <a:ext cx="3321050" cy="2595562"/>
            <a:chOff x="726256" y="2295494"/>
            <a:chExt cx="3875075" cy="3026706"/>
          </a:xfrm>
        </p:grpSpPr>
        <p:pic>
          <p:nvPicPr>
            <p:cNvPr id="2" name="Picture 20">
              <a:extLst>
                <a:ext uri="{FF2B5EF4-FFF2-40B4-BE49-F238E27FC236}">
                  <a16:creationId xmlns:a16="http://schemas.microsoft.com/office/drawing/2014/main" id="{B6F7982C-8A7E-4FF8-8980-5066B67B4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608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5" name="Picture 21">
              <a:extLst>
                <a:ext uri="{FF2B5EF4-FFF2-40B4-BE49-F238E27FC236}">
                  <a16:creationId xmlns:a16="http://schemas.microsoft.com/office/drawing/2014/main" id="{088B6CE4-1D92-4231-9273-57D4F86D4A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0360" y="2295494"/>
              <a:ext cx="1012763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Picture 22">
              <a:extLst>
                <a:ext uri="{FF2B5EF4-FFF2-40B4-BE49-F238E27FC236}">
                  <a16:creationId xmlns:a16="http://schemas.microsoft.com/office/drawing/2014/main" id="{0C907B3D-DF87-4CB7-BD66-623D2E420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88567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7" name="Picture 23">
              <a:extLst>
                <a:ext uri="{FF2B5EF4-FFF2-40B4-BE49-F238E27FC236}">
                  <a16:creationId xmlns:a16="http://schemas.microsoft.com/office/drawing/2014/main" id="{6255B086-8FBF-4041-8120-2D4C1722F8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256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92AAF24F-DFEC-4FD8-B9C7-9B4037C49641}"/>
              </a:ext>
            </a:extLst>
          </p:cNvPr>
          <p:cNvSpPr/>
          <p:nvPr/>
        </p:nvSpPr>
        <p:spPr>
          <a:xfrm>
            <a:off x="4624388" y="1565275"/>
            <a:ext cx="3763962" cy="576263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443" name="TextBox 31">
            <a:extLst>
              <a:ext uri="{FF2B5EF4-FFF2-40B4-BE49-F238E27FC236}">
                <a16:creationId xmlns:a16="http://schemas.microsoft.com/office/drawing/2014/main" id="{F94964A5-2B8D-4C44-9FCD-47ED1144901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838825" y="1670050"/>
            <a:ext cx="14049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3 × 4 = 12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737730A8-67A7-4856-86B6-0D0649D9E3AE}"/>
              </a:ext>
            </a:extLst>
          </p:cNvPr>
          <p:cNvSpPr/>
          <p:nvPr/>
        </p:nvSpPr>
        <p:spPr>
          <a:xfrm>
            <a:off x="765175" y="2247900"/>
            <a:ext cx="3763963" cy="379413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3FBBAE5-61BD-41CC-BB63-5D430CA00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3CB8E-3036-4855-A43A-5E83F4912C1E}"/>
              </a:ext>
            </a:extLst>
          </p:cNvPr>
          <p:cNvSpPr/>
          <p:nvPr/>
        </p:nvSpPr>
        <p:spPr>
          <a:xfrm>
            <a:off x="765175" y="1563688"/>
            <a:ext cx="3763963" cy="682625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461" name="TextBox 3">
            <a:extLst>
              <a:ext uri="{FF2B5EF4-FFF2-40B4-BE49-F238E27FC236}">
                <a16:creationId xmlns:a16="http://schemas.microsoft.com/office/drawing/2014/main" id="{4DFCB5F1-8E92-4B67-8DAB-21B82A50525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38200" y="1587500"/>
            <a:ext cx="3608388" cy="646113"/>
          </a:xfrm>
          <a:prstGeom prst="rect">
            <a:avLst/>
          </a:prstGeom>
          <a:solidFill>
            <a:srgbClr val="3691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When we grouped our 12 peas into pods of 3, we had 4 pods.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527BA98-24F3-4794-9CBA-3233BDD31269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588000"/>
            <a:ext cx="7648575" cy="646331"/>
            <a:chOff x="755650" y="5587781"/>
            <a:chExt cx="7648575" cy="646549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C95322C-FD2E-45D7-941B-B108F2CFBE68}"/>
                </a:ext>
              </a:extLst>
            </p:cNvPr>
            <p:cNvSpPr/>
            <p:nvPr/>
          </p:nvSpPr>
          <p:spPr>
            <a:xfrm>
              <a:off x="755650" y="5595722"/>
              <a:ext cx="7648575" cy="638390"/>
            </a:xfrm>
            <a:prstGeom prst="rect">
              <a:avLst/>
            </a:prstGeom>
            <a:solidFill>
              <a:srgbClr val="69D2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9481" name="Rectangle 4">
              <a:extLst>
                <a:ext uri="{FF2B5EF4-FFF2-40B4-BE49-F238E27FC236}">
                  <a16:creationId xmlns:a16="http://schemas.microsoft.com/office/drawing/2014/main" id="{D734AFC1-F4DF-4AA4-9769-E3B318070B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5176" y="5587781"/>
              <a:ext cx="7623174" cy="646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Look carefully at the division statements.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Both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of our division statements start with the total number of peas, which in this case is 12. </a:t>
              </a:r>
            </a:p>
          </p:txBody>
        </p:sp>
      </p:grpSp>
      <p:grpSp>
        <p:nvGrpSpPr>
          <p:cNvPr id="19488" name="Group 7">
            <a:extLst>
              <a:ext uri="{FF2B5EF4-FFF2-40B4-BE49-F238E27FC236}">
                <a16:creationId xmlns:a16="http://schemas.microsoft.com/office/drawing/2014/main" id="{24FD9127-8422-4FD7-975C-0B0BB421A478}"/>
              </a:ext>
            </a:extLst>
          </p:cNvPr>
          <p:cNvGrpSpPr>
            <a:grpSpLocks/>
          </p:cNvGrpSpPr>
          <p:nvPr/>
        </p:nvGrpSpPr>
        <p:grpSpPr bwMode="auto">
          <a:xfrm>
            <a:off x="5118100" y="2859088"/>
            <a:ext cx="2754313" cy="2390775"/>
            <a:chOff x="755649" y="2203830"/>
            <a:chExt cx="7632702" cy="3313451"/>
          </a:xfrm>
          <a:solidFill>
            <a:srgbClr val="A7DBDB"/>
          </a:solidFill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FE318B3-C871-42B1-B0E5-C2CF54113B9D}"/>
                </a:ext>
              </a:extLst>
            </p:cNvPr>
            <p:cNvSpPr/>
            <p:nvPr/>
          </p:nvSpPr>
          <p:spPr>
            <a:xfrm>
              <a:off x="755649" y="2203830"/>
              <a:ext cx="7632702" cy="1108884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86BB880-8E4D-4B88-AD38-5D7C829B3CDF}"/>
                </a:ext>
              </a:extLst>
            </p:cNvPr>
            <p:cNvSpPr/>
            <p:nvPr/>
          </p:nvSpPr>
          <p:spPr>
            <a:xfrm>
              <a:off x="755649" y="3312714"/>
              <a:ext cx="7632702" cy="1108884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DF1F294-6157-474E-93D4-E90441E0BCB6}"/>
                </a:ext>
              </a:extLst>
            </p:cNvPr>
            <p:cNvSpPr/>
            <p:nvPr/>
          </p:nvSpPr>
          <p:spPr>
            <a:xfrm>
              <a:off x="755649" y="4408397"/>
              <a:ext cx="7632702" cy="1108884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464" name="Group 6">
            <a:extLst>
              <a:ext uri="{FF2B5EF4-FFF2-40B4-BE49-F238E27FC236}">
                <a16:creationId xmlns:a16="http://schemas.microsoft.com/office/drawing/2014/main" id="{DB250294-1746-427A-894F-E610585F019E}"/>
              </a:ext>
            </a:extLst>
          </p:cNvPr>
          <p:cNvGrpSpPr>
            <a:grpSpLocks/>
          </p:cNvGrpSpPr>
          <p:nvPr/>
        </p:nvGrpSpPr>
        <p:grpSpPr bwMode="auto">
          <a:xfrm>
            <a:off x="5237163" y="2936875"/>
            <a:ext cx="2541587" cy="2201863"/>
            <a:chOff x="2731263" y="2312703"/>
            <a:chExt cx="3523376" cy="3051465"/>
          </a:xfrm>
        </p:grpSpPr>
        <p:pic>
          <p:nvPicPr>
            <p:cNvPr id="19477" name="Picture 5">
              <a:extLst>
                <a:ext uri="{FF2B5EF4-FFF2-40B4-BE49-F238E27FC236}">
                  <a16:creationId xmlns:a16="http://schemas.microsoft.com/office/drawing/2014/main" id="{3DD47184-7152-4F58-9FFD-A970ED82E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2312703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3">
              <a:extLst>
                <a:ext uri="{FF2B5EF4-FFF2-40B4-BE49-F238E27FC236}">
                  <a16:creationId xmlns:a16="http://schemas.microsoft.com/office/drawing/2014/main" id="{E8E7BFC2-7A25-4D05-AD24-8649393289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3436862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9" name="Picture 35">
              <a:extLst>
                <a:ext uri="{FF2B5EF4-FFF2-40B4-BE49-F238E27FC236}">
                  <a16:creationId xmlns:a16="http://schemas.microsoft.com/office/drawing/2014/main" id="{9336AA8E-1E75-4344-B545-B3DBA48364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4561021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8" name="Group 14">
            <a:extLst>
              <a:ext uri="{FF2B5EF4-FFF2-40B4-BE49-F238E27FC236}">
                <a16:creationId xmlns:a16="http://schemas.microsoft.com/office/drawing/2014/main" id="{172DC59B-DD9F-4791-8D4F-073F9D858143}"/>
              </a:ext>
            </a:extLst>
          </p:cNvPr>
          <p:cNvGrpSpPr>
            <a:grpSpLocks/>
          </p:cNvGrpSpPr>
          <p:nvPr/>
        </p:nvGrpSpPr>
        <p:grpSpPr bwMode="auto">
          <a:xfrm>
            <a:off x="1264184" y="2909888"/>
            <a:ext cx="2754831" cy="2390775"/>
            <a:chOff x="755649" y="2203830"/>
            <a:chExt cx="7632828" cy="3098012"/>
          </a:xfrm>
          <a:solidFill>
            <a:srgbClr val="A7DBDB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D248335-98A8-41E4-898B-4CF7BBA5611D}"/>
                </a:ext>
              </a:extLst>
            </p:cNvPr>
            <p:cNvSpPr/>
            <p:nvPr/>
          </p:nvSpPr>
          <p:spPr>
            <a:xfrm>
              <a:off x="754169" y="2203830"/>
              <a:ext cx="190894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F22EB50-31B6-4B8E-9356-E5601EC0AC27}"/>
                </a:ext>
              </a:extLst>
            </p:cNvPr>
            <p:cNvSpPr/>
            <p:nvPr/>
          </p:nvSpPr>
          <p:spPr>
            <a:xfrm>
              <a:off x="2663117" y="2203830"/>
              <a:ext cx="190894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A30CD68-EA34-4747-92DD-9D84800193EB}"/>
                </a:ext>
              </a:extLst>
            </p:cNvPr>
            <p:cNvSpPr/>
            <p:nvPr/>
          </p:nvSpPr>
          <p:spPr>
            <a:xfrm>
              <a:off x="4572064" y="2203830"/>
              <a:ext cx="190894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B678826-B308-486A-9D8B-037A8D614658}"/>
                </a:ext>
              </a:extLst>
            </p:cNvPr>
            <p:cNvSpPr/>
            <p:nvPr/>
          </p:nvSpPr>
          <p:spPr>
            <a:xfrm>
              <a:off x="6481012" y="2203830"/>
              <a:ext cx="1908947" cy="3098012"/>
            </a:xfrm>
            <a:prstGeom prst="rect">
              <a:avLst/>
            </a:prstGeom>
            <a:grpFill/>
            <a:ln w="28575">
              <a:solidFill>
                <a:srgbClr val="3691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466" name="Group 1">
            <a:extLst>
              <a:ext uri="{FF2B5EF4-FFF2-40B4-BE49-F238E27FC236}">
                <a16:creationId xmlns:a16="http://schemas.microsoft.com/office/drawing/2014/main" id="{3C40B933-FA0D-47CC-B6C8-4DA0385209B4}"/>
              </a:ext>
            </a:extLst>
          </p:cNvPr>
          <p:cNvGrpSpPr>
            <a:grpSpLocks/>
          </p:cNvGrpSpPr>
          <p:nvPr/>
        </p:nvGrpSpPr>
        <p:grpSpPr bwMode="auto">
          <a:xfrm>
            <a:off x="1243013" y="2976563"/>
            <a:ext cx="2797175" cy="2182812"/>
            <a:chOff x="726256" y="2295494"/>
            <a:chExt cx="3875075" cy="3026706"/>
          </a:xfrm>
        </p:grpSpPr>
        <p:pic>
          <p:nvPicPr>
            <p:cNvPr id="5" name="Picture 20">
              <a:extLst>
                <a:ext uri="{FF2B5EF4-FFF2-40B4-BE49-F238E27FC236}">
                  <a16:creationId xmlns:a16="http://schemas.microsoft.com/office/drawing/2014/main" id="{4264C978-8BF9-459A-8EBB-9CAF096D7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608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4" name="Picture 21">
              <a:extLst>
                <a:ext uri="{FF2B5EF4-FFF2-40B4-BE49-F238E27FC236}">
                  <a16:creationId xmlns:a16="http://schemas.microsoft.com/office/drawing/2014/main" id="{9BAAE2E0-FC8A-4AFE-914B-B95A80C7D6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0360" y="2295494"/>
              <a:ext cx="1012763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5" name="Picture 22">
              <a:extLst>
                <a:ext uri="{FF2B5EF4-FFF2-40B4-BE49-F238E27FC236}">
                  <a16:creationId xmlns:a16="http://schemas.microsoft.com/office/drawing/2014/main" id="{D0A56CCF-3E01-4CAF-949F-CB551E01B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88567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6" name="Picture 23">
              <a:extLst>
                <a:ext uri="{FF2B5EF4-FFF2-40B4-BE49-F238E27FC236}">
                  <a16:creationId xmlns:a16="http://schemas.microsoft.com/office/drawing/2014/main" id="{6F150737-08AA-4157-8425-47CAC1149E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256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67" name="TextBox 3">
            <a:extLst>
              <a:ext uri="{FF2B5EF4-FFF2-40B4-BE49-F238E27FC236}">
                <a16:creationId xmlns:a16="http://schemas.microsoft.com/office/drawing/2014/main" id="{C2E8B945-D75E-4848-871F-FBF8641FE92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838200" y="2257425"/>
            <a:ext cx="360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12 ÷ 3 = 4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E07A917-B26F-451E-8A70-4CA9805221B4}"/>
              </a:ext>
            </a:extLst>
          </p:cNvPr>
          <p:cNvSpPr/>
          <p:nvPr/>
        </p:nvSpPr>
        <p:spPr>
          <a:xfrm>
            <a:off x="4618038" y="2243138"/>
            <a:ext cx="3763962" cy="377825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1CB1049-E7DD-436D-ACC7-2BED1A421AD7}"/>
              </a:ext>
            </a:extLst>
          </p:cNvPr>
          <p:cNvSpPr/>
          <p:nvPr/>
        </p:nvSpPr>
        <p:spPr>
          <a:xfrm>
            <a:off x="4618038" y="1557338"/>
            <a:ext cx="3763962" cy="68421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470" name="TextBox 3">
            <a:extLst>
              <a:ext uri="{FF2B5EF4-FFF2-40B4-BE49-F238E27FC236}">
                <a16:creationId xmlns:a16="http://schemas.microsoft.com/office/drawing/2014/main" id="{C8EB2130-2212-41C8-A357-03C0A096AEB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691063" y="1581150"/>
            <a:ext cx="3608387" cy="647700"/>
          </a:xfrm>
          <a:prstGeom prst="rect">
            <a:avLst/>
          </a:prstGeom>
          <a:solidFill>
            <a:srgbClr val="3691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When we grouped our 12 peas into pods of 4, we had 3 pods.</a:t>
            </a:r>
          </a:p>
        </p:txBody>
      </p:sp>
      <p:sp>
        <p:nvSpPr>
          <p:cNvPr id="19471" name="TextBox 3">
            <a:extLst>
              <a:ext uri="{FF2B5EF4-FFF2-40B4-BE49-F238E27FC236}">
                <a16:creationId xmlns:a16="http://schemas.microsoft.com/office/drawing/2014/main" id="{1E907A01-B84B-4C10-B643-4B4ABF9619E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691063" y="2252663"/>
            <a:ext cx="3608387" cy="368300"/>
          </a:xfrm>
          <a:prstGeom prst="rect">
            <a:avLst/>
          </a:prstGeom>
          <a:solidFill>
            <a:srgbClr val="69D2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12 ÷ 4 = 3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0D44746-DD4E-4F09-B976-D564B54EBB44}"/>
              </a:ext>
            </a:extLst>
          </p:cNvPr>
          <p:cNvGrpSpPr>
            <a:grpSpLocks/>
          </p:cNvGrpSpPr>
          <p:nvPr/>
        </p:nvGrpSpPr>
        <p:grpSpPr bwMode="auto">
          <a:xfrm>
            <a:off x="2149564" y="2562225"/>
            <a:ext cx="4086225" cy="255588"/>
            <a:chOff x="2184400" y="2561612"/>
            <a:chExt cx="4086799" cy="256456"/>
          </a:xfrm>
          <a:solidFill>
            <a:srgbClr val="FA6900"/>
          </a:solidFill>
        </p:grpSpPr>
        <p:grpSp>
          <p:nvGrpSpPr>
            <p:cNvPr id="19472" name="Group 8">
              <a:extLst>
                <a:ext uri="{FF2B5EF4-FFF2-40B4-BE49-F238E27FC236}">
                  <a16:creationId xmlns:a16="http://schemas.microsoft.com/office/drawing/2014/main" id="{708F0D9E-FAFD-4D22-A30E-FF02BC9E87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4400" y="2561612"/>
              <a:ext cx="234950" cy="238808"/>
              <a:chOff x="2184400" y="2561612"/>
              <a:chExt cx="234950" cy="238808"/>
            </a:xfrm>
            <a:grpFill/>
          </p:grpSpPr>
          <p:sp>
            <p:nvSpPr>
              <p:cNvPr id="6" name="Up Arrow 5">
                <a:extLst>
                  <a:ext uri="{FF2B5EF4-FFF2-40B4-BE49-F238E27FC236}">
                    <a16:creationId xmlns:a16="http://schemas.microsoft.com/office/drawing/2014/main" id="{0248B45F-CB11-40C0-B3D7-BE1F7131B351}"/>
                  </a:ext>
                </a:extLst>
              </p:cNvPr>
              <p:cNvSpPr/>
              <p:nvPr/>
            </p:nvSpPr>
            <p:spPr>
              <a:xfrm>
                <a:off x="2247909" y="2596656"/>
                <a:ext cx="100027" cy="203890"/>
              </a:xfrm>
              <a:prstGeom prst="up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343F4A16-E4EA-45F2-9254-42DA572B6123}"/>
                  </a:ext>
                </a:extLst>
              </p:cNvPr>
              <p:cNvCxnSpPr/>
              <p:nvPr/>
            </p:nvCxnSpPr>
            <p:spPr>
              <a:xfrm>
                <a:off x="2184400" y="2561612"/>
                <a:ext cx="234983" cy="0"/>
              </a:xfrm>
              <a:prstGeom prst="line">
                <a:avLst/>
              </a:prstGeom>
              <a:grpFill/>
              <a:ln w="38100">
                <a:solidFill>
                  <a:srgbClr val="FA69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473" name="Group 48">
              <a:extLst>
                <a:ext uri="{FF2B5EF4-FFF2-40B4-BE49-F238E27FC236}">
                  <a16:creationId xmlns:a16="http://schemas.microsoft.com/office/drawing/2014/main" id="{53EB72B5-0128-469B-BC06-7D7AF6D0D0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36249" y="2579260"/>
              <a:ext cx="234950" cy="238808"/>
              <a:chOff x="2184400" y="2561612"/>
              <a:chExt cx="234950" cy="238808"/>
            </a:xfrm>
            <a:grpFill/>
          </p:grpSpPr>
          <p:sp>
            <p:nvSpPr>
              <p:cNvPr id="50" name="Up Arrow 49">
                <a:extLst>
                  <a:ext uri="{FF2B5EF4-FFF2-40B4-BE49-F238E27FC236}">
                    <a16:creationId xmlns:a16="http://schemas.microsoft.com/office/drawing/2014/main" id="{3467C180-B321-40C1-A9CB-B39C04637079}"/>
                  </a:ext>
                </a:extLst>
              </p:cNvPr>
              <p:cNvSpPr/>
              <p:nvPr/>
            </p:nvSpPr>
            <p:spPr>
              <a:xfrm>
                <a:off x="2247876" y="2596530"/>
                <a:ext cx="100027" cy="203890"/>
              </a:xfrm>
              <a:prstGeom prst="up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003BBFF2-34E0-46BA-B02C-FD8F5CE09432}"/>
                  </a:ext>
                </a:extLst>
              </p:cNvPr>
              <p:cNvCxnSpPr/>
              <p:nvPr/>
            </p:nvCxnSpPr>
            <p:spPr>
              <a:xfrm>
                <a:off x="2184367" y="2561487"/>
                <a:ext cx="234983" cy="0"/>
              </a:xfrm>
              <a:prstGeom prst="line">
                <a:avLst/>
              </a:prstGeom>
              <a:grpFill/>
              <a:ln w="38100">
                <a:solidFill>
                  <a:srgbClr val="FA69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9A5A79D-A66A-40F3-AF53-BCBE07251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D8155B8-3503-4A31-BC58-5CC97D67C5FC}"/>
              </a:ext>
            </a:extLst>
          </p:cNvPr>
          <p:cNvSpPr/>
          <p:nvPr/>
        </p:nvSpPr>
        <p:spPr bwMode="auto">
          <a:xfrm>
            <a:off x="5118100" y="2495550"/>
            <a:ext cx="2754313" cy="8001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0728E8D-AFFA-4F5A-B058-C68D8F8F848E}"/>
              </a:ext>
            </a:extLst>
          </p:cNvPr>
          <p:cNvSpPr/>
          <p:nvPr/>
        </p:nvSpPr>
        <p:spPr bwMode="auto">
          <a:xfrm>
            <a:off x="5118100" y="3295650"/>
            <a:ext cx="2754313" cy="8001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DAE2A29-5D27-4CFB-9BB6-1D61743B6FFB}"/>
              </a:ext>
            </a:extLst>
          </p:cNvPr>
          <p:cNvSpPr/>
          <p:nvPr/>
        </p:nvSpPr>
        <p:spPr bwMode="auto">
          <a:xfrm>
            <a:off x="5118100" y="4086225"/>
            <a:ext cx="2754313" cy="800100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0486" name="Group 6">
            <a:extLst>
              <a:ext uri="{FF2B5EF4-FFF2-40B4-BE49-F238E27FC236}">
                <a16:creationId xmlns:a16="http://schemas.microsoft.com/office/drawing/2014/main" id="{4C79756D-2343-4EC9-BE41-FBAEC795E373}"/>
              </a:ext>
            </a:extLst>
          </p:cNvPr>
          <p:cNvGrpSpPr>
            <a:grpSpLocks/>
          </p:cNvGrpSpPr>
          <p:nvPr/>
        </p:nvGrpSpPr>
        <p:grpSpPr bwMode="auto">
          <a:xfrm>
            <a:off x="5237163" y="2573338"/>
            <a:ext cx="2541587" cy="2201862"/>
            <a:chOff x="2731263" y="2312703"/>
            <a:chExt cx="3523376" cy="3051465"/>
          </a:xfrm>
        </p:grpSpPr>
        <p:pic>
          <p:nvPicPr>
            <p:cNvPr id="20502" name="Picture 5">
              <a:extLst>
                <a:ext uri="{FF2B5EF4-FFF2-40B4-BE49-F238E27FC236}">
                  <a16:creationId xmlns:a16="http://schemas.microsoft.com/office/drawing/2014/main" id="{81AC6193-A3FE-40A5-AA92-CDDF8E849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2312703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3" name="Picture 33">
              <a:extLst>
                <a:ext uri="{FF2B5EF4-FFF2-40B4-BE49-F238E27FC236}">
                  <a16:creationId xmlns:a16="http://schemas.microsoft.com/office/drawing/2014/main" id="{93D8FD15-D8CD-4D01-BCA0-4EBD1D85EF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3436862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35">
              <a:extLst>
                <a:ext uri="{FF2B5EF4-FFF2-40B4-BE49-F238E27FC236}">
                  <a16:creationId xmlns:a16="http://schemas.microsoft.com/office/drawing/2014/main" id="{30375E2B-BDE8-4A06-A370-E0D966442C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263" y="4561021"/>
              <a:ext cx="3523376" cy="803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49AF37BE-CDBB-4B65-9F64-0181606A2C0F}"/>
              </a:ext>
            </a:extLst>
          </p:cNvPr>
          <p:cNvSpPr/>
          <p:nvPr/>
        </p:nvSpPr>
        <p:spPr bwMode="auto">
          <a:xfrm>
            <a:off x="1263650" y="2490788"/>
            <a:ext cx="688975" cy="2390775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5874D6-CA25-4D83-8B36-27D477275A6B}"/>
              </a:ext>
            </a:extLst>
          </p:cNvPr>
          <p:cNvSpPr/>
          <p:nvPr/>
        </p:nvSpPr>
        <p:spPr bwMode="auto">
          <a:xfrm>
            <a:off x="1952625" y="2490788"/>
            <a:ext cx="688975" cy="2390775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387CCB-2BDB-4EE7-98F0-C6D5BE6F0B80}"/>
              </a:ext>
            </a:extLst>
          </p:cNvPr>
          <p:cNvSpPr/>
          <p:nvPr/>
        </p:nvSpPr>
        <p:spPr bwMode="auto">
          <a:xfrm>
            <a:off x="2641600" y="2490788"/>
            <a:ext cx="688975" cy="2390775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888A92-F6C1-4797-9BF3-FA88A1C6C7E4}"/>
              </a:ext>
            </a:extLst>
          </p:cNvPr>
          <p:cNvSpPr/>
          <p:nvPr/>
        </p:nvSpPr>
        <p:spPr bwMode="auto">
          <a:xfrm>
            <a:off x="3330575" y="2490788"/>
            <a:ext cx="688975" cy="2390775"/>
          </a:xfrm>
          <a:prstGeom prst="rect">
            <a:avLst/>
          </a:prstGeom>
          <a:solidFill>
            <a:srgbClr val="A7DBDB"/>
          </a:solidFill>
          <a:ln w="28575">
            <a:solidFill>
              <a:srgbClr val="3691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0491" name="Group 1">
            <a:extLst>
              <a:ext uri="{FF2B5EF4-FFF2-40B4-BE49-F238E27FC236}">
                <a16:creationId xmlns:a16="http://schemas.microsoft.com/office/drawing/2014/main" id="{F39BB9AD-1104-4FEE-9CA3-2D81BB9D475B}"/>
              </a:ext>
            </a:extLst>
          </p:cNvPr>
          <p:cNvGrpSpPr>
            <a:grpSpLocks/>
          </p:cNvGrpSpPr>
          <p:nvPr/>
        </p:nvGrpSpPr>
        <p:grpSpPr bwMode="auto">
          <a:xfrm>
            <a:off x="1243013" y="2557463"/>
            <a:ext cx="2797175" cy="2182812"/>
            <a:chOff x="726256" y="2295494"/>
            <a:chExt cx="3875075" cy="3026706"/>
          </a:xfrm>
        </p:grpSpPr>
        <p:pic>
          <p:nvPicPr>
            <p:cNvPr id="20498" name="Picture 20">
              <a:extLst>
                <a:ext uri="{FF2B5EF4-FFF2-40B4-BE49-F238E27FC236}">
                  <a16:creationId xmlns:a16="http://schemas.microsoft.com/office/drawing/2014/main" id="{7D48A1A5-7606-4618-9650-45C055A696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608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1">
              <a:extLst>
                <a:ext uri="{FF2B5EF4-FFF2-40B4-BE49-F238E27FC236}">
                  <a16:creationId xmlns:a16="http://schemas.microsoft.com/office/drawing/2014/main" id="{30EE1CFA-CCB9-478A-A2D3-598CCB6B1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80360" y="2295494"/>
              <a:ext cx="1012763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0" name="Picture 22">
              <a:extLst>
                <a:ext uri="{FF2B5EF4-FFF2-40B4-BE49-F238E27FC236}">
                  <a16:creationId xmlns:a16="http://schemas.microsoft.com/office/drawing/2014/main" id="{F05347F8-3133-46F4-8B20-80BA44559B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88567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1" name="Picture 23">
              <a:extLst>
                <a:ext uri="{FF2B5EF4-FFF2-40B4-BE49-F238E27FC236}">
                  <a16:creationId xmlns:a16="http://schemas.microsoft.com/office/drawing/2014/main" id="{845AE41F-2226-4ACA-8FE2-025EECB177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256" y="2295494"/>
              <a:ext cx="1012764" cy="3026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F100C7A-0505-4BEE-BF39-F6E97F0E8D59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5703671"/>
            <a:ext cx="3763963" cy="379412"/>
            <a:chOff x="765175" y="5916438"/>
            <a:chExt cx="3763963" cy="379013"/>
          </a:xfrm>
          <a:solidFill>
            <a:srgbClr val="69D2E7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0A8D489-963F-4963-A49C-41DBF5064E92}"/>
                </a:ext>
              </a:extLst>
            </p:cNvPr>
            <p:cNvSpPr/>
            <p:nvPr/>
          </p:nvSpPr>
          <p:spPr>
            <a:xfrm>
              <a:off x="765175" y="5916438"/>
              <a:ext cx="3763963" cy="3790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499" name="TextBox 3">
              <a:extLst>
                <a:ext uri="{FF2B5EF4-FFF2-40B4-BE49-F238E27FC236}">
                  <a16:creationId xmlns:a16="http://schemas.microsoft.com/office/drawing/2014/main" id="{6A475701-E9C8-4429-A3FC-74F060B1A4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838200" y="5926119"/>
              <a:ext cx="3608388" cy="36894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12 ÷ 4 = 3</a:t>
              </a:r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F43D4CA8-965F-45E2-BDD5-300A5E7A1D09}"/>
              </a:ext>
            </a:extLst>
          </p:cNvPr>
          <p:cNvSpPr/>
          <p:nvPr/>
        </p:nvSpPr>
        <p:spPr>
          <a:xfrm>
            <a:off x="739775" y="1563688"/>
            <a:ext cx="7648575" cy="576262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494" name="TextBox 3">
            <a:extLst>
              <a:ext uri="{FF2B5EF4-FFF2-40B4-BE49-F238E27FC236}">
                <a16:creationId xmlns:a16="http://schemas.microsoft.com/office/drawing/2014/main" id="{47E4972C-DA1D-43D0-A837-D393650F7DD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39774" y="1666875"/>
            <a:ext cx="7648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We can make 4 number statements about our groups of 12 peas.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DD0F122-C811-4068-9063-F6E08813F0AC}"/>
              </a:ext>
            </a:extLst>
          </p:cNvPr>
          <p:cNvGrpSpPr>
            <a:grpSpLocks/>
          </p:cNvGrpSpPr>
          <p:nvPr/>
        </p:nvGrpSpPr>
        <p:grpSpPr bwMode="auto">
          <a:xfrm>
            <a:off x="765175" y="5224246"/>
            <a:ext cx="3763963" cy="377825"/>
            <a:chOff x="765175" y="5436595"/>
            <a:chExt cx="3763963" cy="379013"/>
          </a:xfrm>
          <a:solidFill>
            <a:srgbClr val="69D2E7"/>
          </a:solidFill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E171DAF-E226-4BDF-9CDA-9757A97F7C2A}"/>
                </a:ext>
              </a:extLst>
            </p:cNvPr>
            <p:cNvSpPr/>
            <p:nvPr/>
          </p:nvSpPr>
          <p:spPr>
            <a:xfrm>
              <a:off x="765175" y="5436595"/>
              <a:ext cx="3763963" cy="3790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497" name="TextBox 3">
              <a:extLst>
                <a:ext uri="{FF2B5EF4-FFF2-40B4-BE49-F238E27FC236}">
                  <a16:creationId xmlns:a16="http://schemas.microsoft.com/office/drawing/2014/main" id="{622F68E8-4077-4862-8317-3CC1C89505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838200" y="5446276"/>
              <a:ext cx="3608388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3 × 4 = 12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7BBB4F9-54A4-4436-BECA-0486D685E9DB}"/>
              </a:ext>
            </a:extLst>
          </p:cNvPr>
          <p:cNvGrpSpPr>
            <a:grpSpLocks/>
          </p:cNvGrpSpPr>
          <p:nvPr/>
        </p:nvGrpSpPr>
        <p:grpSpPr bwMode="auto">
          <a:xfrm>
            <a:off x="4641850" y="5703671"/>
            <a:ext cx="3763963" cy="379412"/>
            <a:chOff x="4642286" y="5916438"/>
            <a:chExt cx="3763963" cy="379013"/>
          </a:xfrm>
          <a:solidFill>
            <a:srgbClr val="69D2E7"/>
          </a:solidFill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109DE8E9-C509-4C26-9012-AC3BFACAD167}"/>
                </a:ext>
              </a:extLst>
            </p:cNvPr>
            <p:cNvSpPr/>
            <p:nvPr/>
          </p:nvSpPr>
          <p:spPr>
            <a:xfrm>
              <a:off x="4642286" y="5916438"/>
              <a:ext cx="3763963" cy="3790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495" name="TextBox 3">
              <a:extLst>
                <a:ext uri="{FF2B5EF4-FFF2-40B4-BE49-F238E27FC236}">
                  <a16:creationId xmlns:a16="http://schemas.microsoft.com/office/drawing/2014/main" id="{A83A3D19-521C-4E75-97EE-D4BC36D86A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715311" y="5926119"/>
              <a:ext cx="3608388" cy="369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12 ÷ 3 = 4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856C7A6-BCA0-4260-AEA2-6E8590973509}"/>
              </a:ext>
            </a:extLst>
          </p:cNvPr>
          <p:cNvGrpSpPr>
            <a:grpSpLocks/>
          </p:cNvGrpSpPr>
          <p:nvPr/>
        </p:nvGrpSpPr>
        <p:grpSpPr bwMode="auto">
          <a:xfrm>
            <a:off x="4641850" y="5224246"/>
            <a:ext cx="3763963" cy="379412"/>
            <a:chOff x="4642286" y="5436595"/>
            <a:chExt cx="3763963" cy="380175"/>
          </a:xfrm>
          <a:solidFill>
            <a:srgbClr val="69D2E7"/>
          </a:solidFill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B2F2FEB-397E-4612-8E6A-9E419298DB80}"/>
                </a:ext>
              </a:extLst>
            </p:cNvPr>
            <p:cNvSpPr/>
            <p:nvPr/>
          </p:nvSpPr>
          <p:spPr>
            <a:xfrm>
              <a:off x="4642286" y="5436595"/>
              <a:ext cx="3763963" cy="3785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493" name="TextBox 3">
              <a:extLst>
                <a:ext uri="{FF2B5EF4-FFF2-40B4-BE49-F238E27FC236}">
                  <a16:creationId xmlns:a16="http://schemas.microsoft.com/office/drawing/2014/main" id="{E80BB4D6-A773-4825-AA38-708F940FDA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715311" y="5446276"/>
              <a:ext cx="3608388" cy="37049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4 × 3 = 12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5DA4810-8E0F-49E2-99A1-9C6A34285C77}"/>
              </a:ext>
            </a:extLst>
          </p:cNvPr>
          <p:cNvSpPr/>
          <p:nvPr/>
        </p:nvSpPr>
        <p:spPr>
          <a:xfrm>
            <a:off x="739775" y="1476376"/>
            <a:ext cx="7648575" cy="590550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7D50ED5-F8FD-4197-A6B1-FD319A3B2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21508" name="Rectangle 20">
            <a:extLst>
              <a:ext uri="{FF2B5EF4-FFF2-40B4-BE49-F238E27FC236}">
                <a16:creationId xmlns:a16="http://schemas.microsoft.com/office/drawing/2014/main" id="{D8FFF8C5-889A-4A66-BFA9-FCD487896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774" y="1436812"/>
            <a:ext cx="76485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Can you write 2 multiplication and 2 division statements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about these peas? </a:t>
            </a:r>
          </a:p>
        </p:txBody>
      </p:sp>
      <p:pic>
        <p:nvPicPr>
          <p:cNvPr id="21509" name="Whole Class">
            <a:extLst>
              <a:ext uri="{FF2B5EF4-FFF2-40B4-BE49-F238E27FC236}">
                <a16:creationId xmlns:a16="http://schemas.microsoft.com/office/drawing/2014/main" id="{A88C381F-8C6B-4CEE-A35C-4C294C0FD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0A357530-68F9-4972-8D95-AD9508CDC8B6}"/>
              </a:ext>
            </a:extLst>
          </p:cNvPr>
          <p:cNvSpPr/>
          <p:nvPr/>
        </p:nvSpPr>
        <p:spPr>
          <a:xfrm>
            <a:off x="755650" y="2122488"/>
            <a:ext cx="7632700" cy="3970337"/>
          </a:xfrm>
          <a:prstGeom prst="rect">
            <a:avLst/>
          </a:prstGeom>
          <a:solidFill>
            <a:srgbClr val="A7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1511" name="Group 1">
            <a:extLst>
              <a:ext uri="{FF2B5EF4-FFF2-40B4-BE49-F238E27FC236}">
                <a16:creationId xmlns:a16="http://schemas.microsoft.com/office/drawing/2014/main" id="{062DACA3-BC44-4CEE-BFDB-1CAC2D13F061}"/>
              </a:ext>
            </a:extLst>
          </p:cNvPr>
          <p:cNvGrpSpPr>
            <a:grpSpLocks/>
          </p:cNvGrpSpPr>
          <p:nvPr/>
        </p:nvGrpSpPr>
        <p:grpSpPr bwMode="auto">
          <a:xfrm>
            <a:off x="2197100" y="2820988"/>
            <a:ext cx="4751388" cy="2571750"/>
            <a:chOff x="2211388" y="2778125"/>
            <a:chExt cx="4751387" cy="2571750"/>
          </a:xfrm>
        </p:grpSpPr>
        <p:grpSp>
          <p:nvGrpSpPr>
            <p:cNvPr id="21512" name="Group 4">
              <a:extLst>
                <a:ext uri="{FF2B5EF4-FFF2-40B4-BE49-F238E27FC236}">
                  <a16:creationId xmlns:a16="http://schemas.microsoft.com/office/drawing/2014/main" id="{80073A7F-D623-4854-87DF-C5457F291E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11388" y="2778125"/>
              <a:ext cx="4751387" cy="463550"/>
              <a:chOff x="2211767" y="2778125"/>
              <a:chExt cx="4750478" cy="463550"/>
            </a:xfrm>
          </p:grpSpPr>
          <p:pic>
            <p:nvPicPr>
              <p:cNvPr id="21525" name="Picture 1">
                <a:extLst>
                  <a:ext uri="{FF2B5EF4-FFF2-40B4-BE49-F238E27FC236}">
                    <a16:creationId xmlns:a16="http://schemas.microsoft.com/office/drawing/2014/main" id="{D1EFF976-CD97-42CD-82C1-0B85D54B2F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11767" y="2778125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6" name="Picture 36">
                <a:extLst>
                  <a:ext uri="{FF2B5EF4-FFF2-40B4-BE49-F238E27FC236}">
                    <a16:creationId xmlns:a16="http://schemas.microsoft.com/office/drawing/2014/main" id="{A0394940-F4CF-42FC-AA61-B38631827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73480" y="2778125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7" name="Picture 37">
                <a:extLst>
                  <a:ext uri="{FF2B5EF4-FFF2-40B4-BE49-F238E27FC236}">
                    <a16:creationId xmlns:a16="http://schemas.microsoft.com/office/drawing/2014/main" id="{76AD1FB2-4638-4890-BBB6-2356976F04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35193" y="2778125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8" name="Picture 38">
                <a:extLst>
                  <a:ext uri="{FF2B5EF4-FFF2-40B4-BE49-F238E27FC236}">
                    <a16:creationId xmlns:a16="http://schemas.microsoft.com/office/drawing/2014/main" id="{8A6B1EFD-3209-4754-B153-613910D766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6906" y="2778125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9" name="Picture 39">
                <a:extLst>
                  <a:ext uri="{FF2B5EF4-FFF2-40B4-BE49-F238E27FC236}">
                    <a16:creationId xmlns:a16="http://schemas.microsoft.com/office/drawing/2014/main" id="{F28123FF-4560-4D7E-8CA1-6FC9213D2F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58620" y="2778125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1513" name="Group 3">
              <a:extLst>
                <a:ext uri="{FF2B5EF4-FFF2-40B4-BE49-F238E27FC236}">
                  <a16:creationId xmlns:a16="http://schemas.microsoft.com/office/drawing/2014/main" id="{5FB6B513-5AEC-47CC-98B7-7D25D17EA6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11388" y="3832225"/>
              <a:ext cx="4751387" cy="463550"/>
              <a:chOff x="2211767" y="3584866"/>
              <a:chExt cx="4750478" cy="463550"/>
            </a:xfrm>
          </p:grpSpPr>
          <p:pic>
            <p:nvPicPr>
              <p:cNvPr id="21520" name="Picture 1">
                <a:extLst>
                  <a:ext uri="{FF2B5EF4-FFF2-40B4-BE49-F238E27FC236}">
                    <a16:creationId xmlns:a16="http://schemas.microsoft.com/office/drawing/2014/main" id="{D42CC820-FE47-40FA-B307-2065E1B38F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11767" y="3584866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1" name="Picture 36">
                <a:extLst>
                  <a:ext uri="{FF2B5EF4-FFF2-40B4-BE49-F238E27FC236}">
                    <a16:creationId xmlns:a16="http://schemas.microsoft.com/office/drawing/2014/main" id="{BD84596D-6424-472D-8349-F9BE3A0783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73480" y="3584866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2" name="Picture 37">
                <a:extLst>
                  <a:ext uri="{FF2B5EF4-FFF2-40B4-BE49-F238E27FC236}">
                    <a16:creationId xmlns:a16="http://schemas.microsoft.com/office/drawing/2014/main" id="{34EA9C5F-80F1-4E3C-810A-3E95C9A862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35193" y="3584866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3" name="Picture 38">
                <a:extLst>
                  <a:ext uri="{FF2B5EF4-FFF2-40B4-BE49-F238E27FC236}">
                    <a16:creationId xmlns:a16="http://schemas.microsoft.com/office/drawing/2014/main" id="{8127C401-9998-4B43-B0EF-1A72816CED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6906" y="3584866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4" name="Picture 39">
                <a:extLst>
                  <a:ext uri="{FF2B5EF4-FFF2-40B4-BE49-F238E27FC236}">
                    <a16:creationId xmlns:a16="http://schemas.microsoft.com/office/drawing/2014/main" id="{5ECB43E9-0184-4CFE-9520-17889B8C03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58620" y="3584866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1514" name="Group 1">
              <a:extLst>
                <a:ext uri="{FF2B5EF4-FFF2-40B4-BE49-F238E27FC236}">
                  <a16:creationId xmlns:a16="http://schemas.microsoft.com/office/drawing/2014/main" id="{69BDD5D5-0FE5-46DB-AAFE-E53A9CBE0B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11388" y="4886325"/>
              <a:ext cx="4751387" cy="463550"/>
              <a:chOff x="2211767" y="4391607"/>
              <a:chExt cx="4750478" cy="463550"/>
            </a:xfrm>
          </p:grpSpPr>
          <p:pic>
            <p:nvPicPr>
              <p:cNvPr id="21515" name="Picture 1">
                <a:extLst>
                  <a:ext uri="{FF2B5EF4-FFF2-40B4-BE49-F238E27FC236}">
                    <a16:creationId xmlns:a16="http://schemas.microsoft.com/office/drawing/2014/main" id="{60C1D5D4-E1E9-4E95-A985-72AF71F357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11767" y="4391607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6" name="Picture 36">
                <a:extLst>
                  <a:ext uri="{FF2B5EF4-FFF2-40B4-BE49-F238E27FC236}">
                    <a16:creationId xmlns:a16="http://schemas.microsoft.com/office/drawing/2014/main" id="{06319BF9-832E-4408-8EB1-2A3CD7DC84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73480" y="4391607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7" name="Picture 37">
                <a:extLst>
                  <a:ext uri="{FF2B5EF4-FFF2-40B4-BE49-F238E27FC236}">
                    <a16:creationId xmlns:a16="http://schemas.microsoft.com/office/drawing/2014/main" id="{098ABC9D-6B0B-4453-AEB5-36284D3365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35193" y="4391607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8" name="Picture 38">
                <a:extLst>
                  <a:ext uri="{FF2B5EF4-FFF2-40B4-BE49-F238E27FC236}">
                    <a16:creationId xmlns:a16="http://schemas.microsoft.com/office/drawing/2014/main" id="{3E3368E3-CBE0-4A75-B75C-FA7E83913F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6906" y="4391607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9" name="Picture 39">
                <a:extLst>
                  <a:ext uri="{FF2B5EF4-FFF2-40B4-BE49-F238E27FC236}">
                    <a16:creationId xmlns:a16="http://schemas.microsoft.com/office/drawing/2014/main" id="{2B62B2E4-E106-472E-8778-E0351799AF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58620" y="4391607"/>
                <a:ext cx="503625" cy="463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EFC28F66-656C-46EA-819F-543763244422}"/>
              </a:ext>
            </a:extLst>
          </p:cNvPr>
          <p:cNvSpPr/>
          <p:nvPr/>
        </p:nvSpPr>
        <p:spPr>
          <a:xfrm>
            <a:off x="747713" y="2128838"/>
            <a:ext cx="7648575" cy="3314700"/>
          </a:xfrm>
          <a:prstGeom prst="rect">
            <a:avLst/>
          </a:prstGeom>
          <a:solidFill>
            <a:srgbClr val="A7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6884C8-C5A0-4F47-81EC-A14802EE5533}"/>
              </a:ext>
            </a:extLst>
          </p:cNvPr>
          <p:cNvSpPr/>
          <p:nvPr/>
        </p:nvSpPr>
        <p:spPr>
          <a:xfrm>
            <a:off x="747713" y="1563688"/>
            <a:ext cx="7648575" cy="503237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0535F6-E88C-44F9-B078-FCB1CF4F4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Three Peas Please</a:t>
            </a:r>
          </a:p>
        </p:txBody>
      </p:sp>
      <p:sp>
        <p:nvSpPr>
          <p:cNvPr id="22533" name="Rectangle 20">
            <a:extLst>
              <a:ext uri="{FF2B5EF4-FFF2-40B4-BE49-F238E27FC236}">
                <a16:creationId xmlns:a16="http://schemas.microsoft.com/office/drawing/2014/main" id="{D82B03E7-FE64-4878-9C0F-2546067BF9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1619250"/>
            <a:ext cx="7483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How about these? How many facts can you write?</a:t>
            </a:r>
          </a:p>
        </p:txBody>
      </p:sp>
      <p:pic>
        <p:nvPicPr>
          <p:cNvPr id="22534" name="Whole Class">
            <a:extLst>
              <a:ext uri="{FF2B5EF4-FFF2-40B4-BE49-F238E27FC236}">
                <a16:creationId xmlns:a16="http://schemas.microsoft.com/office/drawing/2014/main" id="{09562207-C4B5-495D-8278-944AF0C12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5" name="Group 8">
            <a:extLst>
              <a:ext uri="{FF2B5EF4-FFF2-40B4-BE49-F238E27FC236}">
                <a16:creationId xmlns:a16="http://schemas.microsoft.com/office/drawing/2014/main" id="{9B810540-0A9C-453E-9390-E7CE253E10F9}"/>
              </a:ext>
            </a:extLst>
          </p:cNvPr>
          <p:cNvGrpSpPr>
            <a:grpSpLocks/>
          </p:cNvGrpSpPr>
          <p:nvPr/>
        </p:nvGrpSpPr>
        <p:grpSpPr bwMode="auto">
          <a:xfrm>
            <a:off x="2644775" y="2466975"/>
            <a:ext cx="3854450" cy="463550"/>
            <a:chOff x="2209282" y="2740489"/>
            <a:chExt cx="3854740" cy="463550"/>
          </a:xfrm>
        </p:grpSpPr>
        <p:pic>
          <p:nvPicPr>
            <p:cNvPr id="22547" name="Picture 1">
              <a:extLst>
                <a:ext uri="{FF2B5EF4-FFF2-40B4-BE49-F238E27FC236}">
                  <a16:creationId xmlns:a16="http://schemas.microsoft.com/office/drawing/2014/main" id="{214849A9-4801-4389-A09C-AE597F41DB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282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8" name="Picture 36">
              <a:extLst>
                <a:ext uri="{FF2B5EF4-FFF2-40B4-BE49-F238E27FC236}">
                  <a16:creationId xmlns:a16="http://schemas.microsoft.com/office/drawing/2014/main" id="{E668484B-9B3C-42D4-BC4C-AFACFE432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4839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9" name="Picture 37">
              <a:extLst>
                <a:ext uri="{FF2B5EF4-FFF2-40B4-BE49-F238E27FC236}">
                  <a16:creationId xmlns:a16="http://schemas.microsoft.com/office/drawing/2014/main" id="{37CB02CC-1CC3-411E-894E-B2673B077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0397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36" name="Group 41">
            <a:extLst>
              <a:ext uri="{FF2B5EF4-FFF2-40B4-BE49-F238E27FC236}">
                <a16:creationId xmlns:a16="http://schemas.microsoft.com/office/drawing/2014/main" id="{2536AFA9-3134-4F01-9638-CFB9D8923DBA}"/>
              </a:ext>
            </a:extLst>
          </p:cNvPr>
          <p:cNvGrpSpPr>
            <a:grpSpLocks/>
          </p:cNvGrpSpPr>
          <p:nvPr/>
        </p:nvGrpSpPr>
        <p:grpSpPr bwMode="auto">
          <a:xfrm>
            <a:off x="2644775" y="3551238"/>
            <a:ext cx="3854450" cy="463550"/>
            <a:chOff x="2209282" y="2740489"/>
            <a:chExt cx="3854740" cy="463550"/>
          </a:xfrm>
        </p:grpSpPr>
        <p:pic>
          <p:nvPicPr>
            <p:cNvPr id="22544" name="Picture 1">
              <a:extLst>
                <a:ext uri="{FF2B5EF4-FFF2-40B4-BE49-F238E27FC236}">
                  <a16:creationId xmlns:a16="http://schemas.microsoft.com/office/drawing/2014/main" id="{FBE2C703-AF90-423F-9D26-9FDED49236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282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5" name="Picture 36">
              <a:extLst>
                <a:ext uri="{FF2B5EF4-FFF2-40B4-BE49-F238E27FC236}">
                  <a16:creationId xmlns:a16="http://schemas.microsoft.com/office/drawing/2014/main" id="{DAD7BA1B-5784-4D3C-8A71-4EC03EBB06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4839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6" name="Picture 37">
              <a:extLst>
                <a:ext uri="{FF2B5EF4-FFF2-40B4-BE49-F238E27FC236}">
                  <a16:creationId xmlns:a16="http://schemas.microsoft.com/office/drawing/2014/main" id="{FC011E65-C4B6-4E0C-9AC1-AE8C21EE10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0397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37" name="Group 45">
            <a:extLst>
              <a:ext uri="{FF2B5EF4-FFF2-40B4-BE49-F238E27FC236}">
                <a16:creationId xmlns:a16="http://schemas.microsoft.com/office/drawing/2014/main" id="{814405FB-9441-4623-A880-666A00D49914}"/>
              </a:ext>
            </a:extLst>
          </p:cNvPr>
          <p:cNvGrpSpPr>
            <a:grpSpLocks/>
          </p:cNvGrpSpPr>
          <p:nvPr/>
        </p:nvGrpSpPr>
        <p:grpSpPr bwMode="auto">
          <a:xfrm>
            <a:off x="2644775" y="4633913"/>
            <a:ext cx="3854450" cy="463550"/>
            <a:chOff x="2209282" y="2740489"/>
            <a:chExt cx="3854740" cy="463550"/>
          </a:xfrm>
        </p:grpSpPr>
        <p:pic>
          <p:nvPicPr>
            <p:cNvPr id="22541" name="Picture 1">
              <a:extLst>
                <a:ext uri="{FF2B5EF4-FFF2-40B4-BE49-F238E27FC236}">
                  <a16:creationId xmlns:a16="http://schemas.microsoft.com/office/drawing/2014/main" id="{34D7C63F-081C-4FF9-AE62-FA2DB2326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282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2" name="Picture 36">
              <a:extLst>
                <a:ext uri="{FF2B5EF4-FFF2-40B4-BE49-F238E27FC236}">
                  <a16:creationId xmlns:a16="http://schemas.microsoft.com/office/drawing/2014/main" id="{2C8E182A-8341-4311-A546-C9E12075E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4839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3" name="Picture 37">
              <a:extLst>
                <a:ext uri="{FF2B5EF4-FFF2-40B4-BE49-F238E27FC236}">
                  <a16:creationId xmlns:a16="http://schemas.microsoft.com/office/drawing/2014/main" id="{BB1E7C95-C0E1-49FA-B584-1F2804567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0397" y="2740489"/>
              <a:ext cx="503625" cy="463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657996CB-391C-48B1-8524-8B83DE65F200}"/>
              </a:ext>
            </a:extLst>
          </p:cNvPr>
          <p:cNvSpPr/>
          <p:nvPr/>
        </p:nvSpPr>
        <p:spPr bwMode="auto">
          <a:xfrm>
            <a:off x="747713" y="5513388"/>
            <a:ext cx="7648575" cy="638175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 are only 2 facts for this set of peas. Why is this?</a:t>
            </a:r>
          </a:p>
        </p:txBody>
      </p:sp>
      <p:sp>
        <p:nvSpPr>
          <p:cNvPr id="22539" name="Rectangle 4">
            <a:extLst>
              <a:ext uri="{FF2B5EF4-FFF2-40B4-BE49-F238E27FC236}">
                <a16:creationId xmlns:a16="http://schemas.microsoft.com/office/drawing/2014/main" id="{317B8C18-87A6-4A35-B34F-84C89FC7B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63" y="5505450"/>
            <a:ext cx="7254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CC951A4-EC22-413C-8834-EC8046A7E4EA}"/>
              </a:ext>
            </a:extLst>
          </p:cNvPr>
          <p:cNvSpPr/>
          <p:nvPr/>
        </p:nvSpPr>
        <p:spPr bwMode="auto">
          <a:xfrm>
            <a:off x="747713" y="5513388"/>
            <a:ext cx="7648575" cy="638175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9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is a square number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292152B-3F04-4AE1-96EB-1627FFE5A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The 3s Activity</a:t>
            </a:r>
          </a:p>
        </p:txBody>
      </p:sp>
      <p:pic>
        <p:nvPicPr>
          <p:cNvPr id="23555" name="Individual Work">
            <a:extLst>
              <a:ext uri="{FF2B5EF4-FFF2-40B4-BE49-F238E27FC236}">
                <a16:creationId xmlns:a16="http://schemas.microsoft.com/office/drawing/2014/main" id="{ADAD1FCD-49B6-4C8C-AFD3-EA7321E57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3994509-E3C1-47D6-AF38-1E2226BE159F}"/>
              </a:ext>
            </a:extLst>
          </p:cNvPr>
          <p:cNvSpPr/>
          <p:nvPr/>
        </p:nvSpPr>
        <p:spPr>
          <a:xfrm>
            <a:off x="755650" y="1503363"/>
            <a:ext cx="7632700" cy="4589462"/>
          </a:xfrm>
          <a:prstGeom prst="rect">
            <a:avLst/>
          </a:prstGeom>
          <a:solidFill>
            <a:srgbClr val="A7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81B0AAC-5B65-4BCF-BECB-EF4E87E5903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659" y="1711270"/>
            <a:ext cx="2950584" cy="417364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58AAA-9666-4F8E-9EC9-15FFBB5A50E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709" y="1711270"/>
            <a:ext cx="2950584" cy="417364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2CCF7C-7F9C-4682-AB83-BD8E52B5375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758" y="1711270"/>
            <a:ext cx="2950584" cy="417364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1">
            <a:extLst>
              <a:ext uri="{FF2B5EF4-FFF2-40B4-BE49-F238E27FC236}">
                <a16:creationId xmlns:a16="http://schemas.microsoft.com/office/drawing/2014/main" id="{13AE173E-0AB3-46CF-9E7E-CCACAC4402E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2986088"/>
            <a:ext cx="1200150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9">
            <a:extLst>
              <a:ext uri="{FF2B5EF4-FFF2-40B4-BE49-F238E27FC236}">
                <a16:creationId xmlns:a16="http://schemas.microsoft.com/office/drawing/2014/main" id="{9405D5F7-9B8B-483A-A779-7B31752F963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0" y="2890838"/>
            <a:ext cx="1035050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8">
            <a:extLst>
              <a:ext uri="{FF2B5EF4-FFF2-40B4-BE49-F238E27FC236}">
                <a16:creationId xmlns:a16="http://schemas.microsoft.com/office/drawing/2014/main" id="{E9837F01-4F0C-4824-9FC9-6C887B303D3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3095625"/>
            <a:ext cx="923925" cy="26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D1014E7-A172-4C5F-8F89-BD4A75AF5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Teams of 3</a:t>
            </a:r>
          </a:p>
        </p:txBody>
      </p:sp>
      <p:pic>
        <p:nvPicPr>
          <p:cNvPr id="24582" name="Whole Class">
            <a:extLst>
              <a:ext uri="{FF2B5EF4-FFF2-40B4-BE49-F238E27FC236}">
                <a16:creationId xmlns:a16="http://schemas.microsoft.com/office/drawing/2014/main" id="{41F098F3-16E9-4692-A935-B3884039FF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EDBE13D-B3E3-4927-B8CF-834CDF7F4AE0}"/>
              </a:ext>
            </a:extLst>
          </p:cNvPr>
          <p:cNvSpPr/>
          <p:nvPr/>
        </p:nvSpPr>
        <p:spPr>
          <a:xfrm>
            <a:off x="739775" y="1563688"/>
            <a:ext cx="7648575" cy="503237"/>
          </a:xfrm>
          <a:prstGeom prst="rect">
            <a:avLst/>
          </a:prstGeom>
          <a:solidFill>
            <a:srgbClr val="3691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584" name="Rectangle 20">
            <a:extLst>
              <a:ext uri="{FF2B5EF4-FFF2-40B4-BE49-F238E27FC236}">
                <a16:creationId xmlns:a16="http://schemas.microsoft.com/office/drawing/2014/main" id="{3A52D4F7-2BA9-49A8-AD4C-1A3929FD2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325" y="1619250"/>
            <a:ext cx="7483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Can we make an array?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CF647C-0A68-4A5D-AB6F-B34CF3F89C02}"/>
              </a:ext>
            </a:extLst>
          </p:cNvPr>
          <p:cNvSpPr/>
          <p:nvPr/>
        </p:nvSpPr>
        <p:spPr>
          <a:xfrm>
            <a:off x="739775" y="2122488"/>
            <a:ext cx="7648575" cy="503237"/>
          </a:xfrm>
          <a:prstGeom prst="rect">
            <a:avLst/>
          </a:prstGeom>
          <a:solidFill>
            <a:srgbClr val="69D2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586" name="Rectangle 20">
            <a:extLst>
              <a:ext uri="{FF2B5EF4-FFF2-40B4-BE49-F238E27FC236}">
                <a16:creationId xmlns:a16="http://schemas.microsoft.com/office/drawing/2014/main" id="{2CEC0B21-084A-4352-A79C-50D5675E0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325" y="2178050"/>
            <a:ext cx="7483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 are the multiplication and division facts?</a:t>
            </a:r>
          </a:p>
        </p:txBody>
      </p:sp>
      <p:pic>
        <p:nvPicPr>
          <p:cNvPr id="24587" name="Picture 1">
            <a:extLst>
              <a:ext uri="{FF2B5EF4-FFF2-40B4-BE49-F238E27FC236}">
                <a16:creationId xmlns:a16="http://schemas.microsoft.com/office/drawing/2014/main" id="{4E96438B-A5DE-4FD9-B7ED-771712BF38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2851150"/>
            <a:ext cx="4318000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0">
            <a:extLst>
              <a:ext uri="{FF2B5EF4-FFF2-40B4-BE49-F238E27FC236}">
                <a16:creationId xmlns:a16="http://schemas.microsoft.com/office/drawing/2014/main" id="{CA7A07B8-02D9-496A-917F-ABE40759681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3675063"/>
            <a:ext cx="1725612" cy="24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2110</TotalTime>
  <Words>397</Words>
  <Application>Microsoft Office PowerPoint</Application>
  <PresentationFormat>On-screen Show (4:3)</PresentationFormat>
  <Paragraphs>54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BPreplay</vt:lpstr>
      <vt:lpstr>Twinkl</vt:lpstr>
      <vt:lpstr>Sassoon Infant Rg</vt:lpstr>
      <vt:lpstr>Arial</vt:lpstr>
      <vt:lpstr>Sassoon Infant Md</vt:lpstr>
      <vt:lpstr>Calibri</vt:lpstr>
      <vt:lpstr>Office Theme</vt:lpstr>
      <vt:lpstr>The 3s</vt:lpstr>
      <vt:lpstr>PowerPoint Presentation</vt:lpstr>
      <vt:lpstr>Hot Potato Game</vt:lpstr>
      <vt:lpstr>Let’s Count in 3s!</vt:lpstr>
      <vt:lpstr>Three Peas Please</vt:lpstr>
      <vt:lpstr>Three Peas Please</vt:lpstr>
      <vt:lpstr>Three Peas Please</vt:lpstr>
      <vt:lpstr>Three Peas Please</vt:lpstr>
      <vt:lpstr>Three Peas Please</vt:lpstr>
      <vt:lpstr>Three Peas Please</vt:lpstr>
      <vt:lpstr>Three Peas Please</vt:lpstr>
      <vt:lpstr>Three Peas Please</vt:lpstr>
      <vt:lpstr>Three Peas Please</vt:lpstr>
      <vt:lpstr>Three Peas Please</vt:lpstr>
      <vt:lpstr>The 3s Activity</vt:lpstr>
      <vt:lpstr>Teams of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ST-THOMSON-H</cp:lastModifiedBy>
  <cp:revision>195</cp:revision>
  <dcterms:created xsi:type="dcterms:W3CDTF">2014-10-01T16:09:27Z</dcterms:created>
  <dcterms:modified xsi:type="dcterms:W3CDTF">2020-10-09T07:43:25Z</dcterms:modified>
</cp:coreProperties>
</file>