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2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480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295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2296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85671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5752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748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1774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14073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551700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42870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0220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6285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0175"/>
            <a:ext cx="7086600" cy="4032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1939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0175"/>
            <a:ext cx="7086600" cy="4032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1939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0175"/>
            <a:ext cx="7086600" cy="4032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1939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0175"/>
            <a:ext cx="7086600" cy="4032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1939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0175"/>
            <a:ext cx="7086600" cy="4032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1939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0175"/>
            <a:ext cx="7086600" cy="4032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1939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0175"/>
            <a:ext cx="7086600" cy="4032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1939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0175"/>
            <a:ext cx="7086600" cy="4032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1939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0175"/>
            <a:ext cx="7086600" cy="4032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193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0175"/>
            <a:ext cx="7086600" cy="4032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1939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0175"/>
            <a:ext cx="7086600" cy="4032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193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6"/>
          <p:cNvPicPr/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2426" y="6397240"/>
            <a:ext cx="1581150" cy="26797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44456" y="6302786"/>
            <a:ext cx="2160240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 smtClean="0"/>
              <a:t>Questions for Learning </a:t>
            </a:r>
          </a:p>
          <a:p>
            <a:r>
              <a:rPr lang="en-GB" sz="1050" b="0" dirty="0" smtClean="0"/>
              <a:t>© Doublestruck 2015</a:t>
            </a:r>
            <a:endParaRPr lang="en-GB" sz="1050" b="0" dirty="0"/>
          </a:p>
        </p:txBody>
      </p:sp>
    </p:spTree>
    <p:extLst>
      <p:ext uri="{BB962C8B-B14F-4D97-AF65-F5344CB8AC3E}">
        <p14:creationId xmlns:p14="http://schemas.microsoft.com/office/powerpoint/2010/main" val="2653187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programmes/b00795tw/clip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1893368"/>
            <a:ext cx="8206680" cy="990600"/>
          </a:xfrm>
        </p:spPr>
        <p:txBody>
          <a:bodyPr>
            <a:normAutofit fontScale="90000"/>
          </a:bodyPr>
          <a:lstStyle/>
          <a:p>
            <a:r>
              <a:rPr lang="en-GB" sz="4000" b="1" dirty="0" smtClean="0">
                <a:solidFill>
                  <a:schemeClr val="accent4">
                    <a:lumMod val="25000"/>
                  </a:schemeClr>
                </a:solidFill>
              </a:rPr>
              <a:t>KS2 Science </a:t>
            </a:r>
            <a:r>
              <a:rPr lang="en-GB" sz="4000" b="1" dirty="0" smtClean="0">
                <a:solidFill>
                  <a:schemeClr val="accent4">
                    <a:lumMod val="25000"/>
                  </a:schemeClr>
                </a:solidFill>
              </a:rPr>
              <a:t>Project</a:t>
            </a:r>
            <a:r>
              <a:rPr lang="en-GB" sz="4000" b="1" dirty="0" smtClean="0">
                <a:solidFill>
                  <a:schemeClr val="accent4">
                    <a:lumMod val="25000"/>
                  </a:schemeClr>
                </a:solidFill>
              </a:rPr>
              <a:t/>
            </a:r>
            <a:br>
              <a:rPr lang="en-GB" sz="4000" b="1" dirty="0" smtClean="0">
                <a:solidFill>
                  <a:schemeClr val="accent4">
                    <a:lumMod val="25000"/>
                  </a:schemeClr>
                </a:solidFill>
              </a:rPr>
            </a:br>
            <a:r>
              <a:rPr lang="en-GB" sz="2800" b="1" dirty="0" smtClean="0">
                <a:solidFill>
                  <a:schemeClr val="accent4">
                    <a:lumMod val="25000"/>
                  </a:schemeClr>
                </a:solidFill>
              </a:rPr>
              <a:t>(Assessment, Literacy and Numeracy)</a:t>
            </a:r>
            <a:endParaRPr lang="en-GB" sz="2800" b="1" dirty="0">
              <a:solidFill>
                <a:schemeClr val="accent4">
                  <a:lumMod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3451647"/>
            <a:ext cx="84969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rgbClr val="FF6600"/>
                </a:solidFill>
              </a:rPr>
              <a:t>Light and how we see things</a:t>
            </a:r>
            <a:endParaRPr lang="en-GB" sz="44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99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dirty="0">
                <a:latin typeface="SassoonCRInfant" panose="02010503020300020003" pitchFamily="2" charset="0"/>
                <a:hlinkClick r:id="rId2"/>
              </a:rPr>
              <a:t>https://</a:t>
            </a:r>
            <a:r>
              <a:rPr lang="en-GB" sz="2800" dirty="0" smtClean="0">
                <a:latin typeface="SassoonCRInfant" panose="02010503020300020003" pitchFamily="2" charset="0"/>
                <a:hlinkClick r:id="rId2"/>
              </a:rPr>
              <a:t>www.bbc.co.uk/programmes/b00795tw/clips</a:t>
            </a:r>
            <a:r>
              <a:rPr lang="en-GB" sz="2800" dirty="0" smtClean="0">
                <a:latin typeface="SassoonCRInfant" panose="02010503020300020003" pitchFamily="2" charset="0"/>
              </a:rPr>
              <a:t> 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Follow the link to watch different videos based on our science topic</a:t>
            </a:r>
            <a:endParaRPr lang="en-GB" sz="2800" dirty="0">
              <a:latin typeface="SassoonCRInfant" panose="020105030203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400" b="1" u="sng" dirty="0">
                <a:latin typeface="SassoonCRInfant" panose="02010503020300020003" pitchFamily="2" charset="0"/>
              </a:rPr>
              <a:t>Light sources</a:t>
            </a:r>
          </a:p>
          <a:p>
            <a:pPr marL="0" indent="0">
              <a:buNone/>
            </a:pPr>
            <a:r>
              <a:rPr lang="en-GB" sz="1400" dirty="0">
                <a:latin typeface="SassoonCRInfant" panose="02010503020300020003" pitchFamily="2" charset="0"/>
              </a:rPr>
              <a:t>A </a:t>
            </a:r>
            <a:r>
              <a:rPr lang="en-GB" sz="1400" b="1" dirty="0">
                <a:latin typeface="SassoonCRInfant" panose="02010503020300020003" pitchFamily="2" charset="0"/>
              </a:rPr>
              <a:t>source</a:t>
            </a:r>
            <a:r>
              <a:rPr lang="en-GB" sz="1400" dirty="0">
                <a:latin typeface="SassoonCRInfant" panose="02010503020300020003" pitchFamily="2" charset="0"/>
              </a:rPr>
              <a:t> of light makes light. The </a:t>
            </a:r>
            <a:r>
              <a:rPr lang="en-GB" sz="1400" b="1" dirty="0">
                <a:latin typeface="SassoonCRInfant" panose="02010503020300020003" pitchFamily="2" charset="0"/>
              </a:rPr>
              <a:t>Sun</a:t>
            </a:r>
            <a:r>
              <a:rPr lang="en-GB" sz="1400" dirty="0">
                <a:latin typeface="SassoonCRInfant" panose="02010503020300020003" pitchFamily="2" charset="0"/>
              </a:rPr>
              <a:t> and other </a:t>
            </a:r>
            <a:r>
              <a:rPr lang="en-GB" sz="1400" b="1" dirty="0">
                <a:latin typeface="SassoonCRInfant" panose="02010503020300020003" pitchFamily="2" charset="0"/>
              </a:rPr>
              <a:t>stars</a:t>
            </a:r>
            <a:r>
              <a:rPr lang="en-GB" sz="1400" dirty="0">
                <a:latin typeface="SassoonCRInfant" panose="02010503020300020003" pitchFamily="2" charset="0"/>
              </a:rPr>
              <a:t>, </a:t>
            </a:r>
            <a:r>
              <a:rPr lang="en-GB" sz="1400" b="1" dirty="0">
                <a:latin typeface="SassoonCRInfant" panose="02010503020300020003" pitchFamily="2" charset="0"/>
              </a:rPr>
              <a:t>fires</a:t>
            </a:r>
            <a:r>
              <a:rPr lang="en-GB" sz="1400" dirty="0">
                <a:latin typeface="SassoonCRInfant" panose="02010503020300020003" pitchFamily="2" charset="0"/>
              </a:rPr>
              <a:t>, </a:t>
            </a:r>
            <a:r>
              <a:rPr lang="en-GB" sz="1400" b="1" dirty="0">
                <a:latin typeface="SassoonCRInfant" panose="02010503020300020003" pitchFamily="2" charset="0"/>
              </a:rPr>
              <a:t>torches</a:t>
            </a:r>
            <a:r>
              <a:rPr lang="en-GB" sz="1400" dirty="0">
                <a:latin typeface="SassoonCRInfant" panose="02010503020300020003" pitchFamily="2" charset="0"/>
              </a:rPr>
              <a:t> and </a:t>
            </a:r>
            <a:r>
              <a:rPr lang="en-GB" sz="1400" b="1" dirty="0">
                <a:latin typeface="SassoonCRInfant" panose="02010503020300020003" pitchFamily="2" charset="0"/>
              </a:rPr>
              <a:t>lamps</a:t>
            </a:r>
            <a:r>
              <a:rPr lang="en-GB" sz="1400" dirty="0">
                <a:latin typeface="SassoonCRInfant" panose="02010503020300020003" pitchFamily="2" charset="0"/>
              </a:rPr>
              <a:t> all make their own light and so are examples of </a:t>
            </a:r>
            <a:r>
              <a:rPr lang="en-GB" sz="1400" b="1" dirty="0">
                <a:latin typeface="SassoonCRInfant" panose="02010503020300020003" pitchFamily="2" charset="0"/>
              </a:rPr>
              <a:t>sources of light</a:t>
            </a:r>
            <a:r>
              <a:rPr lang="en-GB" sz="1400" dirty="0">
                <a:latin typeface="SassoonCRInfant" panose="02010503020300020003" pitchFamily="2" charset="0"/>
              </a:rPr>
              <a:t>.</a:t>
            </a:r>
          </a:p>
          <a:p>
            <a:pPr marL="0" indent="0">
              <a:buNone/>
            </a:pPr>
            <a:r>
              <a:rPr lang="en-GB" sz="1400" dirty="0">
                <a:latin typeface="SassoonCRInfant" panose="02010503020300020003" pitchFamily="2" charset="0"/>
              </a:rPr>
              <a:t>Some animals, such as </a:t>
            </a:r>
            <a:r>
              <a:rPr lang="en-GB" sz="1400" b="1" dirty="0">
                <a:latin typeface="SassoonCRInfant" panose="02010503020300020003" pitchFamily="2" charset="0"/>
              </a:rPr>
              <a:t>fireflies</a:t>
            </a:r>
            <a:r>
              <a:rPr lang="en-GB" sz="1400" dirty="0">
                <a:latin typeface="SassoonCRInfant" panose="02010503020300020003" pitchFamily="2" charset="0"/>
              </a:rPr>
              <a:t> and </a:t>
            </a:r>
            <a:r>
              <a:rPr lang="en-GB" sz="1400" b="1" dirty="0">
                <a:latin typeface="SassoonCRInfant" panose="02010503020300020003" pitchFamily="2" charset="0"/>
              </a:rPr>
              <a:t>glow-worms</a:t>
            </a:r>
            <a:r>
              <a:rPr lang="en-GB" sz="1400" dirty="0">
                <a:latin typeface="SassoonCRInfant" panose="02010503020300020003" pitchFamily="2" charset="0"/>
              </a:rPr>
              <a:t>, are light sources. They make their own light to attract </a:t>
            </a:r>
            <a:r>
              <a:rPr lang="en-GB" sz="1400" dirty="0" smtClean="0">
                <a:latin typeface="SassoonCRInfant" panose="02010503020300020003" pitchFamily="2" charset="0"/>
              </a:rPr>
              <a:t>mates</a:t>
            </a:r>
          </a:p>
          <a:p>
            <a:pPr marL="0" indent="0">
              <a:buNone/>
            </a:pPr>
            <a:endParaRPr lang="en-GB" sz="1400" dirty="0" smtClean="0">
              <a:latin typeface="SassoonCRInfant" panose="02010503020300020003" pitchFamily="2" charset="0"/>
            </a:endParaRPr>
          </a:p>
          <a:p>
            <a:pPr marL="0" indent="0">
              <a:buNone/>
            </a:pPr>
            <a:r>
              <a:rPr lang="en-GB" sz="1400" b="1" u="sng" dirty="0" smtClean="0">
                <a:latin typeface="SassoonCRInfant" panose="02010503020300020003" pitchFamily="2" charset="0"/>
              </a:rPr>
              <a:t>Reflection</a:t>
            </a:r>
            <a:endParaRPr lang="en-GB" sz="1400" b="1" u="sng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r>
              <a:rPr lang="en-GB" sz="1400" dirty="0">
                <a:latin typeface="SassoonCRInfant" panose="02010503020300020003" pitchFamily="2" charset="0"/>
              </a:rPr>
              <a:t>When light from an object is reflected by a surface, it changes direction. It bounces off the surface at the same angle as it hits it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  <a:endParaRPr lang="en-GB" sz="1400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r>
              <a:rPr lang="en-GB" sz="1400" dirty="0">
                <a:latin typeface="SassoonCRInfant" panose="02010503020300020003" pitchFamily="2" charset="0"/>
              </a:rPr>
              <a:t>Smooth, shiny surfaces such as mirrors and polished metals reflect light well. Dull and dark surfaces such as dark fabrics do not reflect light well.</a:t>
            </a:r>
          </a:p>
          <a:p>
            <a:pPr marL="0" indent="0">
              <a:buNone/>
            </a:pPr>
            <a:endParaRPr lang="en-GB" sz="1400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4622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403920" y="1925216"/>
            <a:ext cx="8327339" cy="4320480"/>
            <a:chOff x="373766" y="1916832"/>
            <a:chExt cx="8327339" cy="4320480"/>
          </a:xfrm>
        </p:grpSpPr>
        <p:pic>
          <p:nvPicPr>
            <p:cNvPr id="9" name="Picture 8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624"/>
            <a:stretch/>
          </p:blipFill>
          <p:spPr bwMode="auto">
            <a:xfrm>
              <a:off x="373766" y="1916832"/>
              <a:ext cx="8327339" cy="4320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6067998" y="3677364"/>
              <a:ext cx="1838672" cy="39970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sz="1600" b="1" dirty="0" smtClean="0">
                  <a:solidFill>
                    <a:schemeClr val="tx1"/>
                  </a:solidFill>
                </a:rPr>
                <a:t>Headteacher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924297" y="3817188"/>
              <a:ext cx="691883" cy="2796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sz="1600" b="1" dirty="0" smtClean="0">
                  <a:solidFill>
                    <a:schemeClr val="tx1"/>
                  </a:solidFill>
                </a:rPr>
                <a:t>Mike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240396" y="4280397"/>
              <a:ext cx="683901" cy="2796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600" b="1" dirty="0" smtClean="0">
                  <a:solidFill>
                    <a:schemeClr val="tx1"/>
                  </a:solidFill>
                </a:rPr>
                <a:t>Colin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491658" y="4673850"/>
              <a:ext cx="1141662" cy="2796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sz="1600" b="1" dirty="0" smtClean="0">
                  <a:solidFill>
                    <a:schemeClr val="tx1"/>
                  </a:solidFill>
                </a:rPr>
                <a:t>Terry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97175" y="5231310"/>
              <a:ext cx="1330350" cy="32346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600" b="1" dirty="0" smtClean="0">
                  <a:solidFill>
                    <a:schemeClr val="tx1"/>
                  </a:solidFill>
                </a:rPr>
                <a:t>Carolyn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491657" y="5691934"/>
              <a:ext cx="1071736" cy="2796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sz="1600" b="1" dirty="0" smtClean="0">
                  <a:solidFill>
                    <a:schemeClr val="tx1"/>
                  </a:solidFill>
                </a:rPr>
                <a:t>Alison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303258" y="5561279"/>
              <a:ext cx="1368152" cy="4320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sz="1600" b="1" dirty="0" smtClean="0">
                  <a:solidFill>
                    <a:schemeClr val="tx1"/>
                  </a:solidFill>
                </a:rPr>
                <a:t>Raj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067944" y="5554774"/>
              <a:ext cx="1800200" cy="4320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600" b="1" dirty="0" err="1" smtClean="0">
                  <a:solidFill>
                    <a:schemeClr val="tx1"/>
                  </a:solidFill>
                </a:rPr>
                <a:t>Huw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013407" y="3212975"/>
              <a:ext cx="910890" cy="40456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600" b="1" dirty="0" smtClean="0">
                  <a:solidFill>
                    <a:schemeClr val="tx1"/>
                  </a:solidFill>
                </a:rPr>
                <a:t>William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259632" y="2132856"/>
              <a:ext cx="1800200" cy="4320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600" b="1" dirty="0" smtClean="0">
                  <a:solidFill>
                    <a:schemeClr val="tx1"/>
                  </a:solidFill>
                </a:rPr>
                <a:t>Ian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368430" y="2348845"/>
              <a:ext cx="1075778" cy="2796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 smtClean="0">
                  <a:solidFill>
                    <a:schemeClr val="tx1"/>
                  </a:solidFill>
                </a:rPr>
                <a:t>mirror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sz="2000" b="1" dirty="0" smtClean="0"/>
              <a:t>Ian and the Headteacher</a:t>
            </a:r>
            <a:endParaRPr lang="en-GB" sz="2000" b="1" dirty="0"/>
          </a:p>
        </p:txBody>
      </p:sp>
      <p:sp>
        <p:nvSpPr>
          <p:cNvPr id="5" name="Oval 4"/>
          <p:cNvSpPr/>
          <p:nvPr/>
        </p:nvSpPr>
        <p:spPr>
          <a:xfrm>
            <a:off x="6300192" y="3284984"/>
            <a:ext cx="2400913" cy="1152128"/>
          </a:xfrm>
          <a:prstGeom prst="ellipse">
            <a:avLst/>
          </a:prstGeom>
          <a:noFill/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43460" y="935773"/>
            <a:ext cx="48899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How does the Headteacher see Ian?</a:t>
            </a:r>
            <a:endParaRPr lang="en-GB" sz="2400" b="1" dirty="0"/>
          </a:p>
        </p:txBody>
      </p:sp>
      <p:sp>
        <p:nvSpPr>
          <p:cNvPr id="3" name="Oval 2"/>
          <p:cNvSpPr/>
          <p:nvPr/>
        </p:nvSpPr>
        <p:spPr>
          <a:xfrm>
            <a:off x="251520" y="1772816"/>
            <a:ext cx="1677954" cy="1152128"/>
          </a:xfrm>
          <a:prstGeom prst="ellipse">
            <a:avLst/>
          </a:prstGeom>
          <a:noFill/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86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4"/>
          <a:stretch/>
        </p:blipFill>
        <p:spPr bwMode="auto">
          <a:xfrm>
            <a:off x="373766" y="1916832"/>
            <a:ext cx="8327339" cy="432048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43460" y="935773"/>
            <a:ext cx="27681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How does … see … ?</a:t>
            </a:r>
            <a:endParaRPr lang="en-GB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6067998" y="3677364"/>
            <a:ext cx="1838672" cy="39970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600" dirty="0" smtClean="0">
                <a:solidFill>
                  <a:srgbClr val="C00000"/>
                </a:solidFill>
              </a:rPr>
              <a:t>Miss J</a:t>
            </a:r>
            <a:endParaRPr lang="en-GB" sz="1600" dirty="0">
              <a:solidFill>
                <a:srgbClr val="C0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24297" y="3817188"/>
            <a:ext cx="691883" cy="27964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600" dirty="0" smtClean="0">
                <a:solidFill>
                  <a:srgbClr val="C00000"/>
                </a:solidFill>
              </a:rPr>
              <a:t>Mrs D</a:t>
            </a:r>
            <a:endParaRPr lang="en-GB" sz="1600" dirty="0"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40396" y="4280397"/>
            <a:ext cx="683901" cy="27964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 smtClean="0">
                <a:solidFill>
                  <a:srgbClr val="C00000"/>
                </a:solidFill>
              </a:rPr>
              <a:t>Ms L</a:t>
            </a:r>
            <a:endParaRPr lang="en-GB" sz="1600" dirty="0"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91658" y="4673850"/>
            <a:ext cx="1141662" cy="27964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600" dirty="0" smtClean="0">
                <a:solidFill>
                  <a:srgbClr val="C00000"/>
                </a:solidFill>
              </a:rPr>
              <a:t>Miss V</a:t>
            </a:r>
            <a:endParaRPr lang="en-GB" sz="1600" dirty="0">
              <a:solidFill>
                <a:srgbClr val="C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7175" y="5231310"/>
            <a:ext cx="1330350" cy="32346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 smtClean="0">
                <a:solidFill>
                  <a:srgbClr val="C00000"/>
                </a:solidFill>
              </a:rPr>
              <a:t>Mr B</a:t>
            </a:r>
            <a:endParaRPr lang="en-GB" sz="1600" dirty="0">
              <a:solidFill>
                <a:srgbClr val="C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491657" y="5691934"/>
            <a:ext cx="1071736" cy="27964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600" dirty="0" smtClean="0">
                <a:solidFill>
                  <a:srgbClr val="C00000"/>
                </a:solidFill>
              </a:rPr>
              <a:t>Ms N</a:t>
            </a:r>
            <a:endParaRPr lang="en-GB" sz="1600" dirty="0">
              <a:solidFill>
                <a:srgbClr val="C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303258" y="5561279"/>
            <a:ext cx="1368152" cy="43204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600" dirty="0" smtClean="0">
                <a:solidFill>
                  <a:srgbClr val="C00000"/>
                </a:solidFill>
              </a:rPr>
              <a:t>Mr T</a:t>
            </a:r>
            <a:endParaRPr lang="en-GB" sz="1600" dirty="0">
              <a:solidFill>
                <a:srgbClr val="C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067944" y="5554774"/>
            <a:ext cx="1800200" cy="43204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 smtClean="0">
                <a:solidFill>
                  <a:srgbClr val="C00000"/>
                </a:solidFill>
              </a:rPr>
              <a:t>Miss L</a:t>
            </a:r>
            <a:endParaRPr lang="en-GB" sz="1600" dirty="0">
              <a:solidFill>
                <a:srgbClr val="C0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13407" y="3212975"/>
            <a:ext cx="910890" cy="40456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 smtClean="0">
                <a:solidFill>
                  <a:srgbClr val="C00000"/>
                </a:solidFill>
              </a:rPr>
              <a:t>Miss X</a:t>
            </a:r>
            <a:endParaRPr lang="en-GB" sz="1600" dirty="0">
              <a:solidFill>
                <a:srgbClr val="C0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259632" y="2132856"/>
            <a:ext cx="1800200" cy="43204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 smtClean="0">
                <a:solidFill>
                  <a:srgbClr val="C00000"/>
                </a:solidFill>
              </a:rPr>
              <a:t>Mr P</a:t>
            </a:r>
            <a:endParaRPr lang="en-GB" sz="1600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616634" y="334422"/>
            <a:ext cx="6511270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Describe how different people in the diagram below see each other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11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1914549"/>
            <a:ext cx="8328025" cy="432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sz="2000" b="1" dirty="0" smtClean="0"/>
              <a:t>Ian and the Headteacher</a:t>
            </a:r>
            <a:endParaRPr lang="en-GB" sz="2000" b="1" dirty="0"/>
          </a:p>
        </p:txBody>
      </p:sp>
      <p:sp>
        <p:nvSpPr>
          <p:cNvPr id="3" name="Oval 2"/>
          <p:cNvSpPr/>
          <p:nvPr/>
        </p:nvSpPr>
        <p:spPr>
          <a:xfrm>
            <a:off x="373766" y="1772816"/>
            <a:ext cx="1677954" cy="1152128"/>
          </a:xfrm>
          <a:prstGeom prst="ellipse">
            <a:avLst/>
          </a:prstGeom>
          <a:noFill/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6300192" y="3284984"/>
            <a:ext cx="2400913" cy="1152128"/>
          </a:xfrm>
          <a:prstGeom prst="ellipse">
            <a:avLst/>
          </a:prstGeom>
          <a:noFill/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43460" y="935773"/>
            <a:ext cx="48899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How does the Headteacher see Ian?</a:t>
            </a:r>
            <a:endParaRPr lang="en-GB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373766" y="3645025"/>
            <a:ext cx="5422370" cy="2677656"/>
          </a:xfrm>
          <a:prstGeom prst="rect">
            <a:avLst/>
          </a:prstGeom>
          <a:solidFill>
            <a:srgbClr val="FF66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800" b="1" dirty="0"/>
              <a:t>Explain in as much detail as you can how the Headteacher sees Ian.  </a:t>
            </a:r>
            <a:endParaRPr lang="en-GB" sz="2800" b="1" dirty="0" smtClean="0"/>
          </a:p>
          <a:p>
            <a:endParaRPr lang="en-GB" sz="2800" b="1" dirty="0"/>
          </a:p>
          <a:p>
            <a:r>
              <a:rPr lang="en-GB" sz="2800" b="1" dirty="0" smtClean="0"/>
              <a:t>You </a:t>
            </a:r>
            <a:r>
              <a:rPr lang="en-GB" sz="2800" b="1" dirty="0"/>
              <a:t>can draw on </a:t>
            </a:r>
            <a:r>
              <a:rPr lang="en-GB" sz="2800" b="1" dirty="0" smtClean="0"/>
              <a:t>a copy of the diagram and/or </a:t>
            </a:r>
            <a:r>
              <a:rPr lang="en-GB" sz="2800" b="1" dirty="0"/>
              <a:t>draw your own diagrams.</a:t>
            </a:r>
          </a:p>
        </p:txBody>
      </p:sp>
    </p:spTree>
    <p:extLst>
      <p:ext uri="{BB962C8B-B14F-4D97-AF65-F5344CB8AC3E}">
        <p14:creationId xmlns:p14="http://schemas.microsoft.com/office/powerpoint/2010/main" val="1694268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47610"/>
            <a:ext cx="3914938" cy="2032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705" y="1965287"/>
            <a:ext cx="3914938" cy="2032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469089"/>
            <a:ext cx="3914938" cy="2032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763" y="4474664"/>
            <a:ext cx="3914938" cy="2032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sz="2000" b="1" dirty="0"/>
              <a:t>Ian and the Headteacher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971600" y="4725144"/>
            <a:ext cx="2870877" cy="576065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5292080" y="4653137"/>
            <a:ext cx="2736304" cy="648072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971600" y="2204864"/>
            <a:ext cx="2870877" cy="57606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5292080" y="2204864"/>
            <a:ext cx="2880320" cy="576065"/>
          </a:xfrm>
          <a:prstGeom prst="straightConnector1">
            <a:avLst/>
          </a:prstGeom>
          <a:ln>
            <a:headEnd type="arrow"/>
            <a:tailEnd type="arrow" w="lg" len="lg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68084" y="1547500"/>
            <a:ext cx="3401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A</a:t>
            </a:r>
            <a:endParaRPr lang="en-GB" sz="20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744705" y="4091281"/>
            <a:ext cx="3465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D</a:t>
            </a:r>
            <a:endParaRPr lang="en-GB" sz="20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4758340" y="1547500"/>
            <a:ext cx="328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68084" y="4067781"/>
            <a:ext cx="3209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C</a:t>
            </a:r>
            <a:endParaRPr lang="en-GB" sz="2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643460" y="935773"/>
            <a:ext cx="76664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Which diagram best shows how the Headteacher sees Ian?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4319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sz="2000" b="1" dirty="0"/>
              <a:t>Ian and the Headteacher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3460" y="935773"/>
            <a:ext cx="77353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accent4">
                    <a:lumMod val="50000"/>
                  </a:schemeClr>
                </a:solidFill>
              </a:rPr>
              <a:t>Which diagram best shows how Ian sees the Headteacher?</a:t>
            </a:r>
            <a:endParaRPr lang="en-GB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47610"/>
            <a:ext cx="3914938" cy="2032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705" y="1965287"/>
            <a:ext cx="3914938" cy="2032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469089"/>
            <a:ext cx="3914938" cy="2032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763" y="4474664"/>
            <a:ext cx="3914938" cy="2032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6" name="Straight Arrow Connector 25"/>
          <p:cNvCxnSpPr/>
          <p:nvPr/>
        </p:nvCxnSpPr>
        <p:spPr>
          <a:xfrm>
            <a:off x="971600" y="4725144"/>
            <a:ext cx="2870877" cy="576065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 flipV="1">
            <a:off x="5292080" y="4653137"/>
            <a:ext cx="2736304" cy="648072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71600" y="2204864"/>
            <a:ext cx="2870877" cy="57606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5292080" y="2204864"/>
            <a:ext cx="2880320" cy="576065"/>
          </a:xfrm>
          <a:prstGeom prst="straightConnector1">
            <a:avLst/>
          </a:prstGeom>
          <a:ln>
            <a:headEnd type="arrow"/>
            <a:tailEnd type="arrow" w="lg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68084" y="1547500"/>
            <a:ext cx="3401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A</a:t>
            </a:r>
            <a:endParaRPr lang="en-GB" sz="20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4744705" y="4091281"/>
            <a:ext cx="3465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D</a:t>
            </a:r>
            <a:endParaRPr lang="en-GB" sz="20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4758340" y="1547500"/>
            <a:ext cx="328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B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68084" y="4067781"/>
            <a:ext cx="3209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C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374945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sz="2000" b="1" dirty="0"/>
              <a:t>Ian and the Headteacher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3460" y="935773"/>
            <a:ext cx="76344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75000"/>
                  </a:schemeClr>
                </a:solidFill>
              </a:rPr>
              <a:t>Which diagram(s) would you NOT use when drawing light?</a:t>
            </a:r>
          </a:p>
          <a:p>
            <a:r>
              <a:rPr lang="en-GB" sz="2400" b="1" dirty="0" smtClean="0">
                <a:solidFill>
                  <a:schemeClr val="accent2">
                    <a:lumMod val="75000"/>
                  </a:schemeClr>
                </a:solidFill>
              </a:rPr>
              <a:t>Explain your choice.</a:t>
            </a:r>
            <a:endParaRPr lang="en-GB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47610"/>
            <a:ext cx="3914938" cy="2032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705" y="1965287"/>
            <a:ext cx="3914938" cy="2032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469089"/>
            <a:ext cx="3914938" cy="2032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763" y="4474664"/>
            <a:ext cx="3914938" cy="2032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6" name="Straight Arrow Connector 25"/>
          <p:cNvCxnSpPr/>
          <p:nvPr/>
        </p:nvCxnSpPr>
        <p:spPr>
          <a:xfrm>
            <a:off x="971600" y="4725144"/>
            <a:ext cx="2870877" cy="576065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 flipV="1">
            <a:off x="5292080" y="4653137"/>
            <a:ext cx="2736304" cy="648072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71600" y="2204864"/>
            <a:ext cx="2870877" cy="57606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5292080" y="2204864"/>
            <a:ext cx="2880320" cy="576065"/>
          </a:xfrm>
          <a:prstGeom prst="straightConnector1">
            <a:avLst/>
          </a:prstGeom>
          <a:ln>
            <a:headEnd type="arrow"/>
            <a:tailEnd type="arrow" w="lg" len="lg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68084" y="1547500"/>
            <a:ext cx="3401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A</a:t>
            </a:r>
            <a:endParaRPr lang="en-GB" sz="20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4744705" y="4091281"/>
            <a:ext cx="3465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D</a:t>
            </a:r>
            <a:endParaRPr lang="en-GB" sz="20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4758340" y="1547500"/>
            <a:ext cx="328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B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68084" y="4067781"/>
            <a:ext cx="3209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C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81330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431922" y="1379838"/>
            <a:ext cx="8327339" cy="4320480"/>
            <a:chOff x="373766" y="1916832"/>
            <a:chExt cx="8327339" cy="4320480"/>
          </a:xfrm>
        </p:grpSpPr>
        <p:pic>
          <p:nvPicPr>
            <p:cNvPr id="8" name="Picture 7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624"/>
            <a:stretch/>
          </p:blipFill>
          <p:spPr bwMode="auto">
            <a:xfrm>
              <a:off x="373766" y="1916832"/>
              <a:ext cx="8327339" cy="4320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6067998" y="3677364"/>
              <a:ext cx="1838672" cy="39970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sz="1600" b="1" dirty="0" smtClean="0">
                  <a:solidFill>
                    <a:schemeClr val="tx1"/>
                  </a:solidFill>
                </a:rPr>
                <a:t>Headteacher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924297" y="3817188"/>
              <a:ext cx="691883" cy="2796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sz="1600" b="1" dirty="0" smtClean="0">
                  <a:solidFill>
                    <a:schemeClr val="tx1"/>
                  </a:solidFill>
                </a:rPr>
                <a:t>Mike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240396" y="4280397"/>
              <a:ext cx="683901" cy="2796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600" b="1" dirty="0" smtClean="0">
                  <a:solidFill>
                    <a:schemeClr val="tx1"/>
                  </a:solidFill>
                </a:rPr>
                <a:t>Colin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91658" y="4673850"/>
              <a:ext cx="1141662" cy="2796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sz="1600" b="1" dirty="0" smtClean="0">
                  <a:solidFill>
                    <a:schemeClr val="tx1"/>
                  </a:solidFill>
                </a:rPr>
                <a:t>Terry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97175" y="5231310"/>
              <a:ext cx="1330350" cy="32346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600" b="1" dirty="0" smtClean="0">
                  <a:solidFill>
                    <a:schemeClr val="tx1"/>
                  </a:solidFill>
                </a:rPr>
                <a:t>Carolyn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491657" y="5691934"/>
              <a:ext cx="1071736" cy="2796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sz="1600" b="1" dirty="0" smtClean="0">
                  <a:solidFill>
                    <a:schemeClr val="tx1"/>
                  </a:solidFill>
                </a:rPr>
                <a:t>Alison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303258" y="5561279"/>
              <a:ext cx="1368152" cy="4320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sz="1600" b="1" dirty="0" smtClean="0">
                  <a:solidFill>
                    <a:schemeClr val="tx1"/>
                  </a:solidFill>
                </a:rPr>
                <a:t>Raj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067944" y="5554774"/>
              <a:ext cx="1800200" cy="4320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600" b="1" dirty="0" err="1" smtClean="0">
                  <a:solidFill>
                    <a:schemeClr val="tx1"/>
                  </a:solidFill>
                </a:rPr>
                <a:t>Huw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013407" y="3212975"/>
              <a:ext cx="910890" cy="40456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600" b="1" dirty="0" smtClean="0">
                  <a:solidFill>
                    <a:schemeClr val="tx1"/>
                  </a:solidFill>
                </a:rPr>
                <a:t>William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259632" y="2132856"/>
              <a:ext cx="1800200" cy="4320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600" b="1" dirty="0" smtClean="0">
                  <a:solidFill>
                    <a:schemeClr val="tx1"/>
                  </a:solidFill>
                </a:rPr>
                <a:t>Ian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368430" y="2348845"/>
              <a:ext cx="1075778" cy="2796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 smtClean="0">
                  <a:solidFill>
                    <a:schemeClr val="tx1"/>
                  </a:solidFill>
                </a:rPr>
                <a:t>mirror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sz="2000" b="1" dirty="0" err="1" smtClean="0"/>
              <a:t>Huw</a:t>
            </a:r>
            <a:r>
              <a:rPr lang="en-GB" sz="2000" b="1" dirty="0" smtClean="0"/>
              <a:t>, Raj </a:t>
            </a:r>
            <a:r>
              <a:rPr lang="en-GB" sz="2000" b="1" dirty="0"/>
              <a:t>and the Headteacher</a:t>
            </a:r>
          </a:p>
        </p:txBody>
      </p:sp>
      <p:sp>
        <p:nvSpPr>
          <p:cNvPr id="3" name="Oval 2"/>
          <p:cNvSpPr/>
          <p:nvPr/>
        </p:nvSpPr>
        <p:spPr>
          <a:xfrm>
            <a:off x="3203848" y="4653136"/>
            <a:ext cx="1677954" cy="1152128"/>
          </a:xfrm>
          <a:prstGeom prst="ellipse">
            <a:avLst/>
          </a:prstGeom>
          <a:noFill/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6300192" y="2708920"/>
            <a:ext cx="2400913" cy="1152128"/>
          </a:xfrm>
          <a:prstGeom prst="ellipse">
            <a:avLst/>
          </a:prstGeom>
          <a:noFill/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6946123" y="4653136"/>
            <a:ext cx="1677954" cy="1152128"/>
          </a:xfrm>
          <a:prstGeom prst="ellipse">
            <a:avLst/>
          </a:prstGeom>
          <a:noFill/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980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sz="2000" b="1" dirty="0" err="1" smtClean="0"/>
              <a:t>Huw</a:t>
            </a:r>
            <a:r>
              <a:rPr lang="en-GB" sz="2000" b="1" dirty="0" smtClean="0"/>
              <a:t>, Raj </a:t>
            </a:r>
            <a:r>
              <a:rPr lang="en-GB" sz="2000" b="1" dirty="0"/>
              <a:t>and the Headteacher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8031" y="836712"/>
            <a:ext cx="810042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On the diagram, draw how the headteacher can see Raj.</a:t>
            </a:r>
          </a:p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Draw how </a:t>
            </a:r>
            <a:r>
              <a:rPr lang="en-GB" sz="2400" b="1" dirty="0" err="1">
                <a:solidFill>
                  <a:schemeClr val="accent1">
                    <a:lumMod val="75000"/>
                  </a:schemeClr>
                </a:solidFill>
              </a:rPr>
              <a:t>Huw</a:t>
            </a:r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 can see the Headteacher (without the mirror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).</a:t>
            </a:r>
          </a:p>
          <a:p>
            <a:r>
              <a:rPr lang="en-GB" sz="2400" b="1" dirty="0">
                <a:solidFill>
                  <a:srgbClr val="C00000"/>
                </a:solidFill>
              </a:rPr>
              <a:t>Draw how </a:t>
            </a:r>
            <a:r>
              <a:rPr lang="en-GB" sz="2400" b="1" dirty="0" err="1">
                <a:solidFill>
                  <a:srgbClr val="C00000"/>
                </a:solidFill>
              </a:rPr>
              <a:t>Huw</a:t>
            </a:r>
            <a:r>
              <a:rPr lang="en-GB" sz="2400" b="1" dirty="0">
                <a:solidFill>
                  <a:srgbClr val="C00000"/>
                </a:solidFill>
              </a:rPr>
              <a:t> can see the Headteacher </a:t>
            </a:r>
            <a:r>
              <a:rPr lang="en-GB" sz="2400" b="1" dirty="0" smtClean="0">
                <a:solidFill>
                  <a:srgbClr val="C00000"/>
                </a:solidFill>
              </a:rPr>
              <a:t>(through </a:t>
            </a:r>
            <a:r>
              <a:rPr lang="en-GB" sz="2400" b="1" dirty="0">
                <a:solidFill>
                  <a:srgbClr val="C00000"/>
                </a:solidFill>
              </a:rPr>
              <a:t>the mirror).</a:t>
            </a:r>
          </a:p>
          <a:p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03920" y="2060848"/>
            <a:ext cx="8327339" cy="4320480"/>
            <a:chOff x="373766" y="1916832"/>
            <a:chExt cx="8327339" cy="4320480"/>
          </a:xfrm>
        </p:grpSpPr>
        <p:pic>
          <p:nvPicPr>
            <p:cNvPr id="6" name="Picture 5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624"/>
            <a:stretch/>
          </p:blipFill>
          <p:spPr bwMode="auto">
            <a:xfrm>
              <a:off x="373766" y="1916832"/>
              <a:ext cx="8327339" cy="4320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Rectangle 6"/>
            <p:cNvSpPr/>
            <p:nvPr/>
          </p:nvSpPr>
          <p:spPr>
            <a:xfrm>
              <a:off x="6067998" y="3677364"/>
              <a:ext cx="1838672" cy="39970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sz="1600" b="1" dirty="0" smtClean="0">
                  <a:solidFill>
                    <a:schemeClr val="tx1"/>
                  </a:solidFill>
                </a:rPr>
                <a:t>Headteacher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924297" y="3817188"/>
              <a:ext cx="691883" cy="2796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sz="1600" b="1" dirty="0" smtClean="0">
                  <a:solidFill>
                    <a:schemeClr val="tx1"/>
                  </a:solidFill>
                </a:rPr>
                <a:t>Mike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240396" y="4280397"/>
              <a:ext cx="683901" cy="2796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600" b="1" dirty="0" smtClean="0">
                  <a:solidFill>
                    <a:schemeClr val="tx1"/>
                  </a:solidFill>
                </a:rPr>
                <a:t>Colin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491658" y="4673850"/>
              <a:ext cx="1141662" cy="2796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sz="1600" b="1" dirty="0" smtClean="0">
                  <a:solidFill>
                    <a:schemeClr val="tx1"/>
                  </a:solidFill>
                </a:rPr>
                <a:t>Terry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97175" y="5231310"/>
              <a:ext cx="1330350" cy="32346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600" b="1" dirty="0" smtClean="0">
                  <a:solidFill>
                    <a:schemeClr val="tx1"/>
                  </a:solidFill>
                </a:rPr>
                <a:t>Carolyn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91657" y="5691934"/>
              <a:ext cx="1071736" cy="2796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sz="1600" b="1" dirty="0" smtClean="0">
                  <a:solidFill>
                    <a:schemeClr val="tx1"/>
                  </a:solidFill>
                </a:rPr>
                <a:t>Alison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303258" y="5561279"/>
              <a:ext cx="1368152" cy="4320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sz="1600" b="1" dirty="0" smtClean="0">
                  <a:solidFill>
                    <a:schemeClr val="tx1"/>
                  </a:solidFill>
                </a:rPr>
                <a:t>Raj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067944" y="5554774"/>
              <a:ext cx="1800200" cy="4320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600" b="1" dirty="0" err="1" smtClean="0">
                  <a:solidFill>
                    <a:schemeClr val="tx1"/>
                  </a:solidFill>
                </a:rPr>
                <a:t>Huw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013407" y="3212975"/>
              <a:ext cx="910890" cy="40456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600" b="1" dirty="0" smtClean="0">
                  <a:solidFill>
                    <a:schemeClr val="tx1"/>
                  </a:solidFill>
                </a:rPr>
                <a:t>William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259632" y="2132856"/>
              <a:ext cx="1800200" cy="4320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600" b="1" dirty="0" smtClean="0">
                  <a:solidFill>
                    <a:schemeClr val="tx1"/>
                  </a:solidFill>
                </a:rPr>
                <a:t>Ian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5368430" y="2348845"/>
              <a:ext cx="1075778" cy="2796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 smtClean="0">
                  <a:solidFill>
                    <a:schemeClr val="tx1"/>
                  </a:solidFill>
                </a:rPr>
                <a:t>mirror</a:t>
              </a:r>
              <a:endParaRPr lang="en-GB" sz="1600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89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sz="2000" b="1" dirty="0" err="1"/>
              <a:t>Huw</a:t>
            </a:r>
            <a:r>
              <a:rPr lang="en-GB" sz="2000" b="1" dirty="0"/>
              <a:t>, Raj and the Headteacher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8031" y="836712"/>
            <a:ext cx="834728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a. On the diagram, draw how the headteacher can see Raj.</a:t>
            </a:r>
          </a:p>
          <a:p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b. Draw </a:t>
            </a:r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how </a:t>
            </a:r>
            <a:r>
              <a:rPr lang="en-GB" sz="2400" b="1" dirty="0" err="1">
                <a:solidFill>
                  <a:schemeClr val="accent1">
                    <a:lumMod val="75000"/>
                  </a:schemeClr>
                </a:solidFill>
              </a:rPr>
              <a:t>Huw</a:t>
            </a:r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 can see the Headteacher (without the mirror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).</a:t>
            </a:r>
          </a:p>
          <a:p>
            <a:r>
              <a:rPr lang="en-GB" sz="2400" b="1" dirty="0" smtClean="0">
                <a:solidFill>
                  <a:srgbClr val="C00000"/>
                </a:solidFill>
              </a:rPr>
              <a:t>c. Draw </a:t>
            </a:r>
            <a:r>
              <a:rPr lang="en-GB" sz="2400" b="1" dirty="0">
                <a:solidFill>
                  <a:srgbClr val="C00000"/>
                </a:solidFill>
              </a:rPr>
              <a:t>how </a:t>
            </a:r>
            <a:r>
              <a:rPr lang="en-GB" sz="2400" b="1" dirty="0" err="1">
                <a:solidFill>
                  <a:srgbClr val="C00000"/>
                </a:solidFill>
              </a:rPr>
              <a:t>Huw</a:t>
            </a:r>
            <a:r>
              <a:rPr lang="en-GB" sz="2400" b="1" dirty="0">
                <a:solidFill>
                  <a:srgbClr val="C00000"/>
                </a:solidFill>
              </a:rPr>
              <a:t> can see the Headteacher </a:t>
            </a:r>
            <a:r>
              <a:rPr lang="en-GB" sz="2400" b="1" dirty="0" smtClean="0">
                <a:solidFill>
                  <a:srgbClr val="C00000"/>
                </a:solidFill>
              </a:rPr>
              <a:t>(through </a:t>
            </a:r>
            <a:r>
              <a:rPr lang="en-GB" sz="2400" b="1" dirty="0">
                <a:solidFill>
                  <a:srgbClr val="C00000"/>
                </a:solidFill>
              </a:rPr>
              <a:t>the mirror).</a:t>
            </a:r>
          </a:p>
          <a:p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2058565"/>
            <a:ext cx="8328025" cy="432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678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sz="2000" b="1" dirty="0" smtClean="0"/>
              <a:t>Who can the headteacher see?</a:t>
            </a:r>
            <a:endParaRPr lang="en-GB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78031" y="836712"/>
            <a:ext cx="76645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a. Who can the Headteacher see without using the mirror?</a:t>
            </a:r>
          </a:p>
          <a:p>
            <a:r>
              <a:rPr lang="en-GB" sz="2400" b="1" dirty="0" smtClean="0">
                <a:solidFill>
                  <a:srgbClr val="C00000"/>
                </a:solidFill>
              </a:rPr>
              <a:t>b. Who can the Headteacher see using the mirror?</a:t>
            </a:r>
            <a:endParaRPr lang="en-GB" sz="2400" b="1" dirty="0">
              <a:solidFill>
                <a:srgbClr val="C00000"/>
              </a:solidFill>
            </a:endParaRPr>
          </a:p>
          <a:p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1986557"/>
            <a:ext cx="8328025" cy="432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0106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5804586"/>
              </p:ext>
            </p:extLst>
          </p:nvPr>
        </p:nvGraphicFramePr>
        <p:xfrm>
          <a:off x="539552" y="3212976"/>
          <a:ext cx="7848873" cy="2926080"/>
        </p:xfrm>
        <a:graphic>
          <a:graphicData uri="http://schemas.openxmlformats.org/drawingml/2006/table">
            <a:tbl>
              <a:tblPr firstRow="1" firstCol="1" bandRow="1"/>
              <a:tblGrid>
                <a:gridCol w="1584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02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/>
                          <a:ea typeface="MS PGothic"/>
                          <a:cs typeface="Times New Roman"/>
                        </a:rPr>
                        <a:t>Person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/>
                          <a:ea typeface="MS PGothic"/>
                          <a:cs typeface="Times New Roman"/>
                        </a:rPr>
                        <a:t>The Headteacher can see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/>
                          <a:ea typeface="MS PGothic"/>
                          <a:cs typeface="Times New Roman"/>
                        </a:rPr>
                        <a:t>Huw can see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/>
                          <a:ea typeface="MS PGothic"/>
                          <a:cs typeface="Times New Roman"/>
                        </a:rPr>
                        <a:t>Carolyn can see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Headteacher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Raj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  <a:sym typeface="Wingdings"/>
                        </a:rPr>
                        <a:t>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Huw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  <a:sym typeface="Wingdings"/>
                        </a:rPr>
                        <a:t>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Ian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  <a:sym typeface="Wingdings"/>
                        </a:rPr>
                        <a:t>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William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/>
                          <a:ea typeface="MS PGothic"/>
                          <a:cs typeface="Times New Roman"/>
                          <a:sym typeface="Wingdings"/>
                        </a:rPr>
                        <a:t></a:t>
                      </a:r>
                      <a:endParaRPr lang="en-GB" sz="1600" dirty="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Colin 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 dirty="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Carolyn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Alison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Terry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Mike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/>
                          <a:ea typeface="MS PGothic"/>
                          <a:cs typeface="Times New Roman"/>
                        </a:rPr>
                        <a:t> </a:t>
                      </a:r>
                      <a:endParaRPr lang="en-GB" sz="1600" dirty="0">
                        <a:effectLst/>
                        <a:latin typeface="Arial"/>
                        <a:ea typeface="MS P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748" y="260648"/>
            <a:ext cx="4536504" cy="2354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945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fLT Template 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QfLT Template C</Template>
  <TotalTime>65</TotalTime>
  <Words>516</Words>
  <Application>Microsoft Office PowerPoint</Application>
  <PresentationFormat>On-screen Show (4:3)</PresentationFormat>
  <Paragraphs>138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MS PGothic</vt:lpstr>
      <vt:lpstr>Arial</vt:lpstr>
      <vt:lpstr>Calibri</vt:lpstr>
      <vt:lpstr>SassoonCRInfant</vt:lpstr>
      <vt:lpstr>Times New Roman</vt:lpstr>
      <vt:lpstr>Wingdings</vt:lpstr>
      <vt:lpstr>QfLT Template C</vt:lpstr>
      <vt:lpstr>KS2 Science Project (Assessment, Literacy and Numeracy)</vt:lpstr>
      <vt:lpstr>https://www.bbc.co.uk/programmes/b00795tw/clips  Follow the link to watch different videos based on our science topic</vt:lpstr>
      <vt:lpstr>Ian and the Headteacher</vt:lpstr>
      <vt:lpstr>PowerPoint Presentation</vt:lpstr>
      <vt:lpstr>Ian and the Headteacher</vt:lpstr>
      <vt:lpstr>Ian and the Headteacher</vt:lpstr>
      <vt:lpstr>Ian and the Headteacher</vt:lpstr>
      <vt:lpstr>Ian and the Headteacher</vt:lpstr>
      <vt:lpstr>Huw, Raj and the Headteacher</vt:lpstr>
      <vt:lpstr>Huw, Raj and the Headteacher</vt:lpstr>
      <vt:lpstr>Huw, Raj and the Headteacher</vt:lpstr>
      <vt:lpstr>Who can the headteacher see?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</dc:creator>
  <cp:lastModifiedBy>ST-Bird-M</cp:lastModifiedBy>
  <cp:revision>10</cp:revision>
  <dcterms:created xsi:type="dcterms:W3CDTF">2015-04-15T10:39:57Z</dcterms:created>
  <dcterms:modified xsi:type="dcterms:W3CDTF">2021-03-18T13:43:59Z</dcterms:modified>
</cp:coreProperties>
</file>