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845" r:id="rId2"/>
    <p:sldMasterId id="2147483733" r:id="rId3"/>
  </p:sldMasterIdLst>
  <p:notesMasterIdLst>
    <p:notesMasterId r:id="rId41"/>
  </p:notesMasterIdLst>
  <p:handoutMasterIdLst>
    <p:handoutMasterId r:id="rId42"/>
  </p:handoutMasterIdLst>
  <p:sldIdLst>
    <p:sldId id="301" r:id="rId4"/>
    <p:sldId id="277" r:id="rId5"/>
    <p:sldId id="345" r:id="rId6"/>
    <p:sldId id="344" r:id="rId7"/>
    <p:sldId id="368" r:id="rId8"/>
    <p:sldId id="443" r:id="rId9"/>
    <p:sldId id="421" r:id="rId10"/>
    <p:sldId id="430" r:id="rId11"/>
    <p:sldId id="444" r:id="rId12"/>
    <p:sldId id="447" r:id="rId13"/>
    <p:sldId id="448" r:id="rId14"/>
    <p:sldId id="422" r:id="rId15"/>
    <p:sldId id="417" r:id="rId16"/>
    <p:sldId id="437" r:id="rId17"/>
    <p:sldId id="438" r:id="rId18"/>
    <p:sldId id="439" r:id="rId19"/>
    <p:sldId id="440" r:id="rId20"/>
    <p:sldId id="441" r:id="rId21"/>
    <p:sldId id="423" r:id="rId22"/>
    <p:sldId id="418" r:id="rId23"/>
    <p:sldId id="432" r:id="rId24"/>
    <p:sldId id="419" r:id="rId25"/>
    <p:sldId id="426" r:id="rId26"/>
    <p:sldId id="425" r:id="rId27"/>
    <p:sldId id="420" r:id="rId28"/>
    <p:sldId id="427" r:id="rId29"/>
    <p:sldId id="428" r:id="rId30"/>
    <p:sldId id="424" r:id="rId31"/>
    <p:sldId id="356" r:id="rId32"/>
    <p:sldId id="429" r:id="rId33"/>
    <p:sldId id="434" r:id="rId34"/>
    <p:sldId id="435" r:id="rId35"/>
    <p:sldId id="436" r:id="rId36"/>
    <p:sldId id="442" r:id="rId37"/>
    <p:sldId id="449" r:id="rId38"/>
    <p:sldId id="311" r:id="rId39"/>
    <p:sldId id="377" r:id="rId40"/>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D6"/>
    <a:srgbClr val="F9E1E3"/>
    <a:srgbClr val="F1B5B9"/>
    <a:srgbClr val="5E84F1"/>
    <a:srgbClr val="DDE8F6"/>
    <a:srgbClr val="CC9DD7"/>
    <a:srgbClr val="BC7DCB"/>
    <a:srgbClr val="BC66ED"/>
    <a:srgbClr val="FFFFCC"/>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443" autoAdjust="0"/>
    <p:restoredTop sz="94683" autoAdjust="0"/>
  </p:normalViewPr>
  <p:slideViewPr>
    <p:cSldViewPr snapToGrid="0">
      <p:cViewPr varScale="1">
        <p:scale>
          <a:sx n="62" d="100"/>
          <a:sy n="62" d="100"/>
        </p:scale>
        <p:origin x="1444" y="56"/>
      </p:cViewPr>
      <p:guideLst>
        <p:guide orient="horz" pos="2160"/>
        <p:guide pos="2880"/>
      </p:guideLst>
    </p:cSldViewPr>
  </p:slideViewPr>
  <p:notesTextViewPr>
    <p:cViewPr>
      <p:scale>
        <a:sx n="1" d="1"/>
        <a:sy n="1" d="1"/>
      </p:scale>
      <p:origin x="0" y="0"/>
    </p:cViewPr>
  </p:notesTextViewPr>
  <p:notesViewPr>
    <p:cSldViewPr snapToGrid="0">
      <p:cViewPr varScale="1">
        <p:scale>
          <a:sx n="129" d="100"/>
          <a:sy n="129" d="100"/>
        </p:scale>
        <p:origin x="88" y="9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487691302989864"/>
          <c:y val="0.13320317517232522"/>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C84A-4BF5-B0A0-0040D9EAC383}"/>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C84A-4BF5-B0A0-0040D9EAC383}"/>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42.2</c:v>
                </c:pt>
                <c:pt idx="1">
                  <c:v>57.8</c:v>
                </c:pt>
              </c:numCache>
            </c:numRef>
          </c:val>
          <c:extLst>
            <c:ext xmlns:c16="http://schemas.microsoft.com/office/drawing/2014/chart" uri="{C3380CC4-5D6E-409C-BE32-E72D297353CC}">
              <c16:uniqueId val="{00000004-C84A-4BF5-B0A0-0040D9EAC383}"/>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F38DE1-4AB9-4915-A3B6-CDC2B8270139}"/>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5B25F074-D0D9-4FAE-BD90-2028A63EB1A0}"/>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C3BE57D8-D0E0-40C1-8760-0B9C9E974ACE}" type="datetimeFigureOut">
              <a:rPr lang="en-GB" smtClean="0"/>
              <a:t>08/10/2020</a:t>
            </a:fld>
            <a:endParaRPr lang="en-GB"/>
          </a:p>
        </p:txBody>
      </p:sp>
      <p:sp>
        <p:nvSpPr>
          <p:cNvPr id="4" name="Footer Placeholder 3">
            <a:extLst>
              <a:ext uri="{FF2B5EF4-FFF2-40B4-BE49-F238E27FC236}">
                <a16:creationId xmlns:a16="http://schemas.microsoft.com/office/drawing/2014/main" id="{36C8F094-B77B-4612-A09F-1B5875AED730}"/>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2A71274-DD9A-4085-9A0C-E77174356028}"/>
              </a:ext>
            </a:extLst>
          </p:cNvPr>
          <p:cNvSpPr>
            <a:spLocks noGrp="1"/>
          </p:cNvSpPr>
          <p:nvPr>
            <p:ph type="sldNum" sz="quarter" idx="3"/>
          </p:nvPr>
        </p:nvSpPr>
        <p:spPr>
          <a:xfrm>
            <a:off x="3884613" y="1149350"/>
            <a:ext cx="2971800" cy="60325"/>
          </a:xfrm>
          <a:prstGeom prst="rect">
            <a:avLst/>
          </a:prstGeom>
        </p:spPr>
        <p:txBody>
          <a:bodyPr vert="horz" lIns="91440" tIns="45720" rIns="91440" bIns="45720" rtlCol="0" anchor="b"/>
          <a:lstStyle>
            <a:lvl1pPr algn="r">
              <a:defRPr sz="1200"/>
            </a:lvl1pPr>
          </a:lstStyle>
          <a:p>
            <a:fld id="{5B07383D-21EB-42A0-998B-9DE5524CB44A}" type="slidenum">
              <a:rPr lang="en-GB" smtClean="0"/>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6A4880E-DC26-47C3-A753-1344562A3DDD}" type="datetimeFigureOut">
              <a:rPr lang="en-GB" smtClean="0"/>
              <a:t>08/10/2020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C00E99A3-C08E-4E30-9AB6-0C6D7229B5B0}" type="slidenum">
              <a:rPr lang="en-GB" smtClean="0"/>
              <a:t>‹#›</a:t>
            </a:fld>
            <a:endParaRPr lang="en-GB"/>
          </a:p>
        </p:txBody>
      </p:sp>
    </p:spTree>
    <p:extLst>
      <p:ext uri="{BB962C8B-B14F-4D97-AF65-F5344CB8AC3E}">
        <p14:creationId xmlns:p14="http://schemas.microsoft.com/office/powerpoint/2010/main" val="2593097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safeshare.tv/x/N0-AjP3cFjg" TargetMode="External"/><Relationship Id="rId2" Type="http://schemas.openxmlformats.org/officeDocument/2006/relationships/slide" Target="../slides/slide37.xml"/><Relationship Id="rId1" Type="http://schemas.openxmlformats.org/officeDocument/2006/relationships/notesMaster" Target="../notesMasters/notesMaster1.xml"/><Relationship Id="rId4" Type="http://schemas.openxmlformats.org/officeDocument/2006/relationships/hyperlink" Target="https://www.youtube.com/watch?v=N0-AjP3cFjg&amp;feature=youtu.b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Full Quote: </a:t>
            </a:r>
            <a:r>
              <a:rPr lang="en-GB" b="0" dirty="0"/>
              <a:t>“</a:t>
            </a:r>
            <a:r>
              <a:rPr lang="en-GB" sz="1200" b="0" dirty="0">
                <a:highlight>
                  <a:srgbClr val="00FF00"/>
                </a:highlight>
              </a:rPr>
              <a:t>We are pleased to see that you have been discussing 'cancel culture'. It is interesting to see that opinion is divided on this and this reflects a dilemma that is well worth exploring further. In fact it is crucial we all explore our thinking on this more. Young people: lead the way! This is a current, important and complex issue, but not at all new. It is about freedom of speech in the age of social media. A key requirement of a democracy is that it provide for freedom of speech which encourages learning, sharing of ideas, creativity and helps us feel safe - but within limits. Those limits are about protecting against harm and fear from those who would wish to intimidate, discriminate or organise to overthrow that democracy.   Human Rights advocates like ourselves argue that human rights principles provide the best limits as they are universal principles which address the needs of all human beings on this planet as well as the planet itself. As Thomas Paine argued in his famous writing The Rights Of Man in 1791, during the French Revolution: “Whatever is my right as a man is also the right of another; and it becomes my duty to guarantee as well as to possess.”  Wise words then and now? The challenge is to learn what our human rights are so we know what to respect , uphold and defend for ourselves and others. We need human rights education for all.  What do you think?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highlight>
                <a:srgbClr val="00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00FF00"/>
                </a:highlight>
              </a:rPr>
              <a:t>At Realising Rights our aim is to make Human Rights real for everyone by understanding what rights are and how they can make a difference.”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highlight>
                <a:srgbClr val="00FF00"/>
              </a:highligh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00FF00"/>
                </a:highlight>
              </a:rPr>
              <a:t>Image supplied by </a:t>
            </a:r>
            <a:r>
              <a:rPr lang="en-GB" sz="1200" b="0">
                <a:highlight>
                  <a:srgbClr val="00FF00"/>
                </a:highlight>
              </a:rPr>
              <a:t>Edward Waller.</a:t>
            </a:r>
            <a:endParaRPr lang="en-GB" sz="1200" b="0" dirty="0">
              <a:highlight>
                <a:srgbClr val="00FF00"/>
              </a:highlight>
            </a:endParaRPr>
          </a:p>
          <a:p>
            <a:endParaRPr lang="en-GB" b="1" dirty="0"/>
          </a:p>
          <a:p>
            <a:endParaRPr lang="en-GB" b="1" dirty="0"/>
          </a:p>
          <a:p>
            <a:r>
              <a:rPr lang="en-GB" b="1" dirty="0"/>
              <a:t>Images</a:t>
            </a:r>
          </a:p>
          <a:p>
            <a:pPr marL="228600" marR="0" lvl="0" indent="-228600" algn="l" defTabSz="914400" rtl="0" eaLnBrk="1" fontAlgn="auto" latinLnBrk="0" hangingPunct="1">
              <a:lnSpc>
                <a:spcPct val="100000"/>
              </a:lnSpc>
              <a:spcBef>
                <a:spcPts val="0"/>
              </a:spcBef>
              <a:spcAft>
                <a:spcPts val="0"/>
              </a:spcAft>
              <a:buClrTx/>
              <a:buSzTx/>
              <a:buFont typeface="+mj-lt"/>
              <a:buAutoNum type="arabicParenR"/>
              <a:tabLst/>
              <a:defRPr/>
            </a:pPr>
            <a:r>
              <a:rPr lang="en-GB" dirty="0"/>
              <a:t>Courtesy of Steve</a:t>
            </a:r>
          </a:p>
        </p:txBody>
      </p:sp>
      <p:sp>
        <p:nvSpPr>
          <p:cNvPr id="4" name="Slide Number Placeholder 3"/>
          <p:cNvSpPr>
            <a:spLocks noGrp="1"/>
          </p:cNvSpPr>
          <p:nvPr>
            <p:ph type="sldNum" sz="quarter" idx="5"/>
          </p:nvPr>
        </p:nvSpPr>
        <p:spPr/>
        <p:txBody>
          <a:bodyPr/>
          <a:lstStyle/>
          <a:p>
            <a:fld id="{C00E99A3-C08E-4E30-9AB6-0C6D7229B5B0}" type="slidenum">
              <a:rPr lang="en-GB" smtClean="0"/>
              <a:t>2</a:t>
            </a:fld>
            <a:endParaRPr lang="en-GB"/>
          </a:p>
        </p:txBody>
      </p:sp>
    </p:spTree>
    <p:extLst>
      <p:ext uri="{BB962C8B-B14F-4D97-AF65-F5344CB8AC3E}">
        <p14:creationId xmlns:p14="http://schemas.microsoft.com/office/powerpoint/2010/main" val="112155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1" dirty="0"/>
              <a:t>1) </a:t>
            </a:r>
            <a:r>
              <a:rPr lang="en-GB" b="0" dirty="0" err="1"/>
              <a:t>nounproject</a:t>
            </a:r>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a:t>
            </a:fld>
            <a:endParaRPr lang="en-GB"/>
          </a:p>
        </p:txBody>
      </p:sp>
    </p:spTree>
    <p:extLst>
      <p:ext uri="{BB962C8B-B14F-4D97-AF65-F5344CB8AC3E}">
        <p14:creationId xmlns:p14="http://schemas.microsoft.com/office/powerpoint/2010/main" val="3514821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https://mashable.com/article/sir-david-attenborough-instagram/?europe=true</a:t>
            </a:r>
          </a:p>
          <a:p>
            <a:pPr marL="228600" indent="-228600">
              <a:buFont typeface="+mj-lt"/>
              <a:buAutoNum type="arabicParenR"/>
            </a:pPr>
            <a:endParaRPr lang="en-GB" dirty="0"/>
          </a:p>
          <a:p>
            <a:pPr marL="228600" indent="-228600">
              <a:buFont typeface="+mj-lt"/>
              <a:buAutoNum type="arabicParenR"/>
            </a:pPr>
            <a:endParaRPr lang="en-GB" dirty="0"/>
          </a:p>
          <a:p>
            <a:pPr marL="0" indent="0">
              <a:buFont typeface="+mj-lt"/>
              <a:buNone/>
            </a:pPr>
            <a:r>
              <a:rPr lang="en-GB" b="1" dirty="0"/>
              <a:t>References</a:t>
            </a:r>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4</a:t>
            </a:fld>
            <a:endParaRPr lang="en-GB"/>
          </a:p>
        </p:txBody>
      </p:sp>
    </p:spTree>
    <p:extLst>
      <p:ext uri="{BB962C8B-B14F-4D97-AF65-F5344CB8AC3E}">
        <p14:creationId xmlns:p14="http://schemas.microsoft.com/office/powerpoint/2010/main" val="1669967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5</a:t>
            </a:fld>
            <a:endParaRPr lang="en-GB"/>
          </a:p>
        </p:txBody>
      </p:sp>
    </p:spTree>
    <p:extLst>
      <p:ext uri="{BB962C8B-B14F-4D97-AF65-F5344CB8AC3E}">
        <p14:creationId xmlns:p14="http://schemas.microsoft.com/office/powerpoint/2010/main" val="20310176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iStock</a:t>
            </a:r>
          </a:p>
          <a:p>
            <a:pPr marL="228600" indent="-228600">
              <a:buFont typeface="+mj-lt"/>
              <a:buAutoNum type="arabicParenR"/>
            </a:pPr>
            <a:r>
              <a:rPr lang="en-GB" dirty="0"/>
              <a:t>https://time.com/person-of-the-year-2019-greta-thunberg/</a:t>
            </a:r>
          </a:p>
          <a:p>
            <a:pPr marL="0" indent="0">
              <a:buFont typeface="+mj-lt"/>
              <a:buNone/>
            </a:pPr>
            <a:r>
              <a:rPr lang="en-GB" b="1" dirty="0"/>
              <a:t>References</a:t>
            </a:r>
          </a:p>
          <a:p>
            <a:pPr marL="228600" indent="-228600">
              <a:buFont typeface="+mj-lt"/>
              <a:buAutoNum type="arabicParenR"/>
            </a:pPr>
            <a:r>
              <a:rPr lang="en-GB" dirty="0"/>
              <a:t>https://www.bbc.com/future/article/20200422-how-has-coronavirus-helped-the-environment</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6</a:t>
            </a:fld>
            <a:endParaRPr lang="en-GB"/>
          </a:p>
        </p:txBody>
      </p:sp>
    </p:spTree>
    <p:extLst>
      <p:ext uri="{BB962C8B-B14F-4D97-AF65-F5344CB8AC3E}">
        <p14:creationId xmlns:p14="http://schemas.microsoft.com/office/powerpoint/2010/main" val="3753417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7</a:t>
            </a:fld>
            <a:endParaRPr lang="en-GB"/>
          </a:p>
        </p:txBody>
      </p:sp>
    </p:spTree>
    <p:extLst>
      <p:ext uri="{BB962C8B-B14F-4D97-AF65-F5344CB8AC3E}">
        <p14:creationId xmlns:p14="http://schemas.microsoft.com/office/powerpoint/2010/main" val="37036900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https://www.greenmatters.com/p/face-masks-gloves-litter-coronavirus  </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https://</a:t>
            </a:r>
            <a:r>
              <a:rPr lang="en-GB" b="0" dirty="0" err="1"/>
              <a:t>www.bbc.co.uk</a:t>
            </a:r>
            <a:r>
              <a:rPr lang="en-GB" b="0" dirty="0"/>
              <a:t>/</a:t>
            </a:r>
            <a:r>
              <a:rPr lang="en-GB" b="0" dirty="0" err="1"/>
              <a:t>newsround</a:t>
            </a:r>
            <a:r>
              <a:rPr lang="en-GB" b="0" dirty="0"/>
              <a:t>/54015196</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endParaRPr lang="en-GB" b="0"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https://www.talkingretail.com/news/industry-news/food-delivery-surges-popularity-lockdown-15-06-2020/</a:t>
            </a:r>
          </a:p>
        </p:txBody>
      </p:sp>
      <p:sp>
        <p:nvSpPr>
          <p:cNvPr id="4" name="Slide Number Placeholder 3"/>
          <p:cNvSpPr>
            <a:spLocks noGrp="1"/>
          </p:cNvSpPr>
          <p:nvPr>
            <p:ph type="sldNum" sz="quarter" idx="5"/>
          </p:nvPr>
        </p:nvSpPr>
        <p:spPr/>
        <p:txBody>
          <a:bodyPr/>
          <a:lstStyle/>
          <a:p>
            <a:fld id="{C00E99A3-C08E-4E30-9AB6-0C6D7229B5B0}" type="slidenum">
              <a:rPr lang="en-GB" smtClean="0"/>
              <a:t>9</a:t>
            </a:fld>
            <a:endParaRPr lang="en-GB"/>
          </a:p>
        </p:txBody>
      </p:sp>
    </p:spTree>
    <p:extLst>
      <p:ext uri="{BB962C8B-B14F-4D97-AF65-F5344CB8AC3E}">
        <p14:creationId xmlns:p14="http://schemas.microsoft.com/office/powerpoint/2010/main" val="3552889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r>
              <a:rPr lang="en-GB" b="1" dirty="0"/>
              <a:t>References:</a:t>
            </a:r>
            <a:br>
              <a:rPr lang="en-GB" b="1" dirty="0"/>
            </a:br>
            <a:r>
              <a:rPr lang="en-GB" b="0" dirty="0"/>
              <a:t>1) Traffic – 1970s levels: https://www.bbc.co.uk/news/uk-52461913 </a:t>
            </a:r>
          </a:p>
          <a:p>
            <a:pPr marL="0" indent="0">
              <a:buNone/>
            </a:pPr>
            <a:r>
              <a:rPr lang="en-GB" b="0" dirty="0"/>
              <a:t>2) Plastic: https://science.sciencemag.org/content/369/6509/1314</a:t>
            </a:r>
          </a:p>
          <a:p>
            <a:pPr marL="0" indent="0">
              <a:buNone/>
            </a:pPr>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10</a:t>
            </a:fld>
            <a:endParaRPr lang="en-GB"/>
          </a:p>
        </p:txBody>
      </p:sp>
    </p:spTree>
    <p:extLst>
      <p:ext uri="{BB962C8B-B14F-4D97-AF65-F5344CB8AC3E}">
        <p14:creationId xmlns:p14="http://schemas.microsoft.com/office/powerpoint/2010/main" val="11951846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r>
              <a:rPr lang="en-GB" b="1" dirty="0"/>
              <a:t>References:</a:t>
            </a:r>
          </a:p>
          <a:p>
            <a:pPr marL="228600" indent="-228600">
              <a:buAutoNum type="arabicParenR"/>
            </a:pPr>
            <a:r>
              <a:rPr lang="en-GB" dirty="0"/>
              <a:t>https://theconversation.com/environmental-activism-goes-digital-in-lockdown-but-could-it-change-the-movement-for-good-137203</a:t>
            </a:r>
          </a:p>
          <a:p>
            <a:pPr marL="228600" indent="-228600">
              <a:buAutoNum type="arabicParenR"/>
            </a:pPr>
            <a:r>
              <a:rPr lang="en-GB" b="0" dirty="0"/>
              <a:t>https://www.bbc.co.uk/newsround/53983439 </a:t>
            </a: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11</a:t>
            </a:fld>
            <a:endParaRPr lang="en-GB"/>
          </a:p>
        </p:txBody>
      </p:sp>
    </p:spTree>
    <p:extLst>
      <p:ext uri="{BB962C8B-B14F-4D97-AF65-F5344CB8AC3E}">
        <p14:creationId xmlns:p14="http://schemas.microsoft.com/office/powerpoint/2010/main" val="18919227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12</a:t>
            </a:fld>
            <a:endParaRPr lang="en-GB"/>
          </a:p>
        </p:txBody>
      </p:sp>
    </p:spTree>
    <p:extLst>
      <p:ext uri="{BB962C8B-B14F-4D97-AF65-F5344CB8AC3E}">
        <p14:creationId xmlns:p14="http://schemas.microsoft.com/office/powerpoint/2010/main" val="16658210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13</a:t>
            </a:fld>
            <a:endParaRPr lang="en-GB"/>
          </a:p>
        </p:txBody>
      </p:sp>
    </p:spTree>
    <p:extLst>
      <p:ext uri="{BB962C8B-B14F-4D97-AF65-F5344CB8AC3E}">
        <p14:creationId xmlns:p14="http://schemas.microsoft.com/office/powerpoint/2010/main" val="21228497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r>
              <a:rPr lang="en-GB" b="1" dirty="0"/>
              <a:t>References:</a:t>
            </a:r>
            <a:endParaRPr lang="en-GB" dirty="0"/>
          </a:p>
          <a:p>
            <a:pPr marL="228600" indent="-228600">
              <a:buAutoNum type="arabicParenR"/>
            </a:pPr>
            <a:r>
              <a:rPr lang="en-GB" b="0" dirty="0"/>
              <a:t>https://time.com/5864374/coronavirus-carbon-emissions/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b="0" dirty="0"/>
              <a:t>https://www.independent.co.uk/news/coronavirus-pollution-environment-lockdown-carbon-emissions-charts-a9510636.html</a:t>
            </a:r>
          </a:p>
          <a:p>
            <a:pPr marL="0" indent="0">
              <a:buNone/>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14</a:t>
            </a:fld>
            <a:endParaRPr lang="en-GB"/>
          </a:p>
        </p:txBody>
      </p:sp>
    </p:spTree>
    <p:extLst>
      <p:ext uri="{BB962C8B-B14F-4D97-AF65-F5344CB8AC3E}">
        <p14:creationId xmlns:p14="http://schemas.microsoft.com/office/powerpoint/2010/main" val="20356841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pPr marL="0" indent="0">
              <a:buNone/>
            </a:pPr>
            <a:r>
              <a:rPr lang="en-GB" b="1" dirty="0"/>
              <a:t>References:</a:t>
            </a:r>
          </a:p>
          <a:p>
            <a:pPr marL="228600" indent="-228600">
              <a:buAutoNum type="arabicParenR"/>
            </a:pPr>
            <a:r>
              <a:rPr lang="en-GB" b="0" dirty="0"/>
              <a:t>https://www.bbc.co.uk/news/science-environment-54256826</a:t>
            </a:r>
          </a:p>
          <a:p>
            <a:pPr marL="228600" indent="-228600">
              <a:buAutoNum type="arabicParenR"/>
            </a:pPr>
            <a:endParaRPr lang="en-GB" dirty="0"/>
          </a:p>
          <a:p>
            <a:pPr marL="0" indent="0">
              <a:buNone/>
            </a:pPr>
            <a:endParaRPr lang="en-GB" b="0" dirty="0"/>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15</a:t>
            </a:fld>
            <a:endParaRPr lang="en-GB"/>
          </a:p>
        </p:txBody>
      </p:sp>
    </p:spTree>
    <p:extLst>
      <p:ext uri="{BB962C8B-B14F-4D97-AF65-F5344CB8AC3E}">
        <p14:creationId xmlns:p14="http://schemas.microsoft.com/office/powerpoint/2010/main" val="41499421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a:p>
            <a:r>
              <a:rPr lang="en-GB" b="1" dirty="0"/>
              <a:t>References:</a:t>
            </a:r>
          </a:p>
          <a:p>
            <a:pPr marL="228600" indent="-228600">
              <a:buAutoNum type="arabicParenR"/>
            </a:pPr>
            <a:r>
              <a:rPr lang="en-GB" b="0" dirty="0"/>
              <a:t>https://www.weforum.org/agenda/2020/07/plastic-waste-management-covid19-ppe/</a:t>
            </a:r>
          </a:p>
          <a:p>
            <a:pPr marL="228600" indent="-228600">
              <a:buAutoNum type="arabicParenR"/>
            </a:pPr>
            <a:r>
              <a:rPr lang="en-GB" b="0" dirty="0"/>
              <a:t>https://www.theguardian.com/environment/2020/jul/21/it-was-so-gross-i-nearly-cried-meet-the-uks-litter-picking-army-fighting-our-rising-tide-of-filth</a:t>
            </a:r>
          </a:p>
          <a:p>
            <a:pPr marL="228600" indent="-228600">
              <a:buAutoNum type="arabicParenR"/>
            </a:pPr>
            <a:r>
              <a:rPr lang="en-GB" b="0" dirty="0"/>
              <a:t>https://www.youtube.com/watch?v=Goc622f4Wcs</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16</a:t>
            </a:fld>
            <a:endParaRPr lang="en-GB"/>
          </a:p>
        </p:txBody>
      </p:sp>
    </p:spTree>
    <p:extLst>
      <p:ext uri="{BB962C8B-B14F-4D97-AF65-F5344CB8AC3E}">
        <p14:creationId xmlns:p14="http://schemas.microsoft.com/office/powerpoint/2010/main" val="3293839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dirty="0"/>
              <a:t>iStock</a:t>
            </a:r>
          </a:p>
          <a:p>
            <a:pPr marL="228600" indent="-228600">
              <a:buAutoNum type="arabicParenR"/>
            </a:pPr>
            <a:endParaRPr lang="en-GB" dirty="0"/>
          </a:p>
          <a:p>
            <a:r>
              <a:rPr lang="en-GB" b="1" dirty="0"/>
              <a:t>References:</a:t>
            </a:r>
          </a:p>
          <a:p>
            <a:pPr marL="228600" indent="-228600">
              <a:buAutoNum type="arabicParenR"/>
            </a:pPr>
            <a:r>
              <a:rPr lang="en-GB" b="0" dirty="0"/>
              <a:t>https://www.weforum.org/agenda/2020/07/plastic-waste-management-covid19-ppe/</a:t>
            </a:r>
          </a:p>
          <a:p>
            <a:pPr marL="228600" indent="-228600">
              <a:buAutoNum type="arabicParenR"/>
            </a:pPr>
            <a:r>
              <a:rPr lang="en-GB" b="0" dirty="0"/>
              <a:t>https://www.theguardian.com/environment/2020/jul/21/it-was-so-gross-i-nearly-cried-meet-the-uks-litter-picking-army-fighting-our-rising-tide-of-filth</a:t>
            </a:r>
          </a:p>
          <a:p>
            <a:pPr marL="228600" indent="-228600">
              <a:buAutoNum type="arabicParenR"/>
            </a:pPr>
            <a:r>
              <a:rPr lang="en-GB" b="0" dirty="0"/>
              <a:t>https://www.youtube.com/watch?v=Goc622f4Wcs</a:t>
            </a:r>
          </a:p>
          <a:p>
            <a:pPr marL="0" indent="0">
              <a:buNone/>
            </a:pPr>
            <a:endParaRPr lang="en-GB" dirty="0"/>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17</a:t>
            </a:fld>
            <a:endParaRPr lang="en-GB"/>
          </a:p>
        </p:txBody>
      </p:sp>
    </p:spTree>
    <p:extLst>
      <p:ext uri="{BB962C8B-B14F-4D97-AF65-F5344CB8AC3E}">
        <p14:creationId xmlns:p14="http://schemas.microsoft.com/office/powerpoint/2010/main" val="19380954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https://theconversation.com/environmental-activism-goes-digital-in-lockdown-but-could-it-change-the-movement-for-good-137203</a:t>
            </a:r>
          </a:p>
          <a:p>
            <a:pPr marL="228600" indent="-228600">
              <a:buAutoNum type="arabicParenR"/>
            </a:pPr>
            <a:r>
              <a:rPr lang="en-GB" b="0" dirty="0"/>
              <a:t>iStock </a:t>
            </a:r>
          </a:p>
          <a:p>
            <a:pPr marL="228600" indent="-228600">
              <a:buAutoNum type="arabicParenR"/>
            </a:pPr>
            <a:r>
              <a:rPr lang="en-GB" b="0" dirty="0"/>
              <a:t>https://www.theguardian.com/environment/2020/apr/02/we-must-use-this-time-well-climate-experts-hopeful-after-cop26-delay-coronavirus</a:t>
            </a:r>
          </a:p>
          <a:p>
            <a:pPr marL="228600" indent="-228600">
              <a:buAutoNum type="arabicParenR"/>
            </a:pPr>
            <a:endParaRPr lang="en-GB" b="0" dirty="0"/>
          </a:p>
          <a:p>
            <a:pPr marL="0" indent="0">
              <a:buNone/>
            </a:pPr>
            <a:r>
              <a:rPr lang="en-GB" b="1" dirty="0"/>
              <a:t>References</a:t>
            </a:r>
          </a:p>
          <a:p>
            <a:pPr marL="228600" indent="-228600">
              <a:buAutoNum type="arabicParenR"/>
            </a:pPr>
            <a:r>
              <a:rPr lang="en-GB" b="0" dirty="0"/>
              <a:t>https://theconversation.com/environmental-activism-goes-digital-in-lockdown-but-could-it-change-the-movement-for-good-137203</a:t>
            </a:r>
          </a:p>
          <a:p>
            <a:pPr marL="228600" indent="-228600">
              <a:buAutoNum type="arabicParenR"/>
            </a:pPr>
            <a:r>
              <a:rPr lang="en-GB" b="0" dirty="0"/>
              <a:t>https://www.theguardian.com/environment/2020/sep/11/extinction-rebellion-how-successful-were-the-latest-protests</a:t>
            </a:r>
          </a:p>
          <a:p>
            <a:pPr marL="228600" indent="-228600">
              <a:buAutoNum type="arabicParenR"/>
            </a:pPr>
            <a:r>
              <a:rPr lang="en-GB" b="0" dirty="0"/>
              <a:t>https://www.theguardian.com/environment/2020/apr/02/we-must-use-this-time-well-climate-experts-hopeful-after-cop26-delay-coronavirus</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18</a:t>
            </a:fld>
            <a:endParaRPr lang="en-GB"/>
          </a:p>
        </p:txBody>
      </p:sp>
    </p:spTree>
    <p:extLst>
      <p:ext uri="{BB962C8B-B14F-4D97-AF65-F5344CB8AC3E}">
        <p14:creationId xmlns:p14="http://schemas.microsoft.com/office/powerpoint/2010/main" val="115622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19</a:t>
            </a:fld>
            <a:endParaRPr lang="en-GB"/>
          </a:p>
        </p:txBody>
      </p:sp>
    </p:spTree>
    <p:extLst>
      <p:ext uri="{BB962C8B-B14F-4D97-AF65-F5344CB8AC3E}">
        <p14:creationId xmlns:p14="http://schemas.microsoft.com/office/powerpoint/2010/main" val="1237431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20</a:t>
            </a:fld>
            <a:endParaRPr lang="en-GB"/>
          </a:p>
        </p:txBody>
      </p:sp>
    </p:spTree>
    <p:extLst>
      <p:ext uri="{BB962C8B-B14F-4D97-AF65-F5344CB8AC3E}">
        <p14:creationId xmlns:p14="http://schemas.microsoft.com/office/powerpoint/2010/main" val="1357859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21</a:t>
            </a:fld>
            <a:endParaRPr lang="en-GB"/>
          </a:p>
        </p:txBody>
      </p:sp>
    </p:spTree>
    <p:extLst>
      <p:ext uri="{BB962C8B-B14F-4D97-AF65-F5344CB8AC3E}">
        <p14:creationId xmlns:p14="http://schemas.microsoft.com/office/powerpoint/2010/main" val="36329752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22</a:t>
            </a:fld>
            <a:endParaRPr lang="en-GB"/>
          </a:p>
        </p:txBody>
      </p:sp>
    </p:spTree>
    <p:extLst>
      <p:ext uri="{BB962C8B-B14F-4D97-AF65-F5344CB8AC3E}">
        <p14:creationId xmlns:p14="http://schemas.microsoft.com/office/powerpoint/2010/main" val="4058656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23</a:t>
            </a:fld>
            <a:endParaRPr lang="en-GB"/>
          </a:p>
        </p:txBody>
      </p:sp>
    </p:spTree>
    <p:extLst>
      <p:ext uri="{BB962C8B-B14F-4D97-AF65-F5344CB8AC3E}">
        <p14:creationId xmlns:p14="http://schemas.microsoft.com/office/powerpoint/2010/main" val="11208763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24</a:t>
            </a:fld>
            <a:endParaRPr lang="en-GB"/>
          </a:p>
        </p:txBody>
      </p:sp>
    </p:spTree>
    <p:extLst>
      <p:ext uri="{BB962C8B-B14F-4D97-AF65-F5344CB8AC3E}">
        <p14:creationId xmlns:p14="http://schemas.microsoft.com/office/powerpoint/2010/main" val="212619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AutoNum type="arabicParenR"/>
            </a:pPr>
            <a:r>
              <a:rPr lang="en-GB" b="0" dirty="0"/>
              <a:t>iStock</a:t>
            </a:r>
          </a:p>
          <a:p>
            <a:pPr marL="228600" indent="-228600">
              <a:buAutoNum type="arabicParenR"/>
            </a:pPr>
            <a:r>
              <a:rPr lang="en-GB" b="0" dirty="0"/>
              <a:t>https://ukmedicaldirect.com/products/carex-dermacare-original-antibacterial-hand-wash-refill-1000ml?variant=33375788859524&amp;utm_medium=cpc&amp;utm_source=google&amp;utm_campaign=Google%20Shopping&amp;gclid=CjwKCAjwiOv7BRBREiwAXHbv3CBFa3FBmtTPUvLXcm7igWCr2iYwnk3wH3N12_XhBP0HcqdbZ9XanBoCvkEQAvD_BwE </a:t>
            </a:r>
          </a:p>
          <a:p>
            <a:pPr marL="228600" indent="-228600">
              <a:buAutoNum type="arabicParenR"/>
            </a:pPr>
            <a:r>
              <a:rPr lang="en-GB" b="0" dirty="0"/>
              <a:t>https://racheljdesigns.net/products/pre-order-batch-2-refillable-personalised-50ml-hand-sanitiser-bottles-with-clips </a:t>
            </a:r>
          </a:p>
        </p:txBody>
      </p:sp>
      <p:sp>
        <p:nvSpPr>
          <p:cNvPr id="4" name="Slide Number Placeholder 3"/>
          <p:cNvSpPr>
            <a:spLocks noGrp="1"/>
          </p:cNvSpPr>
          <p:nvPr>
            <p:ph type="sldNum" sz="quarter" idx="5"/>
          </p:nvPr>
        </p:nvSpPr>
        <p:spPr/>
        <p:txBody>
          <a:bodyPr/>
          <a:lstStyle/>
          <a:p>
            <a:fld id="{C00E99A3-C08E-4E30-9AB6-0C6D7229B5B0}" type="slidenum">
              <a:rPr lang="en-GB" smtClean="0"/>
              <a:t>25</a:t>
            </a:fld>
            <a:endParaRPr lang="en-GB"/>
          </a:p>
        </p:txBody>
      </p:sp>
    </p:spTree>
    <p:extLst>
      <p:ext uri="{BB962C8B-B14F-4D97-AF65-F5344CB8AC3E}">
        <p14:creationId xmlns:p14="http://schemas.microsoft.com/office/powerpoint/2010/main" val="37936008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b="0" dirty="0"/>
              <a:t>1) iStock</a:t>
            </a:r>
          </a:p>
        </p:txBody>
      </p:sp>
      <p:sp>
        <p:nvSpPr>
          <p:cNvPr id="4" name="Slide Number Placeholder 3"/>
          <p:cNvSpPr>
            <a:spLocks noGrp="1"/>
          </p:cNvSpPr>
          <p:nvPr>
            <p:ph type="sldNum" sz="quarter" idx="5"/>
          </p:nvPr>
        </p:nvSpPr>
        <p:spPr/>
        <p:txBody>
          <a:bodyPr/>
          <a:lstStyle/>
          <a:p>
            <a:fld id="{C00E99A3-C08E-4E30-9AB6-0C6D7229B5B0}" type="slidenum">
              <a:rPr lang="en-GB" smtClean="0"/>
              <a:t>26</a:t>
            </a:fld>
            <a:endParaRPr lang="en-GB"/>
          </a:p>
        </p:txBody>
      </p:sp>
    </p:spTree>
    <p:extLst>
      <p:ext uri="{BB962C8B-B14F-4D97-AF65-F5344CB8AC3E}">
        <p14:creationId xmlns:p14="http://schemas.microsoft.com/office/powerpoint/2010/main" val="24653086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27</a:t>
            </a:fld>
            <a:endParaRPr lang="en-GB"/>
          </a:p>
        </p:txBody>
      </p:sp>
    </p:spTree>
    <p:extLst>
      <p:ext uri="{BB962C8B-B14F-4D97-AF65-F5344CB8AC3E}">
        <p14:creationId xmlns:p14="http://schemas.microsoft.com/office/powerpoint/2010/main" val="23434653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28</a:t>
            </a:fld>
            <a:endParaRPr lang="en-GB"/>
          </a:p>
        </p:txBody>
      </p:sp>
    </p:spTree>
    <p:extLst>
      <p:ext uri="{BB962C8B-B14F-4D97-AF65-F5344CB8AC3E}">
        <p14:creationId xmlns:p14="http://schemas.microsoft.com/office/powerpoint/2010/main" val="30044423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b="0" dirty="0"/>
              <a:t>https://www.youtube.com/watch?v=X-q01qtHY3s </a:t>
            </a:r>
          </a:p>
          <a:p>
            <a:endParaRPr lang="en-GB" b="0" dirty="0"/>
          </a:p>
          <a:p>
            <a:r>
              <a:rPr lang="en-GB" b="1" dirty="0"/>
              <a:t>Images</a:t>
            </a:r>
          </a:p>
          <a:p>
            <a:pPr marL="228600" indent="-228600">
              <a:buAutoNum type="arabicParenR"/>
            </a:pPr>
            <a:r>
              <a:rPr lang="en-GB" b="0" dirty="0"/>
              <a:t>Icons8</a:t>
            </a:r>
          </a:p>
          <a:p>
            <a:pPr marL="228600" indent="-228600">
              <a:buAutoNum type="arabicParenR"/>
            </a:pPr>
            <a:endParaRPr lang="en-GB" b="0" dirty="0"/>
          </a:p>
          <a:p>
            <a:pPr marL="0" indent="0">
              <a:buNone/>
            </a:pPr>
            <a:r>
              <a:rPr lang="en-GB" b="1" dirty="0"/>
              <a:t>References:</a:t>
            </a:r>
          </a:p>
          <a:p>
            <a:pPr marL="0" indent="0">
              <a:buNone/>
            </a:pPr>
            <a:r>
              <a:rPr lang="en-GB" b="0" dirty="0"/>
              <a:t>1) https://www.theverge.com/2020/9/29/21493467/david-attenborough-instagram-guinness-world-record</a:t>
            </a:r>
          </a:p>
        </p:txBody>
      </p:sp>
      <p:sp>
        <p:nvSpPr>
          <p:cNvPr id="4" name="Slide Number Placeholder 3"/>
          <p:cNvSpPr>
            <a:spLocks noGrp="1"/>
          </p:cNvSpPr>
          <p:nvPr>
            <p:ph type="sldNum" sz="quarter" idx="5"/>
          </p:nvPr>
        </p:nvSpPr>
        <p:spPr/>
        <p:txBody>
          <a:bodyPr/>
          <a:lstStyle/>
          <a:p>
            <a:fld id="{C00E99A3-C08E-4E30-9AB6-0C6D7229B5B0}" type="slidenum">
              <a:rPr lang="en-GB" smtClean="0"/>
              <a:t>29</a:t>
            </a:fld>
            <a:endParaRPr lang="en-GB"/>
          </a:p>
        </p:txBody>
      </p:sp>
    </p:spTree>
    <p:extLst>
      <p:ext uri="{BB962C8B-B14F-4D97-AF65-F5344CB8AC3E}">
        <p14:creationId xmlns:p14="http://schemas.microsoft.com/office/powerpoint/2010/main" val="24000284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30</a:t>
            </a:fld>
            <a:endParaRPr lang="en-GB"/>
          </a:p>
        </p:txBody>
      </p:sp>
    </p:spTree>
    <p:extLst>
      <p:ext uri="{BB962C8B-B14F-4D97-AF65-F5344CB8AC3E}">
        <p14:creationId xmlns:p14="http://schemas.microsoft.com/office/powerpoint/2010/main" val="8440625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b="0" dirty="0"/>
              <a:t>https://www.youtube.com/watch?v=EAmmUIEsN9A </a:t>
            </a:r>
          </a:p>
          <a:p>
            <a:endParaRPr lang="en-GB" b="1" dirty="0"/>
          </a:p>
          <a:p>
            <a:r>
              <a:rPr lang="en-GB" b="1" dirty="0"/>
              <a:t>Images:</a:t>
            </a:r>
          </a:p>
          <a:p>
            <a:r>
              <a:rPr lang="en-GB" dirty="0"/>
              <a:t>1) iStock</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32</a:t>
            </a:fld>
            <a:endParaRPr lang="en-GB"/>
          </a:p>
        </p:txBody>
      </p:sp>
    </p:spTree>
    <p:extLst>
      <p:ext uri="{BB962C8B-B14F-4D97-AF65-F5344CB8AC3E}">
        <p14:creationId xmlns:p14="http://schemas.microsoft.com/office/powerpoint/2010/main" val="4747332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Alternative video link: </a:t>
            </a:r>
            <a:r>
              <a:rPr lang="en-GB" b="0" dirty="0"/>
              <a:t>https://www.youtube.com/watch?v=X-q01qtHY3s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33</a:t>
            </a:fld>
            <a:endParaRPr lang="en-GB"/>
          </a:p>
        </p:txBody>
      </p:sp>
    </p:spTree>
    <p:extLst>
      <p:ext uri="{BB962C8B-B14F-4D97-AF65-F5344CB8AC3E}">
        <p14:creationId xmlns:p14="http://schemas.microsoft.com/office/powerpoint/2010/main" val="11840986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p>
          <a:p>
            <a:pPr marL="228600" indent="-228600">
              <a:buFont typeface="+mj-lt"/>
              <a:buAutoNum type="arabicParenR"/>
            </a:pPr>
            <a:r>
              <a:rPr lang="en-GB" dirty="0"/>
              <a:t> iStock</a:t>
            </a:r>
          </a:p>
          <a:p>
            <a:pPr marL="228600" indent="-228600">
              <a:buFont typeface="+mj-lt"/>
              <a:buAutoNum type="arabicParenR"/>
            </a:pPr>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34</a:t>
            </a:fld>
            <a:endParaRPr lang="en-GB"/>
          </a:p>
        </p:txBody>
      </p:sp>
    </p:spTree>
    <p:extLst>
      <p:ext uri="{BB962C8B-B14F-4D97-AF65-F5344CB8AC3E}">
        <p14:creationId xmlns:p14="http://schemas.microsoft.com/office/powerpoint/2010/main" val="32548336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links:</a:t>
            </a:r>
          </a:p>
          <a:p>
            <a:pPr marL="228600" indent="-228600">
              <a:buAutoNum type="arabicParenR"/>
            </a:pPr>
            <a:r>
              <a:rPr lang="en-GB" dirty="0"/>
              <a:t>https://www.youtube.com/watch?v=64R2MYUt394 </a:t>
            </a:r>
          </a:p>
          <a:p>
            <a:pPr marL="228600" indent="-228600">
              <a:buAutoNum type="arabicParenR"/>
            </a:pPr>
            <a:endParaRPr lang="en-GB" dirty="0"/>
          </a:p>
          <a:p>
            <a:pPr marL="0" indent="0">
              <a:buNone/>
            </a:pPr>
            <a:r>
              <a:rPr lang="en-GB" b="1" dirty="0"/>
              <a:t>Images:</a:t>
            </a:r>
          </a:p>
          <a:p>
            <a:pPr marL="0" indent="0">
              <a:buNone/>
            </a:pPr>
            <a:r>
              <a:rPr lang="en-GB" dirty="0"/>
              <a:t>Taken from videos, referenced above</a:t>
            </a:r>
          </a:p>
          <a:p>
            <a:pPr marL="0" indent="0">
              <a:buNone/>
            </a:pPr>
            <a:endParaRPr lang="en-GB" dirty="0"/>
          </a:p>
          <a:p>
            <a:pPr marL="0" indent="0">
              <a:buNone/>
            </a:pPr>
            <a:r>
              <a:rPr lang="en-GB" b="1" dirty="0"/>
              <a:t>References:</a:t>
            </a:r>
          </a:p>
          <a:p>
            <a:pPr marL="0" indent="0">
              <a:buNone/>
            </a:pPr>
            <a:r>
              <a:rPr lang="en-GB" dirty="0"/>
              <a:t>1) https://www.rspb.org.uk/fun-and-learning/for-families/family-wild-challenge/what-is-wild-challenge/</a:t>
            </a:r>
          </a:p>
        </p:txBody>
      </p:sp>
      <p:sp>
        <p:nvSpPr>
          <p:cNvPr id="4" name="Slide Number Placeholder 3"/>
          <p:cNvSpPr>
            <a:spLocks noGrp="1"/>
          </p:cNvSpPr>
          <p:nvPr>
            <p:ph type="sldNum" sz="quarter" idx="5"/>
          </p:nvPr>
        </p:nvSpPr>
        <p:spPr/>
        <p:txBody>
          <a:bodyPr/>
          <a:lstStyle/>
          <a:p>
            <a:fld id="{C00E99A3-C08E-4E30-9AB6-0C6D7229B5B0}" type="slidenum">
              <a:rPr lang="en-GB" smtClean="0"/>
              <a:t>35</a:t>
            </a:fld>
            <a:endParaRPr lang="en-GB"/>
          </a:p>
        </p:txBody>
      </p:sp>
    </p:spTree>
    <p:extLst>
      <p:ext uri="{BB962C8B-B14F-4D97-AF65-F5344CB8AC3E}">
        <p14:creationId xmlns:p14="http://schemas.microsoft.com/office/powerpoint/2010/main" val="738435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GB" b="1"/>
              <a:t>References</a:t>
            </a:r>
            <a:endParaRPr lang="en-GB" b="1" dirty="0"/>
          </a:p>
          <a:p>
            <a:pPr marL="228600" indent="-228600">
              <a:buFont typeface="+mj-lt"/>
              <a:buAutoNum type="arabicParenR"/>
            </a:pPr>
            <a:r>
              <a:rPr lang="en-GB" dirty="0"/>
              <a:t> </a:t>
            </a:r>
          </a:p>
          <a:p>
            <a:endParaRPr lang="en-GB" dirty="0"/>
          </a:p>
        </p:txBody>
      </p:sp>
      <p:sp>
        <p:nvSpPr>
          <p:cNvPr id="4" name="Slide Number Placeholder 3"/>
          <p:cNvSpPr>
            <a:spLocks noGrp="1"/>
          </p:cNvSpPr>
          <p:nvPr>
            <p:ph type="sldNum" sz="quarter" idx="5"/>
          </p:nvPr>
        </p:nvSpPr>
        <p:spPr/>
        <p:txBody>
          <a:bodyPr/>
          <a:lstStyle/>
          <a:p>
            <a:fld id="{C00E99A3-C08E-4E30-9AB6-0C6D7229B5B0}" type="slidenum">
              <a:rPr lang="en-GB" smtClean="0"/>
              <a:t>36</a:t>
            </a:fld>
            <a:endParaRPr lang="en-GB"/>
          </a:p>
        </p:txBody>
      </p:sp>
    </p:spTree>
    <p:extLst>
      <p:ext uri="{BB962C8B-B14F-4D97-AF65-F5344CB8AC3E}">
        <p14:creationId xmlns:p14="http://schemas.microsoft.com/office/powerpoint/2010/main" val="11274057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SurveyMonkey Link: </a:t>
            </a:r>
            <a:r>
              <a:rPr lang="en-GB" sz="1200" b="0" dirty="0">
                <a:latin typeface="Century Gothic" panose="020B0502020202020204" pitchFamily="34" charset="0"/>
                <a:ea typeface="Lato" panose="020F0502020204030203" pitchFamily="34" charset="0"/>
                <a:cs typeface="Lato" panose="020F0502020204030203" pitchFamily="34" charset="0"/>
                <a:sym typeface="Calibri"/>
              </a:rPr>
              <a:t>https://www.surveymonkey.co.uk/r/vfs-primary-environment </a:t>
            </a:r>
          </a:p>
          <a:p>
            <a:endParaRPr lang="en-GB" b="1" dirty="0"/>
          </a:p>
          <a:p>
            <a:r>
              <a:rPr lang="en-GB" b="1" dirty="0" err="1"/>
              <a:t>SafeShare</a:t>
            </a:r>
            <a:r>
              <a:rPr lang="en-GB" b="1" dirty="0"/>
              <a:t> How-To Video Link: </a:t>
            </a:r>
            <a:r>
              <a:rPr lang="en-GB" b="0" i="0" u="none" strike="noStrike" dirty="0">
                <a:solidFill>
                  <a:srgbClr val="1A73E8"/>
                </a:solidFill>
                <a:effectLst/>
                <a:latin typeface="Roboto"/>
                <a:hlinkClick r:id="rId3"/>
              </a:rPr>
              <a:t>https://safeshare.tv/x/N0-AjP3cFjg</a:t>
            </a:r>
            <a:endParaRPr lang="en-GB" b="0" i="0" u="none" strike="noStrike" dirty="0">
              <a:solidFill>
                <a:srgbClr val="1A73E8"/>
              </a:solidFill>
              <a:effectLst/>
              <a:latin typeface="Roboto"/>
            </a:endParaRPr>
          </a:p>
          <a:p>
            <a:r>
              <a:rPr lang="en-GB" b="1" i="0" u="none" strike="noStrike" dirty="0">
                <a:solidFill>
                  <a:srgbClr val="1A73E8"/>
                </a:solidFill>
                <a:effectLst/>
                <a:latin typeface="Roboto"/>
              </a:rPr>
              <a:t>YouTube How-To Link: </a:t>
            </a:r>
            <a:r>
              <a:rPr lang="en-GB" b="0" i="0" u="none" strike="noStrike" dirty="0">
                <a:solidFill>
                  <a:srgbClr val="1A73E8"/>
                </a:solidFill>
                <a:effectLst/>
                <a:latin typeface="Roboto"/>
                <a:hlinkClick r:id="rId4"/>
              </a:rPr>
              <a:t>https://www.youtube.com/watch?v=N0-AjP3cFjg&amp;feature=youtu.be</a:t>
            </a:r>
            <a:r>
              <a:rPr lang="en-GB" b="0" i="0" dirty="0">
                <a:solidFill>
                  <a:srgbClr val="202124"/>
                </a:solidFill>
                <a:effectLst/>
                <a:latin typeface="Roboto"/>
              </a:rPr>
              <a:t> </a:t>
            </a:r>
            <a:endParaRPr lang="en-GB" b="1" dirty="0"/>
          </a:p>
          <a:p>
            <a:endParaRPr lang="en-GB" b="1" dirty="0"/>
          </a:p>
        </p:txBody>
      </p:sp>
      <p:sp>
        <p:nvSpPr>
          <p:cNvPr id="4" name="Slide Number Placeholder 3"/>
          <p:cNvSpPr>
            <a:spLocks noGrp="1"/>
          </p:cNvSpPr>
          <p:nvPr>
            <p:ph type="sldNum" sz="quarter" idx="5"/>
          </p:nvPr>
        </p:nvSpPr>
        <p:spPr/>
        <p:txBody>
          <a:bodyPr/>
          <a:lstStyle/>
          <a:p>
            <a:fld id="{C00E99A3-C08E-4E30-9AB6-0C6D7229B5B0}" type="slidenum">
              <a:rPr lang="en-GB" smtClean="0"/>
              <a:t>37</a:t>
            </a:fld>
            <a:endParaRPr lang="en-GB"/>
          </a:p>
        </p:txBody>
      </p:sp>
    </p:spTree>
    <p:extLst>
      <p:ext uri="{BB962C8B-B14F-4D97-AF65-F5344CB8AC3E}">
        <p14:creationId xmlns:p14="http://schemas.microsoft.com/office/powerpoint/2010/main" val="21817424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2.png"/><Relationship Id="rId4" Type="http://schemas.openxmlformats.org/officeDocument/2006/relationships/image" Target="../media/image4.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Master" Target="../slideMasters/slideMaster2.xml"/><Relationship Id="rId5" Type="http://schemas.openxmlformats.org/officeDocument/2006/relationships/image" Target="../media/image18.png"/><Relationship Id="rId4" Type="http://schemas.openxmlformats.org/officeDocument/2006/relationships/image" Target="../media/image17.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12.svg"/><Relationship Id="rId4" Type="http://schemas.openxmlformats.org/officeDocument/2006/relationships/image" Target="../media/image11.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4.png"/><Relationship Id="rId5" Type="http://schemas.openxmlformats.org/officeDocument/2006/relationships/image" Target="../media/image1.png"/><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 Id="rId5" Type="http://schemas.openxmlformats.org/officeDocument/2006/relationships/image" Target="../media/image1.png"/><Relationship Id="rId4" Type="http://schemas.openxmlformats.org/officeDocument/2006/relationships/image" Target="../media/image4.sv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png"/><Relationship Id="rId7" Type="http://schemas.openxmlformats.org/officeDocument/2006/relationships/image" Target="../media/image20.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9.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2.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20.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5.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rimary">
    <p:spTree>
      <p:nvGrpSpPr>
        <p:cNvPr id="1" name=""/>
        <p:cNvGrpSpPr/>
        <p:nvPr/>
      </p:nvGrpSpPr>
      <p:grpSpPr>
        <a:xfrm>
          <a:off x="0" y="0"/>
          <a:ext cx="0" cy="0"/>
          <a:chOff x="0" y="0"/>
          <a:chExt cx="0" cy="0"/>
        </a:xfrm>
      </p:grpSpPr>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Rectangle 12">
            <a:extLst>
              <a:ext uri="{FF2B5EF4-FFF2-40B4-BE49-F238E27FC236}">
                <a16:creationId xmlns:a16="http://schemas.microsoft.com/office/drawing/2014/main" id="{3AD25BD4-C86F-4256-8699-DBE3876DC42C}"/>
              </a:ext>
            </a:extLst>
          </p:cNvPr>
          <p:cNvSpPr/>
          <p:nvPr userDrawn="1"/>
        </p:nvSpPr>
        <p:spPr>
          <a:xfrm>
            <a:off x="0" y="99568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ext Placeholder 14">
            <a:extLst>
              <a:ext uri="{FF2B5EF4-FFF2-40B4-BE49-F238E27FC236}">
                <a16:creationId xmlns:a16="http://schemas.microsoft.com/office/drawing/2014/main" id="{D6607E7B-1C52-4295-AC38-BEF651304119}"/>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15" name="Slide Number Placeholder 1">
            <a:extLst>
              <a:ext uri="{FF2B5EF4-FFF2-40B4-BE49-F238E27FC236}">
                <a16:creationId xmlns:a16="http://schemas.microsoft.com/office/drawing/2014/main" id="{C91BCF4C-D30A-4F54-879B-DBDCE0202A8D}"/>
              </a:ext>
            </a:extLst>
          </p:cNvPr>
          <p:cNvSpPr txBox="1">
            <a:spLocks/>
          </p:cNvSpPr>
          <p:nvPr userDrawn="1"/>
        </p:nvSpPr>
        <p:spPr>
          <a:xfrm>
            <a:off x="6964893" y="655692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1553062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2" name="Text Placeholder 14">
            <a:extLst>
              <a:ext uri="{FF2B5EF4-FFF2-40B4-BE49-F238E27FC236}">
                <a16:creationId xmlns:a16="http://schemas.microsoft.com/office/drawing/2014/main" id="{9E3B75A2-8B5C-4D69-B08C-7F10EFC29B21}"/>
              </a:ext>
            </a:extLst>
          </p:cNvPr>
          <p:cNvSpPr>
            <a:spLocks noGrp="1"/>
          </p:cNvSpPr>
          <p:nvPr>
            <p:ph type="body" sz="quarter" idx="10"/>
          </p:nvPr>
        </p:nvSpPr>
        <p:spPr>
          <a:xfrm>
            <a:off x="776288" y="241911"/>
            <a:ext cx="7739062" cy="571500"/>
          </a:xfrm>
          <a:prstGeom prst="rect">
            <a:avLst/>
          </a:prstGeom>
        </p:spPr>
        <p:txBody>
          <a:bodyP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4150207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110B5C7A-E13B-4351-9463-CCDA5F3C1A5F}"/>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3" name="Rectangle 12">
            <a:extLst>
              <a:ext uri="{FF2B5EF4-FFF2-40B4-BE49-F238E27FC236}">
                <a16:creationId xmlns:a16="http://schemas.microsoft.com/office/drawing/2014/main" id="{8101128A-20BC-45C5-A361-EC630988330F}"/>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0" name="Picture 9" descr="A picture containing fence&#10;&#10;Description automatically generated">
            <a:extLst>
              <a:ext uri="{FF2B5EF4-FFF2-40B4-BE49-F238E27FC236}">
                <a16:creationId xmlns:a16="http://schemas.microsoft.com/office/drawing/2014/main" id="{D99DAFC6-96F6-4850-B518-0CC863F03CC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pic>
        <p:nvPicPr>
          <p:cNvPr id="9" name="Graphic 8">
            <a:extLst>
              <a:ext uri="{FF2B5EF4-FFF2-40B4-BE49-F238E27FC236}">
                <a16:creationId xmlns:a16="http://schemas.microsoft.com/office/drawing/2014/main" id="{ED5C4AA3-023E-46E3-AA17-EED00DE188CA}"/>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sp>
        <p:nvSpPr>
          <p:cNvPr id="11" name="Slide Number Placeholder 1">
            <a:extLst>
              <a:ext uri="{FF2B5EF4-FFF2-40B4-BE49-F238E27FC236}">
                <a16:creationId xmlns:a16="http://schemas.microsoft.com/office/drawing/2014/main" id="{3C06115C-17EE-4BBE-90AF-0972C845F1CF}"/>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4" name="Picture 13" descr="A picture containing clock&#10;&#10;Description automatically generated">
            <a:extLst>
              <a:ext uri="{FF2B5EF4-FFF2-40B4-BE49-F238E27FC236}">
                <a16:creationId xmlns:a16="http://schemas.microsoft.com/office/drawing/2014/main" id="{3501248F-972F-43E0-AC4E-A224AA95A76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Tree>
    <p:extLst>
      <p:ext uri="{BB962C8B-B14F-4D97-AF65-F5344CB8AC3E}">
        <p14:creationId xmlns:p14="http://schemas.microsoft.com/office/powerpoint/2010/main" val="2400620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KS1">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KS1</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A1F91AE9-BE18-47CC-BA23-A89413899A8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161955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KS2">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KS2</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140BB7D9-9F61-4201-B37B-8284369E8C5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2004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ssembly">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15F7C-B426-444A-95D5-518937B3029A}"/>
              </a:ext>
            </a:extLst>
          </p:cNvPr>
          <p:cNvSpPr txBox="1"/>
          <p:nvPr userDrawn="1"/>
        </p:nvSpPr>
        <p:spPr>
          <a:xfrm>
            <a:off x="2647950" y="3289910"/>
            <a:ext cx="5743576"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Primary Assembly</a:t>
            </a:r>
          </a:p>
          <a:p>
            <a:pPr algn="r"/>
            <a:endParaRPr lang="en-GB" dirty="0"/>
          </a:p>
        </p:txBody>
      </p:sp>
      <p:pic>
        <p:nvPicPr>
          <p:cNvPr id="4" name="Picture 3" descr="A picture containing drawing&#10;&#10;Description automatically generated">
            <a:extLst>
              <a:ext uri="{FF2B5EF4-FFF2-40B4-BE49-F238E27FC236}">
                <a16:creationId xmlns:a16="http://schemas.microsoft.com/office/drawing/2014/main" id="{E3705FE7-7E34-4478-ADEF-A2D0D88940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38958934-D164-4550-BE58-87A0CA1F7666}"/>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276598" y="5674031"/>
            <a:ext cx="4841502" cy="1089110"/>
          </a:xfrm>
          <a:prstGeom prst="rect">
            <a:avLst/>
          </a:prstGeom>
        </p:spPr>
      </p:pic>
    </p:spTree>
    <p:extLst>
      <p:ext uri="{BB962C8B-B14F-4D97-AF65-F5344CB8AC3E}">
        <p14:creationId xmlns:p14="http://schemas.microsoft.com/office/powerpoint/2010/main" val="17953663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Learning Journey">
    <p:spTree>
      <p:nvGrpSpPr>
        <p:cNvPr id="1" name=""/>
        <p:cNvGrpSpPr/>
        <p:nvPr/>
      </p:nvGrpSpPr>
      <p:grpSpPr>
        <a:xfrm>
          <a:off x="0" y="0"/>
          <a:ext cx="0" cy="0"/>
          <a:chOff x="0" y="0"/>
          <a:chExt cx="0" cy="0"/>
        </a:xfrm>
      </p:grpSpPr>
      <p:sp>
        <p:nvSpPr>
          <p:cNvPr id="9" name="Freeform: Shape 9">
            <a:extLst>
              <a:ext uri="{FF2B5EF4-FFF2-40B4-BE49-F238E27FC236}">
                <a16:creationId xmlns:a16="http://schemas.microsoft.com/office/drawing/2014/main" id="{E61A4D26-4875-40CA-A5B2-7B453F8FE296}"/>
              </a:ext>
            </a:extLst>
          </p:cNvPr>
          <p:cNvSpPr/>
          <p:nvPr/>
        </p:nvSpPr>
        <p:spPr>
          <a:xfrm>
            <a:off x="807888" y="1955228"/>
            <a:ext cx="8229599" cy="4147865"/>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ln w="1905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txBody>
          <a:bodyPr rtlCol="0" anchor="ctr"/>
          <a:lstStyle/>
          <a:p>
            <a:pPr algn="ctr"/>
            <a:endParaRPr lang="en-GB" sz="1800">
              <a:highlight>
                <a:srgbClr val="03ABE1"/>
              </a:highlight>
              <a:latin typeface="Century Gothic"/>
              <a:cs typeface="Century Gothic"/>
            </a:endParaRPr>
          </a:p>
        </p:txBody>
      </p:sp>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429024" y="3727097"/>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08532" y="193181"/>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solidFill>
                  <a:schemeClr val="bg1"/>
                </a:solidFill>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88170" y="1528922"/>
            <a:ext cx="1713600" cy="1108800"/>
          </a:xfrm>
          <a:prstGeom prst="flowChartAlternateProcess">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75496" y="1438124"/>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399741" y="2823345"/>
            <a:ext cx="1713600" cy="1108800"/>
          </a:xfrm>
          <a:prstGeom prst="roundRect">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dirty="0"/>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3052426"/>
            <a:ext cx="1980000" cy="12240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dirty="0"/>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03747" y="5180426"/>
            <a:ext cx="1980000" cy="1224000"/>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364067" y="5446864"/>
            <a:ext cx="1713600" cy="1108800"/>
          </a:xfrm>
          <a:prstGeom prst="roundRect">
            <a:avLst/>
          </a:prstGeo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
        <p:nvSpPr>
          <p:cNvPr id="16" name="Pentagon 20">
            <a:extLst>
              <a:ext uri="{FF2B5EF4-FFF2-40B4-BE49-F238E27FC236}">
                <a16:creationId xmlns:a16="http://schemas.microsoft.com/office/drawing/2014/main" id="{DA2DF849-3511-4215-A523-E2689B60D3E8}"/>
              </a:ext>
            </a:extLst>
          </p:cNvPr>
          <p:cNvSpPr/>
          <p:nvPr userDrawn="1"/>
        </p:nvSpPr>
        <p:spPr>
          <a:xfrm>
            <a:off x="542261" y="1671517"/>
            <a:ext cx="97734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7" name="Pentagon 20">
            <a:extLst>
              <a:ext uri="{FF2B5EF4-FFF2-40B4-BE49-F238E27FC236}">
                <a16:creationId xmlns:a16="http://schemas.microsoft.com/office/drawing/2014/main" id="{4EEB3A40-0D0F-4F19-B981-AB60AACE0636}"/>
              </a:ext>
            </a:extLst>
          </p:cNvPr>
          <p:cNvSpPr/>
          <p:nvPr userDrawn="1"/>
        </p:nvSpPr>
        <p:spPr>
          <a:xfrm flipH="1">
            <a:off x="7650539" y="5748935"/>
            <a:ext cx="925604" cy="67749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8" name="Title 1">
            <a:extLst>
              <a:ext uri="{FF2B5EF4-FFF2-40B4-BE49-F238E27FC236}">
                <a16:creationId xmlns:a16="http://schemas.microsoft.com/office/drawing/2014/main" id="{EC5CC026-1AD4-4EB0-AC86-1B8AF31FC042}"/>
              </a:ext>
            </a:extLst>
          </p:cNvPr>
          <p:cNvSpPr txBox="1">
            <a:spLocks/>
          </p:cNvSpPr>
          <p:nvPr userDrawn="1"/>
        </p:nvSpPr>
        <p:spPr>
          <a:xfrm>
            <a:off x="684812" y="1811615"/>
            <a:ext cx="675028" cy="45318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Start</a:t>
            </a:r>
          </a:p>
        </p:txBody>
      </p:sp>
      <p:sp>
        <p:nvSpPr>
          <p:cNvPr id="19" name="Title 1">
            <a:extLst>
              <a:ext uri="{FF2B5EF4-FFF2-40B4-BE49-F238E27FC236}">
                <a16:creationId xmlns:a16="http://schemas.microsoft.com/office/drawing/2014/main" id="{B68CEEB8-E9C3-4DB5-A351-87334C891E30}"/>
              </a:ext>
            </a:extLst>
          </p:cNvPr>
          <p:cNvSpPr txBox="1">
            <a:spLocks/>
          </p:cNvSpPr>
          <p:nvPr userDrawn="1"/>
        </p:nvSpPr>
        <p:spPr>
          <a:xfrm>
            <a:off x="7754491" y="5922774"/>
            <a:ext cx="1163242" cy="503659"/>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1800" b="1" dirty="0">
                <a:solidFill>
                  <a:schemeClr val="bg1"/>
                </a:solidFill>
                <a:latin typeface="Century Gothic"/>
                <a:cs typeface="Century Gothic"/>
              </a:rPr>
              <a:t>Finish</a:t>
            </a:r>
          </a:p>
        </p:txBody>
      </p:sp>
      <p:pic>
        <p:nvPicPr>
          <p:cNvPr id="21" name="Picture 20">
            <a:extLst>
              <a:ext uri="{FF2B5EF4-FFF2-40B4-BE49-F238E27FC236}">
                <a16:creationId xmlns:a16="http://schemas.microsoft.com/office/drawing/2014/main" id="{29F05BDC-51C8-4614-8A88-8CDB8B8B651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flipH="1">
            <a:off x="8218394" y="4846782"/>
            <a:ext cx="925606" cy="1832996"/>
          </a:xfrm>
          <a:prstGeom prst="rect">
            <a:avLst/>
          </a:prstGeom>
        </p:spPr>
      </p:pic>
      <p:pic>
        <p:nvPicPr>
          <p:cNvPr id="4" name="Picture 3" descr="A picture containing graphics, clock, drawing&#10;&#10;Description automatically generated">
            <a:extLst>
              <a:ext uri="{FF2B5EF4-FFF2-40B4-BE49-F238E27FC236}">
                <a16:creationId xmlns:a16="http://schemas.microsoft.com/office/drawing/2014/main" id="{282DFBC9-D6E7-42B3-AE79-7CC9E1E6A13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5995" y="1519900"/>
            <a:ext cx="654330" cy="980729"/>
          </a:xfrm>
          <a:prstGeom prst="rect">
            <a:avLst/>
          </a:prstGeom>
        </p:spPr>
      </p:pic>
    </p:spTree>
    <p:extLst>
      <p:ext uri="{BB962C8B-B14F-4D97-AF65-F5344CB8AC3E}">
        <p14:creationId xmlns:p14="http://schemas.microsoft.com/office/powerpoint/2010/main" val="1438742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8ECD0A4-785E-4F45-86AF-143230581471}"/>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 name="Rectangle 2">
            <a:extLst>
              <a:ext uri="{FF2B5EF4-FFF2-40B4-BE49-F238E27FC236}">
                <a16:creationId xmlns:a16="http://schemas.microsoft.com/office/drawing/2014/main" id="{044F96AF-F68D-4311-B7EA-6238A94F78C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4" name="Picture 3" descr="A picture containing fence&#10;&#10;Description automatically generated">
            <a:extLst>
              <a:ext uri="{FF2B5EF4-FFF2-40B4-BE49-F238E27FC236}">
                <a16:creationId xmlns:a16="http://schemas.microsoft.com/office/drawing/2014/main" id="{3264288A-8E06-41BB-BDCC-B38A2AFC082A}"/>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0" name="Slide Number Placeholder 1">
            <a:extLst>
              <a:ext uri="{FF2B5EF4-FFF2-40B4-BE49-F238E27FC236}">
                <a16:creationId xmlns:a16="http://schemas.microsoft.com/office/drawing/2014/main" id="{C300255F-5BBA-4D4A-B2C7-FD049831FF04}"/>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2" name="Picture 11" descr="A picture containing clock&#10;&#10;Description automatically generated">
            <a:extLst>
              <a:ext uri="{FF2B5EF4-FFF2-40B4-BE49-F238E27FC236}">
                <a16:creationId xmlns:a16="http://schemas.microsoft.com/office/drawing/2014/main" id="{0C8D7D3D-95FA-4D56-B07A-587E3269569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5" name="Shape 114">
            <a:extLst>
              <a:ext uri="{FF2B5EF4-FFF2-40B4-BE49-F238E27FC236}">
                <a16:creationId xmlns:a16="http://schemas.microsoft.com/office/drawing/2014/main" id="{C4D1B38A-4659-4EBA-8038-1FE9EFCB0BA0}"/>
              </a:ext>
            </a:extLst>
          </p:cNvPr>
          <p:cNvSpPr/>
          <p:nvPr userDrawn="1"/>
        </p:nvSpPr>
        <p:spPr>
          <a:xfrm>
            <a:off x="799302" y="299256"/>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0" y="259614"/>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0480" y="279928"/>
            <a:ext cx="480249" cy="480249"/>
          </a:xfrm>
          <a:prstGeom prst="rect">
            <a:avLst/>
          </a:prstGeom>
        </p:spPr>
      </p:pic>
    </p:spTree>
    <p:extLst>
      <p:ext uri="{BB962C8B-B14F-4D97-AF65-F5344CB8AC3E}">
        <p14:creationId xmlns:p14="http://schemas.microsoft.com/office/powerpoint/2010/main" val="3658003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all to Acti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0BFBBD2-9EB0-4AEA-A864-42DE5B10671E}"/>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Rectangle 17">
            <a:extLst>
              <a:ext uri="{FF2B5EF4-FFF2-40B4-BE49-F238E27FC236}">
                <a16:creationId xmlns:a16="http://schemas.microsoft.com/office/drawing/2014/main" id="{85EAC95A-8E8B-47D4-B1DA-110A46B012A0}"/>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20" name="Picture 19" descr="A picture containing fence&#10;&#10;Description automatically generated">
            <a:extLst>
              <a:ext uri="{FF2B5EF4-FFF2-40B4-BE49-F238E27FC236}">
                <a16:creationId xmlns:a16="http://schemas.microsoft.com/office/drawing/2014/main" id="{C39A2B44-408E-4589-B052-CE284573E725}"/>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22" name="Slide Number Placeholder 1">
            <a:extLst>
              <a:ext uri="{FF2B5EF4-FFF2-40B4-BE49-F238E27FC236}">
                <a16:creationId xmlns:a16="http://schemas.microsoft.com/office/drawing/2014/main" id="{A7442191-8516-49E1-8C85-51158EA849AB}"/>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24" name="Picture 23" descr="A picture containing clock&#10;&#10;Description automatically generated">
            <a:extLst>
              <a:ext uri="{FF2B5EF4-FFF2-40B4-BE49-F238E27FC236}">
                <a16:creationId xmlns:a16="http://schemas.microsoft.com/office/drawing/2014/main" id="{9C860DB5-0C95-4323-8A54-B7012B4D499B}"/>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7" name="Pentagon 20">
            <a:extLst>
              <a:ext uri="{FF2B5EF4-FFF2-40B4-BE49-F238E27FC236}">
                <a16:creationId xmlns:a16="http://schemas.microsoft.com/office/drawing/2014/main" id="{155A2B88-EE49-425A-8356-042C528D320C}"/>
              </a:ext>
            </a:extLst>
          </p:cNvPr>
          <p:cNvSpPr/>
          <p:nvPr userDrawn="1"/>
        </p:nvSpPr>
        <p:spPr>
          <a:xfrm>
            <a:off x="0" y="224087"/>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9302" y="26372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0799" y="212283"/>
            <a:ext cx="540252" cy="540252"/>
          </a:xfrm>
          <a:prstGeom prst="rect">
            <a:avLst/>
          </a:prstGeom>
        </p:spPr>
      </p:pic>
    </p:spTree>
    <p:extLst>
      <p:ext uri="{BB962C8B-B14F-4D97-AF65-F5344CB8AC3E}">
        <p14:creationId xmlns:p14="http://schemas.microsoft.com/office/powerpoint/2010/main" val="1791265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Yes</a:t>
            </a:r>
            <a:endParaRPr lang="en-GB" sz="1800" b="1" dirty="0">
              <a:solidFill>
                <a:schemeClr val="bg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solidFill>
                <a:latin typeface="Century Gothic"/>
                <a:ea typeface="Lato" panose="020F0502020204030203" pitchFamily="34" charset="0"/>
                <a:cs typeface="Century Gothic"/>
              </a:rPr>
              <a:t>No</a:t>
            </a:r>
            <a:endParaRPr lang="en-GB" sz="1800" b="1" dirty="0">
              <a:solidFill>
                <a:schemeClr val="bg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1384438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9" name="Picture 18" descr="A close up of a logo&#10;&#10;Description automatically generated">
            <a:extLst>
              <a:ext uri="{FF2B5EF4-FFF2-40B4-BE49-F238E27FC236}">
                <a16:creationId xmlns:a16="http://schemas.microsoft.com/office/drawing/2014/main" id="{C87B24CF-E1DC-461C-B3CD-4164F9EC5CE5}"/>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a:stretch/>
        </p:blipFill>
        <p:spPr>
          <a:xfrm>
            <a:off x="0" y="0"/>
            <a:ext cx="9144000" cy="1009650"/>
          </a:xfrm>
          <a:prstGeom prst="rect">
            <a:avLst/>
          </a:prstGeom>
        </p:spPr>
      </p:pic>
      <p:sp>
        <p:nvSpPr>
          <p:cNvPr id="2" name="Title 1">
            <a:extLst>
              <a:ext uri="{FF2B5EF4-FFF2-40B4-BE49-F238E27FC236}">
                <a16:creationId xmlns:a16="http://schemas.microsoft.com/office/drawing/2014/main" id="{02C4C5B9-1832-41FB-B9B3-37F0AADA749D}"/>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
        <p:nvSpPr>
          <p:cNvPr id="3" name="Title Placeholder 1">
            <a:extLst>
              <a:ext uri="{FF2B5EF4-FFF2-40B4-BE49-F238E27FC236}">
                <a16:creationId xmlns:a16="http://schemas.microsoft.com/office/drawing/2014/main" id="{CC5705BC-609F-40A9-9B5F-4537BBAE1D4A}"/>
              </a:ext>
            </a:extLst>
          </p:cNvPr>
          <p:cNvSpPr txBox="1">
            <a:spLocks/>
          </p:cNvSpPr>
          <p:nvPr userDrawn="1"/>
        </p:nvSpPr>
        <p:spPr>
          <a:xfrm>
            <a:off x="457200" y="274640"/>
            <a:ext cx="8229600" cy="57075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a:lstStyle>
          <a:p>
            <a:r>
              <a:rPr lang="en-US"/>
              <a:t>Click to edit Master title style</a:t>
            </a:r>
          </a:p>
        </p:txBody>
      </p:sp>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5" name="Title 1">
            <a:extLst>
              <a:ext uri="{FF2B5EF4-FFF2-40B4-BE49-F238E27FC236}">
                <a16:creationId xmlns:a16="http://schemas.microsoft.com/office/drawing/2014/main" id="{F4AEA71B-255F-4F3D-92C8-C921634A38CB}"/>
              </a:ext>
            </a:extLst>
          </p:cNvPr>
          <p:cNvSpPr txBox="1">
            <a:spLocks/>
          </p:cNvSpPr>
          <p:nvPr userDrawn="1"/>
        </p:nvSpPr>
        <p:spPr>
          <a:xfrm>
            <a:off x="457200" y="274640"/>
            <a:ext cx="8229600" cy="570751"/>
          </a:xfrm>
          <a:prstGeom prst="rect">
            <a:avLst/>
          </a:prstGeom>
        </p:spPr>
        <p:txBody>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US"/>
              <a:t>Click to edit Master title style</a:t>
            </a:r>
            <a:endParaRPr lang="en-GB"/>
          </a:p>
        </p:txBody>
      </p:sp>
      <p:sp>
        <p:nvSpPr>
          <p:cNvPr id="6" name="Rectangle 5">
            <a:extLst>
              <a:ext uri="{FF2B5EF4-FFF2-40B4-BE49-F238E27FC236}">
                <a16:creationId xmlns:a16="http://schemas.microsoft.com/office/drawing/2014/main" id="{1F559F53-9EF5-4C0D-9516-067B5850D95C}"/>
              </a:ext>
            </a:extLst>
          </p:cNvPr>
          <p:cNvSpPr/>
          <p:nvPr userDrawn="1"/>
        </p:nvSpPr>
        <p:spPr>
          <a:xfrm>
            <a:off x="-2729" y="0"/>
            <a:ext cx="914673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11B483E5-5BFA-43E9-A4AF-C8CA177AEE6A}"/>
              </a:ext>
            </a:extLst>
          </p:cNvPr>
          <p:cNvSpPr/>
          <p:nvPr userDrawn="1"/>
        </p:nvSpPr>
        <p:spPr>
          <a:xfrm flipH="1">
            <a:off x="-2729" y="954251"/>
            <a:ext cx="9146729" cy="5903749"/>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3" name="Rectangle 32">
            <a:extLst>
              <a:ext uri="{FF2B5EF4-FFF2-40B4-BE49-F238E27FC236}">
                <a16:creationId xmlns:a16="http://schemas.microsoft.com/office/drawing/2014/main" id="{142DDA60-890F-4FF0-B013-CF93ABC68943}"/>
              </a:ext>
            </a:extLst>
          </p:cNvPr>
          <p:cNvSpPr/>
          <p:nvPr userDrawn="1"/>
        </p:nvSpPr>
        <p:spPr>
          <a:xfrm>
            <a:off x="-2729" y="-10801"/>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8" name="Pentagon 20">
            <a:extLst>
              <a:ext uri="{FF2B5EF4-FFF2-40B4-BE49-F238E27FC236}">
                <a16:creationId xmlns:a16="http://schemas.microsoft.com/office/drawing/2014/main" id="{B307EECC-4F69-40D8-967A-CE69F4414557}"/>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1" name="Picture 20" descr="A picture containing clock&#10;&#10;Description automatically generated">
            <a:extLst>
              <a:ext uri="{FF2B5EF4-FFF2-40B4-BE49-F238E27FC236}">
                <a16:creationId xmlns:a16="http://schemas.microsoft.com/office/drawing/2014/main" id="{26CC8CBC-EC87-4182-88DC-4A8F10DD3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4">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5">
            <a:alphaModFix amt="32000"/>
            <a:extLst>
              <a:ext uri="{96DAC541-7B7A-43D3-8B79-37D633B846F1}">
                <asvg:svgBlip xmlns:asvg="http://schemas.microsoft.com/office/drawing/2016/SVG/main" r:embed="rId6"/>
              </a:ext>
            </a:extLst>
          </a:blip>
          <a:stretch>
            <a:fillRect/>
          </a:stretch>
        </p:blipFill>
        <p:spPr>
          <a:xfrm rot="391057">
            <a:off x="601027" y="-177752"/>
            <a:ext cx="4761052" cy="7474076"/>
          </a:xfrm>
          <a:prstGeom prst="rect">
            <a:avLst/>
          </a:prstGeom>
        </p:spPr>
      </p:pic>
      <p:sp>
        <p:nvSpPr>
          <p:cNvPr id="12" name="Slide Number Placeholder 1">
            <a:extLst>
              <a:ext uri="{FF2B5EF4-FFF2-40B4-BE49-F238E27FC236}">
                <a16:creationId xmlns:a16="http://schemas.microsoft.com/office/drawing/2014/main" id="{7F053F30-4220-437B-BB38-77D572AA0F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3" name="Shape 114">
            <a:extLst>
              <a:ext uri="{FF2B5EF4-FFF2-40B4-BE49-F238E27FC236}">
                <a16:creationId xmlns:a16="http://schemas.microsoft.com/office/drawing/2014/main" id="{FC42C05C-4CE7-4397-ABFD-FFFFDF4FEE09}"/>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15" name="Shape 246">
            <a:extLst>
              <a:ext uri="{FF2B5EF4-FFF2-40B4-BE49-F238E27FC236}">
                <a16:creationId xmlns:a16="http://schemas.microsoft.com/office/drawing/2014/main" id="{28CDD410-91D4-428A-9093-8BAF972DFC41}"/>
              </a:ext>
            </a:extLst>
          </p:cNvPr>
          <p:cNvSpPr txBox="1">
            <a:spLocks/>
          </p:cNvSpPr>
          <p:nvPr userDrawn="1"/>
        </p:nvSpPr>
        <p:spPr>
          <a:xfrm>
            <a:off x="1295636"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9" name="Picture 28" descr="A picture containing clock, drawing&#10;&#10;Description automatically generated">
            <a:extLst>
              <a:ext uri="{FF2B5EF4-FFF2-40B4-BE49-F238E27FC236}">
                <a16:creationId xmlns:a16="http://schemas.microsoft.com/office/drawing/2014/main" id="{95756701-168C-405F-A315-1C7AFD70C965}"/>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2040766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18776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096CFA-6BBB-4AE2-9ECD-BA3E5F4EEB9B}"/>
              </a:ext>
            </a:extLst>
          </p:cNvPr>
          <p:cNvSpPr/>
          <p:nvPr/>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Slide Number Placeholder 1">
            <a:extLst>
              <a:ext uri="{FF2B5EF4-FFF2-40B4-BE49-F238E27FC236}">
                <a16:creationId xmlns:a16="http://schemas.microsoft.com/office/drawing/2014/main" id="{3AFFA8F0-1237-4292-B6DD-9E185CE9FAB2}"/>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23683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87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848B3C-FB25-418A-8BCE-4847297EC6EA}"/>
              </a:ext>
            </a:extLst>
          </p:cNvPr>
          <p:cNvSpPr/>
          <p:nvPr/>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BFEE0254-2D4B-4326-B034-3D4DF139FD03}"/>
              </a:ext>
            </a:extLst>
          </p:cNvPr>
          <p:cNvSpPr/>
          <p:nvPr/>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5757F20-4BE4-4ED0-B7F0-2A00A758BB0D}"/>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1" name="Picture 10" descr="A picture containing clock&#10;&#10;Description automatically generated">
            <a:extLst>
              <a:ext uri="{FF2B5EF4-FFF2-40B4-BE49-F238E27FC236}">
                <a16:creationId xmlns:a16="http://schemas.microsoft.com/office/drawing/2014/main" id="{AAFE0664-0E78-4A87-A12C-D21C21F01BED}"/>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7" name="Picture 6" descr="A picture containing fence&#10;&#10;Description automatically generated">
            <a:extLst>
              <a:ext uri="{FF2B5EF4-FFF2-40B4-BE49-F238E27FC236}">
                <a16:creationId xmlns:a16="http://schemas.microsoft.com/office/drawing/2014/main" id="{B548022B-F02C-49AC-B4D7-A5B1F6F1116E}"/>
              </a:ext>
            </a:extLst>
          </p:cNvPr>
          <p:cNvPicPr>
            <a:picLocks noChangeAspect="1"/>
          </p:cNvPicPr>
          <p:nvPr/>
        </p:nvPicPr>
        <p:blipFill>
          <a:blip r:embed="rId3">
            <a:alphaModFix amt="50000"/>
          </a:blip>
          <a:stretch>
            <a:fillRect/>
          </a:stretch>
        </p:blipFill>
        <p:spPr>
          <a:xfrm>
            <a:off x="29047" y="-15939"/>
            <a:ext cx="6101081" cy="6913518"/>
          </a:xfrm>
          <a:prstGeom prst="rect">
            <a:avLst/>
          </a:prstGeom>
        </p:spPr>
      </p:pic>
      <p:pic>
        <p:nvPicPr>
          <p:cNvPr id="8" name="Graphic 7">
            <a:extLst>
              <a:ext uri="{FF2B5EF4-FFF2-40B4-BE49-F238E27FC236}">
                <a16:creationId xmlns:a16="http://schemas.microsoft.com/office/drawing/2014/main" id="{FF930127-923E-4A11-B7EA-F1267120B940}"/>
              </a:ext>
            </a:extLst>
          </p:cNvPr>
          <p:cNvPicPr>
            <a:picLocks noChangeAspect="1"/>
          </p:cNvPicPr>
          <p:nvPr/>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0" name="Slide Number Placeholder 1">
            <a:extLst>
              <a:ext uri="{FF2B5EF4-FFF2-40B4-BE49-F238E27FC236}">
                <a16:creationId xmlns:a16="http://schemas.microsoft.com/office/drawing/2014/main" id="{46EB4C03-6489-4CF9-A6DB-B41C39B20B26}"/>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14887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4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010026" y="3289910"/>
            <a:ext cx="438150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45</a:t>
            </a:r>
          </a:p>
          <a:p>
            <a:pPr algn="r"/>
            <a:endParaRPr lang="en-GB" dirty="0">
              <a:solidFill>
                <a:schemeClr val="tx2"/>
              </a:solidFill>
            </a:endParaRPr>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28" name="Picture 27" descr="A close up of a logo&#10;&#10;Description automatically generated">
            <a:extLst>
              <a:ext uri="{FF2B5EF4-FFF2-40B4-BE49-F238E27FC236}">
                <a16:creationId xmlns:a16="http://schemas.microsoft.com/office/drawing/2014/main" id="{5F769041-B6C1-48A9-8A72-ED6C3FC0CF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30" name="Picture 29" descr="A picture containing clock, light&#10;&#10;Description automatically generated">
            <a:extLst>
              <a:ext uri="{FF2B5EF4-FFF2-40B4-BE49-F238E27FC236}">
                <a16:creationId xmlns:a16="http://schemas.microsoft.com/office/drawing/2014/main" id="{73AE694F-251E-45AA-8F2A-5DB1E5B3D4D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32" name="Picture 31" descr="A close up of a screen&#10;&#10;Description automatically generated">
            <a:extLst>
              <a:ext uri="{FF2B5EF4-FFF2-40B4-BE49-F238E27FC236}">
                <a16:creationId xmlns:a16="http://schemas.microsoft.com/office/drawing/2014/main" id="{201DEA38-C193-42CD-9255-8D0A9581D766}"/>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30161453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15">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3848101" y="3289910"/>
            <a:ext cx="4591050"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Secondary 15</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37CAB6BF-5648-4D3A-8737-CB222B926C6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25B44654-3CE8-4999-966C-2D33D06609C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E035E668-5F29-4B3E-B8A6-9AFA50A88D3F}"/>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42910209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ssembly">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FE14435-1996-4EB5-8771-31945FB38F3A}"/>
              </a:ext>
            </a:extLst>
          </p:cNvPr>
          <p:cNvSpPr txBox="1"/>
          <p:nvPr/>
        </p:nvSpPr>
        <p:spPr>
          <a:xfrm>
            <a:off x="4214813" y="3289910"/>
            <a:ext cx="4186237" cy="1107996"/>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lang="en-US" sz="4800" b="1" kern="1200" dirty="0">
                <a:solidFill>
                  <a:schemeClr val="tx2"/>
                </a:solidFill>
                <a:latin typeface="+mn-lt"/>
                <a:ea typeface="+mn-ea"/>
                <a:cs typeface="+mn-cs"/>
              </a:rPr>
              <a:t>Assembly</a:t>
            </a:r>
          </a:p>
          <a:p>
            <a:pPr algn="r"/>
            <a:endParaRPr lang="en-GB" dirty="0"/>
          </a:p>
        </p:txBody>
      </p:sp>
      <p:pic>
        <p:nvPicPr>
          <p:cNvPr id="3" name="Picture 2" descr="A picture containing drawing&#10;&#10;Description automatically generated">
            <a:extLst>
              <a:ext uri="{FF2B5EF4-FFF2-40B4-BE49-F238E27FC236}">
                <a16:creationId xmlns:a16="http://schemas.microsoft.com/office/drawing/2014/main" id="{D36A495E-4795-4C4C-8AA2-C664A5AE96FC}"/>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276598" y="2460877"/>
            <a:ext cx="8587464" cy="1225297"/>
          </a:xfrm>
          <a:prstGeom prst="rect">
            <a:avLst/>
          </a:prstGeom>
        </p:spPr>
      </p:pic>
      <p:pic>
        <p:nvPicPr>
          <p:cNvPr id="5" name="Picture 4" descr="A close up of a logo&#10;&#10;Description automatically generated">
            <a:extLst>
              <a:ext uri="{FF2B5EF4-FFF2-40B4-BE49-F238E27FC236}">
                <a16:creationId xmlns:a16="http://schemas.microsoft.com/office/drawing/2014/main" id="{6EB67C57-35A8-4F55-A8E9-2091F4D3AC8E}"/>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13246" y="5374481"/>
            <a:ext cx="1202972" cy="1155506"/>
          </a:xfrm>
          <a:prstGeom prst="rect">
            <a:avLst/>
          </a:prstGeom>
        </p:spPr>
      </p:pic>
      <p:pic>
        <p:nvPicPr>
          <p:cNvPr id="8" name="Picture 7" descr="A picture containing clock, light&#10;&#10;Description automatically generated">
            <a:extLst>
              <a:ext uri="{FF2B5EF4-FFF2-40B4-BE49-F238E27FC236}">
                <a16:creationId xmlns:a16="http://schemas.microsoft.com/office/drawing/2014/main" id="{D9F338E9-0648-4455-9CCA-0CE1C52763FD}"/>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348705" y="5392281"/>
            <a:ext cx="1056123" cy="1137706"/>
          </a:xfrm>
          <a:prstGeom prst="rect">
            <a:avLst/>
          </a:prstGeom>
        </p:spPr>
      </p:pic>
      <p:pic>
        <p:nvPicPr>
          <p:cNvPr id="9" name="Picture 8" descr="A close up of a screen&#10;&#10;Description automatically generated">
            <a:extLst>
              <a:ext uri="{FF2B5EF4-FFF2-40B4-BE49-F238E27FC236}">
                <a16:creationId xmlns:a16="http://schemas.microsoft.com/office/drawing/2014/main" id="{F70ABA59-1572-4629-9862-F6CDB3B5CD9C}"/>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237315" y="5407114"/>
            <a:ext cx="913725" cy="1122873"/>
          </a:xfrm>
          <a:prstGeom prst="rect">
            <a:avLst/>
          </a:prstGeom>
        </p:spPr>
      </p:pic>
    </p:spTree>
    <p:extLst>
      <p:ext uri="{BB962C8B-B14F-4D97-AF65-F5344CB8AC3E}">
        <p14:creationId xmlns:p14="http://schemas.microsoft.com/office/powerpoint/2010/main" val="7860560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a:prstGeom prst="rect">
            <a:avLst/>
          </a:prstGeom>
        </p:spPr>
        <p:txBody>
          <a:bodyPr/>
          <a:lstStyle>
            <a:lvl1pPr marL="285750" indent="-285750">
              <a:lnSpc>
                <a:spcPct val="200000"/>
              </a:lnSpc>
              <a:buClr>
                <a:schemeClr val="tx2"/>
              </a:buClr>
              <a:buFont typeface="Arial" panose="020B0604020202020204" pitchFamily="34" charset="0"/>
              <a:buChar char="•"/>
              <a:defRPr sz="1600" b="1">
                <a:solidFill>
                  <a:schemeClr val="tx2"/>
                </a:solidFill>
              </a:defRPr>
            </a:lvl1pPr>
            <a:lvl2pPr marL="457200" indent="0">
              <a:buNone/>
              <a:defRPr sz="1600"/>
            </a:lvl2pPr>
          </a:lstStyle>
          <a:p>
            <a:pPr lvl="0"/>
            <a:r>
              <a:rPr lang="en-US" dirty="0"/>
              <a:t>Key word (bold, purple): Meaning (lowercase, black)</a:t>
            </a:r>
          </a:p>
          <a:p>
            <a:pPr lvl="0"/>
            <a:r>
              <a:rPr lang="en-US" dirty="0"/>
              <a:t>Key word:</a:t>
            </a:r>
          </a:p>
          <a:p>
            <a:pPr lvl="0"/>
            <a:r>
              <a:rPr lang="en-US" dirty="0"/>
              <a:t>Key word:</a:t>
            </a:r>
          </a:p>
          <a:p>
            <a:pPr lvl="0"/>
            <a:endParaRPr lang="en-US" dirty="0"/>
          </a:p>
          <a:p>
            <a:pPr lvl="1"/>
            <a:endParaRPr lang="en-US" dirty="0"/>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a:prstGeom prst="rect">
            <a:avLst/>
          </a:prstGeom>
        </p:spPr>
        <p:txBody>
          <a:bodyPr/>
          <a:lstStyle>
            <a:lvl1pPr marL="342900" indent="-342900">
              <a:lnSpc>
                <a:spcPct val="200000"/>
              </a:lnSpc>
              <a:buClr>
                <a:schemeClr val="accent2"/>
              </a:buClr>
              <a:buAutoNum type="arabicPeriod"/>
              <a:defRPr sz="1600"/>
            </a:lvl1pPr>
          </a:lstStyle>
          <a:p>
            <a:pPr lvl="0"/>
            <a:r>
              <a:rPr lang="en-US" dirty="0"/>
              <a:t>Write learning objective here</a:t>
            </a:r>
          </a:p>
          <a:p>
            <a:pPr lvl="0"/>
            <a:r>
              <a:rPr lang="en-US" dirty="0"/>
              <a:t>Write learning objective here</a:t>
            </a:r>
          </a:p>
          <a:p>
            <a:pPr lvl="0"/>
            <a:endParaRPr lang="en-US" dirty="0"/>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
        <p:nvSpPr>
          <p:cNvPr id="10" name="Shape 114">
            <a:extLst>
              <a:ext uri="{FF2B5EF4-FFF2-40B4-BE49-F238E27FC236}">
                <a16:creationId xmlns:a16="http://schemas.microsoft.com/office/drawing/2014/main" id="{5C5BAC1D-CF70-4187-8A5C-3F701034B897}"/>
              </a:ext>
            </a:extLst>
          </p:cNvPr>
          <p:cNvSpPr/>
          <p:nvPr/>
        </p:nvSpPr>
        <p:spPr>
          <a:xfrm>
            <a:off x="776288" y="241911"/>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Learning objectives for today</a:t>
            </a:r>
          </a:p>
        </p:txBody>
      </p:sp>
    </p:spTree>
    <p:extLst>
      <p:ext uri="{BB962C8B-B14F-4D97-AF65-F5344CB8AC3E}">
        <p14:creationId xmlns:p14="http://schemas.microsoft.com/office/powerpoint/2010/main" val="2555799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776288" y="241911"/>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bg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a:prstGeom prst="rect">
            <a:avLst/>
          </a:prstGeo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dirty="0"/>
              <a:t>Starter:</a:t>
            </a:r>
          </a:p>
          <a:p>
            <a:pPr lvl="0"/>
            <a:r>
              <a:rPr lang="en-US" dirty="0"/>
              <a:t>Why are we talking about this? </a:t>
            </a:r>
          </a:p>
          <a:p>
            <a:pPr lvl="0"/>
            <a:r>
              <a:rPr lang="en-US" dirty="0"/>
              <a:t>Following points</a:t>
            </a:r>
          </a:p>
          <a:p>
            <a:pPr lvl="0"/>
            <a:r>
              <a:rPr lang="en-US" dirty="0"/>
              <a:t>Career Launchpad</a:t>
            </a:r>
          </a:p>
          <a:p>
            <a:pPr lvl="0"/>
            <a:r>
              <a:rPr lang="en-US" dirty="0"/>
              <a:t>Vote</a:t>
            </a:r>
          </a:p>
        </p:txBody>
      </p:sp>
    </p:spTree>
    <p:extLst>
      <p:ext uri="{BB962C8B-B14F-4D97-AF65-F5344CB8AC3E}">
        <p14:creationId xmlns:p14="http://schemas.microsoft.com/office/powerpoint/2010/main" val="28292105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reer Launchpa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1851511-705D-428E-9184-B9946558E9E4}"/>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F16EF5C-91C2-479C-A06B-FAA2C005472A}"/>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A7F92182-E1F5-496F-9EEC-199FE0C29CBC}"/>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8" name="Picture 17" descr="A picture containing clock&#10;&#10;Description automatically generated">
            <a:extLst>
              <a:ext uri="{FF2B5EF4-FFF2-40B4-BE49-F238E27FC236}">
                <a16:creationId xmlns:a16="http://schemas.microsoft.com/office/drawing/2014/main" id="{39635D7A-101B-4CFB-83C0-C8FBE519932F}"/>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20" name="Picture 19" descr="A picture containing fence&#10;&#10;Description automatically generated">
            <a:extLst>
              <a:ext uri="{FF2B5EF4-FFF2-40B4-BE49-F238E27FC236}">
                <a16:creationId xmlns:a16="http://schemas.microsoft.com/office/drawing/2014/main" id="{74F0EBD2-63A7-4BBA-84F6-B45413D0AA92}"/>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22" name="Slide Number Placeholder 1">
            <a:extLst>
              <a:ext uri="{FF2B5EF4-FFF2-40B4-BE49-F238E27FC236}">
                <a16:creationId xmlns:a16="http://schemas.microsoft.com/office/drawing/2014/main" id="{56AA2689-00D8-4097-967E-4AA3CAFC653A}"/>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24" name="Shape 114">
            <a:extLst>
              <a:ext uri="{FF2B5EF4-FFF2-40B4-BE49-F238E27FC236}">
                <a16:creationId xmlns:a16="http://schemas.microsoft.com/office/drawing/2014/main" id="{AD0A2BE7-138C-43AE-867B-F4BF8CC45764}"/>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26" name="Pentagon 20">
            <a:extLst>
              <a:ext uri="{FF2B5EF4-FFF2-40B4-BE49-F238E27FC236}">
                <a16:creationId xmlns:a16="http://schemas.microsoft.com/office/drawing/2014/main" id="{21B1DB53-19B1-472D-BE1F-37FF15538587}"/>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28" name="Graphic 27" descr="Rocket">
            <a:extLst>
              <a:ext uri="{FF2B5EF4-FFF2-40B4-BE49-F238E27FC236}">
                <a16:creationId xmlns:a16="http://schemas.microsoft.com/office/drawing/2014/main" id="{4A735E10-27D0-4E72-8937-FBDAFBB52296}"/>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329260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all to Action">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D8735F5-5558-454E-9AC2-49F9B91216AD}"/>
              </a:ext>
            </a:extLst>
          </p:cNvPr>
          <p:cNvSpPr/>
          <p:nvPr userDrawn="1"/>
        </p:nvSpPr>
        <p:spPr>
          <a:xfrm>
            <a:off x="0" y="861329"/>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E4F0BF9-C8BA-44DA-869A-07EAD0ABE50C}"/>
              </a:ext>
            </a:extLst>
          </p:cNvPr>
          <p:cNvSpPr/>
          <p:nvPr userDrawn="1"/>
        </p:nvSpPr>
        <p:spPr>
          <a:xfrm flipH="1">
            <a:off x="1" y="928972"/>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dirty="0"/>
          </a:p>
        </p:txBody>
      </p:sp>
      <p:sp>
        <p:nvSpPr>
          <p:cNvPr id="4" name="Rectangle 3">
            <a:extLst>
              <a:ext uri="{FF2B5EF4-FFF2-40B4-BE49-F238E27FC236}">
                <a16:creationId xmlns:a16="http://schemas.microsoft.com/office/drawing/2014/main" id="{C2875AC3-2339-4B65-ADAA-2ED89EFCBC30}"/>
              </a:ext>
            </a:extLst>
          </p:cNvPr>
          <p:cNvSpPr/>
          <p:nvPr userDrawn="1"/>
        </p:nvSpPr>
        <p:spPr>
          <a:xfrm>
            <a:off x="2" y="15939"/>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9D1A6AFE-287B-4C87-8D68-DF44B220C171}"/>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90" y="126635"/>
            <a:ext cx="747652" cy="802337"/>
          </a:xfrm>
          <a:prstGeom prst="rect">
            <a:avLst/>
          </a:prstGeom>
        </p:spPr>
      </p:pic>
      <p:pic>
        <p:nvPicPr>
          <p:cNvPr id="15" name="Picture 14" descr="A picture containing fence&#10;&#10;Description automatically generated">
            <a:extLst>
              <a:ext uri="{FF2B5EF4-FFF2-40B4-BE49-F238E27FC236}">
                <a16:creationId xmlns:a16="http://schemas.microsoft.com/office/drawing/2014/main" id="{474F7104-61CD-453E-97CC-8F8129B95978}"/>
              </a:ext>
            </a:extLst>
          </p:cNvPr>
          <p:cNvPicPr>
            <a:picLocks noChangeAspect="1"/>
          </p:cNvPicPr>
          <p:nvPr userDrawn="1"/>
        </p:nvPicPr>
        <p:blipFill>
          <a:blip r:embed="rId3">
            <a:alphaModFix amt="50000"/>
          </a:blip>
          <a:stretch>
            <a:fillRect/>
          </a:stretch>
        </p:blipFill>
        <p:spPr>
          <a:xfrm>
            <a:off x="29049" y="0"/>
            <a:ext cx="6101081" cy="6913518"/>
          </a:xfrm>
          <a:prstGeom prst="rect">
            <a:avLst/>
          </a:prstGeom>
        </p:spPr>
      </p:pic>
      <p:sp>
        <p:nvSpPr>
          <p:cNvPr id="17" name="Slide Number Placeholder 1">
            <a:extLst>
              <a:ext uri="{FF2B5EF4-FFF2-40B4-BE49-F238E27FC236}">
                <a16:creationId xmlns:a16="http://schemas.microsoft.com/office/drawing/2014/main" id="{880778B1-4D1E-4073-83D3-F45ACD856E69}"/>
              </a:ext>
            </a:extLst>
          </p:cNvPr>
          <p:cNvSpPr txBox="1">
            <a:spLocks/>
          </p:cNvSpPr>
          <p:nvPr userDrawn="1"/>
        </p:nvSpPr>
        <p:spPr>
          <a:xfrm>
            <a:off x="6964895" y="657286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9" name="Pentagon 20">
            <a:extLst>
              <a:ext uri="{FF2B5EF4-FFF2-40B4-BE49-F238E27FC236}">
                <a16:creationId xmlns:a16="http://schemas.microsoft.com/office/drawing/2014/main" id="{335F5B62-4620-41C7-99A9-2C72E8283704}"/>
              </a:ext>
            </a:extLst>
          </p:cNvPr>
          <p:cNvSpPr/>
          <p:nvPr userDrawn="1"/>
        </p:nvSpPr>
        <p:spPr>
          <a:xfrm>
            <a:off x="-2729" y="181055"/>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1" name="Shape 114">
            <a:extLst>
              <a:ext uri="{FF2B5EF4-FFF2-40B4-BE49-F238E27FC236}">
                <a16:creationId xmlns:a16="http://schemas.microsoft.com/office/drawing/2014/main" id="{CF9DC1FD-0E91-4171-9D86-22DD7B0AC181}"/>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23" name="Graphic 22" descr="Megaphone1">
            <a:extLst>
              <a:ext uri="{FF2B5EF4-FFF2-40B4-BE49-F238E27FC236}">
                <a16:creationId xmlns:a16="http://schemas.microsoft.com/office/drawing/2014/main" id="{4B91C767-9596-40C4-B6CE-FF801B0605BE}"/>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5087019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C046D54A-C870-4F27-8AC6-6A0B6821C8DD}"/>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65AC5EAA-16C1-49FA-9BC2-D212F1585860}"/>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30" name="Rectangle 29">
            <a:extLst>
              <a:ext uri="{FF2B5EF4-FFF2-40B4-BE49-F238E27FC236}">
                <a16:creationId xmlns:a16="http://schemas.microsoft.com/office/drawing/2014/main" id="{F7EDA021-01B4-421F-B9B0-4BFCF8C9CCB8}"/>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32" name="Picture 31" descr="A picture containing clock&#10;&#10;Description automatically generated">
            <a:extLst>
              <a:ext uri="{FF2B5EF4-FFF2-40B4-BE49-F238E27FC236}">
                <a16:creationId xmlns:a16="http://schemas.microsoft.com/office/drawing/2014/main" id="{70723B99-26AC-4A58-A0F4-0E84D10FCE0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34" name="Picture 33" descr="A picture containing fence&#10;&#10;Description automatically generated">
            <a:extLst>
              <a:ext uri="{FF2B5EF4-FFF2-40B4-BE49-F238E27FC236}">
                <a16:creationId xmlns:a16="http://schemas.microsoft.com/office/drawing/2014/main" id="{56C59D3A-3149-49AA-8388-A0312F84D20F}"/>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36" name="Graphic 35">
            <a:extLst>
              <a:ext uri="{FF2B5EF4-FFF2-40B4-BE49-F238E27FC236}">
                <a16:creationId xmlns:a16="http://schemas.microsoft.com/office/drawing/2014/main" id="{2623C715-6D16-4539-B418-E8537EB8A65D}"/>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38" name="Slide Number Placeholder 1">
            <a:extLst>
              <a:ext uri="{FF2B5EF4-FFF2-40B4-BE49-F238E27FC236}">
                <a16:creationId xmlns:a16="http://schemas.microsoft.com/office/drawing/2014/main" id="{2ED77DB2-E8BD-438B-8C79-5EF1DBA26318}"/>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7" y="1991566"/>
            <a:ext cx="3993845"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4" y="1991566"/>
            <a:ext cx="3950305" cy="4003736"/>
          </a:xfrm>
          <a:prstGeom prst="rect">
            <a:avLst/>
          </a:prstGeom>
          <a:solidFill>
            <a:schemeClr val="bg1"/>
          </a:solidFill>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2000" y="1585347"/>
            <a:ext cx="3995802"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4" y="1585347"/>
            <a:ext cx="3950307"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sp>
        <p:nvSpPr>
          <p:cNvPr id="39" name="Title 1">
            <a:extLst>
              <a:ext uri="{FF2B5EF4-FFF2-40B4-BE49-F238E27FC236}">
                <a16:creationId xmlns:a16="http://schemas.microsoft.com/office/drawing/2014/main" id="{728367DD-8833-44A7-9B6C-50297400BF6D}"/>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4102225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pic>
        <p:nvPicPr>
          <p:cNvPr id="11" name="Graphic 10">
            <a:extLst>
              <a:ext uri="{FF2B5EF4-FFF2-40B4-BE49-F238E27FC236}">
                <a16:creationId xmlns:a16="http://schemas.microsoft.com/office/drawing/2014/main" id="{BAF65913-2AE2-49AD-9695-762C372CE654}"/>
              </a:ext>
            </a:extLst>
          </p:cNvPr>
          <p:cNvPicPr>
            <a:picLocks noChangeAspect="1"/>
          </p:cNvPicPr>
          <p:nvPr/>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7" name="Rectangle 6">
            <a:extLst>
              <a:ext uri="{FF2B5EF4-FFF2-40B4-BE49-F238E27FC236}">
                <a16:creationId xmlns:a16="http://schemas.microsoft.com/office/drawing/2014/main" id="{3ABF2E45-869C-4ACB-8A9B-599284D53514}"/>
              </a:ext>
            </a:extLst>
          </p:cNvPr>
          <p:cNvSpPr/>
          <p:nvPr userDrawn="1"/>
        </p:nvSpPr>
        <p:spPr>
          <a:xfrm>
            <a:off x="-2" y="845390"/>
            <a:ext cx="9144002" cy="601260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FB79D168-168F-4958-A66B-EF2EE6D7D9D6}"/>
              </a:ext>
            </a:extLst>
          </p:cNvPr>
          <p:cNvSpPr/>
          <p:nvPr userDrawn="1"/>
        </p:nvSpPr>
        <p:spPr>
          <a:xfrm flipH="1">
            <a:off x="-1" y="913033"/>
            <a:ext cx="9144000" cy="5944967"/>
          </a:xfrm>
          <a:prstGeom prst="rect">
            <a:avLst/>
          </a:prstGeom>
          <a:gradFill flip="none" rotWithShape="1">
            <a:gsLst>
              <a:gs pos="100000">
                <a:schemeClr val="tx2">
                  <a:alpha val="23000"/>
                </a:schemeClr>
              </a:gs>
              <a:gs pos="0">
                <a:schemeClr val="accent5">
                  <a:lumMod val="75000"/>
                  <a:alpha val="23000"/>
                </a:schemeClr>
              </a:gs>
              <a:gs pos="75000">
                <a:srgbClr val="BC66ED">
                  <a:alpha val="23000"/>
                </a:srgbClr>
              </a:gs>
              <a:gs pos="25000">
                <a:srgbClr val="9AE7D7">
                  <a:alpha val="23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9" name="Rectangle 8">
            <a:extLst>
              <a:ext uri="{FF2B5EF4-FFF2-40B4-BE49-F238E27FC236}">
                <a16:creationId xmlns:a16="http://schemas.microsoft.com/office/drawing/2014/main" id="{DEB48BD0-FE1A-466D-9E41-8A8AFA51C184}"/>
              </a:ext>
            </a:extLst>
          </p:cNvPr>
          <p:cNvSpPr/>
          <p:nvPr userDrawn="1"/>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0044BDB3-A789-4F23-8857-20B1C3BA993B}"/>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D6732AB0-7883-473F-AD08-8AD1F9444902}"/>
              </a:ext>
            </a:extLst>
          </p:cNvPr>
          <p:cNvPicPr>
            <a:picLocks noChangeAspect="1"/>
          </p:cNvPicPr>
          <p:nvPr userDrawn="1"/>
        </p:nvPicPr>
        <p:blipFill>
          <a:blip r:embed="rId5">
            <a:alphaModFix amt="50000"/>
          </a:blip>
          <a:stretch>
            <a:fillRect/>
          </a:stretch>
        </p:blipFill>
        <p:spPr>
          <a:xfrm>
            <a:off x="15192" y="-15939"/>
            <a:ext cx="6101081" cy="6913518"/>
          </a:xfrm>
          <a:prstGeom prst="rect">
            <a:avLst/>
          </a:prstGeom>
        </p:spPr>
      </p:pic>
      <p:pic>
        <p:nvPicPr>
          <p:cNvPr id="30" name="Graphic 29">
            <a:extLst>
              <a:ext uri="{FF2B5EF4-FFF2-40B4-BE49-F238E27FC236}">
                <a16:creationId xmlns:a16="http://schemas.microsoft.com/office/drawing/2014/main" id="{2BBF5E97-2A06-4BA7-855C-973717B8EFB3}"/>
              </a:ext>
            </a:extLst>
          </p:cNvPr>
          <p:cNvPicPr>
            <a:picLocks noChangeAspect="1"/>
          </p:cNvPicPr>
          <p:nvPr userDrawn="1"/>
        </p:nvPicPr>
        <p:blipFill>
          <a:blip r:embed="rId2">
            <a:alphaModFix amt="32000"/>
            <a:extLst>
              <a:ext uri="{96DAC541-7B7A-43D3-8B79-37D633B846F1}">
                <asvg:svgBlip xmlns:asvg="http://schemas.microsoft.com/office/drawing/2016/SVG/main" r:embed="rId3"/>
              </a:ext>
            </a:extLst>
          </a:blip>
          <a:stretch>
            <a:fillRect/>
          </a:stretch>
        </p:blipFill>
        <p:spPr>
          <a:xfrm rot="391057">
            <a:off x="601027" y="-177752"/>
            <a:ext cx="4761052" cy="7474076"/>
          </a:xfrm>
          <a:prstGeom prst="rect">
            <a:avLst/>
          </a:prstGeom>
        </p:spPr>
      </p:pic>
      <p:sp>
        <p:nvSpPr>
          <p:cNvPr id="32" name="Slide Number Placeholder 1">
            <a:extLst>
              <a:ext uri="{FF2B5EF4-FFF2-40B4-BE49-F238E27FC236}">
                <a16:creationId xmlns:a16="http://schemas.microsoft.com/office/drawing/2014/main" id="{668209A7-4122-4771-A20F-0EAA55605EF5}"/>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
        <p:nvSpPr>
          <p:cNvPr id="18" name="Pentagon 20">
            <a:extLst>
              <a:ext uri="{FF2B5EF4-FFF2-40B4-BE49-F238E27FC236}">
                <a16:creationId xmlns:a16="http://schemas.microsoft.com/office/drawing/2014/main" id="{B307EECC-4F69-40D8-967A-CE69F4414557}"/>
              </a:ext>
            </a:extLst>
          </p:cNvPr>
          <p:cNvSpPr/>
          <p:nvPr/>
        </p:nvSpPr>
        <p:spPr>
          <a:xfrm>
            <a:off x="-2730" y="200587"/>
            <a:ext cx="758663" cy="538608"/>
          </a:xfrm>
          <a:prstGeom prst="homePlat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15" name="Shape 246">
            <a:extLst>
              <a:ext uri="{FF2B5EF4-FFF2-40B4-BE49-F238E27FC236}">
                <a16:creationId xmlns:a16="http://schemas.microsoft.com/office/drawing/2014/main" id="{28CDD410-91D4-428A-9093-8BAF972DFC41}"/>
              </a:ext>
            </a:extLst>
          </p:cNvPr>
          <p:cNvSpPr txBox="1">
            <a:spLocks/>
          </p:cNvSpPr>
          <p:nvPr/>
        </p:nvSpPr>
        <p:spPr>
          <a:xfrm>
            <a:off x="1295633" y="1236396"/>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6" name="Shape 246">
            <a:extLst>
              <a:ext uri="{FF2B5EF4-FFF2-40B4-BE49-F238E27FC236}">
                <a16:creationId xmlns:a16="http://schemas.microsoft.com/office/drawing/2014/main" id="{FB33B8C5-F647-4CC2-AC83-F047E8C62834}"/>
              </a:ext>
            </a:extLst>
          </p:cNvPr>
          <p:cNvSpPr txBox="1">
            <a:spLocks/>
          </p:cNvSpPr>
          <p:nvPr/>
        </p:nvSpPr>
        <p:spPr>
          <a:xfrm>
            <a:off x="2517061" y="5360126"/>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pic>
        <p:nvPicPr>
          <p:cNvPr id="24" name="Picture 23" descr="A picture containing clock, drawing&#10;&#10;Description automatically generated">
            <a:extLst>
              <a:ext uri="{FF2B5EF4-FFF2-40B4-BE49-F238E27FC236}">
                <a16:creationId xmlns:a16="http://schemas.microsoft.com/office/drawing/2014/main" id="{8A6F6DF9-4762-402D-A12E-0262D0B32BA4}"/>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40618" y="225347"/>
            <a:ext cx="316581" cy="489089"/>
          </a:xfrm>
          <a:prstGeom prst="rect">
            <a:avLst/>
          </a:prstGeom>
        </p:spPr>
      </p:pic>
      <p:sp>
        <p:nvSpPr>
          <p:cNvPr id="34" name="Shape 114">
            <a:extLst>
              <a:ext uri="{FF2B5EF4-FFF2-40B4-BE49-F238E27FC236}">
                <a16:creationId xmlns:a16="http://schemas.microsoft.com/office/drawing/2014/main" id="{94735DA5-AF7C-4492-98D8-9CC418C6C75C}"/>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a:t>
            </a:r>
          </a:p>
        </p:txBody>
      </p:sp>
    </p:spTree>
    <p:extLst>
      <p:ext uri="{BB962C8B-B14F-4D97-AF65-F5344CB8AC3E}">
        <p14:creationId xmlns:p14="http://schemas.microsoft.com/office/powerpoint/2010/main" val="21592570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6" name="Text Placeholder 14">
            <a:extLst>
              <a:ext uri="{FF2B5EF4-FFF2-40B4-BE49-F238E27FC236}">
                <a16:creationId xmlns:a16="http://schemas.microsoft.com/office/drawing/2014/main" id="{B126F83D-446D-42C9-9E59-5B1780758BC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9319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With tick">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CE2E4906-4E28-4FA0-9CEB-5448120E683C}"/>
              </a:ext>
            </a:extLst>
          </p:cNvPr>
          <p:cNvSpPr>
            <a:spLocks noGrp="1"/>
          </p:cNvSpPr>
          <p:nvPr>
            <p:ph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707C17DF-5EF7-444F-A2CF-22FBD0035C00}"/>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clock&#10;&#10;Description automatically generated">
            <a:extLst>
              <a:ext uri="{FF2B5EF4-FFF2-40B4-BE49-F238E27FC236}">
                <a16:creationId xmlns:a16="http://schemas.microsoft.com/office/drawing/2014/main" id="{0B8EDE31-1941-429F-A4B7-233F7251BC9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14" name="Slide Number Placeholder 1">
            <a:extLst>
              <a:ext uri="{FF2B5EF4-FFF2-40B4-BE49-F238E27FC236}">
                <a16:creationId xmlns:a16="http://schemas.microsoft.com/office/drawing/2014/main" id="{BB91530B-435F-4C0F-AD5E-E5DFF90D2D4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3">
            <a:alphaModFix amt="32000"/>
            <a:extLst>
              <a:ext uri="{96DAC541-7B7A-43D3-8B79-37D633B846F1}">
                <asvg:svgBlip xmlns:asvg="http://schemas.microsoft.com/office/drawing/2016/SVG/main" r:embed="rId4"/>
              </a:ext>
            </a:extLst>
          </a:blip>
          <a:stretch>
            <a:fillRect/>
          </a:stretch>
        </p:blipFill>
        <p:spPr>
          <a:xfrm rot="391057">
            <a:off x="601027" y="-177752"/>
            <a:ext cx="4761052" cy="7474076"/>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5">
            <a:alphaModFix amt="50000"/>
          </a:blip>
          <a:stretch>
            <a:fillRect/>
          </a:stretch>
        </p:blipFill>
        <p:spPr>
          <a:xfrm>
            <a:off x="29047" y="-15939"/>
            <a:ext cx="6101081" cy="6913518"/>
          </a:xfrm>
          <a:prstGeom prst="rect">
            <a:avLst/>
          </a:prstGeom>
        </p:spPr>
      </p:pic>
      <p:sp>
        <p:nvSpPr>
          <p:cNvPr id="15" name="Text Placeholder 14">
            <a:extLst>
              <a:ext uri="{FF2B5EF4-FFF2-40B4-BE49-F238E27FC236}">
                <a16:creationId xmlns:a16="http://schemas.microsoft.com/office/drawing/2014/main" id="{E18B6666-79F6-455F-84AB-BD3C1DFE49D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13939314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lour backgroun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A94970-0746-43EA-A37A-84F303FDBFBA}"/>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Tree>
    <p:extLst>
      <p:ext uri="{BB962C8B-B14F-4D97-AF65-F5344CB8AC3E}">
        <p14:creationId xmlns:p14="http://schemas.microsoft.com/office/powerpoint/2010/main" val="747563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15">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B6E2F9-3C24-4917-A1EA-BE46C33E7983}"/>
              </a:ext>
            </a:extLst>
          </p:cNvPr>
          <p:cNvSpPr/>
          <p:nvPr userDrawn="1"/>
        </p:nvSpPr>
        <p:spPr>
          <a:xfrm>
            <a:off x="0" y="1016000"/>
            <a:ext cx="9144000" cy="5842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79595"/>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Rectangle 13">
            <a:extLst>
              <a:ext uri="{FF2B5EF4-FFF2-40B4-BE49-F238E27FC236}">
                <a16:creationId xmlns:a16="http://schemas.microsoft.com/office/drawing/2014/main" id="{CC386B65-C29E-45C9-8D37-0A90B15A6E34}"/>
              </a:ext>
            </a:extLst>
          </p:cNvPr>
          <p:cNvSpPr/>
          <p:nvPr userDrawn="1"/>
        </p:nvSpPr>
        <p:spPr>
          <a:xfrm>
            <a:off x="0" y="-5115"/>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5" name="Picture 14" descr="A picture containing clock&#10;&#10;Description automatically generated">
            <a:extLst>
              <a:ext uri="{FF2B5EF4-FFF2-40B4-BE49-F238E27FC236}">
                <a16:creationId xmlns:a16="http://schemas.microsoft.com/office/drawing/2014/main" id="{E8180B44-D962-491C-902F-EB2FF9066624}"/>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05580"/>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16" name="Shape 96">
            <a:extLst>
              <a:ext uri="{FF2B5EF4-FFF2-40B4-BE49-F238E27FC236}">
                <a16:creationId xmlns:a16="http://schemas.microsoft.com/office/drawing/2014/main" id="{BF86A7D8-F04F-4B10-98C0-A60509CF5E5C}"/>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15 minutes</a:t>
            </a:r>
          </a:p>
        </p:txBody>
      </p:sp>
      <p:pic>
        <p:nvPicPr>
          <p:cNvPr id="5" name="Picture 4" descr="A picture containing drawing&#10;&#10;Description automatically generated">
            <a:extLst>
              <a:ext uri="{FF2B5EF4-FFF2-40B4-BE49-F238E27FC236}">
                <a16:creationId xmlns:a16="http://schemas.microsoft.com/office/drawing/2014/main" id="{33120C93-0DA9-4A26-9FEE-19F7C470C93D}"/>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20" name="Slide Number Placeholder 1">
            <a:extLst>
              <a:ext uri="{FF2B5EF4-FFF2-40B4-BE49-F238E27FC236}">
                <a16:creationId xmlns:a16="http://schemas.microsoft.com/office/drawing/2014/main" id="{947F85BC-4FC9-4675-A97B-24E25F3A1A16}"/>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7" name="Picture 16" descr="A picture containing shirt&#10;&#10;Description automatically generated">
            <a:extLst>
              <a:ext uri="{FF2B5EF4-FFF2-40B4-BE49-F238E27FC236}">
                <a16:creationId xmlns:a16="http://schemas.microsoft.com/office/drawing/2014/main" id="{772346FB-6F04-4B2F-A445-0762B5B55119}"/>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8" name="Picture 17" descr="A picture containing clock, meter, light&#10;&#10;Description automatically generated">
            <a:extLst>
              <a:ext uri="{FF2B5EF4-FFF2-40B4-BE49-F238E27FC236}">
                <a16:creationId xmlns:a16="http://schemas.microsoft.com/office/drawing/2014/main" id="{18A4D63C-75B3-4F08-8A31-9BEF0995A72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9" name="Picture 18" descr="A picture containing clock, television&#10;&#10;Description automatically generated">
            <a:extLst>
              <a:ext uri="{FF2B5EF4-FFF2-40B4-BE49-F238E27FC236}">
                <a16:creationId xmlns:a16="http://schemas.microsoft.com/office/drawing/2014/main" id="{DE9334C8-89EB-4ED6-8712-3FB62AEA1512}"/>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1965335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45">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572000" y="2987994"/>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45 minutes</a:t>
            </a:r>
          </a:p>
        </p:txBody>
      </p:sp>
      <p:pic>
        <p:nvPicPr>
          <p:cNvPr id="3" name="Picture 2" descr="A picture containing drawing&#10;&#10;Description automatically generated">
            <a:extLst>
              <a:ext uri="{FF2B5EF4-FFF2-40B4-BE49-F238E27FC236}">
                <a16:creationId xmlns:a16="http://schemas.microsoft.com/office/drawing/2014/main" id="{8FB5F507-59C8-4349-ACFA-C5271E6ECFD7}"/>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221271" y="2372152"/>
            <a:ext cx="8768836" cy="1251176"/>
          </a:xfrm>
          <a:prstGeom prst="rect">
            <a:avLst/>
          </a:prstGeom>
        </p:spPr>
      </p:pic>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spTree>
    <p:extLst>
      <p:ext uri="{BB962C8B-B14F-4D97-AF65-F5344CB8AC3E}">
        <p14:creationId xmlns:p14="http://schemas.microsoft.com/office/powerpoint/2010/main" val="252094634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16+">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F559F53-9EF5-4C0D-9516-067B5850D95C}"/>
              </a:ext>
            </a:extLst>
          </p:cNvPr>
          <p:cNvSpPr/>
          <p:nvPr userDrawn="1"/>
        </p:nvSpPr>
        <p:spPr>
          <a:xfrm>
            <a:off x="0" y="0"/>
            <a:ext cx="9144000" cy="68580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8B637A4-1970-47EE-A592-C048755F2701}"/>
              </a:ext>
            </a:extLst>
          </p:cNvPr>
          <p:cNvSpPr/>
          <p:nvPr userDrawn="1"/>
        </p:nvSpPr>
        <p:spPr>
          <a:xfrm>
            <a:off x="0" y="32729"/>
            <a:ext cx="9144000" cy="991001"/>
          </a:xfrm>
          <a:prstGeom prst="rect">
            <a:avLst/>
          </a:prstGeom>
          <a:gradFill flip="none" rotWithShape="1">
            <a:gsLst>
              <a:gs pos="0">
                <a:schemeClr val="accent1"/>
              </a:gs>
              <a:gs pos="100000">
                <a:schemeClr val="bg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2" name="Rectangle 11">
            <a:extLst>
              <a:ext uri="{FF2B5EF4-FFF2-40B4-BE49-F238E27FC236}">
                <a16:creationId xmlns:a16="http://schemas.microsoft.com/office/drawing/2014/main" id="{5BDA2937-99E9-4B02-8250-0DDC816C11A9}"/>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4" name="Picture 13" descr="A picture containing clock&#10;&#10;Description automatically generated">
            <a:extLst>
              <a:ext uri="{FF2B5EF4-FFF2-40B4-BE49-F238E27FC236}">
                <a16:creationId xmlns:a16="http://schemas.microsoft.com/office/drawing/2014/main" id="{7CED399E-AECD-422F-96BA-911E59C4416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0" name="Picture 9" descr="A picture containing fence&#10;&#10;Description automatically generated">
            <a:extLst>
              <a:ext uri="{FF2B5EF4-FFF2-40B4-BE49-F238E27FC236}">
                <a16:creationId xmlns:a16="http://schemas.microsoft.com/office/drawing/2014/main" id="{2727C0FB-80FD-4B53-80E7-A724CBA5FDAD}"/>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11" name="Graphic 10">
            <a:extLst>
              <a:ext uri="{FF2B5EF4-FFF2-40B4-BE49-F238E27FC236}">
                <a16:creationId xmlns:a16="http://schemas.microsoft.com/office/drawing/2014/main" id="{BAF65913-2AE2-49AD-9695-762C372CE654}"/>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177752"/>
            <a:ext cx="4761052" cy="7474076"/>
          </a:xfrm>
          <a:prstGeom prst="rect">
            <a:avLst/>
          </a:prstGeom>
        </p:spPr>
      </p:pic>
      <p:sp>
        <p:nvSpPr>
          <p:cNvPr id="2" name="Shape 96">
            <a:extLst>
              <a:ext uri="{FF2B5EF4-FFF2-40B4-BE49-F238E27FC236}">
                <a16:creationId xmlns:a16="http://schemas.microsoft.com/office/drawing/2014/main" id="{E4DC75B5-26DC-4AA5-9C2B-DB3C93EAF449}"/>
              </a:ext>
            </a:extLst>
          </p:cNvPr>
          <p:cNvSpPr txBox="1">
            <a:spLocks/>
          </p:cNvSpPr>
          <p:nvPr userDrawn="1"/>
        </p:nvSpPr>
        <p:spPr>
          <a:xfrm>
            <a:off x="4164496" y="2987994"/>
            <a:ext cx="4581909"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dirty="0">
                <a:solidFill>
                  <a:srgbClr val="BB0F70"/>
                </a:solidFill>
                <a:latin typeface="Century Gothic" panose="020B0502020202020204" pitchFamily="34" charset="0"/>
                <a:ea typeface="Lato"/>
                <a:cs typeface="Lato"/>
                <a:sym typeface="Lato"/>
              </a:rPr>
              <a:t>Secondary 16+</a:t>
            </a:r>
          </a:p>
        </p:txBody>
      </p:sp>
      <p:sp>
        <p:nvSpPr>
          <p:cNvPr id="18" name="Slide Number Placeholder 1">
            <a:extLst>
              <a:ext uri="{FF2B5EF4-FFF2-40B4-BE49-F238E27FC236}">
                <a16:creationId xmlns:a16="http://schemas.microsoft.com/office/drawing/2014/main" id="{590C37AF-05D7-4ECC-B6F4-6494347FD91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5" name="Picture 14" descr="A picture containing shirt&#10;&#10;Description automatically generated">
            <a:extLst>
              <a:ext uri="{FF2B5EF4-FFF2-40B4-BE49-F238E27FC236}">
                <a16:creationId xmlns:a16="http://schemas.microsoft.com/office/drawing/2014/main" id="{768939A9-1116-4C61-8A51-0E1E83330356}"/>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313246" y="5372645"/>
            <a:ext cx="1202972" cy="1155506"/>
          </a:xfrm>
          <a:prstGeom prst="rect">
            <a:avLst/>
          </a:prstGeom>
        </p:spPr>
      </p:pic>
      <p:pic>
        <p:nvPicPr>
          <p:cNvPr id="16" name="Picture 15" descr="A picture containing clock, meter, light&#10;&#10;Description automatically generated">
            <a:extLst>
              <a:ext uri="{FF2B5EF4-FFF2-40B4-BE49-F238E27FC236}">
                <a16:creationId xmlns:a16="http://schemas.microsoft.com/office/drawing/2014/main" id="{52393EEF-950C-4828-9717-3AAF141A47E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2348705" y="5390445"/>
            <a:ext cx="1056123" cy="1137706"/>
          </a:xfrm>
          <a:prstGeom prst="rect">
            <a:avLst/>
          </a:prstGeom>
        </p:spPr>
      </p:pic>
      <p:pic>
        <p:nvPicPr>
          <p:cNvPr id="17" name="Picture 16" descr="A picture containing clock, television&#10;&#10;Description automatically generated">
            <a:extLst>
              <a:ext uri="{FF2B5EF4-FFF2-40B4-BE49-F238E27FC236}">
                <a16:creationId xmlns:a16="http://schemas.microsoft.com/office/drawing/2014/main" id="{01042132-BF62-416C-B63C-3812BD3C621F}"/>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4237315" y="5405278"/>
            <a:ext cx="913725" cy="1122873"/>
          </a:xfrm>
          <a:prstGeom prst="rect">
            <a:avLst/>
          </a:prstGeom>
        </p:spPr>
      </p:pic>
      <p:pic>
        <p:nvPicPr>
          <p:cNvPr id="4" name="Picture 3" descr="A picture containing drawing&#10;&#10;Description automatically generated">
            <a:extLst>
              <a:ext uri="{FF2B5EF4-FFF2-40B4-BE49-F238E27FC236}">
                <a16:creationId xmlns:a16="http://schemas.microsoft.com/office/drawing/2014/main" id="{1C771D08-CAB5-452F-BA3E-DE1C0DC8C4CB}"/>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485317" y="2381365"/>
            <a:ext cx="8587464" cy="1225297"/>
          </a:xfrm>
          <a:prstGeom prst="rect">
            <a:avLst/>
          </a:prstGeom>
        </p:spPr>
      </p:pic>
    </p:spTree>
    <p:extLst>
      <p:ext uri="{BB962C8B-B14F-4D97-AF65-F5344CB8AC3E}">
        <p14:creationId xmlns:p14="http://schemas.microsoft.com/office/powerpoint/2010/main" val="7613448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1_WWTAT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BF7D70F9-0D3F-4600-ABAC-E7BF171606B6}"/>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1</a:t>
            </a:r>
          </a:p>
        </p:txBody>
      </p:sp>
      <p:sp>
        <p:nvSpPr>
          <p:cNvPr id="6" name="Text Placeholder 14">
            <a:extLst>
              <a:ext uri="{FF2B5EF4-FFF2-40B4-BE49-F238E27FC236}">
                <a16:creationId xmlns:a16="http://schemas.microsoft.com/office/drawing/2014/main" id="{4BCE5D7C-D8D6-4BD8-9211-47F1CDDCFA54}"/>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7486918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Activity 2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 Placeholder 14">
            <a:extLst>
              <a:ext uri="{FF2B5EF4-FFF2-40B4-BE49-F238E27FC236}">
                <a16:creationId xmlns:a16="http://schemas.microsoft.com/office/drawing/2014/main" id="{60DED365-803C-4666-BD3C-3A25B9FB94EA}"/>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122064FA-B6F0-4D67-8F8A-F05F540EB8F8}"/>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2</a:t>
            </a:r>
          </a:p>
        </p:txBody>
      </p:sp>
    </p:spTree>
    <p:extLst>
      <p:ext uri="{BB962C8B-B14F-4D97-AF65-F5344CB8AC3E}">
        <p14:creationId xmlns:p14="http://schemas.microsoft.com/office/powerpoint/2010/main" val="36584913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Activity 3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2F3DB72E-0ED6-41C6-9EFB-A3FB0B69B1AF}"/>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3</a:t>
            </a:r>
          </a:p>
        </p:txBody>
      </p:sp>
      <p:sp>
        <p:nvSpPr>
          <p:cNvPr id="6" name="Text Placeholder 14">
            <a:extLst>
              <a:ext uri="{FF2B5EF4-FFF2-40B4-BE49-F238E27FC236}">
                <a16:creationId xmlns:a16="http://schemas.microsoft.com/office/drawing/2014/main" id="{E2992E59-AEB8-4A38-B0B4-A1E3B262D2EB}"/>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2003737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Activity 4 Colleges">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9228D22A-6E05-4DD8-8502-91F722E738EC}"/>
              </a:ext>
            </a:extLst>
          </p:cNvPr>
          <p:cNvSpPr/>
          <p:nvPr userDrawn="1"/>
        </p:nvSpPr>
        <p:spPr>
          <a:xfrm>
            <a:off x="0" y="1016000"/>
            <a:ext cx="9144000" cy="586232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Slide Number Placeholder 1">
            <a:extLst>
              <a:ext uri="{FF2B5EF4-FFF2-40B4-BE49-F238E27FC236}">
                <a16:creationId xmlns:a16="http://schemas.microsoft.com/office/drawing/2014/main" id="{6D63117C-51BB-43E7-BAFD-FB7BC2576F2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sp>
        <p:nvSpPr>
          <p:cNvPr id="2" name="Pentagon 20">
            <a:extLst>
              <a:ext uri="{FF2B5EF4-FFF2-40B4-BE49-F238E27FC236}">
                <a16:creationId xmlns:a16="http://schemas.microsoft.com/office/drawing/2014/main" id="{A60A447F-6242-480C-AEC8-D1CC71512E74}"/>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700" b="1" dirty="0">
                <a:solidFill>
                  <a:schemeClr val="bg1"/>
                </a:solidFill>
                <a:latin typeface="Century Gothic" charset="0"/>
                <a:ea typeface="Century Gothic" charset="0"/>
                <a:cs typeface="Century Gothic" charset="0"/>
              </a:rPr>
              <a:t>4</a:t>
            </a:r>
          </a:p>
        </p:txBody>
      </p:sp>
      <p:sp>
        <p:nvSpPr>
          <p:cNvPr id="6" name="Text Placeholder 14">
            <a:extLst>
              <a:ext uri="{FF2B5EF4-FFF2-40B4-BE49-F238E27FC236}">
                <a16:creationId xmlns:a16="http://schemas.microsoft.com/office/drawing/2014/main" id="{921D50DA-6386-44DD-90CA-16F2A0C2D37F}"/>
              </a:ext>
            </a:extLst>
          </p:cNvPr>
          <p:cNvSpPr>
            <a:spLocks noGrp="1"/>
          </p:cNvSpPr>
          <p:nvPr>
            <p:ph type="body" sz="quarter" idx="10"/>
          </p:nvPr>
        </p:nvSpPr>
        <p:spPr>
          <a:xfrm>
            <a:off x="755934" y="181055"/>
            <a:ext cx="7739062" cy="571500"/>
          </a:xfrm>
          <a:prstGeom prst="rect">
            <a:avLst/>
          </a:prstGeom>
        </p:spPr>
        <p:txBody>
          <a:bodyPr anchor="ctr"/>
          <a:lstStyle>
            <a:lvl1pPr marL="0" indent="0">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36588705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areer Launchpad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DDCC5C-3037-49AC-8B6F-E4B61E0D568B}"/>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5" name="Shape 114">
            <a:extLst>
              <a:ext uri="{FF2B5EF4-FFF2-40B4-BE49-F238E27FC236}">
                <a16:creationId xmlns:a16="http://schemas.microsoft.com/office/drawing/2014/main" id="{C4D1B38A-4659-4EBA-8038-1FE9EFCB0BA0}"/>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Career Launchpad!</a:t>
            </a:r>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pic>
        <p:nvPicPr>
          <p:cNvPr id="15" name="Graphic 14" descr="Rocket">
            <a:extLst>
              <a:ext uri="{FF2B5EF4-FFF2-40B4-BE49-F238E27FC236}">
                <a16:creationId xmlns:a16="http://schemas.microsoft.com/office/drawing/2014/main" id="{C30F38E6-E78B-4ED1-B102-5E9076CDA29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751" y="201369"/>
            <a:ext cx="480249" cy="480249"/>
          </a:xfrm>
          <a:prstGeom prst="rect">
            <a:avLst/>
          </a:prstGeom>
        </p:spPr>
      </p:pic>
    </p:spTree>
    <p:extLst>
      <p:ext uri="{BB962C8B-B14F-4D97-AF65-F5344CB8AC3E}">
        <p14:creationId xmlns:p14="http://schemas.microsoft.com/office/powerpoint/2010/main" val="78747566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all to Action College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C7E4FA-CD25-48E0-8754-999F2EF47C30}"/>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7" name="Pentagon 20">
            <a:extLst>
              <a:ext uri="{FF2B5EF4-FFF2-40B4-BE49-F238E27FC236}">
                <a16:creationId xmlns:a16="http://schemas.microsoft.com/office/drawing/2014/main" id="{155A2B88-EE49-425A-8356-042C528D320C}"/>
              </a:ext>
            </a:extLst>
          </p:cNvPr>
          <p:cNvSpPr/>
          <p:nvPr userDrawn="1"/>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8" name="Shape 114">
            <a:extLst>
              <a:ext uri="{FF2B5EF4-FFF2-40B4-BE49-F238E27FC236}">
                <a16:creationId xmlns:a16="http://schemas.microsoft.com/office/drawing/2014/main" id="{628D0397-A2D6-4FFE-A425-602F9D7CE3F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Call to Action!</a:t>
            </a:r>
          </a:p>
        </p:txBody>
      </p:sp>
      <p:pic>
        <p:nvPicPr>
          <p:cNvPr id="9" name="Graphic 8" descr="Megaphone1">
            <a:extLst>
              <a:ext uri="{FF2B5EF4-FFF2-40B4-BE49-F238E27FC236}">
                <a16:creationId xmlns:a16="http://schemas.microsoft.com/office/drawing/2014/main" id="{A50A47C4-2396-40DF-BE9F-146C18BA8012}"/>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8070" y="169251"/>
            <a:ext cx="540252" cy="540252"/>
          </a:xfrm>
          <a:prstGeom prst="rect">
            <a:avLst/>
          </a:prstGeom>
        </p:spPr>
      </p:pic>
    </p:spTree>
    <p:extLst>
      <p:ext uri="{BB962C8B-B14F-4D97-AF65-F5344CB8AC3E}">
        <p14:creationId xmlns:p14="http://schemas.microsoft.com/office/powerpoint/2010/main" val="18712087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Yes No Colleg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265446E-9DEF-4C0F-9034-8D04AF8FE0B9}"/>
              </a:ext>
            </a:extLst>
          </p:cNvPr>
          <p:cNvSpPr/>
          <p:nvPr userDrawn="1"/>
        </p:nvSpPr>
        <p:spPr>
          <a:xfrm flipH="1">
            <a:off x="-8" y="1023730"/>
            <a:ext cx="9143999" cy="5834270"/>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4" name="Content Placeholder 3">
            <a:extLst>
              <a:ext uri="{FF2B5EF4-FFF2-40B4-BE49-F238E27FC236}">
                <a16:creationId xmlns:a16="http://schemas.microsoft.com/office/drawing/2014/main" id="{2D80ED96-3F74-487C-B781-B542FC930733}"/>
              </a:ext>
            </a:extLst>
          </p:cNvPr>
          <p:cNvSpPr>
            <a:spLocks noGrp="1"/>
          </p:cNvSpPr>
          <p:nvPr>
            <p:ph sz="quarter" idx="10" hasCustomPrompt="1"/>
          </p:nvPr>
        </p:nvSpPr>
        <p:spPr>
          <a:xfrm>
            <a:off x="712483" y="1169681"/>
            <a:ext cx="8117192" cy="5240644"/>
          </a:xfrm>
          <a:prstGeom prst="rect">
            <a:avLst/>
          </a:prstGeom>
          <a:solidFill>
            <a:schemeClr val="bg1"/>
          </a:solidFill>
          <a:ln>
            <a:solidFill>
              <a:schemeClr val="tx1"/>
            </a:solidFill>
          </a:ln>
        </p:spPr>
        <p:txBody>
          <a:bodyPr/>
          <a:lstStyle>
            <a:lvl1pPr marL="342900" indent="-342900">
              <a:buAutoNum type="arabicParenR"/>
              <a:defRPr sz="1300"/>
            </a:lvl1pPr>
            <a:lvl2pPr>
              <a:defRPr sz="1300"/>
            </a:lvl2pPr>
            <a:lvl3pPr>
              <a:defRPr sz="1300"/>
            </a:lvl3pPr>
            <a:lvl4pPr>
              <a:defRPr sz="1300"/>
            </a:lvl4pPr>
            <a:lvl5pPr>
              <a:defRPr sz="1300"/>
            </a:lvl5pPr>
          </a:lstStyle>
          <a:p>
            <a:pPr lvl="0"/>
            <a:r>
              <a:rPr lang="en-GB" dirty="0"/>
              <a:t>…</a:t>
            </a:r>
          </a:p>
          <a:p>
            <a:pPr lvl="0"/>
            <a:r>
              <a:rPr lang="en-GB" dirty="0"/>
              <a:t>…</a:t>
            </a:r>
          </a:p>
          <a:p>
            <a:pPr lvl="0"/>
            <a:r>
              <a:rPr lang="en-GB" dirty="0"/>
              <a:t>…</a:t>
            </a:r>
          </a:p>
          <a:p>
            <a:pPr lvl="0"/>
            <a:r>
              <a:rPr lang="en-GB" dirty="0"/>
              <a:t>…</a:t>
            </a:r>
          </a:p>
        </p:txBody>
      </p:sp>
      <p:sp>
        <p:nvSpPr>
          <p:cNvPr id="8" name="Shape 223">
            <a:extLst>
              <a:ext uri="{FF2B5EF4-FFF2-40B4-BE49-F238E27FC236}">
                <a16:creationId xmlns:a16="http://schemas.microsoft.com/office/drawing/2014/main" id="{BCB72DBF-D0CC-475D-B893-23256F535514}"/>
              </a:ext>
            </a:extLst>
          </p:cNvPr>
          <p:cNvSpPr/>
          <p:nvPr userDrawn="1"/>
        </p:nvSpPr>
        <p:spPr>
          <a:xfrm rot="16200000">
            <a:off x="-2116442" y="3581399"/>
            <a:ext cx="5240645" cy="417207"/>
          </a:xfrm>
          <a:prstGeom prst="rect">
            <a:avLst/>
          </a:prstGeom>
          <a:gradFill flip="none" rotWithShape="1">
            <a:gsLst>
              <a:gs pos="25000">
                <a:srgbClr val="80DBE0"/>
              </a:gs>
              <a:gs pos="75000">
                <a:srgbClr val="DC449E"/>
              </a:gs>
              <a:gs pos="0">
                <a:srgbClr val="42CACA"/>
              </a:gs>
              <a:gs pos="100000">
                <a:srgbClr val="B9196F"/>
              </a:gs>
            </a:gsLst>
            <a:lin ang="10800000" scaled="1"/>
            <a:tileRect/>
          </a:gradFill>
          <a:ln w="9525"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1700" b="1" dirty="0">
                <a:solidFill>
                  <a:schemeClr val="bg1"/>
                </a:solidFill>
                <a:latin typeface="Century Gothic" panose="020B0502020202020204" pitchFamily="34" charset="0"/>
                <a:ea typeface="Lato" panose="020F0502020204030203" pitchFamily="34" charset="0"/>
                <a:cs typeface="Lato" panose="020F0502020204030203" pitchFamily="34" charset="0"/>
                <a:sym typeface="Calibri"/>
              </a:rPr>
              <a:t>Arguments For &amp; Against</a:t>
            </a:r>
          </a:p>
        </p:txBody>
      </p:sp>
      <p:sp>
        <p:nvSpPr>
          <p:cNvPr id="10" name="Text Placeholder 14">
            <a:extLst>
              <a:ext uri="{FF2B5EF4-FFF2-40B4-BE49-F238E27FC236}">
                <a16:creationId xmlns:a16="http://schemas.microsoft.com/office/drawing/2014/main" id="{A4808470-BCBD-4B54-A97D-B578E9465CE5}"/>
              </a:ext>
            </a:extLst>
          </p:cNvPr>
          <p:cNvSpPr>
            <a:spLocks noGrp="1"/>
          </p:cNvSpPr>
          <p:nvPr>
            <p:ph type="body" sz="quarter" idx="11"/>
          </p:nvPr>
        </p:nvSpPr>
        <p:spPr>
          <a:xfrm>
            <a:off x="755934" y="181055"/>
            <a:ext cx="7739062" cy="571500"/>
          </a:xfrm>
          <a:prstGeom prst="rect">
            <a:avLst/>
          </a:prstGeom>
        </p:spPr>
        <p:txBody>
          <a:bodyPr anchor="ctr"/>
          <a:lstStyle>
            <a:lvl1pPr marL="0" indent="0" algn="ctr">
              <a:buNone/>
              <a:defRPr sz="2500" b="1">
                <a:solidFill>
                  <a:schemeClr val="bg1"/>
                </a:solidFill>
              </a:defRPr>
            </a:lvl1pPr>
            <a:lvl2pPr>
              <a:defRPr sz="2500" b="1">
                <a:solidFill>
                  <a:schemeClr val="bg1"/>
                </a:solidFill>
              </a:defRPr>
            </a:lvl2pPr>
            <a:lvl3pPr>
              <a:defRPr sz="2500" b="1">
                <a:solidFill>
                  <a:schemeClr val="bg1"/>
                </a:solidFill>
              </a:defRPr>
            </a:lvl3pPr>
            <a:lvl4pPr>
              <a:defRPr sz="2500" b="1">
                <a:solidFill>
                  <a:schemeClr val="bg1"/>
                </a:solidFill>
              </a:defRPr>
            </a:lvl4pPr>
            <a:lvl5pPr>
              <a:defRPr sz="2500" b="1">
                <a:solidFill>
                  <a:schemeClr val="bg1"/>
                </a:solidFill>
              </a:defRPr>
            </a:lvl5pPr>
          </a:lstStyle>
          <a:p>
            <a:pPr lvl="0"/>
            <a:r>
              <a:rPr lang="en-US" dirty="0"/>
              <a:t>Click to edit Master text styles</a:t>
            </a:r>
          </a:p>
        </p:txBody>
      </p:sp>
    </p:spTree>
    <p:extLst>
      <p:ext uri="{BB962C8B-B14F-4D97-AF65-F5344CB8AC3E}">
        <p14:creationId xmlns:p14="http://schemas.microsoft.com/office/powerpoint/2010/main" val="543219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mparison Summary">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012328A-13FB-4C12-BB73-072051A330D7}"/>
              </a:ext>
            </a:extLst>
          </p:cNvPr>
          <p:cNvSpPr/>
          <p:nvPr userDrawn="1"/>
        </p:nvSpPr>
        <p:spPr>
          <a:xfrm flipH="1">
            <a:off x="0" y="913033"/>
            <a:ext cx="9144000" cy="5944967"/>
          </a:xfrm>
          <a:prstGeom prst="rect">
            <a:avLst/>
          </a:prstGeom>
          <a:gradFill flip="none" rotWithShape="1">
            <a:gsLst>
              <a:gs pos="100000">
                <a:srgbClr val="EF3340">
                  <a:alpha val="23000"/>
                </a:srgbClr>
              </a:gs>
              <a:gs pos="75000">
                <a:schemeClr val="accent2">
                  <a:alpha val="23000"/>
                </a:schemeClr>
              </a:gs>
              <a:gs pos="25000">
                <a:srgbClr val="80A0F2">
                  <a:alpha val="23000"/>
                </a:srgbClr>
              </a:gs>
              <a:gs pos="0">
                <a:schemeClr val="tx2">
                  <a:alpha val="23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0" name="Rectangle 9">
            <a:extLst>
              <a:ext uri="{FF2B5EF4-FFF2-40B4-BE49-F238E27FC236}">
                <a16:creationId xmlns:a16="http://schemas.microsoft.com/office/drawing/2014/main" id="{22B3DC8B-660D-40B9-9674-A165F59DB38D}"/>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3" name="Picture 12" descr="A picture containing fence&#10;&#10;Description automatically generated">
            <a:extLst>
              <a:ext uri="{FF2B5EF4-FFF2-40B4-BE49-F238E27FC236}">
                <a16:creationId xmlns:a16="http://schemas.microsoft.com/office/drawing/2014/main" id="{CA260C57-9230-4CE6-A45C-5B8C05F3A513}"/>
              </a:ext>
            </a:extLst>
          </p:cNvPr>
          <p:cNvPicPr>
            <a:picLocks noChangeAspect="1"/>
          </p:cNvPicPr>
          <p:nvPr userDrawn="1"/>
        </p:nvPicPr>
        <p:blipFill>
          <a:blip r:embed="rId2">
            <a:alphaModFix amt="50000"/>
          </a:blip>
          <a:stretch>
            <a:fillRect/>
          </a:stretch>
        </p:blipFill>
        <p:spPr>
          <a:xfrm>
            <a:off x="29047" y="-15939"/>
            <a:ext cx="6101081" cy="6913518"/>
          </a:xfrm>
          <a:prstGeom prst="rect">
            <a:avLst/>
          </a:prstGeom>
        </p:spPr>
      </p:pic>
      <p:sp>
        <p:nvSpPr>
          <p:cNvPr id="16" name="Slide Number Placeholder 1">
            <a:extLst>
              <a:ext uri="{FF2B5EF4-FFF2-40B4-BE49-F238E27FC236}">
                <a16:creationId xmlns:a16="http://schemas.microsoft.com/office/drawing/2014/main" id="{1ECC34A2-AEEA-456C-8ED3-93A0902EDAE2}"/>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8" name="Picture 17" descr="A picture containing clock&#10;&#10;Description automatically generated">
            <a:extLst>
              <a:ext uri="{FF2B5EF4-FFF2-40B4-BE49-F238E27FC236}">
                <a16:creationId xmlns:a16="http://schemas.microsoft.com/office/drawing/2014/main" id="{96A673BE-91C3-4A9A-9D8C-42E07C21264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prstGeom prst="rect">
            <a:avLst/>
          </a:prstGeom>
          <a:solidFill>
            <a:schemeClr val="bg1"/>
          </a:solidFill>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Yes</a:t>
            </a:r>
            <a:endParaRPr lang="en-GB" sz="1800" b="1" dirty="0">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a:ea typeface="Lato" panose="020F0502020204030203" pitchFamily="34" charset="0"/>
                <a:cs typeface="Century Gothic"/>
              </a:rPr>
              <a:t>No</a:t>
            </a:r>
            <a:endParaRPr lang="en-GB" sz="1800" b="1" dirty="0">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prstGeom prst="rect">
            <a:avLst/>
          </a:prstGeom>
          <a:solidFill>
            <a:schemeClr val="bg1"/>
          </a:solidFill>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dirty="0"/>
              <a:t>These boxes should </a:t>
            </a:r>
            <a:r>
              <a:rPr lang="en-US" dirty="0" err="1"/>
              <a:t>summarise</a:t>
            </a:r>
            <a:r>
              <a:rPr lang="en-US" dirty="0"/>
              <a:t> the main arguments for each side of the question. </a:t>
            </a:r>
          </a:p>
          <a:p>
            <a:pPr lvl="0"/>
            <a:r>
              <a:rPr lang="en-US" dirty="0"/>
              <a:t>The bullet points should be the same </a:t>
            </a:r>
            <a:r>
              <a:rPr lang="en-US" dirty="0" err="1"/>
              <a:t>colour</a:t>
            </a:r>
            <a:r>
              <a:rPr lang="en-US" dirty="0"/>
              <a:t> as the above box.</a:t>
            </a:r>
          </a:p>
        </p:txBody>
      </p:sp>
      <p:sp>
        <p:nvSpPr>
          <p:cNvPr id="20" name="Title 1">
            <a:extLst>
              <a:ext uri="{FF2B5EF4-FFF2-40B4-BE49-F238E27FC236}">
                <a16:creationId xmlns:a16="http://schemas.microsoft.com/office/drawing/2014/main" id="{8DBB87CC-C2F7-4D7C-8F67-2EED887ADD36}"/>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bg1"/>
                </a:solidFill>
                <a:latin typeface="+mn-lt"/>
                <a:ea typeface="+mj-ea"/>
                <a:cs typeface="+mj-cs"/>
              </a:defRPr>
            </a:lvl1pPr>
          </a:lstStyle>
          <a:p>
            <a:r>
              <a:rPr lang="en-GB" dirty="0"/>
              <a:t>Copy the Vote Topic Question Here</a:t>
            </a:r>
            <a:endParaRPr lang="en-US" dirty="0"/>
          </a:p>
        </p:txBody>
      </p:sp>
    </p:spTree>
    <p:extLst>
      <p:ext uri="{BB962C8B-B14F-4D97-AF65-F5344CB8AC3E}">
        <p14:creationId xmlns:p14="http://schemas.microsoft.com/office/powerpoint/2010/main" val="31760208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C1A208-92F2-49A2-80B1-CC5EEC6DECFC}"/>
              </a:ext>
            </a:extLst>
          </p:cNvPr>
          <p:cNvSpPr/>
          <p:nvPr userDrawn="1"/>
        </p:nvSpPr>
        <p:spPr>
          <a:xfrm>
            <a:off x="-2728" y="829730"/>
            <a:ext cx="9146728" cy="60282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3E01AC0F-0468-4F03-9FB7-1BB9292AAFF9}"/>
              </a:ext>
            </a:extLst>
          </p:cNvPr>
          <p:cNvSpPr/>
          <p:nvPr userDrawn="1"/>
        </p:nvSpPr>
        <p:spPr>
          <a:xfrm flipH="1">
            <a:off x="-6" y="869308"/>
            <a:ext cx="9143999" cy="5988692"/>
          </a:xfrm>
          <a:prstGeom prst="rect">
            <a:avLst/>
          </a:prstGeom>
          <a:gradFill flip="none" rotWithShape="1">
            <a:gsLst>
              <a:gs pos="35000">
                <a:srgbClr val="80DBE0">
                  <a:alpha val="29000"/>
                </a:srgbClr>
              </a:gs>
              <a:gs pos="65000">
                <a:srgbClr val="DC449E">
                  <a:alpha val="29000"/>
                </a:srgbClr>
              </a:gs>
              <a:gs pos="0">
                <a:srgbClr val="42CACA">
                  <a:alpha val="29000"/>
                </a:srgbClr>
              </a:gs>
              <a:gs pos="100000">
                <a:srgbClr val="B9196F">
                  <a:alpha val="29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15" name="Rectangle 14">
            <a:extLst>
              <a:ext uri="{FF2B5EF4-FFF2-40B4-BE49-F238E27FC236}">
                <a16:creationId xmlns:a16="http://schemas.microsoft.com/office/drawing/2014/main" id="{1C5A94D0-4EBA-41AD-A3E4-07C8BF1471FE}"/>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16" name="Picture 15" descr="A picture containing clock&#10;&#10;Description automatically generated">
            <a:extLst>
              <a:ext uri="{FF2B5EF4-FFF2-40B4-BE49-F238E27FC236}">
                <a16:creationId xmlns:a16="http://schemas.microsoft.com/office/drawing/2014/main" id="{32C37FB3-C377-4F05-A69D-D548A116D58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pic>
        <p:nvPicPr>
          <p:cNvPr id="17" name="Picture 16" descr="A picture containing fence&#10;&#10;Description automatically generated">
            <a:extLst>
              <a:ext uri="{FF2B5EF4-FFF2-40B4-BE49-F238E27FC236}">
                <a16:creationId xmlns:a16="http://schemas.microsoft.com/office/drawing/2014/main" id="{C8906D9E-3FA3-45BD-9C1F-3134A23F2428}"/>
              </a:ext>
            </a:extLst>
          </p:cNvPr>
          <p:cNvPicPr>
            <a:picLocks noChangeAspect="1"/>
          </p:cNvPicPr>
          <p:nvPr userDrawn="1"/>
        </p:nvPicPr>
        <p:blipFill>
          <a:blip r:embed="rId3">
            <a:alphaModFix amt="50000"/>
          </a:blip>
          <a:stretch>
            <a:fillRect/>
          </a:stretch>
        </p:blipFill>
        <p:spPr>
          <a:xfrm>
            <a:off x="29047" y="-15939"/>
            <a:ext cx="6101081" cy="6913518"/>
          </a:xfrm>
          <a:prstGeom prst="rect">
            <a:avLst/>
          </a:prstGeom>
        </p:spPr>
      </p:pic>
      <p:pic>
        <p:nvPicPr>
          <p:cNvPr id="22" name="Graphic 21">
            <a:extLst>
              <a:ext uri="{FF2B5EF4-FFF2-40B4-BE49-F238E27FC236}">
                <a16:creationId xmlns:a16="http://schemas.microsoft.com/office/drawing/2014/main" id="{2F9C0366-C810-44A5-8120-FF5814119A6B}"/>
              </a:ext>
            </a:extLst>
          </p:cNvPr>
          <p:cNvPicPr>
            <a:picLocks noChangeAspect="1"/>
          </p:cNvPicPr>
          <p:nvPr userDrawn="1"/>
        </p:nvPicPr>
        <p:blipFill>
          <a:blip r:embed="rId4">
            <a:alphaModFix amt="32000"/>
            <a:extLst>
              <a:ext uri="{96DAC541-7B7A-43D3-8B79-37D633B846F1}">
                <asvg:svgBlip xmlns:asvg="http://schemas.microsoft.com/office/drawing/2016/SVG/main" r:embed="rId5"/>
              </a:ext>
            </a:extLst>
          </a:blip>
          <a:stretch>
            <a:fillRect/>
          </a:stretch>
        </p:blipFill>
        <p:spPr>
          <a:xfrm rot="391057">
            <a:off x="601027" y="-53927"/>
            <a:ext cx="4761052" cy="7474076"/>
          </a:xfrm>
          <a:prstGeom prst="rect">
            <a:avLst/>
          </a:prstGeom>
        </p:spPr>
      </p:pic>
      <p:sp>
        <p:nvSpPr>
          <p:cNvPr id="24" name="Shape 114">
            <a:extLst>
              <a:ext uri="{FF2B5EF4-FFF2-40B4-BE49-F238E27FC236}">
                <a16:creationId xmlns:a16="http://schemas.microsoft.com/office/drawing/2014/main" id="{361C0508-09AC-4248-99F8-9F0D6BD0C6CB}"/>
              </a:ext>
            </a:extLst>
          </p:cNvPr>
          <p:cNvSpPr/>
          <p:nvPr userDrawn="1"/>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26" name="Pentagon 20">
            <a:extLst>
              <a:ext uri="{FF2B5EF4-FFF2-40B4-BE49-F238E27FC236}">
                <a16:creationId xmlns:a16="http://schemas.microsoft.com/office/drawing/2014/main" id="{2237AEC2-1B47-43B6-A190-FADA0104BA81}"/>
              </a:ext>
            </a:extLst>
          </p:cNvPr>
          <p:cNvSpPr/>
          <p:nvPr userDrawn="1"/>
        </p:nvSpPr>
        <p:spPr>
          <a:xfrm>
            <a:off x="-2729" y="181055"/>
            <a:ext cx="758663" cy="538608"/>
          </a:xfrm>
          <a:prstGeom prst="homePlate">
            <a:avLst/>
          </a:prstGeom>
          <a:solidFill>
            <a:srgbClr val="B9196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800" b="1" dirty="0">
              <a:solidFill>
                <a:schemeClr val="bg1"/>
              </a:solidFill>
              <a:latin typeface="Century Gothic" charset="0"/>
              <a:ea typeface="Century Gothic" charset="0"/>
              <a:cs typeface="Century Gothic" charset="0"/>
            </a:endParaRPr>
          </a:p>
        </p:txBody>
      </p:sp>
      <p:sp>
        <p:nvSpPr>
          <p:cNvPr id="27" name="Shape 246">
            <a:extLst>
              <a:ext uri="{FF2B5EF4-FFF2-40B4-BE49-F238E27FC236}">
                <a16:creationId xmlns:a16="http://schemas.microsoft.com/office/drawing/2014/main" id="{CA8CA934-832E-45BC-B799-6828C7BAC757}"/>
              </a:ext>
            </a:extLst>
          </p:cNvPr>
          <p:cNvSpPr txBox="1">
            <a:spLocks/>
          </p:cNvSpPr>
          <p:nvPr userDrawn="1"/>
        </p:nvSpPr>
        <p:spPr>
          <a:xfrm>
            <a:off x="1295634" y="1216864"/>
            <a:ext cx="6552728" cy="792087"/>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dirty="0">
                <a:latin typeface="Century Gothic" panose="020B0502020202020204" pitchFamily="34" charset="0"/>
                <a:ea typeface="Lato" panose="020F0502020204030203" pitchFamily="34" charset="0"/>
                <a:cs typeface="Lato" panose="020F0502020204030203" pitchFamily="34" charset="0"/>
                <a:sym typeface="Calibri"/>
              </a:rPr>
              <a:t>Vote Now on…</a:t>
            </a:r>
            <a:br>
              <a:rPr lang="en-GB" dirty="0">
                <a:latin typeface="Century Gothic" panose="020B0502020202020204" pitchFamily="34" charset="0"/>
                <a:ea typeface="Lato" panose="020F0502020204030203" pitchFamily="34" charset="0"/>
                <a:cs typeface="Lato" panose="020F0502020204030203" pitchFamily="34" charset="0"/>
                <a:sym typeface="Calibri"/>
              </a:rPr>
            </a:br>
            <a:br>
              <a:rPr lang="en-GB" dirty="0">
                <a:latin typeface="Century Gothic" panose="020B0502020202020204" pitchFamily="34" charset="0"/>
                <a:ea typeface="Lato" panose="020F0502020204030203" pitchFamily="34" charset="0"/>
                <a:cs typeface="Lato" panose="020F0502020204030203" pitchFamily="34" charset="0"/>
                <a:sym typeface="Calibri"/>
              </a:rPr>
            </a:br>
            <a:r>
              <a:rPr lang="en-GB" u="sng" dirty="0">
                <a:latin typeface="Century Gothic" panose="020B0502020202020204" pitchFamily="34" charset="0"/>
                <a:ea typeface="Lato" panose="020F0502020204030203" pitchFamily="34" charset="0"/>
                <a:cs typeface="Lato" panose="020F0502020204030203" pitchFamily="34" charset="0"/>
                <a:sym typeface="Calibri"/>
              </a:rPr>
              <a:t>www.votesforschools.com</a:t>
            </a:r>
            <a:r>
              <a:rPr lang="en-GB"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28" name="Shape 246">
            <a:extLst>
              <a:ext uri="{FF2B5EF4-FFF2-40B4-BE49-F238E27FC236}">
                <a16:creationId xmlns:a16="http://schemas.microsoft.com/office/drawing/2014/main" id="{155EEC94-2475-481F-9C55-8F397F91DE21}"/>
              </a:ext>
            </a:extLst>
          </p:cNvPr>
          <p:cNvSpPr txBox="1">
            <a:spLocks/>
          </p:cNvSpPr>
          <p:nvPr userDrawn="1"/>
        </p:nvSpPr>
        <p:spPr>
          <a:xfrm>
            <a:off x="2517062" y="534059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dirty="0">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
        <p:nvSpPr>
          <p:cNvPr id="18" name="Slide Number Placeholder 1">
            <a:extLst>
              <a:ext uri="{FF2B5EF4-FFF2-40B4-BE49-F238E27FC236}">
                <a16:creationId xmlns:a16="http://schemas.microsoft.com/office/drawing/2014/main" id="{BCF369E2-3540-4F1A-A93B-8E9BAEB18BBC}"/>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33" name="Picture 32" descr="A picture containing clock, drawing&#10;&#10;Description automatically generated">
            <a:extLst>
              <a:ext uri="{FF2B5EF4-FFF2-40B4-BE49-F238E27FC236}">
                <a16:creationId xmlns:a16="http://schemas.microsoft.com/office/drawing/2014/main" id="{AAA92E2D-C4BA-4C72-97EB-87B39DDBD74E}"/>
              </a:ext>
            </a:extLst>
          </p:cNvPr>
          <p:cNvPicPr>
            <a:picLocks noChangeAspect="1"/>
          </p:cNvPicPr>
          <p:nvPr userDrawn="1"/>
        </p:nvPicPr>
        <p:blipFill>
          <a:blip r:embed="rId6"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spTree>
    <p:extLst>
      <p:ext uri="{BB962C8B-B14F-4D97-AF65-F5344CB8AC3E}">
        <p14:creationId xmlns:p14="http://schemas.microsoft.com/office/powerpoint/2010/main" val="3334695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sv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svg"/><Relationship Id="rId2" Type="http://schemas.openxmlformats.org/officeDocument/2006/relationships/slideLayout" Target="../slideLayouts/slideLayout14.xml"/><Relationship Id="rId16"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1.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slideLayout" Target="../slideLayouts/slideLayout37.xml"/><Relationship Id="rId18"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2.png"/><Relationship Id="rId2" Type="http://schemas.openxmlformats.org/officeDocument/2006/relationships/slideLayout" Target="../slideLayouts/slideLayout26.xml"/><Relationship Id="rId16" Type="http://schemas.openxmlformats.org/officeDocument/2006/relationships/theme" Target="../theme/theme3.xml"/><Relationship Id="rId20" Type="http://schemas.openxmlformats.org/officeDocument/2006/relationships/image" Target="../media/image1.pn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slideLayout" Target="../slideLayouts/slideLayout39.xml"/><Relationship Id="rId10" Type="http://schemas.openxmlformats.org/officeDocument/2006/relationships/slideLayout" Target="../slideLayouts/slideLayout34.xml"/><Relationship Id="rId19" Type="http://schemas.openxmlformats.org/officeDocument/2006/relationships/image" Target="../media/image4.svg"/><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F4B6978E-5347-47B2-A2F5-2B06DA516257}"/>
              </a:ext>
            </a:extLst>
          </p:cNvPr>
          <p:cNvSpPr/>
          <p:nvPr userDrawn="1"/>
        </p:nvSpPr>
        <p:spPr>
          <a:xfrm>
            <a:off x="0" y="0"/>
            <a:ext cx="9144000" cy="1023729"/>
          </a:xfrm>
          <a:prstGeom prst="rect">
            <a:avLst/>
          </a:prstGeom>
          <a:gradFill flip="none" rotWithShape="1">
            <a:gsLst>
              <a:gs pos="100000">
                <a:srgbClr val="EF3340"/>
              </a:gs>
              <a:gs pos="96000">
                <a:schemeClr val="accent2"/>
              </a:gs>
              <a:gs pos="24800">
                <a:srgbClr val="80A0F2"/>
              </a:gs>
              <a:gs pos="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pic>
        <p:nvPicPr>
          <p:cNvPr id="10" name="Picture 9" descr="A picture containing fence&#10;&#10;Description automatically generated">
            <a:extLst>
              <a:ext uri="{FF2B5EF4-FFF2-40B4-BE49-F238E27FC236}">
                <a16:creationId xmlns:a16="http://schemas.microsoft.com/office/drawing/2014/main" id="{8B6F91A2-6645-4CE0-8E14-4F26BA53247F}"/>
              </a:ext>
            </a:extLst>
          </p:cNvPr>
          <p:cNvPicPr>
            <a:picLocks noChangeAspect="1"/>
          </p:cNvPicPr>
          <p:nvPr userDrawn="1"/>
        </p:nvPicPr>
        <p:blipFill>
          <a:blip r:embed="rId14">
            <a:alphaModFix amt="50000"/>
          </a:blip>
          <a:stretch>
            <a:fillRect/>
          </a:stretch>
        </p:blipFill>
        <p:spPr>
          <a:xfrm>
            <a:off x="29047" y="-15939"/>
            <a:ext cx="6101081" cy="6913518"/>
          </a:xfrm>
          <a:prstGeom prst="rect">
            <a:avLst/>
          </a:prstGeom>
        </p:spPr>
      </p:pic>
      <p:pic>
        <p:nvPicPr>
          <p:cNvPr id="3" name="Picture 2" descr="A picture containing clock&#10;&#10;Description automatically generated">
            <a:extLst>
              <a:ext uri="{FF2B5EF4-FFF2-40B4-BE49-F238E27FC236}">
                <a16:creationId xmlns:a16="http://schemas.microsoft.com/office/drawing/2014/main" id="{00ACE46D-556D-4CC1-9FE7-8FDF364E19B7}"/>
              </a:ext>
            </a:extLst>
          </p:cNvPr>
          <p:cNvPicPr>
            <a:picLocks noChangeAspect="1"/>
          </p:cNvPicPr>
          <p:nvPr userDrawn="1"/>
        </p:nvPicPr>
        <p:blipFill>
          <a:blip r:embed="rId15"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Graphic 10">
            <a:extLst>
              <a:ext uri="{FF2B5EF4-FFF2-40B4-BE49-F238E27FC236}">
                <a16:creationId xmlns:a16="http://schemas.microsoft.com/office/drawing/2014/main" id="{BA2404C1-C9C7-4E34-8258-6FE232ABF504}"/>
              </a:ext>
            </a:extLst>
          </p:cNvPr>
          <p:cNvPicPr>
            <a:picLocks noChangeAspect="1"/>
          </p:cNvPicPr>
          <p:nvPr userDrawn="1"/>
        </p:nvPicPr>
        <p:blipFill>
          <a:blip r:embed="rId16">
            <a:alphaModFix amt="32000"/>
            <a:extLst>
              <a:ext uri="{96DAC541-7B7A-43D3-8B79-37D633B846F1}">
                <asvg:svgBlip xmlns:asvg="http://schemas.microsoft.com/office/drawing/2016/SVG/main" r:embed="rId17"/>
              </a:ext>
            </a:extLst>
          </a:blip>
          <a:stretch>
            <a:fillRect/>
          </a:stretch>
        </p:blipFill>
        <p:spPr>
          <a:xfrm rot="391057">
            <a:off x="601027" y="-177752"/>
            <a:ext cx="4761052" cy="7474076"/>
          </a:xfrm>
          <a:prstGeom prst="rect">
            <a:avLst/>
          </a:prstGeom>
        </p:spPr>
      </p:pic>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5" r:id="rId1"/>
    <p:sldLayoutId id="2147483662" r:id="rId2"/>
    <p:sldLayoutId id="2147483756" r:id="rId3"/>
    <p:sldLayoutId id="2147483786" r:id="rId4"/>
    <p:sldLayoutId id="2147483787" r:id="rId5"/>
    <p:sldLayoutId id="2147483788" r:id="rId6"/>
    <p:sldLayoutId id="2147483749" r:id="rId7"/>
    <p:sldLayoutId id="2147483754" r:id="rId8"/>
    <p:sldLayoutId id="2147483755" r:id="rId9"/>
    <p:sldLayoutId id="2147483668" r:id="rId10"/>
    <p:sldLayoutId id="2147483746" r:id="rId11"/>
    <p:sldLayoutId id="2147483867" r:id="rId12"/>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66DD59A-B91A-424A-AB8B-BD86A4FBD1DF}"/>
              </a:ext>
            </a:extLst>
          </p:cNvPr>
          <p:cNvSpPr/>
          <p:nvPr/>
        </p:nvSpPr>
        <p:spPr>
          <a:xfrm>
            <a:off x="0" y="0"/>
            <a:ext cx="9144000" cy="1023729"/>
          </a:xfrm>
          <a:prstGeom prst="rect">
            <a:avLst/>
          </a:prstGeom>
          <a:gradFill flip="none" rotWithShape="1">
            <a:gsLst>
              <a:gs pos="75000">
                <a:srgbClr val="BC66ED"/>
              </a:gs>
              <a:gs pos="25000">
                <a:srgbClr val="9AE7D7"/>
              </a:gs>
              <a:gs pos="100000">
                <a:schemeClr val="tx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778BAA1F-43E2-46C7-BD24-99EEDF8FD2C3}"/>
              </a:ext>
            </a:extLst>
          </p:cNvPr>
          <p:cNvPicPr>
            <a:picLocks noChangeAspect="1"/>
          </p:cNvPicPr>
          <p:nvPr/>
        </p:nvPicPr>
        <p:blipFill>
          <a:blip r:embed="rId14" cstate="print">
            <a:extLst>
              <a:ext uri="{28A0092B-C50C-407E-A947-70E740481C1C}">
                <a14:useLocalDpi xmlns:a14="http://schemas.microsoft.com/office/drawing/2010/main"/>
              </a:ext>
            </a:extLst>
          </a:blip>
          <a:stretch>
            <a:fillRect/>
          </a:stretch>
        </p:blipFill>
        <p:spPr>
          <a:xfrm>
            <a:off x="8233788" y="110696"/>
            <a:ext cx="747652" cy="802337"/>
          </a:xfrm>
          <a:prstGeom prst="rect">
            <a:avLst/>
          </a:prstGeom>
        </p:spPr>
      </p:pic>
      <p:pic>
        <p:nvPicPr>
          <p:cNvPr id="11" name="Picture 10" descr="A picture containing fence&#10;&#10;Description automatically generated">
            <a:extLst>
              <a:ext uri="{FF2B5EF4-FFF2-40B4-BE49-F238E27FC236}">
                <a16:creationId xmlns:a16="http://schemas.microsoft.com/office/drawing/2014/main" id="{56EED70A-0DFF-4588-AB7B-EA2C58900100}"/>
              </a:ext>
            </a:extLst>
          </p:cNvPr>
          <p:cNvPicPr>
            <a:picLocks noChangeAspect="1"/>
          </p:cNvPicPr>
          <p:nvPr/>
        </p:nvPicPr>
        <p:blipFill>
          <a:blip r:embed="rId15">
            <a:alphaModFix amt="50000"/>
          </a:blip>
          <a:stretch>
            <a:fillRect/>
          </a:stretch>
        </p:blipFill>
        <p:spPr>
          <a:xfrm>
            <a:off x="29047" y="-15939"/>
            <a:ext cx="6101081" cy="6913518"/>
          </a:xfrm>
          <a:prstGeom prst="rect">
            <a:avLst/>
          </a:prstGeom>
        </p:spPr>
      </p:pic>
      <p:pic>
        <p:nvPicPr>
          <p:cNvPr id="12" name="Graphic 11">
            <a:extLst>
              <a:ext uri="{FF2B5EF4-FFF2-40B4-BE49-F238E27FC236}">
                <a16:creationId xmlns:a16="http://schemas.microsoft.com/office/drawing/2014/main" id="{5D946DFF-9128-46DB-B270-F6E0E4CF0B49}"/>
              </a:ext>
            </a:extLst>
          </p:cNvPr>
          <p:cNvPicPr>
            <a:picLocks noChangeAspect="1"/>
          </p:cNvPicPr>
          <p:nvPr/>
        </p:nvPicPr>
        <p:blipFill>
          <a:blip r:embed="rId16">
            <a:alphaModFix amt="32000"/>
            <a:extLst>
              <a:ext uri="{96DAC541-7B7A-43D3-8B79-37D633B846F1}">
                <asvg:svgBlip xmlns:asvg="http://schemas.microsoft.com/office/drawing/2016/SVG/main" r:embed="rId17"/>
              </a:ext>
            </a:extLst>
          </a:blip>
          <a:stretch>
            <a:fillRect/>
          </a:stretch>
        </p:blipFill>
        <p:spPr>
          <a:xfrm rot="391057">
            <a:off x="571361" y="-186064"/>
            <a:ext cx="4761052" cy="7474076"/>
          </a:xfrm>
          <a:prstGeom prst="rect">
            <a:avLst/>
          </a:prstGeom>
        </p:spPr>
      </p:pic>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1694828016"/>
      </p:ext>
    </p:extLst>
  </p:cSld>
  <p:clrMap bg1="dk1" tx1="lt1" bg2="dk2" tx2="lt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 id="2147483857" r:id="rId12"/>
  </p:sldLayoutIdLst>
  <p:txStyles>
    <p:titleStyle>
      <a:lvl1pPr algn="l" defTabSz="457200" rtl="0" eaLnBrk="1" latinLnBrk="0" hangingPunct="1">
        <a:spcBef>
          <a:spcPct val="0"/>
        </a:spcBef>
        <a:buNone/>
        <a:defRPr sz="2800" b="1" kern="1200">
          <a:solidFill>
            <a:schemeClr val="bg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EF59CA28-31C6-4E61-BA6C-2FFE0361A25A}"/>
              </a:ext>
            </a:extLst>
          </p:cNvPr>
          <p:cNvSpPr/>
          <p:nvPr userDrawn="1"/>
        </p:nvSpPr>
        <p:spPr>
          <a:xfrm>
            <a:off x="0" y="0"/>
            <a:ext cx="9144000" cy="1023729"/>
          </a:xfrm>
          <a:prstGeom prst="rect">
            <a:avLst/>
          </a:prstGeom>
          <a:gradFill flip="none" rotWithShape="1">
            <a:gsLst>
              <a:gs pos="35000">
                <a:srgbClr val="80DBE0"/>
              </a:gs>
              <a:gs pos="65000">
                <a:srgbClr val="DC449E"/>
              </a:gs>
              <a:gs pos="0">
                <a:srgbClr val="42CACA"/>
              </a:gs>
              <a:gs pos="100000">
                <a:srgbClr val="B9196F"/>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GB" sz="1800"/>
          </a:p>
        </p:txBody>
      </p:sp>
      <p:pic>
        <p:nvPicPr>
          <p:cNvPr id="7" name="Picture 6" descr="A picture containing clock&#10;&#10;Description automatically generated">
            <a:extLst>
              <a:ext uri="{FF2B5EF4-FFF2-40B4-BE49-F238E27FC236}">
                <a16:creationId xmlns:a16="http://schemas.microsoft.com/office/drawing/2014/main" id="{04B1E461-D547-4964-9702-F63AD1D7D7BF}"/>
              </a:ext>
            </a:extLst>
          </p:cNvPr>
          <p:cNvPicPr>
            <a:picLocks noChangeAspect="1"/>
          </p:cNvPicPr>
          <p:nvPr userDrawn="1"/>
        </p:nvPicPr>
        <p:blipFill>
          <a:blip r:embed="rId17" cstate="print">
            <a:extLst>
              <a:ext uri="{28A0092B-C50C-407E-A947-70E740481C1C}">
                <a14:useLocalDpi xmlns:a14="http://schemas.microsoft.com/office/drawing/2010/main"/>
              </a:ext>
            </a:extLst>
          </a:blip>
          <a:stretch>
            <a:fillRect/>
          </a:stretch>
        </p:blipFill>
        <p:spPr>
          <a:xfrm>
            <a:off x="8233788" y="110695"/>
            <a:ext cx="747652" cy="802337"/>
          </a:xfrm>
          <a:prstGeom prst="rect">
            <a:avLst/>
          </a:prstGeom>
        </p:spPr>
      </p:pic>
      <p:sp>
        <p:nvSpPr>
          <p:cNvPr id="9" name="Slide Number Placeholder 1">
            <a:extLst>
              <a:ext uri="{FF2B5EF4-FFF2-40B4-BE49-F238E27FC236}">
                <a16:creationId xmlns:a16="http://schemas.microsoft.com/office/drawing/2014/main" id="{9FA7106B-C09B-4DB1-AD44-95BC8F6AEDD7}"/>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dirty="0">
                <a:solidFill>
                  <a:srgbClr val="2D2D2D"/>
                </a:solidFill>
                <a:latin typeface="Century Gothic"/>
                <a:ea typeface="Lato" panose="020F0502020204030203" pitchFamily="34" charset="0"/>
                <a:cs typeface="Century Gothic"/>
              </a:rPr>
              <a:t> ©VotesforColleges2020</a:t>
            </a:r>
          </a:p>
        </p:txBody>
      </p:sp>
      <p:pic>
        <p:nvPicPr>
          <p:cNvPr id="12" name="Graphic 11">
            <a:extLst>
              <a:ext uri="{FF2B5EF4-FFF2-40B4-BE49-F238E27FC236}">
                <a16:creationId xmlns:a16="http://schemas.microsoft.com/office/drawing/2014/main" id="{3B7323FA-0335-4387-9E5F-4D038578D03B}"/>
              </a:ext>
            </a:extLst>
          </p:cNvPr>
          <p:cNvPicPr>
            <a:picLocks noChangeAspect="1"/>
          </p:cNvPicPr>
          <p:nvPr userDrawn="1"/>
        </p:nvPicPr>
        <p:blipFill>
          <a:blip r:embed="rId18">
            <a:alphaModFix amt="32000"/>
            <a:extLst>
              <a:ext uri="{96DAC541-7B7A-43D3-8B79-37D633B846F1}">
                <asvg:svgBlip xmlns:asvg="http://schemas.microsoft.com/office/drawing/2016/SVG/main" r:embed="rId19"/>
              </a:ext>
            </a:extLst>
          </a:blip>
          <a:stretch>
            <a:fillRect/>
          </a:stretch>
        </p:blipFill>
        <p:spPr>
          <a:xfrm rot="391057">
            <a:off x="601027" y="-177752"/>
            <a:ext cx="4761052" cy="7474076"/>
          </a:xfrm>
          <a:prstGeom prst="rect">
            <a:avLst/>
          </a:prstGeom>
        </p:spPr>
      </p:pic>
      <p:pic>
        <p:nvPicPr>
          <p:cNvPr id="13" name="Picture 12" descr="A picture containing fence&#10;&#10;Description automatically generated">
            <a:extLst>
              <a:ext uri="{FF2B5EF4-FFF2-40B4-BE49-F238E27FC236}">
                <a16:creationId xmlns:a16="http://schemas.microsoft.com/office/drawing/2014/main" id="{A323FCAD-2899-4852-B69B-ACDA12AB6C6A}"/>
              </a:ext>
            </a:extLst>
          </p:cNvPr>
          <p:cNvPicPr>
            <a:picLocks noChangeAspect="1"/>
          </p:cNvPicPr>
          <p:nvPr userDrawn="1"/>
        </p:nvPicPr>
        <p:blipFill>
          <a:blip r:embed="rId20">
            <a:alphaModFix amt="50000"/>
          </a:blip>
          <a:stretch>
            <a:fillRect/>
          </a:stretch>
        </p:blipFill>
        <p:spPr>
          <a:xfrm>
            <a:off x="29047" y="-15939"/>
            <a:ext cx="6101081" cy="6913518"/>
          </a:xfrm>
          <a:prstGeom prst="rect">
            <a:avLst/>
          </a:prstGeom>
        </p:spPr>
      </p:pic>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53" r:id="rId1"/>
    <p:sldLayoutId id="2147483751" r:id="rId2"/>
    <p:sldLayoutId id="2147483800" r:id="rId3"/>
    <p:sldLayoutId id="2147483761" r:id="rId4"/>
    <p:sldLayoutId id="2147483762" r:id="rId5"/>
    <p:sldLayoutId id="2147483793" r:id="rId6"/>
    <p:sldLayoutId id="2147483795" r:id="rId7"/>
    <p:sldLayoutId id="2147483796" r:id="rId8"/>
    <p:sldLayoutId id="2147483797" r:id="rId9"/>
    <p:sldLayoutId id="2147483798" r:id="rId10"/>
    <p:sldLayoutId id="2147483758" r:id="rId11"/>
    <p:sldLayoutId id="2147483759" r:id="rId12"/>
    <p:sldLayoutId id="2147483744" r:id="rId13"/>
    <p:sldLayoutId id="2147483866" r:id="rId14"/>
    <p:sldLayoutId id="2147483781" r:id="rId15"/>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svg"/><Relationship Id="rId9" Type="http://schemas.openxmlformats.org/officeDocument/2006/relationships/image" Target="../media/image30.png"/></Relationships>
</file>

<file path=ppt/slides/_rels/slide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6.jpeg"/><Relationship Id="rId5" Type="http://schemas.openxmlformats.org/officeDocument/2006/relationships/image" Target="../media/image35.png"/><Relationship Id="rId4" Type="http://schemas.openxmlformats.org/officeDocument/2006/relationships/image" Target="../media/image34.jpeg"/></Relationships>
</file>

<file path=ppt/slides/_rels/slide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6.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 Id="rId9" Type="http://schemas.openxmlformats.org/officeDocument/2006/relationships/image" Target="../media/image46.jpeg"/></Relationships>
</file>

<file path=ppt/slides/_rels/slide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8.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8.svg"/><Relationship Id="rId7" Type="http://schemas.openxmlformats.org/officeDocument/2006/relationships/image" Target="../media/image41.svg"/><Relationship Id="rId12" Type="http://schemas.openxmlformats.org/officeDocument/2006/relationships/image" Target="../media/image8.png"/><Relationship Id="rId2" Type="http://schemas.openxmlformats.org/officeDocument/2006/relationships/image" Target="../media/image47.png"/><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54.svg"/><Relationship Id="rId5" Type="http://schemas.openxmlformats.org/officeDocument/2006/relationships/image" Target="../media/image50.svg"/><Relationship Id="rId10" Type="http://schemas.openxmlformats.org/officeDocument/2006/relationships/image" Target="../media/image53.png"/><Relationship Id="rId4" Type="http://schemas.openxmlformats.org/officeDocument/2006/relationships/image" Target="../media/image49.png"/><Relationship Id="rId9" Type="http://schemas.openxmlformats.org/officeDocument/2006/relationships/image" Target="../media/image52.svg"/></Relationships>
</file>

<file path=ppt/slides/_rels/slide9.xml.rels><?xml version="1.0" encoding="UTF-8" standalone="yes"?>
<Relationships xmlns="http://schemas.openxmlformats.org/package/2006/relationships"><Relationship Id="rId8" Type="http://schemas.openxmlformats.org/officeDocument/2006/relationships/image" Target="../media/image58.svg"/><Relationship Id="rId13" Type="http://schemas.openxmlformats.org/officeDocument/2006/relationships/image" Target="../media/image59.png"/><Relationship Id="rId3" Type="http://schemas.openxmlformats.org/officeDocument/2006/relationships/image" Target="../media/image40.png"/><Relationship Id="rId7" Type="http://schemas.openxmlformats.org/officeDocument/2006/relationships/image" Target="../media/image57.png"/><Relationship Id="rId12" Type="http://schemas.openxmlformats.org/officeDocument/2006/relationships/image" Target="../media/image54.sv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56.svg"/><Relationship Id="rId11" Type="http://schemas.openxmlformats.org/officeDocument/2006/relationships/image" Target="../media/image53.png"/><Relationship Id="rId5" Type="http://schemas.openxmlformats.org/officeDocument/2006/relationships/image" Target="../media/image55.png"/><Relationship Id="rId10" Type="http://schemas.openxmlformats.org/officeDocument/2006/relationships/image" Target="../media/image52.svg"/><Relationship Id="rId4" Type="http://schemas.openxmlformats.org/officeDocument/2006/relationships/image" Target="../media/image41.svg"/><Relationship Id="rId9" Type="http://schemas.openxmlformats.org/officeDocument/2006/relationships/image" Target="../media/image51.png"/><Relationship Id="rId14" Type="http://schemas.openxmlformats.org/officeDocument/2006/relationships/image" Target="../media/image60.png"/></Relationships>
</file>

<file path=ppt/slides/_rels/slide10.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4.svg"/><Relationship Id="rId3" Type="http://schemas.openxmlformats.org/officeDocument/2006/relationships/image" Target="../media/image61.jpeg"/><Relationship Id="rId7" Type="http://schemas.openxmlformats.org/officeDocument/2006/relationships/image" Target="../media/image41.svg"/><Relationship Id="rId12" Type="http://schemas.openxmlformats.org/officeDocument/2006/relationships/image" Target="../media/image5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52.svg"/><Relationship Id="rId5" Type="http://schemas.openxmlformats.org/officeDocument/2006/relationships/image" Target="../media/image58.svg"/><Relationship Id="rId10" Type="http://schemas.openxmlformats.org/officeDocument/2006/relationships/image" Target="../media/image51.png"/><Relationship Id="rId4" Type="http://schemas.openxmlformats.org/officeDocument/2006/relationships/image" Target="../media/image57.png"/><Relationship Id="rId9" Type="http://schemas.openxmlformats.org/officeDocument/2006/relationships/image" Target="../media/image56.svg"/><Relationship Id="rId14" Type="http://schemas.openxmlformats.org/officeDocument/2006/relationships/image" Target="../media/image62.png"/></Relationships>
</file>

<file path=ppt/slides/_rels/slide11.xml.rels><?xml version="1.0" encoding="UTF-8" standalone="yes"?>
<Relationships xmlns="http://schemas.openxmlformats.org/package/2006/relationships"><Relationship Id="rId8" Type="http://schemas.openxmlformats.org/officeDocument/2006/relationships/image" Target="../media/image41.svg"/><Relationship Id="rId13" Type="http://schemas.openxmlformats.org/officeDocument/2006/relationships/image" Target="../media/image57.png"/><Relationship Id="rId3" Type="http://schemas.openxmlformats.org/officeDocument/2006/relationships/image" Target="../media/image63.jpeg"/><Relationship Id="rId7" Type="http://schemas.openxmlformats.org/officeDocument/2006/relationships/image" Target="../media/image40.png"/><Relationship Id="rId12" Type="http://schemas.openxmlformats.org/officeDocument/2006/relationships/image" Target="../media/image54.svg"/><Relationship Id="rId2" Type="http://schemas.openxmlformats.org/officeDocument/2006/relationships/notesSlide" Target="../notesSlides/notesSlide9.xml"/><Relationship Id="rId16" Type="http://schemas.openxmlformats.org/officeDocument/2006/relationships/image" Target="../media/image68.jpeg"/><Relationship Id="rId1" Type="http://schemas.openxmlformats.org/officeDocument/2006/relationships/slideLayout" Target="../slideLayouts/slideLayout1.xml"/><Relationship Id="rId6" Type="http://schemas.openxmlformats.org/officeDocument/2006/relationships/image" Target="../media/image66.jpeg"/><Relationship Id="rId11" Type="http://schemas.openxmlformats.org/officeDocument/2006/relationships/image" Target="../media/image53.png"/><Relationship Id="rId5" Type="http://schemas.openxmlformats.org/officeDocument/2006/relationships/image" Target="../media/image65.jpeg"/><Relationship Id="rId15" Type="http://schemas.openxmlformats.org/officeDocument/2006/relationships/image" Target="../media/image67.png"/><Relationship Id="rId10" Type="http://schemas.openxmlformats.org/officeDocument/2006/relationships/image" Target="../media/image52.svg"/><Relationship Id="rId4" Type="http://schemas.openxmlformats.org/officeDocument/2006/relationships/image" Target="../media/image64.jpeg"/><Relationship Id="rId9" Type="http://schemas.openxmlformats.org/officeDocument/2006/relationships/image" Target="../media/image51.png"/><Relationship Id="rId14" Type="http://schemas.openxmlformats.org/officeDocument/2006/relationships/image" Target="../media/image58.svg"/></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13.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7.jpe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41.svg"/><Relationship Id="rId17" Type="http://schemas.openxmlformats.org/officeDocument/2006/relationships/image" Target="../media/image81.jpeg"/><Relationship Id="rId2" Type="http://schemas.openxmlformats.org/officeDocument/2006/relationships/notesSlide" Target="../notesSlides/notesSlide11.xml"/><Relationship Id="rId16" Type="http://schemas.openxmlformats.org/officeDocument/2006/relationships/image" Target="../media/image80.jpeg"/><Relationship Id="rId1" Type="http://schemas.openxmlformats.org/officeDocument/2006/relationships/slideLayout" Target="../slideLayouts/slideLayout1.xml"/><Relationship Id="rId6" Type="http://schemas.openxmlformats.org/officeDocument/2006/relationships/image" Target="../media/image72.svg"/><Relationship Id="rId11" Type="http://schemas.openxmlformats.org/officeDocument/2006/relationships/image" Target="../media/image40.png"/><Relationship Id="rId5" Type="http://schemas.openxmlformats.org/officeDocument/2006/relationships/image" Target="../media/image71.png"/><Relationship Id="rId15" Type="http://schemas.openxmlformats.org/officeDocument/2006/relationships/image" Target="../media/image79.jpeg"/><Relationship Id="rId10" Type="http://schemas.openxmlformats.org/officeDocument/2006/relationships/image" Target="../media/image76.svg"/><Relationship Id="rId4" Type="http://schemas.openxmlformats.org/officeDocument/2006/relationships/image" Target="../media/image70.svg"/><Relationship Id="rId9" Type="http://schemas.openxmlformats.org/officeDocument/2006/relationships/image" Target="../media/image75.png"/><Relationship Id="rId14" Type="http://schemas.openxmlformats.org/officeDocument/2006/relationships/image" Target="../media/image78.jpeg"/></Relationships>
</file>

<file path=ppt/slides/_rels/slide14.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3" Type="http://schemas.openxmlformats.org/officeDocument/2006/relationships/image" Target="../media/image69.png"/><Relationship Id="rId7" Type="http://schemas.openxmlformats.org/officeDocument/2006/relationships/image" Target="../media/image41.svg"/><Relationship Id="rId12" Type="http://schemas.openxmlformats.org/officeDocument/2006/relationships/image" Target="../media/image7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74.svg"/><Relationship Id="rId5" Type="http://schemas.openxmlformats.org/officeDocument/2006/relationships/image" Target="../media/image82.jpeg"/><Relationship Id="rId10" Type="http://schemas.openxmlformats.org/officeDocument/2006/relationships/image" Target="../media/image73.png"/><Relationship Id="rId4" Type="http://schemas.openxmlformats.org/officeDocument/2006/relationships/image" Target="../media/image70.svg"/><Relationship Id="rId9" Type="http://schemas.openxmlformats.org/officeDocument/2006/relationships/image" Target="../media/image72.svg"/></Relationships>
</file>

<file path=ppt/slides/_rels/slide15.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3" Type="http://schemas.openxmlformats.org/officeDocument/2006/relationships/image" Target="../media/image69.png"/><Relationship Id="rId7" Type="http://schemas.openxmlformats.org/officeDocument/2006/relationships/image" Target="../media/image83.jpeg"/><Relationship Id="rId12" Type="http://schemas.openxmlformats.org/officeDocument/2006/relationships/image" Target="../media/image7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1.svg"/><Relationship Id="rId11" Type="http://schemas.openxmlformats.org/officeDocument/2006/relationships/image" Target="../media/image74.svg"/><Relationship Id="rId5" Type="http://schemas.openxmlformats.org/officeDocument/2006/relationships/image" Target="../media/image40.png"/><Relationship Id="rId10" Type="http://schemas.openxmlformats.org/officeDocument/2006/relationships/image" Target="../media/image73.png"/><Relationship Id="rId4" Type="http://schemas.openxmlformats.org/officeDocument/2006/relationships/image" Target="../media/image70.svg"/><Relationship Id="rId9" Type="http://schemas.openxmlformats.org/officeDocument/2006/relationships/image" Target="../media/image72.svg"/></Relationships>
</file>

<file path=ppt/slides/_rels/slide16.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3" Type="http://schemas.openxmlformats.org/officeDocument/2006/relationships/image" Target="../media/image69.png"/><Relationship Id="rId7" Type="http://schemas.openxmlformats.org/officeDocument/2006/relationships/image" Target="../media/image41.svg"/><Relationship Id="rId12" Type="http://schemas.openxmlformats.org/officeDocument/2006/relationships/image" Target="../media/image7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74.svg"/><Relationship Id="rId5" Type="http://schemas.openxmlformats.org/officeDocument/2006/relationships/image" Target="../media/image84.png"/><Relationship Id="rId10" Type="http://schemas.openxmlformats.org/officeDocument/2006/relationships/image" Target="../media/image73.png"/><Relationship Id="rId4" Type="http://schemas.openxmlformats.org/officeDocument/2006/relationships/image" Target="../media/image70.svg"/><Relationship Id="rId9" Type="http://schemas.openxmlformats.org/officeDocument/2006/relationships/image" Target="../media/image72.svg"/></Relationships>
</file>

<file path=ppt/slides/_rels/slide17.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3" Type="http://schemas.openxmlformats.org/officeDocument/2006/relationships/image" Target="../media/image69.png"/><Relationship Id="rId7" Type="http://schemas.openxmlformats.org/officeDocument/2006/relationships/image" Target="../media/image41.svg"/><Relationship Id="rId12" Type="http://schemas.openxmlformats.org/officeDocument/2006/relationships/image" Target="../media/image7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74.svg"/><Relationship Id="rId5" Type="http://schemas.openxmlformats.org/officeDocument/2006/relationships/image" Target="../media/image85.jpeg"/><Relationship Id="rId10" Type="http://schemas.openxmlformats.org/officeDocument/2006/relationships/image" Target="../media/image73.png"/><Relationship Id="rId4" Type="http://schemas.openxmlformats.org/officeDocument/2006/relationships/image" Target="../media/image70.svg"/><Relationship Id="rId9" Type="http://schemas.openxmlformats.org/officeDocument/2006/relationships/image" Target="../media/image72.svg"/></Relationships>
</file>

<file path=ppt/slides/_rels/slide18.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3" Type="http://schemas.openxmlformats.org/officeDocument/2006/relationships/image" Target="../media/image69.png"/><Relationship Id="rId7" Type="http://schemas.openxmlformats.org/officeDocument/2006/relationships/image" Target="../media/image41.svg"/><Relationship Id="rId12" Type="http://schemas.openxmlformats.org/officeDocument/2006/relationships/image" Target="../media/image7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40.png"/><Relationship Id="rId11" Type="http://schemas.openxmlformats.org/officeDocument/2006/relationships/image" Target="../media/image74.svg"/><Relationship Id="rId5" Type="http://schemas.openxmlformats.org/officeDocument/2006/relationships/image" Target="../media/image86.png"/><Relationship Id="rId10" Type="http://schemas.openxmlformats.org/officeDocument/2006/relationships/image" Target="../media/image73.png"/><Relationship Id="rId4" Type="http://schemas.openxmlformats.org/officeDocument/2006/relationships/image" Target="../media/image70.svg"/><Relationship Id="rId9" Type="http://schemas.openxmlformats.org/officeDocument/2006/relationships/image" Target="../media/image72.svg"/></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2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5.sv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9.jpeg"/><Relationship Id="rId5" Type="http://schemas.openxmlformats.org/officeDocument/2006/relationships/image" Target="../media/image25.sv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90.png"/><Relationship Id="rId5" Type="http://schemas.openxmlformats.org/officeDocument/2006/relationships/image" Target="../media/image25.sv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91.png"/><Relationship Id="rId5" Type="http://schemas.openxmlformats.org/officeDocument/2006/relationships/image" Target="../media/image25.sv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88.jpeg"/></Relationships>
</file>

<file path=ppt/slides/_rels/slide25.xml.rels><?xml version="1.0" encoding="UTF-8" standalone="yes"?>
<Relationships xmlns="http://schemas.openxmlformats.org/package/2006/relationships"><Relationship Id="rId3" Type="http://schemas.openxmlformats.org/officeDocument/2006/relationships/image" Target="../media/image88.jpeg"/><Relationship Id="rId7" Type="http://schemas.openxmlformats.org/officeDocument/2006/relationships/image" Target="../media/image94.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93.jpeg"/><Relationship Id="rId5" Type="http://schemas.openxmlformats.org/officeDocument/2006/relationships/image" Target="../media/image25.sv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88.jpeg"/></Relationships>
</file>

<file path=ppt/slides/_rels/slide27.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5.svg"/><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29.xml.rels><?xml version="1.0" encoding="UTF-8" standalone="yes"?>
<Relationships xmlns="http://schemas.openxmlformats.org/package/2006/relationships"><Relationship Id="rId8" Type="http://schemas.openxmlformats.org/officeDocument/2006/relationships/image" Target="../media/image101.svg"/><Relationship Id="rId3" Type="http://schemas.openxmlformats.org/officeDocument/2006/relationships/image" Target="../media/image97.png"/><Relationship Id="rId7" Type="http://schemas.openxmlformats.org/officeDocument/2006/relationships/image" Target="../media/image100.png"/><Relationship Id="rId12" Type="http://schemas.openxmlformats.org/officeDocument/2006/relationships/image" Target="../media/image105.sv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99.jpeg"/><Relationship Id="rId11" Type="http://schemas.openxmlformats.org/officeDocument/2006/relationships/image" Target="../media/image104.png"/><Relationship Id="rId5" Type="http://schemas.openxmlformats.org/officeDocument/2006/relationships/hyperlink" Target="https://safeshare.tv/x/X-q01qtHY3s" TargetMode="External"/><Relationship Id="rId10" Type="http://schemas.openxmlformats.org/officeDocument/2006/relationships/image" Target="../media/image103.svg"/><Relationship Id="rId4" Type="http://schemas.openxmlformats.org/officeDocument/2006/relationships/image" Target="../media/image98.svg"/><Relationship Id="rId9" Type="http://schemas.openxmlformats.org/officeDocument/2006/relationships/image" Target="../media/image102.png"/></Relationships>
</file>

<file path=ppt/slides/_rels/slide30.xml.rels><?xml version="1.0" encoding="UTF-8" standalone="yes"?>
<Relationships xmlns="http://schemas.openxmlformats.org/package/2006/relationships"><Relationship Id="rId3" Type="http://schemas.openxmlformats.org/officeDocument/2006/relationships/hyperlink" Target="mailto:amy@votesforschools.com" TargetMode="External"/><Relationship Id="rId7" Type="http://schemas.openxmlformats.org/officeDocument/2006/relationships/image" Target="../media/image98.sv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97.png"/><Relationship Id="rId5" Type="http://schemas.openxmlformats.org/officeDocument/2006/relationships/image" Target="../media/image107.jpeg"/><Relationship Id="rId4" Type="http://schemas.openxmlformats.org/officeDocument/2006/relationships/image" Target="../media/image106.jpeg"/></Relationships>
</file>

<file path=ppt/slides/_rels/slide31.xml.rels><?xml version="1.0" encoding="UTF-8" standalone="yes"?>
<Relationships xmlns="http://schemas.openxmlformats.org/package/2006/relationships"><Relationship Id="rId8" Type="http://schemas.openxmlformats.org/officeDocument/2006/relationships/image" Target="../media/image112.png"/><Relationship Id="rId13" Type="http://schemas.openxmlformats.org/officeDocument/2006/relationships/image" Target="../media/image117.svg"/><Relationship Id="rId18" Type="http://schemas.openxmlformats.org/officeDocument/2006/relationships/image" Target="../media/image122.png"/><Relationship Id="rId3" Type="http://schemas.openxmlformats.org/officeDocument/2006/relationships/image" Target="../media/image98.svg"/><Relationship Id="rId7" Type="http://schemas.openxmlformats.org/officeDocument/2006/relationships/image" Target="../media/image111.svg"/><Relationship Id="rId12" Type="http://schemas.openxmlformats.org/officeDocument/2006/relationships/image" Target="../media/image116.png"/><Relationship Id="rId17" Type="http://schemas.openxmlformats.org/officeDocument/2006/relationships/image" Target="../media/image121.svg"/><Relationship Id="rId2" Type="http://schemas.openxmlformats.org/officeDocument/2006/relationships/image" Target="../media/image97.png"/><Relationship Id="rId16" Type="http://schemas.openxmlformats.org/officeDocument/2006/relationships/image" Target="../media/image120.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10.png"/><Relationship Id="rId11" Type="http://schemas.openxmlformats.org/officeDocument/2006/relationships/image" Target="../media/image115.svg"/><Relationship Id="rId5" Type="http://schemas.openxmlformats.org/officeDocument/2006/relationships/image" Target="../media/image109.svg"/><Relationship Id="rId15" Type="http://schemas.openxmlformats.org/officeDocument/2006/relationships/image" Target="../media/image119.svg"/><Relationship Id="rId10" Type="http://schemas.openxmlformats.org/officeDocument/2006/relationships/image" Target="../media/image114.png"/><Relationship Id="rId19" Type="http://schemas.openxmlformats.org/officeDocument/2006/relationships/image" Target="../media/image123.svg"/><Relationship Id="rId4" Type="http://schemas.openxmlformats.org/officeDocument/2006/relationships/image" Target="../media/image108.png"/><Relationship Id="rId9" Type="http://schemas.openxmlformats.org/officeDocument/2006/relationships/image" Target="../media/image113.svg"/><Relationship Id="rId14" Type="http://schemas.openxmlformats.org/officeDocument/2006/relationships/image" Target="../media/image118.png"/></Relationships>
</file>

<file path=ppt/slides/_rels/slide32.xml.rels><?xml version="1.0" encoding="UTF-8" standalone="yes"?>
<Relationships xmlns="http://schemas.openxmlformats.org/package/2006/relationships"><Relationship Id="rId8" Type="http://schemas.openxmlformats.org/officeDocument/2006/relationships/image" Target="../media/image126.jpeg"/><Relationship Id="rId3" Type="http://schemas.openxmlformats.org/officeDocument/2006/relationships/image" Target="../media/image124.jpeg"/><Relationship Id="rId7" Type="http://schemas.openxmlformats.org/officeDocument/2006/relationships/hyperlink" Target="https://safeshare.tv/x/ss5f7da014bdb68" TargetMode="External"/><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98.svg"/><Relationship Id="rId5" Type="http://schemas.openxmlformats.org/officeDocument/2006/relationships/image" Target="../media/image97.png"/><Relationship Id="rId10" Type="http://schemas.openxmlformats.org/officeDocument/2006/relationships/image" Target="../media/image8.png"/><Relationship Id="rId4" Type="http://schemas.openxmlformats.org/officeDocument/2006/relationships/image" Target="../media/image125.jpeg"/><Relationship Id="rId9" Type="http://schemas.openxmlformats.org/officeDocument/2006/relationships/image" Target="../media/image127.jpeg"/></Relationships>
</file>

<file path=ppt/slides/_rels/slide33.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35.svg"/><Relationship Id="rId3" Type="http://schemas.openxmlformats.org/officeDocument/2006/relationships/image" Target="../media/image128.jpeg"/><Relationship Id="rId7" Type="http://schemas.openxmlformats.org/officeDocument/2006/relationships/image" Target="../media/image129.jpeg"/><Relationship Id="rId12" Type="http://schemas.openxmlformats.org/officeDocument/2006/relationships/image" Target="../media/image134.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hyperlink" Target="https://safeshare.tv/x/X-q01qtHY3s" TargetMode="External"/><Relationship Id="rId11" Type="http://schemas.openxmlformats.org/officeDocument/2006/relationships/image" Target="../media/image133.svg"/><Relationship Id="rId5" Type="http://schemas.openxmlformats.org/officeDocument/2006/relationships/image" Target="../media/image98.svg"/><Relationship Id="rId10" Type="http://schemas.openxmlformats.org/officeDocument/2006/relationships/image" Target="../media/image132.png"/><Relationship Id="rId4" Type="http://schemas.openxmlformats.org/officeDocument/2006/relationships/image" Target="../media/image97.png"/><Relationship Id="rId9" Type="http://schemas.openxmlformats.org/officeDocument/2006/relationships/image" Target="../media/image131.svg"/></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39.jpeg"/><Relationship Id="rId4" Type="http://schemas.openxmlformats.org/officeDocument/2006/relationships/image" Target="../media/image38.jpeg"/></Relationships>
</file>

<file path=ppt/slides/_rels/slide35.xml.rels><?xml version="1.0" encoding="UTF-8" standalone="yes"?>
<Relationships xmlns="http://schemas.openxmlformats.org/package/2006/relationships"><Relationship Id="rId3" Type="http://schemas.openxmlformats.org/officeDocument/2006/relationships/hyperlink" Target="https://safeshare.tv/x/64R2MYUt394" TargetMode="External"/><Relationship Id="rId2" Type="http://schemas.openxmlformats.org/officeDocument/2006/relationships/notesSlide" Target="../notesSlides/notesSlide32.xml"/><Relationship Id="rId1" Type="http://schemas.openxmlformats.org/officeDocument/2006/relationships/slideLayout" Target="../slideLayouts/slideLayout8.xml"/><Relationship Id="rId6" Type="http://schemas.openxmlformats.org/officeDocument/2006/relationships/image" Target="../media/image137.jpeg"/><Relationship Id="rId5" Type="http://schemas.openxmlformats.org/officeDocument/2006/relationships/hyperlink" Target="https://www.rspb.org.uk/fun-and-learning/for-families/family-wild-challenge/what-is-wild-challenge/" TargetMode="External"/><Relationship Id="rId4" Type="http://schemas.openxmlformats.org/officeDocument/2006/relationships/image" Target="../media/image136.jpeg"/></Relationships>
</file>

<file path=ppt/slides/_rels/slide36.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8" Type="http://schemas.openxmlformats.org/officeDocument/2006/relationships/hyperlink" Target="mailto:amy@votesforschools.com" TargetMode="External"/><Relationship Id="rId3" Type="http://schemas.openxmlformats.org/officeDocument/2006/relationships/hyperlink" Target="http://www.votesforschools.com/login/teacher" TargetMode="External"/><Relationship Id="rId7" Type="http://schemas.openxmlformats.org/officeDocument/2006/relationships/hyperlink" Target="https://www.surveymonkey.co.uk/r/vfs-primary-environment"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 Id="rId6" Type="http://schemas.openxmlformats.org/officeDocument/2006/relationships/image" Target="../media/image139.png"/><Relationship Id="rId5" Type="http://schemas.openxmlformats.org/officeDocument/2006/relationships/hyperlink" Target="https://safeshare.tv/x/N0-AjP3cFjg" TargetMode="External"/><Relationship Id="rId4" Type="http://schemas.openxmlformats.org/officeDocument/2006/relationships/image" Target="../media/image14.png"/><Relationship Id="rId9" Type="http://schemas.openxmlformats.org/officeDocument/2006/relationships/image" Target="../media/image1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793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DD691AA7-8798-456E-BD63-05F56C92E1AB}"/>
              </a:ext>
            </a:extLst>
          </p:cNvPr>
          <p:cNvSpPr/>
          <p:nvPr/>
        </p:nvSpPr>
        <p:spPr>
          <a:xfrm>
            <a:off x="611929" y="220690"/>
            <a:ext cx="7458219" cy="553998"/>
          </a:xfrm>
          <a:prstGeom prst="rect">
            <a:avLst/>
          </a:prstGeom>
        </p:spPr>
        <p:txBody>
          <a:bodyPr wrap="square" anchor="ctr">
            <a:spAutoFit/>
          </a:bodyPr>
          <a:lstStyle/>
          <a:p>
            <a:pPr algn="ctr">
              <a:buSzPct val="25000"/>
            </a:pPr>
            <a:r>
              <a:rPr lang="en-GB" sz="3000" b="1" dirty="0">
                <a:solidFill>
                  <a:schemeClr val="bg1"/>
                </a:solidFill>
                <a:latin typeface="Century Gothic" panose="020B0502020202020204" pitchFamily="34" charset="0"/>
                <a:ea typeface="Lato"/>
                <a:cs typeface="Lato"/>
                <a:sym typeface="Lato"/>
              </a:rPr>
              <a:t>Feedback: “Is "cancel culture" unfair?</a:t>
            </a:r>
            <a:endParaRPr lang="en-GB" sz="3000" b="1" dirty="0">
              <a:solidFill>
                <a:schemeClr val="bg1"/>
              </a:solidFill>
              <a:latin typeface="Century Gothic" panose="020B0502020202020204" pitchFamily="34" charset="0"/>
            </a:endParaRPr>
          </a:p>
        </p:txBody>
      </p:sp>
      <p:graphicFrame>
        <p:nvGraphicFramePr>
          <p:cNvPr id="18" name="Chart 17">
            <a:extLst>
              <a:ext uri="{FF2B5EF4-FFF2-40B4-BE49-F238E27FC236}">
                <a16:creationId xmlns:a16="http://schemas.microsoft.com/office/drawing/2014/main" id="{0B47675D-8C01-4E1D-BC00-B86F2A8EC850}"/>
              </a:ext>
            </a:extLst>
          </p:cNvPr>
          <p:cNvGraphicFramePr/>
          <p:nvPr>
            <p:extLst>
              <p:ext uri="{D42A27DB-BD31-4B8C-83A1-F6EECF244321}">
                <p14:modId xmlns:p14="http://schemas.microsoft.com/office/powerpoint/2010/main" val="3410655921"/>
              </p:ext>
            </p:extLst>
          </p:nvPr>
        </p:nvGraphicFramePr>
        <p:xfrm>
          <a:off x="2266128" y="536878"/>
          <a:ext cx="4611744" cy="3865647"/>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E0804D2E-EDCC-48EA-AE05-F60E93A25BFE}"/>
              </a:ext>
            </a:extLst>
          </p:cNvPr>
          <p:cNvSpPr txBox="1"/>
          <p:nvPr/>
        </p:nvSpPr>
        <p:spPr>
          <a:xfrm>
            <a:off x="3489066" y="4253645"/>
            <a:ext cx="837089" cy="369332"/>
          </a:xfrm>
          <a:prstGeom prst="rect">
            <a:avLst/>
          </a:prstGeom>
          <a:noFill/>
        </p:spPr>
        <p:txBody>
          <a:bodyPr wrap="none" rtlCol="0">
            <a:spAutoFit/>
          </a:bodyPr>
          <a:lstStyle/>
          <a:p>
            <a:r>
              <a:rPr lang="en-GB" b="1" dirty="0"/>
              <a:t>57.8%</a:t>
            </a:r>
          </a:p>
        </p:txBody>
      </p:sp>
      <p:grpSp>
        <p:nvGrpSpPr>
          <p:cNvPr id="20" name="Group 19">
            <a:extLst>
              <a:ext uri="{FF2B5EF4-FFF2-40B4-BE49-F238E27FC236}">
                <a16:creationId xmlns:a16="http://schemas.microsoft.com/office/drawing/2014/main" id="{D5F1EFD1-0787-4E5F-A31A-B5E260105F99}"/>
              </a:ext>
            </a:extLst>
          </p:cNvPr>
          <p:cNvGrpSpPr/>
          <p:nvPr/>
        </p:nvGrpSpPr>
        <p:grpSpPr>
          <a:xfrm>
            <a:off x="3571543" y="3866642"/>
            <a:ext cx="880223" cy="369332"/>
            <a:chOff x="2730423" y="3886887"/>
            <a:chExt cx="880223" cy="369332"/>
          </a:xfrm>
        </p:grpSpPr>
        <p:sp>
          <p:nvSpPr>
            <p:cNvPr id="27" name="Oval 26">
              <a:extLst>
                <a:ext uri="{FF2B5EF4-FFF2-40B4-BE49-F238E27FC236}">
                  <a16:creationId xmlns:a16="http://schemas.microsoft.com/office/drawing/2014/main" id="{2CF11E90-22BD-4340-BEB5-FB2C83BDFA24}"/>
                </a:ext>
              </a:extLst>
            </p:cNvPr>
            <p:cNvSpPr/>
            <p:nvPr/>
          </p:nvSpPr>
          <p:spPr>
            <a:xfrm>
              <a:off x="2730423" y="3913956"/>
              <a:ext cx="315195" cy="315195"/>
            </a:xfrm>
            <a:prstGeom prst="ellipse">
              <a:avLst/>
            </a:prstGeom>
            <a:solidFill>
              <a:srgbClr val="80A0F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TextBox 27">
              <a:extLst>
                <a:ext uri="{FF2B5EF4-FFF2-40B4-BE49-F238E27FC236}">
                  <a16:creationId xmlns:a16="http://schemas.microsoft.com/office/drawing/2014/main" id="{A9792CE9-6D5E-46C2-9A67-6197A82911BB}"/>
                </a:ext>
              </a:extLst>
            </p:cNvPr>
            <p:cNvSpPr txBox="1"/>
            <p:nvPr/>
          </p:nvSpPr>
          <p:spPr>
            <a:xfrm>
              <a:off x="3034847" y="3886887"/>
              <a:ext cx="575799" cy="369332"/>
            </a:xfrm>
            <a:prstGeom prst="rect">
              <a:avLst/>
            </a:prstGeom>
            <a:noFill/>
          </p:spPr>
          <p:txBody>
            <a:bodyPr wrap="none" rtlCol="0">
              <a:spAutoFit/>
            </a:bodyPr>
            <a:lstStyle/>
            <a:p>
              <a:pPr defTabSz="457200"/>
              <a:r>
                <a:rPr lang="en-GB" b="1" dirty="0">
                  <a:solidFill>
                    <a:prstClr val="black"/>
                  </a:solidFill>
                  <a:latin typeface="Century Gothic"/>
                </a:rPr>
                <a:t>Yes</a:t>
              </a:r>
            </a:p>
          </p:txBody>
        </p:sp>
      </p:grpSp>
      <p:grpSp>
        <p:nvGrpSpPr>
          <p:cNvPr id="29" name="Group 28">
            <a:extLst>
              <a:ext uri="{FF2B5EF4-FFF2-40B4-BE49-F238E27FC236}">
                <a16:creationId xmlns:a16="http://schemas.microsoft.com/office/drawing/2014/main" id="{38862E7F-B410-40C8-BEFA-6590B38E3D2D}"/>
              </a:ext>
            </a:extLst>
          </p:cNvPr>
          <p:cNvGrpSpPr/>
          <p:nvPr/>
        </p:nvGrpSpPr>
        <p:grpSpPr>
          <a:xfrm>
            <a:off x="5069668" y="3884313"/>
            <a:ext cx="808088" cy="369332"/>
            <a:chOff x="2730423" y="3886887"/>
            <a:chExt cx="808088" cy="369332"/>
          </a:xfrm>
        </p:grpSpPr>
        <p:sp>
          <p:nvSpPr>
            <p:cNvPr id="30" name="Oval 29">
              <a:extLst>
                <a:ext uri="{FF2B5EF4-FFF2-40B4-BE49-F238E27FC236}">
                  <a16:creationId xmlns:a16="http://schemas.microsoft.com/office/drawing/2014/main" id="{982B9F01-9D25-4B9D-9176-9992B5DC4B93}"/>
                </a:ext>
              </a:extLst>
            </p:cNvPr>
            <p:cNvSpPr/>
            <p:nvPr/>
          </p:nvSpPr>
          <p:spPr>
            <a:xfrm>
              <a:off x="2730423" y="3913956"/>
              <a:ext cx="315195" cy="315195"/>
            </a:xfrm>
            <a:prstGeom prst="ellipse">
              <a:avLst/>
            </a:prstGeom>
            <a:solidFill>
              <a:schemeClr val="accent2"/>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DA9FE047-1A1C-43C3-AF61-C4B098A20E53}"/>
                </a:ext>
              </a:extLst>
            </p:cNvPr>
            <p:cNvSpPr txBox="1"/>
            <p:nvPr/>
          </p:nvSpPr>
          <p:spPr>
            <a:xfrm>
              <a:off x="3034847" y="3886887"/>
              <a:ext cx="503664" cy="369332"/>
            </a:xfrm>
            <a:prstGeom prst="rect">
              <a:avLst/>
            </a:prstGeom>
            <a:noFill/>
          </p:spPr>
          <p:txBody>
            <a:bodyPr wrap="none" rtlCol="0">
              <a:spAutoFit/>
            </a:bodyPr>
            <a:lstStyle/>
            <a:p>
              <a:pPr defTabSz="457200"/>
              <a:r>
                <a:rPr lang="en-GB" b="1" dirty="0">
                  <a:solidFill>
                    <a:prstClr val="black"/>
                  </a:solidFill>
                  <a:latin typeface="Century Gothic"/>
                </a:rPr>
                <a:t>No</a:t>
              </a:r>
            </a:p>
          </p:txBody>
        </p:sp>
      </p:grpSp>
      <p:sp>
        <p:nvSpPr>
          <p:cNvPr id="32" name="TextBox 31">
            <a:extLst>
              <a:ext uri="{FF2B5EF4-FFF2-40B4-BE49-F238E27FC236}">
                <a16:creationId xmlns:a16="http://schemas.microsoft.com/office/drawing/2014/main" id="{C39E23B6-06D9-4E9F-986E-7896C8201D9D}"/>
              </a:ext>
            </a:extLst>
          </p:cNvPr>
          <p:cNvSpPr txBox="1"/>
          <p:nvPr/>
        </p:nvSpPr>
        <p:spPr>
          <a:xfrm>
            <a:off x="5043603" y="4245984"/>
            <a:ext cx="837089" cy="369332"/>
          </a:xfrm>
          <a:prstGeom prst="rect">
            <a:avLst/>
          </a:prstGeom>
          <a:noFill/>
        </p:spPr>
        <p:txBody>
          <a:bodyPr wrap="none" rtlCol="0">
            <a:spAutoFit/>
          </a:bodyPr>
          <a:lstStyle/>
          <a:p>
            <a:r>
              <a:rPr lang="en-GB" b="1" dirty="0"/>
              <a:t>42.2%</a:t>
            </a:r>
          </a:p>
        </p:txBody>
      </p:sp>
      <p:sp>
        <p:nvSpPr>
          <p:cNvPr id="36" name="Rounded Rectangular Callout 26">
            <a:extLst>
              <a:ext uri="{FF2B5EF4-FFF2-40B4-BE49-F238E27FC236}">
                <a16:creationId xmlns:a16="http://schemas.microsoft.com/office/drawing/2014/main" id="{F9DF6305-5A5F-48DF-8E12-4E6BDFCCBEAA}"/>
              </a:ext>
            </a:extLst>
          </p:cNvPr>
          <p:cNvSpPr/>
          <p:nvPr/>
        </p:nvSpPr>
        <p:spPr>
          <a:xfrm>
            <a:off x="6241437" y="3739915"/>
            <a:ext cx="2745365" cy="1146291"/>
          </a:xfrm>
          <a:prstGeom prst="wedgeRoundRectCallout">
            <a:avLst>
              <a:gd name="adj1" fmla="val -57477"/>
              <a:gd name="adj2" fmla="val -49505"/>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“We all have the right to unfollow people as we do it everyday.”</a:t>
            </a:r>
          </a:p>
          <a:p>
            <a:pPr algn="ctr"/>
            <a:r>
              <a:rPr lang="en-GB" sz="1500" dirty="0">
                <a:solidFill>
                  <a:schemeClr val="tx1"/>
                </a:solidFill>
                <a:latin typeface="Century Gothic" panose="020B0502020202020204" pitchFamily="34" charset="0"/>
              </a:rPr>
              <a:t>Skippers Hill Manor School </a:t>
            </a:r>
          </a:p>
        </p:txBody>
      </p:sp>
      <p:sp>
        <p:nvSpPr>
          <p:cNvPr id="3" name="Rounded Rectangular Callout 26">
            <a:extLst>
              <a:ext uri="{FF2B5EF4-FFF2-40B4-BE49-F238E27FC236}">
                <a16:creationId xmlns:a16="http://schemas.microsoft.com/office/drawing/2014/main" id="{EC90372E-6024-4FD5-97CC-1F0F9C02F415}"/>
              </a:ext>
            </a:extLst>
          </p:cNvPr>
          <p:cNvSpPr/>
          <p:nvPr/>
        </p:nvSpPr>
        <p:spPr>
          <a:xfrm>
            <a:off x="124983" y="3506505"/>
            <a:ext cx="3242140" cy="1404802"/>
          </a:xfrm>
          <a:prstGeom prst="wedgeRoundRectCallout">
            <a:avLst>
              <a:gd name="adj1" fmla="val 57817"/>
              <a:gd name="adj2" fmla="val -51138"/>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“Sometimes it’s ok but you don’t want to over do it like taking everything away from whoever you want to cancel.”</a:t>
            </a:r>
          </a:p>
          <a:p>
            <a:pPr algn="ctr"/>
            <a:r>
              <a:rPr lang="en-GB" sz="1500" dirty="0" err="1">
                <a:solidFill>
                  <a:schemeClr val="tx1"/>
                </a:solidFill>
                <a:latin typeface="Century Gothic" panose="020B0502020202020204" pitchFamily="34" charset="0"/>
              </a:rPr>
              <a:t>Engayne</a:t>
            </a:r>
            <a:r>
              <a:rPr lang="en-GB" sz="1500" dirty="0">
                <a:solidFill>
                  <a:schemeClr val="tx1"/>
                </a:solidFill>
                <a:latin typeface="Century Gothic" panose="020B0502020202020204" pitchFamily="34" charset="0"/>
              </a:rPr>
              <a:t> Primary School</a:t>
            </a:r>
          </a:p>
        </p:txBody>
      </p:sp>
      <p:sp>
        <p:nvSpPr>
          <p:cNvPr id="4" name="Rounded Rectangular Callout 26">
            <a:extLst>
              <a:ext uri="{FF2B5EF4-FFF2-40B4-BE49-F238E27FC236}">
                <a16:creationId xmlns:a16="http://schemas.microsoft.com/office/drawing/2014/main" id="{E6BD712E-CA61-4C19-91F0-A2017D64AB0C}"/>
              </a:ext>
            </a:extLst>
          </p:cNvPr>
          <p:cNvSpPr/>
          <p:nvPr/>
        </p:nvSpPr>
        <p:spPr>
          <a:xfrm>
            <a:off x="142422" y="1207873"/>
            <a:ext cx="3003533" cy="2198167"/>
          </a:xfrm>
          <a:prstGeom prst="wedgeRoundRectCallout">
            <a:avLst>
              <a:gd name="adj1" fmla="val 63575"/>
              <a:gd name="adj2" fmla="val -3556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“I never really thought cancel culture was so big, but this lesson really helped me understand what is going on in the world, and that it actually has a huge impact on people.”</a:t>
            </a:r>
          </a:p>
          <a:p>
            <a:pPr algn="ctr"/>
            <a:r>
              <a:rPr lang="en-GB" sz="1500" dirty="0">
                <a:solidFill>
                  <a:schemeClr val="tx1"/>
                </a:solidFill>
                <a:latin typeface="Century Gothic" panose="020B0502020202020204" pitchFamily="34" charset="0"/>
              </a:rPr>
              <a:t>Northwood College for Girls</a:t>
            </a:r>
          </a:p>
        </p:txBody>
      </p:sp>
      <p:sp>
        <p:nvSpPr>
          <p:cNvPr id="5" name="Rounded Rectangular Callout 26">
            <a:extLst>
              <a:ext uri="{FF2B5EF4-FFF2-40B4-BE49-F238E27FC236}">
                <a16:creationId xmlns:a16="http://schemas.microsoft.com/office/drawing/2014/main" id="{5AD40B67-10E6-4A45-BEEE-6EF6B496E97F}"/>
              </a:ext>
            </a:extLst>
          </p:cNvPr>
          <p:cNvSpPr/>
          <p:nvPr/>
        </p:nvSpPr>
        <p:spPr>
          <a:xfrm>
            <a:off x="6202685" y="1297558"/>
            <a:ext cx="2844309" cy="2297669"/>
          </a:xfrm>
          <a:prstGeom prst="wedgeRoundRectCallout">
            <a:avLst>
              <a:gd name="adj1" fmla="val -60765"/>
              <a:gd name="adj2" fmla="val 24381"/>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“I am a bit in the middle with my opinion. I think that people should be punished for the things that they say and it shows that we don't like people who say them things, but it is a bit harsh.”</a:t>
            </a:r>
          </a:p>
          <a:p>
            <a:pPr algn="ctr"/>
            <a:r>
              <a:rPr lang="en-GB" sz="1500" dirty="0">
                <a:solidFill>
                  <a:schemeClr val="tx1"/>
                </a:solidFill>
                <a:latin typeface="Century Gothic" panose="020B0502020202020204" pitchFamily="34" charset="0"/>
              </a:rPr>
              <a:t>Pinfold Primary School</a:t>
            </a:r>
          </a:p>
        </p:txBody>
      </p:sp>
      <p:pic>
        <p:nvPicPr>
          <p:cNvPr id="1028" name="Picture 4" descr="Realising Rights (@RealisingRights) | Twitter">
            <a:extLst>
              <a:ext uri="{FF2B5EF4-FFF2-40B4-BE49-F238E27FC236}">
                <a16:creationId xmlns:a16="http://schemas.microsoft.com/office/drawing/2014/main" id="{2A7F72F2-A091-47DD-B4F0-331BBEB7E9FC}"/>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2422" y="5110838"/>
            <a:ext cx="1742461" cy="1742461"/>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ular Callout 26">
            <a:extLst>
              <a:ext uri="{FF2B5EF4-FFF2-40B4-BE49-F238E27FC236}">
                <a16:creationId xmlns:a16="http://schemas.microsoft.com/office/drawing/2014/main" id="{58CDBF69-BB2E-4CF5-95A1-5A3E2C6B0F38}"/>
              </a:ext>
            </a:extLst>
          </p:cNvPr>
          <p:cNvSpPr/>
          <p:nvPr/>
        </p:nvSpPr>
        <p:spPr>
          <a:xfrm>
            <a:off x="1908454" y="5031390"/>
            <a:ext cx="7093124" cy="1623742"/>
          </a:xfrm>
          <a:prstGeom prst="wedgeRoundRectCallout">
            <a:avLst>
              <a:gd name="adj1" fmla="val -57404"/>
              <a:gd name="adj2" fmla="val -32717"/>
              <a:gd name="adj3" fmla="val 16667"/>
            </a:avLst>
          </a:prstGeom>
          <a:solidFill>
            <a:schemeClr val="bg1"/>
          </a:solidFill>
          <a:ln w="28575"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500" b="1" dirty="0">
                <a:solidFill>
                  <a:schemeClr val="tx1"/>
                </a:solidFill>
                <a:latin typeface="Century Gothic" panose="020B0502020202020204" pitchFamily="34" charset="0"/>
              </a:rPr>
              <a:t> Young people: lead the way! This is a current, important and complex issue…about freedom of speech in the age of social media. [Social media should] encourage learning, sharing of ideas, creativity and help us feel safe - but within limits. Those limits are about protecting against harm and fear from those who would wish to intimidate and discriminate.</a:t>
            </a:r>
          </a:p>
          <a:p>
            <a:pPr algn="ctr"/>
            <a:r>
              <a:rPr lang="en-GB" sz="1500" b="1" dirty="0">
                <a:solidFill>
                  <a:schemeClr val="tx1"/>
                </a:solidFill>
                <a:latin typeface="Century Gothic" panose="020B0502020202020204" pitchFamily="34" charset="0"/>
              </a:rPr>
              <a:t> </a:t>
            </a:r>
            <a:r>
              <a:rPr lang="en-GB" sz="1500" dirty="0">
                <a:solidFill>
                  <a:schemeClr val="tx1"/>
                </a:solidFill>
                <a:latin typeface="Century Gothic" panose="020B0502020202020204" pitchFamily="34" charset="0"/>
              </a:rPr>
              <a:t>Edward Waller, Co-Director of Realising Rights</a:t>
            </a:r>
            <a:endParaRPr lang="en-GB" sz="15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312434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91EE58A2-35CA-40C8-978A-163CF071DB12}"/>
              </a:ext>
            </a:extLst>
          </p:cNvPr>
          <p:cNvSpPr/>
          <p:nvPr/>
        </p:nvSpPr>
        <p:spPr>
          <a:xfrm>
            <a:off x="796573" y="220697"/>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Starter: Have you noticed?</a:t>
            </a:r>
          </a:p>
        </p:txBody>
      </p:sp>
      <p:sp>
        <p:nvSpPr>
          <p:cNvPr id="9" name="Pentagon 20">
            <a:extLst>
              <a:ext uri="{FF2B5EF4-FFF2-40B4-BE49-F238E27FC236}">
                <a16:creationId xmlns:a16="http://schemas.microsoft.com/office/drawing/2014/main" id="{48E5B429-313A-4791-8AE7-CA9923AF6B0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0" name="Graphic 15" descr="Chat">
            <a:extLst>
              <a:ext uri="{FF2B5EF4-FFF2-40B4-BE49-F238E27FC236}">
                <a16:creationId xmlns:a16="http://schemas.microsoft.com/office/drawing/2014/main" id="{AC5D7755-4E05-4A5F-BC4C-D3FF7B86A45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03254"/>
            <a:ext cx="579600" cy="579600"/>
          </a:xfrm>
          <a:prstGeom prst="rect">
            <a:avLst/>
          </a:prstGeom>
        </p:spPr>
      </p:pic>
      <p:pic>
        <p:nvPicPr>
          <p:cNvPr id="16" name="Picture 2" descr="mask Icon 3518665">
            <a:extLst>
              <a:ext uri="{FF2B5EF4-FFF2-40B4-BE49-F238E27FC236}">
                <a16:creationId xmlns:a16="http://schemas.microsoft.com/office/drawing/2014/main" id="{AC2D5D60-07CB-48F9-A0D6-A8617C50F47B}"/>
              </a:ext>
            </a:extLst>
          </p:cNvPr>
          <p:cNvPicPr>
            <a:picLocks noChangeAspect="1" noChangeArrowheads="1"/>
          </p:cNvPicPr>
          <p:nvPr/>
        </p:nvPicPr>
        <p:blipFill>
          <a:blip r:embed="rId5">
            <a:lum bright="70000" contrast="-70000"/>
            <a:alphaModFix amt="20000"/>
            <a:extLst>
              <a:ext uri="{28A0092B-C50C-407E-A947-70E740481C1C}">
                <a14:useLocalDpi xmlns:a14="http://schemas.microsoft.com/office/drawing/2010/main"/>
              </a:ext>
            </a:extLst>
          </a:blip>
          <a:srcRect/>
          <a:stretch>
            <a:fillRect/>
          </a:stretch>
        </p:blipFill>
        <p:spPr bwMode="auto">
          <a:xfrm>
            <a:off x="369441" y="3341466"/>
            <a:ext cx="2517932" cy="25179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Car Icon 3516251">
            <a:extLst>
              <a:ext uri="{FF2B5EF4-FFF2-40B4-BE49-F238E27FC236}">
                <a16:creationId xmlns:a16="http://schemas.microsoft.com/office/drawing/2014/main" id="{D66A2C7A-5789-4109-89D9-85679AEBFEF8}"/>
              </a:ext>
            </a:extLst>
          </p:cNvPr>
          <p:cNvPicPr>
            <a:picLocks noChangeAspect="1" noChangeArrowheads="1"/>
          </p:cNvPicPr>
          <p:nvPr/>
        </p:nvPicPr>
        <p:blipFill>
          <a:blip r:embed="rId6">
            <a:lum bright="70000" contrast="-70000"/>
            <a:alphaModFix amt="20000"/>
            <a:extLst>
              <a:ext uri="{28A0092B-C50C-407E-A947-70E740481C1C}">
                <a14:useLocalDpi xmlns:a14="http://schemas.microsoft.com/office/drawing/2010/main"/>
              </a:ext>
            </a:extLst>
          </a:blip>
          <a:srcRect/>
          <a:stretch>
            <a:fillRect/>
          </a:stretch>
        </p:blipFill>
        <p:spPr bwMode="auto">
          <a:xfrm>
            <a:off x="6756564" y="2296063"/>
            <a:ext cx="2517931" cy="251793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6" descr="Bus Icon 3517590">
            <a:extLst>
              <a:ext uri="{FF2B5EF4-FFF2-40B4-BE49-F238E27FC236}">
                <a16:creationId xmlns:a16="http://schemas.microsoft.com/office/drawing/2014/main" id="{1BFC5D41-F670-45A2-8DB6-ADC8B5ABED29}"/>
              </a:ext>
            </a:extLst>
          </p:cNvPr>
          <p:cNvPicPr>
            <a:picLocks noChangeAspect="1" noChangeArrowheads="1"/>
          </p:cNvPicPr>
          <p:nvPr/>
        </p:nvPicPr>
        <p:blipFill>
          <a:blip r:embed="rId7">
            <a:lum bright="70000" contrast="-70000"/>
            <a:alphaModFix amt="20000"/>
            <a:extLst>
              <a:ext uri="{28A0092B-C50C-407E-A947-70E740481C1C}">
                <a14:useLocalDpi xmlns:a14="http://schemas.microsoft.com/office/drawing/2010/main"/>
              </a:ext>
            </a:extLst>
          </a:blip>
          <a:srcRect/>
          <a:stretch>
            <a:fillRect/>
          </a:stretch>
        </p:blipFill>
        <p:spPr bwMode="auto">
          <a:xfrm>
            <a:off x="3900298" y="1400889"/>
            <a:ext cx="2517931" cy="251793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Sign Icon 3498042">
            <a:extLst>
              <a:ext uri="{FF2B5EF4-FFF2-40B4-BE49-F238E27FC236}">
                <a16:creationId xmlns:a16="http://schemas.microsoft.com/office/drawing/2014/main" id="{3C676D40-65DB-478D-96F6-F65353B060BA}"/>
              </a:ext>
            </a:extLst>
          </p:cNvPr>
          <p:cNvPicPr>
            <a:picLocks noChangeAspect="1" noChangeArrowheads="1"/>
          </p:cNvPicPr>
          <p:nvPr/>
        </p:nvPicPr>
        <p:blipFill rotWithShape="1">
          <a:blip r:embed="rId8" cstate="print">
            <a:lum bright="70000" contrast="-70000"/>
            <a:alphaModFix amt="20000"/>
            <a:extLst>
              <a:ext uri="{28A0092B-C50C-407E-A947-70E740481C1C}">
                <a14:useLocalDpi xmlns:a14="http://schemas.microsoft.com/office/drawing/2010/main"/>
              </a:ext>
            </a:extLst>
          </a:blip>
          <a:srcRect b="10891"/>
          <a:stretch/>
        </p:blipFill>
        <p:spPr bwMode="auto">
          <a:xfrm>
            <a:off x="2819517" y="4634381"/>
            <a:ext cx="2517933" cy="224371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0" descr="Newspaper Icon 70861">
            <a:extLst>
              <a:ext uri="{FF2B5EF4-FFF2-40B4-BE49-F238E27FC236}">
                <a16:creationId xmlns:a16="http://schemas.microsoft.com/office/drawing/2014/main" id="{A4E6427B-3248-401E-A37F-278AF16470CD}"/>
              </a:ext>
            </a:extLst>
          </p:cNvPr>
          <p:cNvPicPr>
            <a:picLocks noChangeAspect="1" noChangeArrowheads="1"/>
          </p:cNvPicPr>
          <p:nvPr/>
        </p:nvPicPr>
        <p:blipFill rotWithShape="1">
          <a:blip r:embed="rId9" cstate="print">
            <a:lum bright="70000" contrast="-70000"/>
            <a:alphaModFix amt="20000"/>
            <a:extLst>
              <a:ext uri="{28A0092B-C50C-407E-A947-70E740481C1C}">
                <a14:useLocalDpi xmlns:a14="http://schemas.microsoft.com/office/drawing/2010/main"/>
              </a:ext>
            </a:extLst>
          </a:blip>
          <a:srcRect/>
          <a:stretch/>
        </p:blipFill>
        <p:spPr bwMode="auto">
          <a:xfrm>
            <a:off x="-26404" y="5105219"/>
            <a:ext cx="2471267" cy="177287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6" descr="Trash Can Icon 861862">
            <a:extLst>
              <a:ext uri="{FF2B5EF4-FFF2-40B4-BE49-F238E27FC236}">
                <a16:creationId xmlns:a16="http://schemas.microsoft.com/office/drawing/2014/main" id="{58427D06-3741-43D4-A446-3AB5C469F7E9}"/>
              </a:ext>
            </a:extLst>
          </p:cNvPr>
          <p:cNvPicPr>
            <a:picLocks noChangeAspect="1" noChangeArrowheads="1"/>
          </p:cNvPicPr>
          <p:nvPr/>
        </p:nvPicPr>
        <p:blipFill>
          <a:blip r:embed="rId10">
            <a:duotone>
              <a:schemeClr val="accent4">
                <a:shade val="45000"/>
                <a:satMod val="135000"/>
              </a:schemeClr>
              <a:prstClr val="white"/>
            </a:duotone>
            <a:alphaModFix amt="20000"/>
            <a:extLst>
              <a:ext uri="{28A0092B-C50C-407E-A947-70E740481C1C}">
                <a14:useLocalDpi xmlns:a14="http://schemas.microsoft.com/office/drawing/2010/main"/>
              </a:ext>
            </a:extLst>
          </a:blip>
          <a:srcRect/>
          <a:stretch>
            <a:fillRect/>
          </a:stretch>
        </p:blipFill>
        <p:spPr bwMode="auto">
          <a:xfrm>
            <a:off x="5712104" y="4531340"/>
            <a:ext cx="2517930" cy="251793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Bus Icon 3517590">
            <a:extLst>
              <a:ext uri="{FF2B5EF4-FFF2-40B4-BE49-F238E27FC236}">
                <a16:creationId xmlns:a16="http://schemas.microsoft.com/office/drawing/2014/main" id="{567624F1-5DDF-4B43-9A20-643B5095CA6B}"/>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7719430" y="3799116"/>
            <a:ext cx="1060520" cy="1060520"/>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Rounded Corners 29">
            <a:extLst>
              <a:ext uri="{FF2B5EF4-FFF2-40B4-BE49-F238E27FC236}">
                <a16:creationId xmlns:a16="http://schemas.microsoft.com/office/drawing/2014/main" id="{449A321B-212E-40BB-B6B1-39978A7D790D}"/>
              </a:ext>
            </a:extLst>
          </p:cNvPr>
          <p:cNvSpPr/>
          <p:nvPr/>
        </p:nvSpPr>
        <p:spPr>
          <a:xfrm>
            <a:off x="6418229" y="1326380"/>
            <a:ext cx="2361722" cy="1266094"/>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Working from home? </a:t>
            </a:r>
          </a:p>
          <a:p>
            <a:pPr algn="ctr"/>
            <a:r>
              <a:rPr lang="en-GB" sz="1600" dirty="0">
                <a:solidFill>
                  <a:schemeClr val="bg1"/>
                </a:solidFill>
              </a:rPr>
              <a:t>Ask a friend or family member what they’ve noticed!</a:t>
            </a:r>
          </a:p>
        </p:txBody>
      </p:sp>
      <p:sp>
        <p:nvSpPr>
          <p:cNvPr id="31" name="Rectangle: Rounded Corners 33">
            <a:extLst>
              <a:ext uri="{FF2B5EF4-FFF2-40B4-BE49-F238E27FC236}">
                <a16:creationId xmlns:a16="http://schemas.microsoft.com/office/drawing/2014/main" id="{051D2B5B-221C-415D-BE0F-80A9CB872EFB}"/>
              </a:ext>
            </a:extLst>
          </p:cNvPr>
          <p:cNvSpPr/>
          <p:nvPr/>
        </p:nvSpPr>
        <p:spPr>
          <a:xfrm>
            <a:off x="1679047" y="2969716"/>
            <a:ext cx="2681938" cy="69793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Century Gothic"/>
                <a:cs typeface="Century Gothic"/>
                <a:sym typeface="Century Gothic"/>
              </a:rPr>
              <a:t>Masks littered on the ground</a:t>
            </a:r>
          </a:p>
        </p:txBody>
      </p:sp>
      <p:sp>
        <p:nvSpPr>
          <p:cNvPr id="32" name="Rectangle: Rounded Corners 33">
            <a:extLst>
              <a:ext uri="{FF2B5EF4-FFF2-40B4-BE49-F238E27FC236}">
                <a16:creationId xmlns:a16="http://schemas.microsoft.com/office/drawing/2014/main" id="{7637DC69-56C3-4942-BE88-2A01291D4BEA}"/>
              </a:ext>
            </a:extLst>
          </p:cNvPr>
          <p:cNvSpPr/>
          <p:nvPr/>
        </p:nvSpPr>
        <p:spPr>
          <a:xfrm>
            <a:off x="6102901" y="2975168"/>
            <a:ext cx="2677050" cy="69793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Century Gothic"/>
                <a:cs typeface="Century Gothic"/>
                <a:sym typeface="Century Gothic"/>
              </a:rPr>
              <a:t>Bins full of food or parcel packaging.</a:t>
            </a:r>
          </a:p>
        </p:txBody>
      </p:sp>
      <p:pic>
        <p:nvPicPr>
          <p:cNvPr id="33" name="Picture 2" descr="mask Icon 3518665">
            <a:extLst>
              <a:ext uri="{FF2B5EF4-FFF2-40B4-BE49-F238E27FC236}">
                <a16:creationId xmlns:a16="http://schemas.microsoft.com/office/drawing/2014/main" id="{93C7F9D9-8421-4104-A952-298DB7124C18}"/>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36283" y="2758275"/>
            <a:ext cx="1060520" cy="106052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Car Icon 3516251">
            <a:extLst>
              <a:ext uri="{FF2B5EF4-FFF2-40B4-BE49-F238E27FC236}">
                <a16:creationId xmlns:a16="http://schemas.microsoft.com/office/drawing/2014/main" id="{8012FA1D-99E1-4FBB-A3EE-9AF7C3F5B189}"/>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96225" y="3799116"/>
            <a:ext cx="1060520" cy="1060520"/>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Rounded Corners 33">
            <a:extLst>
              <a:ext uri="{FF2B5EF4-FFF2-40B4-BE49-F238E27FC236}">
                <a16:creationId xmlns:a16="http://schemas.microsoft.com/office/drawing/2014/main" id="{F3164D71-BC8E-462C-A657-C7DFC2BCF408}"/>
              </a:ext>
            </a:extLst>
          </p:cNvPr>
          <p:cNvSpPr/>
          <p:nvPr/>
        </p:nvSpPr>
        <p:spPr>
          <a:xfrm>
            <a:off x="364050" y="3984595"/>
            <a:ext cx="2677050" cy="69793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Century Gothic"/>
                <a:cs typeface="Century Gothic"/>
                <a:sym typeface="Century Gothic"/>
              </a:rPr>
              <a:t>People travelling in cars alone</a:t>
            </a:r>
            <a:endParaRPr lang="en-GB" sz="1500" dirty="0">
              <a:solidFill>
                <a:schemeClr val="tx1"/>
              </a:solidFill>
              <a:latin typeface="Century Gothic"/>
              <a:ea typeface="Century Gothic"/>
              <a:cs typeface="Century Gothic"/>
              <a:sym typeface="Century Gothic"/>
            </a:endParaRPr>
          </a:p>
        </p:txBody>
      </p:sp>
      <p:sp>
        <p:nvSpPr>
          <p:cNvPr id="36" name="Rectangle: Rounded Corners 33">
            <a:extLst>
              <a:ext uri="{FF2B5EF4-FFF2-40B4-BE49-F238E27FC236}">
                <a16:creationId xmlns:a16="http://schemas.microsoft.com/office/drawing/2014/main" id="{5B5DF48E-5883-40C4-A3B3-7DA4BF7EA0AE}"/>
              </a:ext>
            </a:extLst>
          </p:cNvPr>
          <p:cNvSpPr/>
          <p:nvPr/>
        </p:nvSpPr>
        <p:spPr>
          <a:xfrm>
            <a:off x="4787256" y="3984595"/>
            <a:ext cx="2681938" cy="69793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Century Gothic"/>
                <a:cs typeface="Century Gothic"/>
                <a:sym typeface="Century Gothic"/>
              </a:rPr>
              <a:t>Empty buses, trains or trams</a:t>
            </a:r>
            <a:endParaRPr lang="en-GB" sz="1500" dirty="0">
              <a:solidFill>
                <a:schemeClr val="tx1"/>
              </a:solidFill>
              <a:latin typeface="Century Gothic"/>
              <a:ea typeface="Century Gothic"/>
              <a:cs typeface="Century Gothic"/>
              <a:sym typeface="Century Gothic"/>
            </a:endParaRPr>
          </a:p>
        </p:txBody>
      </p:sp>
      <p:sp>
        <p:nvSpPr>
          <p:cNvPr id="37" name="Rectangle: Rounded Corners 33">
            <a:extLst>
              <a:ext uri="{FF2B5EF4-FFF2-40B4-BE49-F238E27FC236}">
                <a16:creationId xmlns:a16="http://schemas.microsoft.com/office/drawing/2014/main" id="{0DB8FC2D-540B-4AAE-90DF-D83B42991080}"/>
              </a:ext>
            </a:extLst>
          </p:cNvPr>
          <p:cNvSpPr/>
          <p:nvPr/>
        </p:nvSpPr>
        <p:spPr>
          <a:xfrm>
            <a:off x="1679047" y="5060188"/>
            <a:ext cx="2681938" cy="69793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Century Gothic"/>
                <a:cs typeface="Century Gothic"/>
                <a:sym typeface="Century Gothic"/>
              </a:rPr>
              <a:t>News articles about climate change</a:t>
            </a:r>
          </a:p>
        </p:txBody>
      </p:sp>
      <p:sp>
        <p:nvSpPr>
          <p:cNvPr id="38" name="Rectangle: Rounded Corners 33">
            <a:extLst>
              <a:ext uri="{FF2B5EF4-FFF2-40B4-BE49-F238E27FC236}">
                <a16:creationId xmlns:a16="http://schemas.microsoft.com/office/drawing/2014/main" id="{B2AA7263-83E2-4206-85A0-61A0B4130359}"/>
              </a:ext>
            </a:extLst>
          </p:cNvPr>
          <p:cNvSpPr/>
          <p:nvPr/>
        </p:nvSpPr>
        <p:spPr>
          <a:xfrm>
            <a:off x="6102901" y="5065640"/>
            <a:ext cx="2677050" cy="69793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dirty="0">
                <a:solidFill>
                  <a:schemeClr val="tx1"/>
                </a:solidFill>
                <a:latin typeface="Century Gothic"/>
                <a:ea typeface="Century Gothic"/>
                <a:cs typeface="Century Gothic"/>
                <a:sym typeface="Century Gothic"/>
              </a:rPr>
              <a:t>Environmental protests or gatherings</a:t>
            </a:r>
            <a:endParaRPr lang="en-GB" sz="1500" dirty="0">
              <a:solidFill>
                <a:schemeClr val="tx1"/>
              </a:solidFill>
              <a:latin typeface="Century Gothic"/>
              <a:ea typeface="Century Gothic"/>
              <a:cs typeface="Century Gothic"/>
              <a:sym typeface="Century Gothic"/>
            </a:endParaRPr>
          </a:p>
        </p:txBody>
      </p:sp>
      <p:pic>
        <p:nvPicPr>
          <p:cNvPr id="39" name="Picture 8" descr="Sign Icon 3498042">
            <a:extLst>
              <a:ext uri="{FF2B5EF4-FFF2-40B4-BE49-F238E27FC236}">
                <a16:creationId xmlns:a16="http://schemas.microsoft.com/office/drawing/2014/main" id="{1ABC5C9B-832D-43EB-837D-094A2E5EAC5B}"/>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4861509" y="4878892"/>
            <a:ext cx="1060521" cy="1060521"/>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0" descr="Newspaper Icon 70861">
            <a:extLst>
              <a:ext uri="{FF2B5EF4-FFF2-40B4-BE49-F238E27FC236}">
                <a16:creationId xmlns:a16="http://schemas.microsoft.com/office/drawing/2014/main" id="{5F766C62-3E94-4067-A0B5-3051DB072F49}"/>
              </a:ext>
            </a:extLst>
          </p:cNvPr>
          <p:cNvPicPr>
            <a:picLocks noChangeAspect="1" noChangeArrowheads="1"/>
          </p:cNvPicPr>
          <p:nvPr/>
        </p:nvPicPr>
        <p:blipFill>
          <a:blip r:embed="rId11">
            <a:extLst>
              <a:ext uri="{28A0092B-C50C-407E-A947-70E740481C1C}">
                <a14:useLocalDpi xmlns:a14="http://schemas.microsoft.com/office/drawing/2010/main"/>
              </a:ext>
            </a:extLst>
          </a:blip>
          <a:srcRect/>
          <a:stretch>
            <a:fillRect/>
          </a:stretch>
        </p:blipFill>
        <p:spPr bwMode="auto">
          <a:xfrm>
            <a:off x="436283" y="4878893"/>
            <a:ext cx="1060520" cy="10605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descr="Trash Can Icon 861862">
            <a:extLst>
              <a:ext uri="{FF2B5EF4-FFF2-40B4-BE49-F238E27FC236}">
                <a16:creationId xmlns:a16="http://schemas.microsoft.com/office/drawing/2014/main" id="{58BFFC08-7A60-4D9F-9169-A40D4417E374}"/>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4861510" y="2756393"/>
            <a:ext cx="1060520" cy="1060520"/>
          </a:xfrm>
          <a:prstGeom prst="rect">
            <a:avLst/>
          </a:prstGeom>
          <a:noFill/>
          <a:extLst>
            <a:ext uri="{909E8E84-426E-40DD-AFC4-6F175D3DCCD1}">
              <a14:hiddenFill xmlns:a14="http://schemas.microsoft.com/office/drawing/2010/main">
                <a:solidFill>
                  <a:srgbClr val="FFFFFF"/>
                </a:solidFill>
              </a14:hiddenFill>
            </a:ext>
          </a:extLst>
        </p:spPr>
      </p:pic>
      <p:sp>
        <p:nvSpPr>
          <p:cNvPr id="43" name="Rectangle: Rounded Corners 42">
            <a:extLst>
              <a:ext uri="{FF2B5EF4-FFF2-40B4-BE49-F238E27FC236}">
                <a16:creationId xmlns:a16="http://schemas.microsoft.com/office/drawing/2014/main" id="{5F4E499B-7927-44CA-809D-6F9D8E1C2B74}"/>
              </a:ext>
            </a:extLst>
          </p:cNvPr>
          <p:cNvSpPr/>
          <p:nvPr/>
        </p:nvSpPr>
        <p:spPr>
          <a:xfrm>
            <a:off x="451891" y="1324279"/>
            <a:ext cx="5716888" cy="127029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Pair task (3-5 mins)</a:t>
            </a:r>
          </a:p>
          <a:p>
            <a:pPr algn="ctr"/>
            <a:r>
              <a:rPr lang="en-GB" sz="1600" dirty="0"/>
              <a:t>Take a look at the statements below. Which of them have you noticed in your local area and how do you feel about them?</a:t>
            </a:r>
          </a:p>
        </p:txBody>
      </p:sp>
      <p:sp>
        <p:nvSpPr>
          <p:cNvPr id="45" name="Rectangle: Rounded Corners 44">
            <a:extLst>
              <a:ext uri="{FF2B5EF4-FFF2-40B4-BE49-F238E27FC236}">
                <a16:creationId xmlns:a16="http://schemas.microsoft.com/office/drawing/2014/main" id="{10A21654-EA0E-422B-832B-7AB2146312FE}"/>
              </a:ext>
            </a:extLst>
          </p:cNvPr>
          <p:cNvSpPr/>
          <p:nvPr/>
        </p:nvSpPr>
        <p:spPr>
          <a:xfrm>
            <a:off x="364048" y="5925173"/>
            <a:ext cx="8415901" cy="70425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Based on this activity, what do you think this week’s lesson might be about?</a:t>
            </a:r>
          </a:p>
        </p:txBody>
      </p:sp>
    </p:spTree>
    <p:extLst>
      <p:ext uri="{BB962C8B-B14F-4D97-AF65-F5344CB8AC3E}">
        <p14:creationId xmlns:p14="http://schemas.microsoft.com/office/powerpoint/2010/main" val="639473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ir David Attenborough joins Instagram: 'The world is in trouble'">
            <a:extLst>
              <a:ext uri="{FF2B5EF4-FFF2-40B4-BE49-F238E27FC236}">
                <a16:creationId xmlns:a16="http://schemas.microsoft.com/office/drawing/2014/main" id="{080BB46F-5262-48BF-8C52-53ACD6ADA236}"/>
              </a:ext>
            </a:extLst>
          </p:cNvPr>
          <p:cNvPicPr>
            <a:picLocks noChangeAspect="1" noChangeArrowheads="1"/>
          </p:cNvPicPr>
          <p:nvPr/>
        </p:nvPicPr>
        <p:blipFill rotWithShape="1">
          <a:blip r:embed="rId3" cstate="print">
            <a:alphaModFix amt="85000"/>
            <a:extLst>
              <a:ext uri="{28A0092B-C50C-407E-A947-70E740481C1C}">
                <a14:useLocalDpi xmlns:a14="http://schemas.microsoft.com/office/drawing/2010/main"/>
              </a:ext>
            </a:extLst>
          </a:blip>
          <a:srcRect/>
          <a:stretch/>
        </p:blipFill>
        <p:spPr bwMode="auto">
          <a:xfrm>
            <a:off x="4622238" y="3935888"/>
            <a:ext cx="4043991" cy="2672603"/>
          </a:xfrm>
          <a:prstGeom prst="rect">
            <a:avLst/>
          </a:prstGeom>
          <a:noFill/>
          <a:extLst>
            <a:ext uri="{909E8E84-426E-40DD-AFC4-6F175D3DCCD1}">
              <a14:hiddenFill xmlns:a14="http://schemas.microsoft.com/office/drawing/2010/main">
                <a:solidFill>
                  <a:srgbClr val="FFFFFF"/>
                </a:solidFill>
              </a14:hiddenFill>
            </a:ext>
          </a:extLst>
        </p:spPr>
      </p:pic>
      <p:sp>
        <p:nvSpPr>
          <p:cNvPr id="4" name="Shape 114">
            <a:extLst>
              <a:ext uri="{FF2B5EF4-FFF2-40B4-BE49-F238E27FC236}">
                <a16:creationId xmlns:a16="http://schemas.microsoft.com/office/drawing/2014/main" id="{3CD7446C-5F32-4959-83D1-1462F2696DE4}"/>
              </a:ext>
            </a:extLst>
          </p:cNvPr>
          <p:cNvSpPr/>
          <p:nvPr/>
        </p:nvSpPr>
        <p:spPr>
          <a:xfrm>
            <a:off x="1247372" y="249508"/>
            <a:ext cx="6649256" cy="538608"/>
          </a:xfrm>
          <a:prstGeom prst="rect">
            <a:avLst/>
          </a:prstGeom>
          <a:noFill/>
          <a:ln>
            <a:noFill/>
          </a:ln>
        </p:spPr>
        <p:txBody>
          <a:bodyPr lIns="91425" tIns="45700" rIns="91425" bIns="45700" anchor="ctr" anchorCtr="0">
            <a:noAutofit/>
          </a:bodyPr>
          <a:lstStyle/>
          <a:p>
            <a:pPr marL="0" marR="0" lvl="0" indent="0" algn="ctr" rtl="0">
              <a:spcBef>
                <a:spcPts val="0"/>
              </a:spcBef>
              <a:buSzPct val="25000"/>
              <a:buNone/>
            </a:pPr>
            <a:r>
              <a:rPr lang="en-GB" sz="3000" b="1" dirty="0">
                <a:solidFill>
                  <a:schemeClr val="bg1"/>
                </a:solidFill>
                <a:latin typeface="Century Gothic" panose="020B0502020202020204" pitchFamily="34" charset="0"/>
                <a:ea typeface="Lato"/>
                <a:cs typeface="Lato"/>
                <a:sym typeface="Lato"/>
              </a:rPr>
              <a:t>Have we forgotten about the environment this year?</a:t>
            </a:r>
          </a:p>
        </p:txBody>
      </p:sp>
      <p:pic>
        <p:nvPicPr>
          <p:cNvPr id="2" name="Picture 1">
            <a:extLst>
              <a:ext uri="{FF2B5EF4-FFF2-40B4-BE49-F238E27FC236}">
                <a16:creationId xmlns:a16="http://schemas.microsoft.com/office/drawing/2014/main" id="{DDD61E1E-E965-45B2-AD42-5FD4711A123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477770" y="1218675"/>
            <a:ext cx="4043991" cy="2649939"/>
          </a:xfrm>
          <a:prstGeom prst="rect">
            <a:avLst/>
          </a:prstGeom>
        </p:spPr>
      </p:pic>
      <p:pic>
        <p:nvPicPr>
          <p:cNvPr id="6" name="Picture 5">
            <a:extLst>
              <a:ext uri="{FF2B5EF4-FFF2-40B4-BE49-F238E27FC236}">
                <a16:creationId xmlns:a16="http://schemas.microsoft.com/office/drawing/2014/main" id="{30EA2AE9-78C0-4E00-BB4E-E5FFBB346D52}"/>
              </a:ext>
            </a:extLst>
          </p:cNvPr>
          <p:cNvPicPr>
            <a:picLocks noChangeAspect="1"/>
          </p:cNvPicPr>
          <p:nvPr/>
        </p:nvPicPr>
        <p:blipFill>
          <a:blip r:embed="rId5">
            <a:alphaModFix amt="85000"/>
          </a:blip>
          <a:stretch>
            <a:fillRect/>
          </a:stretch>
        </p:blipFill>
        <p:spPr>
          <a:xfrm>
            <a:off x="4622240" y="1218675"/>
            <a:ext cx="4043991" cy="2649939"/>
          </a:xfrm>
          <a:prstGeom prst="rect">
            <a:avLst/>
          </a:prstGeom>
        </p:spPr>
      </p:pic>
      <p:pic>
        <p:nvPicPr>
          <p:cNvPr id="8" name="Picture 2" descr="Extinction Rebellion - from The i Newspaper online | inews.co.uk">
            <a:extLst>
              <a:ext uri="{FF2B5EF4-FFF2-40B4-BE49-F238E27FC236}">
                <a16:creationId xmlns:a16="http://schemas.microsoft.com/office/drawing/2014/main" id="{D3CB1E7C-2BFB-4EB8-A42A-32C055F1CE85}"/>
              </a:ext>
            </a:extLst>
          </p:cNvPr>
          <p:cNvPicPr>
            <a:picLocks noChangeAspect="1" noChangeArrowheads="1"/>
          </p:cNvPicPr>
          <p:nvPr/>
        </p:nvPicPr>
        <p:blipFill rotWithShape="1">
          <a:blip r:embed="rId6" cstate="print">
            <a:alphaModFix amt="85000"/>
            <a:extLst>
              <a:ext uri="{28A0092B-C50C-407E-A947-70E740481C1C}">
                <a14:useLocalDpi xmlns:a14="http://schemas.microsoft.com/office/drawing/2010/main"/>
              </a:ext>
            </a:extLst>
          </a:blip>
          <a:srcRect/>
          <a:stretch/>
        </p:blipFill>
        <p:spPr bwMode="auto">
          <a:xfrm>
            <a:off x="477769" y="3949317"/>
            <a:ext cx="4043991" cy="2649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2316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accent5"/>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791680" y="1074110"/>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2449900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33">
            <a:extLst>
              <a:ext uri="{FF2B5EF4-FFF2-40B4-BE49-F238E27FC236}">
                <a16:creationId xmlns:a16="http://schemas.microsoft.com/office/drawing/2014/main" id="{EB0A0741-CDCA-46E4-90CA-7F9833D8E2FA}"/>
              </a:ext>
            </a:extLst>
          </p:cNvPr>
          <p:cNvSpPr/>
          <p:nvPr/>
        </p:nvSpPr>
        <p:spPr>
          <a:xfrm>
            <a:off x="3460834" y="2133308"/>
            <a:ext cx="5474903" cy="128390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 Coronavirus pandemic has </a:t>
            </a:r>
            <a:r>
              <a:rPr lang="en-GB" sz="1600" b="1" dirty="0">
                <a:solidFill>
                  <a:schemeClr val="tx1"/>
                </a:solidFill>
                <a:latin typeface="Century Gothic"/>
                <a:ea typeface="Century Gothic"/>
                <a:cs typeface="Century Gothic"/>
                <a:sym typeface="Century Gothic"/>
              </a:rPr>
              <a:t>changed the world </a:t>
            </a:r>
            <a:r>
              <a:rPr lang="en-GB" sz="1600" dirty="0">
                <a:solidFill>
                  <a:schemeClr val="tx1"/>
                </a:solidFill>
                <a:latin typeface="Century Gothic"/>
                <a:ea typeface="Century Gothic"/>
                <a:cs typeface="Century Gothic"/>
                <a:sym typeface="Century Gothic"/>
              </a:rPr>
              <a:t>in lots of ways. While the past few months </a:t>
            </a:r>
            <a:r>
              <a:rPr lang="en-GB" sz="1600" b="1" dirty="0">
                <a:solidFill>
                  <a:schemeClr val="tx1"/>
                </a:solidFill>
                <a:latin typeface="Century Gothic"/>
                <a:ea typeface="Century Gothic"/>
                <a:cs typeface="Century Gothic"/>
                <a:sym typeface="Century Gothic"/>
              </a:rPr>
              <a:t>have been really difficult</a:t>
            </a:r>
            <a:r>
              <a:rPr lang="en-GB" sz="1600" dirty="0">
                <a:solidFill>
                  <a:schemeClr val="tx1"/>
                </a:solidFill>
                <a:latin typeface="Century Gothic"/>
                <a:ea typeface="Century Gothic"/>
                <a:cs typeface="Century Gothic"/>
                <a:sym typeface="Century Gothic"/>
              </a:rPr>
              <a:t> there have been some </a:t>
            </a:r>
            <a:r>
              <a:rPr lang="en-GB" sz="1600" b="1" dirty="0">
                <a:solidFill>
                  <a:schemeClr val="tx1"/>
                </a:solidFill>
                <a:latin typeface="Century Gothic"/>
                <a:ea typeface="Century Gothic"/>
                <a:cs typeface="Century Gothic"/>
                <a:sym typeface="Century Gothic"/>
              </a:rPr>
              <a:t>great examples of people coming together to help each other too</a:t>
            </a:r>
            <a:r>
              <a:rPr lang="en-GB" sz="1600" dirty="0">
                <a:solidFill>
                  <a:schemeClr val="tx1"/>
                </a:solidFill>
                <a:latin typeface="Century Gothic"/>
                <a:ea typeface="Century Gothic"/>
                <a:cs typeface="Century Gothic"/>
                <a:sym typeface="Century Gothic"/>
              </a:rPr>
              <a:t>.</a:t>
            </a:r>
          </a:p>
        </p:txBody>
      </p:sp>
      <p:sp>
        <p:nvSpPr>
          <p:cNvPr id="7" name="Rectangle: Rounded Corners 33">
            <a:extLst>
              <a:ext uri="{FF2B5EF4-FFF2-40B4-BE49-F238E27FC236}">
                <a16:creationId xmlns:a16="http://schemas.microsoft.com/office/drawing/2014/main" id="{70BCBFA9-3BDE-4639-AA24-F30DBC3E30EA}"/>
              </a:ext>
            </a:extLst>
          </p:cNvPr>
          <p:cNvSpPr/>
          <p:nvPr/>
        </p:nvSpPr>
        <p:spPr>
          <a:xfrm>
            <a:off x="3460833" y="3613354"/>
            <a:ext cx="5474904" cy="166707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But one topic we’ve not heard about quite so much is </a:t>
            </a:r>
            <a:r>
              <a:rPr lang="en-GB" sz="1600" b="1" dirty="0">
                <a:solidFill>
                  <a:schemeClr val="tx1"/>
                </a:solidFill>
                <a:latin typeface="Century Gothic"/>
                <a:ea typeface="Century Gothic"/>
                <a:cs typeface="Century Gothic"/>
                <a:sym typeface="Century Gothic"/>
              </a:rPr>
              <a:t>the environment – </a:t>
            </a:r>
            <a:r>
              <a:rPr lang="en-GB" sz="1600" dirty="0">
                <a:solidFill>
                  <a:schemeClr val="tx1"/>
                </a:solidFill>
                <a:latin typeface="Century Gothic"/>
                <a:ea typeface="Century Gothic"/>
                <a:cs typeface="Century Gothic"/>
                <a:sym typeface="Century Gothic"/>
              </a:rPr>
              <a:t>last year, </a:t>
            </a:r>
            <a:r>
              <a:rPr lang="en-GB" sz="1600" b="1" dirty="0">
                <a:solidFill>
                  <a:schemeClr val="tx1"/>
                </a:solidFill>
                <a:latin typeface="Century Gothic"/>
                <a:ea typeface="Century Gothic"/>
                <a:cs typeface="Century Gothic"/>
                <a:sym typeface="Century Gothic"/>
              </a:rPr>
              <a:t>Greta Thunberg was named “Person of the Year” </a:t>
            </a:r>
            <a:r>
              <a:rPr lang="en-GB" sz="1600" dirty="0">
                <a:solidFill>
                  <a:schemeClr val="tx1"/>
                </a:solidFill>
                <a:latin typeface="Century Gothic"/>
                <a:ea typeface="Century Gothic"/>
                <a:cs typeface="Century Gothic"/>
                <a:sym typeface="Century Gothic"/>
              </a:rPr>
              <a:t>for trying so hard to reverse climate change, but has COVID-19 made us forget all about this issue? Or is it still at the front of your mind?</a:t>
            </a:r>
          </a:p>
        </p:txBody>
      </p:sp>
      <p:sp>
        <p:nvSpPr>
          <p:cNvPr id="22" name="Shape 114">
            <a:extLst>
              <a:ext uri="{FF2B5EF4-FFF2-40B4-BE49-F238E27FC236}">
                <a16:creationId xmlns:a16="http://schemas.microsoft.com/office/drawing/2014/main" id="{E49DDE19-8914-4D7E-A028-1D7FF03989F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Why are we talking about this?</a:t>
            </a:r>
          </a:p>
        </p:txBody>
      </p:sp>
      <p:sp>
        <p:nvSpPr>
          <p:cNvPr id="24" name="Pentagon 20">
            <a:extLst>
              <a:ext uri="{FF2B5EF4-FFF2-40B4-BE49-F238E27FC236}">
                <a16:creationId xmlns:a16="http://schemas.microsoft.com/office/drawing/2014/main" id="{1C1820D1-D742-4105-BF4A-0E23DC489E1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6" name="Graphic 25" descr="Thought bubble">
            <a:extLst>
              <a:ext uri="{FF2B5EF4-FFF2-40B4-BE49-F238E27FC236}">
                <a16:creationId xmlns:a16="http://schemas.microsoft.com/office/drawing/2014/main" id="{96103F31-650D-42E7-9F47-3ED2F1A98FF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27" name="Rectangle: Rounded Corners 26">
            <a:extLst>
              <a:ext uri="{FF2B5EF4-FFF2-40B4-BE49-F238E27FC236}">
                <a16:creationId xmlns:a16="http://schemas.microsoft.com/office/drawing/2014/main" id="{D89D89FF-DD5D-4313-BF6C-E02322E0B722}"/>
              </a:ext>
            </a:extLst>
          </p:cNvPr>
          <p:cNvSpPr/>
          <p:nvPr/>
        </p:nvSpPr>
        <p:spPr>
          <a:xfrm>
            <a:off x="1476563" y="5515209"/>
            <a:ext cx="6190875" cy="107902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Have you seen or heard any environmental news this year? If so, share it with your class.</a:t>
            </a:r>
          </a:p>
        </p:txBody>
      </p:sp>
      <p:pic>
        <p:nvPicPr>
          <p:cNvPr id="29" name="Graphic 28" descr="Sunrise">
            <a:extLst>
              <a:ext uri="{FF2B5EF4-FFF2-40B4-BE49-F238E27FC236}">
                <a16:creationId xmlns:a16="http://schemas.microsoft.com/office/drawing/2014/main" id="{0E3B8292-6375-44A3-BC4B-3834679FB09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59292" y="5515209"/>
            <a:ext cx="914400" cy="914400"/>
          </a:xfrm>
          <a:prstGeom prst="rect">
            <a:avLst/>
          </a:prstGeom>
        </p:spPr>
      </p:pic>
      <p:pic>
        <p:nvPicPr>
          <p:cNvPr id="31" name="Graphic 30" descr="Thought">
            <a:extLst>
              <a:ext uri="{FF2B5EF4-FFF2-40B4-BE49-F238E27FC236}">
                <a16:creationId xmlns:a16="http://schemas.microsoft.com/office/drawing/2014/main" id="{957E3EEE-4999-4633-B16A-94307C02044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70308" y="5597638"/>
            <a:ext cx="914400" cy="914400"/>
          </a:xfrm>
          <a:prstGeom prst="rect">
            <a:avLst/>
          </a:prstGeom>
        </p:spPr>
      </p:pic>
      <p:pic>
        <p:nvPicPr>
          <p:cNvPr id="2" name="Picture 2" descr="Greta Thunberg: TIME's Person of the Year 2019 | Time">
            <a:extLst>
              <a:ext uri="{FF2B5EF4-FFF2-40B4-BE49-F238E27FC236}">
                <a16:creationId xmlns:a16="http://schemas.microsoft.com/office/drawing/2014/main" id="{90D64A26-B7D4-40A8-9329-C890958B0BED}"/>
              </a:ext>
            </a:extLst>
          </p:cNvPr>
          <p:cNvPicPr>
            <a:picLocks noChangeAspect="1" noChangeArrowheads="1"/>
          </p:cNvPicPr>
          <p:nvPr/>
        </p:nvPicPr>
        <p:blipFill>
          <a:blip r:embed="rId9" cstate="print">
            <a:extLst>
              <a:ext uri="{28A0092B-C50C-407E-A947-70E740481C1C}">
                <a14:useLocalDpi xmlns:a14="http://schemas.microsoft.com/office/drawing/2010/main"/>
              </a:ext>
            </a:extLst>
          </a:blip>
          <a:srcRect/>
          <a:stretch>
            <a:fillRect/>
          </a:stretch>
        </p:blipFill>
        <p:spPr bwMode="auto">
          <a:xfrm>
            <a:off x="140450" y="1109251"/>
            <a:ext cx="3158335" cy="4209816"/>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Rounded Corners 24">
            <a:extLst>
              <a:ext uri="{FF2B5EF4-FFF2-40B4-BE49-F238E27FC236}">
                <a16:creationId xmlns:a16="http://schemas.microsoft.com/office/drawing/2014/main" id="{ABCC1288-B6DE-4749-87D7-FF6CC356ED69}"/>
              </a:ext>
            </a:extLst>
          </p:cNvPr>
          <p:cNvSpPr/>
          <p:nvPr/>
        </p:nvSpPr>
        <p:spPr>
          <a:xfrm>
            <a:off x="3460833" y="1114330"/>
            <a:ext cx="5474904" cy="864942"/>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Remember me? (1min)</a:t>
            </a:r>
          </a:p>
          <a:p>
            <a:pPr algn="ctr"/>
            <a:r>
              <a:rPr lang="en-GB" sz="1600" dirty="0"/>
              <a:t>Do you recognise who Time’s person of the year was? You’ll find out on this slide!</a:t>
            </a:r>
          </a:p>
        </p:txBody>
      </p:sp>
    </p:spTree>
    <p:extLst>
      <p:ext uri="{BB962C8B-B14F-4D97-AF65-F5344CB8AC3E}">
        <p14:creationId xmlns:p14="http://schemas.microsoft.com/office/powerpoint/2010/main" val="391523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childTnLst>
                                </p:cTn>
                              </p:par>
                              <p:par>
                                <p:cTn id="21" presetID="10"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accent5"/>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791681" y="1003709"/>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29376842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Thumbs up sign">
            <a:extLst>
              <a:ext uri="{FF2B5EF4-FFF2-40B4-BE49-F238E27FC236}">
                <a16:creationId xmlns:a16="http://schemas.microsoft.com/office/drawing/2014/main" id="{3736C84A-EE74-44E1-91DC-D17EC74E00C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6359" y="2021947"/>
            <a:ext cx="5541656" cy="5541656"/>
          </a:xfrm>
          <a:prstGeom prst="rect">
            <a:avLst/>
          </a:prstGeom>
        </p:spPr>
      </p:pic>
      <p:pic>
        <p:nvPicPr>
          <p:cNvPr id="18" name="Graphic 17" descr="Thumbs Down">
            <a:extLst>
              <a:ext uri="{FF2B5EF4-FFF2-40B4-BE49-F238E27FC236}">
                <a16:creationId xmlns:a16="http://schemas.microsoft.com/office/drawing/2014/main" id="{1EC8F269-409A-4102-A932-F2F0AAD54EE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4004841" y="450358"/>
            <a:ext cx="5541779" cy="5541779"/>
          </a:xfrm>
          <a:prstGeom prst="rect">
            <a:avLst/>
          </a:prstGeom>
        </p:spPr>
      </p:pic>
      <p:sp>
        <p:nvSpPr>
          <p:cNvPr id="9" name="Rectangle: Rounded Corners 8">
            <a:extLst>
              <a:ext uri="{FF2B5EF4-FFF2-40B4-BE49-F238E27FC236}">
                <a16:creationId xmlns:a16="http://schemas.microsoft.com/office/drawing/2014/main" id="{E99BEFB1-69B8-4A16-B633-8A0B5155BBFA}"/>
              </a:ext>
            </a:extLst>
          </p:cNvPr>
          <p:cNvSpPr/>
          <p:nvPr/>
        </p:nvSpPr>
        <p:spPr>
          <a:xfrm>
            <a:off x="310572" y="1388613"/>
            <a:ext cx="5453620" cy="216481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True or false (7-10mins)</a:t>
            </a:r>
          </a:p>
          <a:p>
            <a:pPr algn="ctr"/>
            <a:r>
              <a:rPr lang="en-GB" sz="1600" dirty="0"/>
              <a:t>As you’ve probably noticed, things are looking very different to how they did a year ago… but how different are they? </a:t>
            </a:r>
            <a:r>
              <a:rPr lang="en-GB" sz="1600" b="1" dirty="0"/>
              <a:t>Read through the facts on the next slide and use your thumbs to show whether you think that they are true or false</a:t>
            </a:r>
            <a:r>
              <a:rPr lang="en-GB" sz="1600" dirty="0"/>
              <a:t>. Then, click to see if you’re right! </a:t>
            </a:r>
          </a:p>
        </p:txBody>
      </p:sp>
      <p:sp>
        <p:nvSpPr>
          <p:cNvPr id="13" name="Shape 114">
            <a:extLst>
              <a:ext uri="{FF2B5EF4-FFF2-40B4-BE49-F238E27FC236}">
                <a16:creationId xmlns:a16="http://schemas.microsoft.com/office/drawing/2014/main" id="{191FE364-F986-40E3-A100-969F2A39A3E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Have we forgotten?</a:t>
            </a:r>
          </a:p>
        </p:txBody>
      </p:sp>
      <p:sp>
        <p:nvSpPr>
          <p:cNvPr id="15" name="Pentagon 20">
            <a:extLst>
              <a:ext uri="{FF2B5EF4-FFF2-40B4-BE49-F238E27FC236}">
                <a16:creationId xmlns:a16="http://schemas.microsoft.com/office/drawing/2014/main" id="{40DCA272-88B3-46A5-8F93-62B0BDB5560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7" name="Graphic 16" descr="Thought bubble">
            <a:extLst>
              <a:ext uri="{FF2B5EF4-FFF2-40B4-BE49-F238E27FC236}">
                <a16:creationId xmlns:a16="http://schemas.microsoft.com/office/drawing/2014/main" id="{133BFD1E-A055-4887-90F9-D5181F4D933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pic>
        <p:nvPicPr>
          <p:cNvPr id="5" name="Graphic 4" descr="Thumbs up sign">
            <a:extLst>
              <a:ext uri="{FF2B5EF4-FFF2-40B4-BE49-F238E27FC236}">
                <a16:creationId xmlns:a16="http://schemas.microsoft.com/office/drawing/2014/main" id="{ED83C157-74BF-4B4B-B035-D7772207808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31841" y="3696757"/>
            <a:ext cx="2980188" cy="2980188"/>
          </a:xfrm>
          <a:prstGeom prst="rect">
            <a:avLst/>
          </a:prstGeom>
        </p:spPr>
      </p:pic>
      <p:pic>
        <p:nvPicPr>
          <p:cNvPr id="14" name="Graphic 13" descr="Thumbs Down">
            <a:extLst>
              <a:ext uri="{FF2B5EF4-FFF2-40B4-BE49-F238E27FC236}">
                <a16:creationId xmlns:a16="http://schemas.microsoft.com/office/drawing/2014/main" id="{E24D4DB6-545D-460C-B013-BE360BFD10B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flipH="1">
            <a:off x="6436488" y="1075557"/>
            <a:ext cx="2980800" cy="2980800"/>
          </a:xfrm>
          <a:prstGeom prst="rect">
            <a:avLst/>
          </a:prstGeom>
        </p:spPr>
      </p:pic>
      <p:sp>
        <p:nvSpPr>
          <p:cNvPr id="20" name="Speech Bubble: Rectangle with Corners Rounded 19">
            <a:extLst>
              <a:ext uri="{FF2B5EF4-FFF2-40B4-BE49-F238E27FC236}">
                <a16:creationId xmlns:a16="http://schemas.microsoft.com/office/drawing/2014/main" id="{2A553BE4-ECAE-49BC-A293-121F68931123}"/>
              </a:ext>
            </a:extLst>
          </p:cNvPr>
          <p:cNvSpPr/>
          <p:nvPr/>
        </p:nvSpPr>
        <p:spPr>
          <a:xfrm>
            <a:off x="2783637" y="3940241"/>
            <a:ext cx="2977167" cy="691554"/>
          </a:xfrm>
          <a:prstGeom prst="wedgeRoundRectCallout">
            <a:avLst>
              <a:gd name="adj1" fmla="val -67226"/>
              <a:gd name="adj2" fmla="val 61108"/>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true!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E0E87CE7-AE52-4E9D-9054-4A12CC7CE458}"/>
              </a:ext>
            </a:extLst>
          </p:cNvPr>
          <p:cNvSpPr/>
          <p:nvPr/>
        </p:nvSpPr>
        <p:spPr>
          <a:xfrm>
            <a:off x="5956615" y="3940241"/>
            <a:ext cx="2977167" cy="691554"/>
          </a:xfrm>
          <a:prstGeom prst="wedgeRoundRectCallout">
            <a:avLst>
              <a:gd name="adj1" fmla="val -8909"/>
              <a:gd name="adj2" fmla="val -106264"/>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false!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28" name="Rectangle: Rounded Corners 27">
            <a:extLst>
              <a:ext uri="{FF2B5EF4-FFF2-40B4-BE49-F238E27FC236}">
                <a16:creationId xmlns:a16="http://schemas.microsoft.com/office/drawing/2014/main" id="{F77D121A-0D6E-4C58-838F-9B26866815B5}"/>
              </a:ext>
            </a:extLst>
          </p:cNvPr>
          <p:cNvSpPr/>
          <p:nvPr/>
        </p:nvSpPr>
        <p:spPr>
          <a:xfrm>
            <a:off x="3715473" y="5002744"/>
            <a:ext cx="5218309" cy="1376206"/>
          </a:xfrm>
          <a:prstGeom prst="roundRect">
            <a:avLst/>
          </a:prstGeom>
          <a:solidFill>
            <a:schemeClr val="tx2"/>
          </a:solidFill>
          <a:ln w="28575">
            <a:solidFill>
              <a:schemeClr val="bg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If you think that a “fact” in false, make a 	prediction for what you think the truth is and see if you get it right!</a:t>
            </a:r>
          </a:p>
        </p:txBody>
      </p:sp>
      <p:pic>
        <p:nvPicPr>
          <p:cNvPr id="26" name="Picture 25" descr="A picture containing graphics, clock, drawing&#10;&#10;Description automatically generated">
            <a:extLst>
              <a:ext uri="{FF2B5EF4-FFF2-40B4-BE49-F238E27FC236}">
                <a16:creationId xmlns:a16="http://schemas.microsoft.com/office/drawing/2014/main" id="{C4E175F5-8A7A-41C4-A05D-8CAC5D1AC951}"/>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3203820" y="5002750"/>
            <a:ext cx="1079973" cy="1618695"/>
          </a:xfrm>
          <a:prstGeom prst="rect">
            <a:avLst/>
          </a:prstGeom>
        </p:spPr>
      </p:pic>
    </p:spTree>
    <p:extLst>
      <p:ext uri="{BB962C8B-B14F-4D97-AF65-F5344CB8AC3E}">
        <p14:creationId xmlns:p14="http://schemas.microsoft.com/office/powerpoint/2010/main" val="15065554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33">
            <a:extLst>
              <a:ext uri="{FF2B5EF4-FFF2-40B4-BE49-F238E27FC236}">
                <a16:creationId xmlns:a16="http://schemas.microsoft.com/office/drawing/2014/main" id="{93AECE9F-BF18-4573-BCD0-E0DF46C97DE0}"/>
              </a:ext>
            </a:extLst>
          </p:cNvPr>
          <p:cNvSpPr/>
          <p:nvPr/>
        </p:nvSpPr>
        <p:spPr>
          <a:xfrm>
            <a:off x="1027751" y="1208508"/>
            <a:ext cx="4805890" cy="606883"/>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We are </a:t>
            </a:r>
            <a:r>
              <a:rPr lang="en-GB" sz="1600" b="1" dirty="0">
                <a:solidFill>
                  <a:schemeClr val="tx1"/>
                </a:solidFill>
                <a:latin typeface="Century Gothic"/>
                <a:ea typeface="Century Gothic"/>
                <a:cs typeface="Century Gothic"/>
                <a:sym typeface="Century Gothic"/>
              </a:rPr>
              <a:t>throwing away 129 </a:t>
            </a:r>
            <a:r>
              <a:rPr lang="en-GB" sz="1600" dirty="0">
                <a:solidFill>
                  <a:schemeClr val="tx1"/>
                </a:solidFill>
                <a:latin typeface="Century Gothic"/>
                <a:ea typeface="Century Gothic"/>
                <a:cs typeface="Century Gothic"/>
                <a:sym typeface="Century Gothic"/>
              </a:rPr>
              <a:t>billion </a:t>
            </a:r>
            <a:r>
              <a:rPr lang="en-GB" sz="1600" b="1" dirty="0">
                <a:solidFill>
                  <a:schemeClr val="tx1"/>
                </a:solidFill>
                <a:latin typeface="Century Gothic"/>
                <a:ea typeface="Century Gothic"/>
                <a:cs typeface="Century Gothic"/>
                <a:sym typeface="Century Gothic"/>
              </a:rPr>
              <a:t>face masks</a:t>
            </a:r>
            <a:r>
              <a:rPr lang="en-GB" sz="1600" dirty="0">
                <a:solidFill>
                  <a:schemeClr val="tx1"/>
                </a:solidFill>
                <a:latin typeface="Century Gothic"/>
                <a:ea typeface="Century Gothic"/>
                <a:cs typeface="Century Gothic"/>
                <a:sym typeface="Century Gothic"/>
              </a:rPr>
              <a:t> every month globally during the pandemic</a:t>
            </a:r>
            <a:r>
              <a:rPr lang="en-GB" sz="1600" baseline="30000" dirty="0">
                <a:solidFill>
                  <a:schemeClr val="tx1"/>
                </a:solidFill>
                <a:latin typeface="Century Gothic"/>
                <a:ea typeface="Century Gothic"/>
                <a:cs typeface="Century Gothic"/>
                <a:sym typeface="Century Gothic"/>
              </a:rPr>
              <a:t>1</a:t>
            </a:r>
            <a:r>
              <a:rPr lang="en-GB" sz="1600" dirty="0">
                <a:solidFill>
                  <a:schemeClr val="tx1"/>
                </a:solidFill>
                <a:latin typeface="Century Gothic"/>
                <a:ea typeface="Century Gothic"/>
                <a:cs typeface="Century Gothic"/>
                <a:sym typeface="Century Gothic"/>
              </a:rPr>
              <a:t>.</a:t>
            </a:r>
          </a:p>
        </p:txBody>
      </p:sp>
      <p:sp>
        <p:nvSpPr>
          <p:cNvPr id="8" name="Rectangle: Rounded Corners 33">
            <a:extLst>
              <a:ext uri="{FF2B5EF4-FFF2-40B4-BE49-F238E27FC236}">
                <a16:creationId xmlns:a16="http://schemas.microsoft.com/office/drawing/2014/main" id="{81A27C7C-39D1-48D2-9503-10CCFE9CDB11}"/>
              </a:ext>
            </a:extLst>
          </p:cNvPr>
          <p:cNvSpPr/>
          <p:nvPr/>
        </p:nvSpPr>
        <p:spPr>
          <a:xfrm>
            <a:off x="3215950" y="3390475"/>
            <a:ext cx="4850944" cy="624508"/>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 amount people spent on </a:t>
            </a:r>
            <a:r>
              <a:rPr lang="en-GB" sz="1600" b="1" dirty="0">
                <a:solidFill>
                  <a:schemeClr val="tx1"/>
                </a:solidFill>
                <a:latin typeface="Century Gothic"/>
                <a:ea typeface="Century Gothic"/>
                <a:cs typeface="Century Gothic"/>
                <a:sym typeface="Century Gothic"/>
              </a:rPr>
              <a:t>food delivery services </a:t>
            </a:r>
            <a:r>
              <a:rPr lang="en-GB" sz="1600" dirty="0">
                <a:solidFill>
                  <a:schemeClr val="tx1"/>
                </a:solidFill>
                <a:latin typeface="Century Gothic"/>
                <a:ea typeface="Century Gothic"/>
                <a:cs typeface="Century Gothic"/>
                <a:sym typeface="Century Gothic"/>
              </a:rPr>
              <a:t>rose by 30% between April 2019-2020</a:t>
            </a:r>
            <a:r>
              <a:rPr lang="en-GB" sz="1600" baseline="30000" dirty="0">
                <a:solidFill>
                  <a:schemeClr val="tx1"/>
                </a:solidFill>
                <a:latin typeface="Century Gothic"/>
                <a:ea typeface="Century Gothic"/>
                <a:cs typeface="Century Gothic"/>
                <a:sym typeface="Century Gothic"/>
              </a:rPr>
              <a:t>2</a:t>
            </a:r>
            <a:r>
              <a:rPr lang="en-GB" sz="1600" dirty="0">
                <a:solidFill>
                  <a:schemeClr val="tx1"/>
                </a:solidFill>
                <a:latin typeface="Century Gothic"/>
                <a:ea typeface="Century Gothic"/>
                <a:cs typeface="Century Gothic"/>
                <a:sym typeface="Century Gothic"/>
              </a:rPr>
              <a:t>.</a:t>
            </a:r>
          </a:p>
        </p:txBody>
      </p:sp>
      <p:sp>
        <p:nvSpPr>
          <p:cNvPr id="25" name="Shape 114">
            <a:extLst>
              <a:ext uri="{FF2B5EF4-FFF2-40B4-BE49-F238E27FC236}">
                <a16:creationId xmlns:a16="http://schemas.microsoft.com/office/drawing/2014/main" id="{FE1FF56C-3F20-4653-997B-0ED37CB20DAB}"/>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Have we forgotten?</a:t>
            </a:r>
          </a:p>
        </p:txBody>
      </p:sp>
      <p:sp>
        <p:nvSpPr>
          <p:cNvPr id="27" name="Pentagon 20">
            <a:extLst>
              <a:ext uri="{FF2B5EF4-FFF2-40B4-BE49-F238E27FC236}">
                <a16:creationId xmlns:a16="http://schemas.microsoft.com/office/drawing/2014/main" id="{EF42EBA2-59F1-4BC8-B313-C0EC66220D9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9" name="Graphic 28" descr="Thought bubble">
            <a:extLst>
              <a:ext uri="{FF2B5EF4-FFF2-40B4-BE49-F238E27FC236}">
                <a16:creationId xmlns:a16="http://schemas.microsoft.com/office/drawing/2014/main" id="{63CF7BC6-F540-4E3E-8B90-14B75F4F902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796" y="181055"/>
            <a:ext cx="597300" cy="597300"/>
          </a:xfrm>
          <a:prstGeom prst="rect">
            <a:avLst/>
          </a:prstGeom>
        </p:spPr>
      </p:pic>
      <p:sp>
        <p:nvSpPr>
          <p:cNvPr id="35" name="Rectangle: Rounded Corners 33">
            <a:extLst>
              <a:ext uri="{FF2B5EF4-FFF2-40B4-BE49-F238E27FC236}">
                <a16:creationId xmlns:a16="http://schemas.microsoft.com/office/drawing/2014/main" id="{E096A96F-6481-40D1-9470-03D1BFC5C1BF}"/>
              </a:ext>
            </a:extLst>
          </p:cNvPr>
          <p:cNvSpPr/>
          <p:nvPr/>
        </p:nvSpPr>
        <p:spPr>
          <a:xfrm>
            <a:off x="209868" y="1996522"/>
            <a:ext cx="5692054" cy="102958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This is true! </a:t>
            </a:r>
            <a:r>
              <a:rPr lang="en-GB" sz="1600" dirty="0">
                <a:solidFill>
                  <a:schemeClr val="tx1"/>
                </a:solidFill>
                <a:ea typeface="Century Gothic"/>
                <a:cs typeface="Century Gothic"/>
                <a:sym typeface="Century Gothic"/>
              </a:rPr>
              <a:t>A charity called Surfers against Sewage has said it’s seen an “</a:t>
            </a:r>
            <a:r>
              <a:rPr lang="en-GB" sz="1600" b="1" dirty="0">
                <a:solidFill>
                  <a:schemeClr val="tx1"/>
                </a:solidFill>
                <a:ea typeface="Century Gothic"/>
                <a:cs typeface="Century Gothic"/>
                <a:sym typeface="Century Gothic"/>
              </a:rPr>
              <a:t>explosion” of abandoned masks and gloves on the beaches and in rivers</a:t>
            </a:r>
            <a:r>
              <a:rPr lang="en-GB" sz="1600" dirty="0">
                <a:solidFill>
                  <a:schemeClr val="tx1"/>
                </a:solidFill>
                <a:ea typeface="Century Gothic"/>
                <a:cs typeface="Century Gothic"/>
                <a:sym typeface="Century Gothic"/>
              </a:rPr>
              <a:t> around the UK. </a:t>
            </a:r>
            <a:endParaRPr lang="en-GB" sz="1600" b="1" dirty="0">
              <a:solidFill>
                <a:schemeClr val="tx1"/>
              </a:solidFill>
              <a:latin typeface="Century Gothic"/>
              <a:ea typeface="Century Gothic"/>
              <a:cs typeface="Century Gothic"/>
              <a:sym typeface="Century Gothic"/>
            </a:endParaRPr>
          </a:p>
        </p:txBody>
      </p:sp>
      <p:pic>
        <p:nvPicPr>
          <p:cNvPr id="37" name="Graphic 36" descr="Badge Tick1">
            <a:extLst>
              <a:ext uri="{FF2B5EF4-FFF2-40B4-BE49-F238E27FC236}">
                <a16:creationId xmlns:a16="http://schemas.microsoft.com/office/drawing/2014/main" id="{BCEFD957-30A3-40D1-BF1F-E701B1CAEEB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351" y="1032677"/>
            <a:ext cx="914400" cy="914400"/>
          </a:xfrm>
          <a:prstGeom prst="rect">
            <a:avLst/>
          </a:prstGeom>
        </p:spPr>
      </p:pic>
      <p:pic>
        <p:nvPicPr>
          <p:cNvPr id="45" name="Graphic 44" descr="Badge Cross">
            <a:extLst>
              <a:ext uri="{FF2B5EF4-FFF2-40B4-BE49-F238E27FC236}">
                <a16:creationId xmlns:a16="http://schemas.microsoft.com/office/drawing/2014/main" id="{DC3B7A39-5FA0-43B9-81BB-D43CED6C02D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098478" y="3253407"/>
            <a:ext cx="914400" cy="914400"/>
          </a:xfrm>
          <a:prstGeom prst="rect">
            <a:avLst/>
          </a:prstGeom>
        </p:spPr>
      </p:pic>
      <p:sp>
        <p:nvSpPr>
          <p:cNvPr id="47" name="Rectangle: Rounded Corners 33">
            <a:extLst>
              <a:ext uri="{FF2B5EF4-FFF2-40B4-BE49-F238E27FC236}">
                <a16:creationId xmlns:a16="http://schemas.microsoft.com/office/drawing/2014/main" id="{98F2A364-DEEA-489B-98F4-0C46165CC3D1}"/>
              </a:ext>
            </a:extLst>
          </p:cNvPr>
          <p:cNvSpPr/>
          <p:nvPr/>
        </p:nvSpPr>
        <p:spPr>
          <a:xfrm>
            <a:off x="3215950" y="4136246"/>
            <a:ext cx="5692054" cy="116384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This is false - they actually only rose by 15%, but critics say that </a:t>
            </a:r>
            <a:r>
              <a:rPr lang="en-GB" sz="1600" b="1" dirty="0">
                <a:solidFill>
                  <a:schemeClr val="tx1"/>
                </a:solidFill>
                <a:latin typeface="Century Gothic"/>
                <a:ea typeface="Century Gothic"/>
                <a:cs typeface="Century Gothic"/>
                <a:sym typeface="Century Gothic"/>
              </a:rPr>
              <a:t>food delivery services use lots of single use containers and packaging </a:t>
            </a:r>
            <a:r>
              <a:rPr lang="en-GB" sz="1600" dirty="0">
                <a:solidFill>
                  <a:schemeClr val="tx1"/>
                </a:solidFill>
                <a:latin typeface="Century Gothic"/>
                <a:ea typeface="Century Gothic"/>
                <a:cs typeface="Century Gothic"/>
                <a:sym typeface="Century Gothic"/>
              </a:rPr>
              <a:t>which are often not recyclable.   </a:t>
            </a:r>
          </a:p>
        </p:txBody>
      </p:sp>
      <p:pic>
        <p:nvPicPr>
          <p:cNvPr id="53" name="Graphic 52" descr="Thumbs up sign">
            <a:extLst>
              <a:ext uri="{FF2B5EF4-FFF2-40B4-BE49-F238E27FC236}">
                <a16:creationId xmlns:a16="http://schemas.microsoft.com/office/drawing/2014/main" id="{2DEC13E0-4F10-4254-85D6-AB699DB1D63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5427" y="5352340"/>
            <a:ext cx="1479045" cy="1479045"/>
          </a:xfrm>
          <a:prstGeom prst="rect">
            <a:avLst/>
          </a:prstGeom>
        </p:spPr>
      </p:pic>
      <p:pic>
        <p:nvPicPr>
          <p:cNvPr id="55" name="Graphic 54" descr="Thumbs Down">
            <a:extLst>
              <a:ext uri="{FF2B5EF4-FFF2-40B4-BE49-F238E27FC236}">
                <a16:creationId xmlns:a16="http://schemas.microsoft.com/office/drawing/2014/main" id="{75D1A4A1-5DD3-4F90-B91F-C638461E7A7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flipH="1">
            <a:off x="7792853" y="5415202"/>
            <a:ext cx="1479349" cy="1479349"/>
          </a:xfrm>
          <a:prstGeom prst="rect">
            <a:avLst/>
          </a:prstGeom>
        </p:spPr>
      </p:pic>
      <p:sp>
        <p:nvSpPr>
          <p:cNvPr id="57" name="Speech Bubble: Rectangle with Corners Rounded 56">
            <a:extLst>
              <a:ext uri="{FF2B5EF4-FFF2-40B4-BE49-F238E27FC236}">
                <a16:creationId xmlns:a16="http://schemas.microsoft.com/office/drawing/2014/main" id="{BD10C190-7CBC-45F4-BA32-6960AC739F01}"/>
              </a:ext>
            </a:extLst>
          </p:cNvPr>
          <p:cNvSpPr/>
          <p:nvPr/>
        </p:nvSpPr>
        <p:spPr>
          <a:xfrm>
            <a:off x="1611266" y="6146157"/>
            <a:ext cx="2638073" cy="491146"/>
          </a:xfrm>
          <a:prstGeom prst="wedgeRoundRectCallout">
            <a:avLst>
              <a:gd name="adj1" fmla="val -62343"/>
              <a:gd name="adj2" fmla="val -52022"/>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true!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59" name="Speech Bubble: Rectangle with Corners Rounded 58">
            <a:extLst>
              <a:ext uri="{FF2B5EF4-FFF2-40B4-BE49-F238E27FC236}">
                <a16:creationId xmlns:a16="http://schemas.microsoft.com/office/drawing/2014/main" id="{569C4EA7-EDD6-498B-927D-FCF3A2D34811}"/>
              </a:ext>
            </a:extLst>
          </p:cNvPr>
          <p:cNvSpPr/>
          <p:nvPr/>
        </p:nvSpPr>
        <p:spPr>
          <a:xfrm>
            <a:off x="4894663" y="6146157"/>
            <a:ext cx="2638073" cy="491146"/>
          </a:xfrm>
          <a:prstGeom prst="wedgeRoundRectCallout">
            <a:avLst>
              <a:gd name="adj1" fmla="val 61601"/>
              <a:gd name="adj2" fmla="val -4907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false!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64" name="Rectangle: Rounded Corners 63">
            <a:extLst>
              <a:ext uri="{FF2B5EF4-FFF2-40B4-BE49-F238E27FC236}">
                <a16:creationId xmlns:a16="http://schemas.microsoft.com/office/drawing/2014/main" id="{E51FBFBB-AF0A-4E5D-9440-3A5C190FB48C}"/>
              </a:ext>
            </a:extLst>
          </p:cNvPr>
          <p:cNvSpPr/>
          <p:nvPr/>
        </p:nvSpPr>
        <p:spPr>
          <a:xfrm>
            <a:off x="1611266" y="5603244"/>
            <a:ext cx="5921470" cy="3961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it true or false?</a:t>
            </a:r>
            <a:endParaRPr lang="en-GB" sz="1600" dirty="0"/>
          </a:p>
        </p:txBody>
      </p:sp>
      <p:pic>
        <p:nvPicPr>
          <p:cNvPr id="72" name="Picture 71">
            <a:extLst>
              <a:ext uri="{FF2B5EF4-FFF2-40B4-BE49-F238E27FC236}">
                <a16:creationId xmlns:a16="http://schemas.microsoft.com/office/drawing/2014/main" id="{F2E762D3-77D2-488D-8033-FF7BA5A563EC}"/>
              </a:ext>
            </a:extLst>
          </p:cNvPr>
          <p:cNvPicPr>
            <a:picLocks noChangeAspect="1"/>
          </p:cNvPicPr>
          <p:nvPr/>
        </p:nvPicPr>
        <p:blipFill>
          <a:blip r:embed="rId13"/>
          <a:stretch>
            <a:fillRect/>
          </a:stretch>
        </p:blipFill>
        <p:spPr>
          <a:xfrm>
            <a:off x="166637" y="3378892"/>
            <a:ext cx="2889258" cy="1897499"/>
          </a:xfrm>
          <a:prstGeom prst="rect">
            <a:avLst/>
          </a:prstGeom>
        </p:spPr>
      </p:pic>
      <p:pic>
        <p:nvPicPr>
          <p:cNvPr id="74" name="Picture 73">
            <a:extLst>
              <a:ext uri="{FF2B5EF4-FFF2-40B4-BE49-F238E27FC236}">
                <a16:creationId xmlns:a16="http://schemas.microsoft.com/office/drawing/2014/main" id="{A4322348-A855-41D7-82A8-2428939B94E6}"/>
              </a:ext>
            </a:extLst>
          </p:cNvPr>
          <p:cNvPicPr>
            <a:picLocks noChangeAspect="1"/>
          </p:cNvPicPr>
          <p:nvPr/>
        </p:nvPicPr>
        <p:blipFill>
          <a:blip r:embed="rId14"/>
          <a:stretch>
            <a:fillRect/>
          </a:stretch>
        </p:blipFill>
        <p:spPr>
          <a:xfrm>
            <a:off x="6018746" y="1182004"/>
            <a:ext cx="2889258" cy="1892812"/>
          </a:xfrm>
          <a:prstGeom prst="rect">
            <a:avLst/>
          </a:prstGeom>
        </p:spPr>
      </p:pic>
    </p:spTree>
    <p:extLst>
      <p:ext uri="{BB962C8B-B14F-4D97-AF65-F5344CB8AC3E}">
        <p14:creationId xmlns:p14="http://schemas.microsoft.com/office/powerpoint/2010/main" val="3371758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2"/>
                                        </p:tgtEl>
                                        <p:attrNameLst>
                                          <p:attrName>style.visibility</p:attrName>
                                        </p:attrNameLst>
                                      </p:cBhvr>
                                      <p:to>
                                        <p:strVal val="visible"/>
                                      </p:to>
                                    </p:set>
                                    <p:animEffect transition="in" filter="fade">
                                      <p:cBhvr>
                                        <p:cTn id="15" dur="500"/>
                                        <p:tgtEl>
                                          <p:spTgt spid="7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500"/>
                                        <p:tgtEl>
                                          <p:spTgt spid="4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5" grpId="0" animBg="1"/>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094DF6A-EBE8-4B29-AFAD-D0B627E632D3}"/>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166637" y="3335319"/>
            <a:ext cx="2939244" cy="1945991"/>
          </a:xfrm>
          <a:prstGeom prst="rect">
            <a:avLst/>
          </a:prstGeom>
        </p:spPr>
      </p:pic>
      <p:pic>
        <p:nvPicPr>
          <p:cNvPr id="3" name="Graphic 2" descr="Badge Cross">
            <a:extLst>
              <a:ext uri="{FF2B5EF4-FFF2-40B4-BE49-F238E27FC236}">
                <a16:creationId xmlns:a16="http://schemas.microsoft.com/office/drawing/2014/main" id="{FFA26690-66DF-4B5D-A363-29FDAA3FE12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8302" y="1059760"/>
            <a:ext cx="914400" cy="914400"/>
          </a:xfrm>
          <a:prstGeom prst="rect">
            <a:avLst/>
          </a:prstGeom>
        </p:spPr>
      </p:pic>
      <p:sp>
        <p:nvSpPr>
          <p:cNvPr id="7" name="Rectangle: Rounded Corners 33">
            <a:extLst>
              <a:ext uri="{FF2B5EF4-FFF2-40B4-BE49-F238E27FC236}">
                <a16:creationId xmlns:a16="http://schemas.microsoft.com/office/drawing/2014/main" id="{93AECE9F-BF18-4573-BCD0-E0DF46C97DE0}"/>
              </a:ext>
            </a:extLst>
          </p:cNvPr>
          <p:cNvSpPr/>
          <p:nvPr/>
        </p:nvSpPr>
        <p:spPr>
          <a:xfrm>
            <a:off x="1052801" y="1162307"/>
            <a:ext cx="4805890" cy="756011"/>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In May, it was reported that </a:t>
            </a:r>
            <a:r>
              <a:rPr lang="en-GB" sz="1600" b="1" dirty="0">
                <a:solidFill>
                  <a:schemeClr val="tx1"/>
                </a:solidFill>
                <a:latin typeface="Century Gothic"/>
                <a:ea typeface="Century Gothic"/>
                <a:cs typeface="Century Gothic"/>
                <a:sym typeface="Century Gothic"/>
              </a:rPr>
              <a:t>traffic in the UK </a:t>
            </a:r>
            <a:r>
              <a:rPr lang="en-GB" sz="1600" dirty="0">
                <a:solidFill>
                  <a:schemeClr val="tx1"/>
                </a:solidFill>
                <a:latin typeface="Century Gothic"/>
                <a:ea typeface="Century Gothic"/>
                <a:cs typeface="Century Gothic"/>
                <a:sym typeface="Century Gothic"/>
              </a:rPr>
              <a:t>was at its </a:t>
            </a:r>
            <a:r>
              <a:rPr lang="en-GB" sz="1600" b="1" dirty="0">
                <a:solidFill>
                  <a:schemeClr val="tx1"/>
                </a:solidFill>
                <a:latin typeface="Century Gothic"/>
                <a:ea typeface="Century Gothic"/>
                <a:cs typeface="Century Gothic"/>
                <a:sym typeface="Century Gothic"/>
              </a:rPr>
              <a:t>highest levels </a:t>
            </a:r>
            <a:r>
              <a:rPr lang="en-GB" sz="1600" dirty="0">
                <a:solidFill>
                  <a:schemeClr val="tx1"/>
                </a:solidFill>
                <a:latin typeface="Century Gothic"/>
                <a:ea typeface="Century Gothic"/>
                <a:cs typeface="Century Gothic"/>
                <a:sym typeface="Century Gothic"/>
              </a:rPr>
              <a:t>since the</a:t>
            </a:r>
            <a:r>
              <a:rPr lang="en-GB" sz="1600" b="1" dirty="0">
                <a:solidFill>
                  <a:schemeClr val="tx1"/>
                </a:solidFill>
                <a:latin typeface="Century Gothic"/>
                <a:ea typeface="Century Gothic"/>
                <a:cs typeface="Century Gothic"/>
                <a:sym typeface="Century Gothic"/>
              </a:rPr>
              <a:t> 1970s.</a:t>
            </a:r>
            <a:endParaRPr lang="en-GB" sz="1600" dirty="0">
              <a:solidFill>
                <a:schemeClr val="tx1"/>
              </a:solidFill>
              <a:latin typeface="Century Gothic"/>
              <a:ea typeface="Century Gothic"/>
              <a:cs typeface="Century Gothic"/>
              <a:sym typeface="Century Gothic"/>
            </a:endParaRPr>
          </a:p>
        </p:txBody>
      </p:sp>
      <p:sp>
        <p:nvSpPr>
          <p:cNvPr id="8" name="Rectangle: Rounded Corners 33">
            <a:extLst>
              <a:ext uri="{FF2B5EF4-FFF2-40B4-BE49-F238E27FC236}">
                <a16:creationId xmlns:a16="http://schemas.microsoft.com/office/drawing/2014/main" id="{81A27C7C-39D1-48D2-9503-10CCFE9CDB11}"/>
              </a:ext>
            </a:extLst>
          </p:cNvPr>
          <p:cNvSpPr/>
          <p:nvPr/>
        </p:nvSpPr>
        <p:spPr>
          <a:xfrm>
            <a:off x="3215950" y="3370044"/>
            <a:ext cx="4850944" cy="797763"/>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The amount of single-use plastic we use has increased </a:t>
            </a:r>
            <a:r>
              <a:rPr lang="en-GB" sz="1600" dirty="0">
                <a:solidFill>
                  <a:schemeClr val="tx1"/>
                </a:solidFill>
                <a:latin typeface="Century Gothic"/>
                <a:ea typeface="Century Gothic"/>
                <a:cs typeface="Century Gothic"/>
                <a:sym typeface="Century Gothic"/>
              </a:rPr>
              <a:t>since the Coronavirus pandemic.</a:t>
            </a:r>
          </a:p>
        </p:txBody>
      </p:sp>
      <p:sp>
        <p:nvSpPr>
          <p:cNvPr id="25" name="Shape 114">
            <a:extLst>
              <a:ext uri="{FF2B5EF4-FFF2-40B4-BE49-F238E27FC236}">
                <a16:creationId xmlns:a16="http://schemas.microsoft.com/office/drawing/2014/main" id="{FE1FF56C-3F20-4653-997B-0ED37CB20DAB}"/>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Have we forgotten?</a:t>
            </a:r>
          </a:p>
        </p:txBody>
      </p:sp>
      <p:sp>
        <p:nvSpPr>
          <p:cNvPr id="27" name="Pentagon 20">
            <a:extLst>
              <a:ext uri="{FF2B5EF4-FFF2-40B4-BE49-F238E27FC236}">
                <a16:creationId xmlns:a16="http://schemas.microsoft.com/office/drawing/2014/main" id="{EF42EBA2-59F1-4BC8-B313-C0EC66220D9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9" name="Graphic 28" descr="Thought bubble">
            <a:extLst>
              <a:ext uri="{FF2B5EF4-FFF2-40B4-BE49-F238E27FC236}">
                <a16:creationId xmlns:a16="http://schemas.microsoft.com/office/drawing/2014/main" id="{63CF7BC6-F540-4E3E-8B90-14B75F4F902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sp>
        <p:nvSpPr>
          <p:cNvPr id="35" name="Rectangle: Rounded Corners 33">
            <a:extLst>
              <a:ext uri="{FF2B5EF4-FFF2-40B4-BE49-F238E27FC236}">
                <a16:creationId xmlns:a16="http://schemas.microsoft.com/office/drawing/2014/main" id="{E096A96F-6481-40D1-9470-03D1BFC5C1BF}"/>
              </a:ext>
            </a:extLst>
          </p:cNvPr>
          <p:cNvSpPr/>
          <p:nvPr/>
        </p:nvSpPr>
        <p:spPr>
          <a:xfrm>
            <a:off x="166637" y="2071916"/>
            <a:ext cx="5692054" cy="95531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This is false- </a:t>
            </a:r>
            <a:r>
              <a:rPr lang="en-GB" sz="1600" dirty="0">
                <a:solidFill>
                  <a:schemeClr val="tx1"/>
                </a:solidFill>
                <a:latin typeface="Century Gothic"/>
                <a:ea typeface="Century Gothic"/>
                <a:cs typeface="Century Gothic"/>
                <a:sym typeface="Century Gothic"/>
              </a:rPr>
              <a:t>traffic was </a:t>
            </a:r>
            <a:r>
              <a:rPr lang="en-GB" sz="1600" b="1" dirty="0">
                <a:solidFill>
                  <a:schemeClr val="tx1"/>
                </a:solidFill>
                <a:latin typeface="Century Gothic"/>
                <a:ea typeface="Century Gothic"/>
                <a:cs typeface="Century Gothic"/>
                <a:sym typeface="Century Gothic"/>
              </a:rPr>
              <a:t>actually less traffic in May than there has been in over 50 years,</a:t>
            </a:r>
            <a:r>
              <a:rPr lang="en-GB" sz="1600" dirty="0">
                <a:solidFill>
                  <a:schemeClr val="tx1"/>
                </a:solidFill>
                <a:latin typeface="Century Gothic"/>
                <a:ea typeface="Century Gothic"/>
                <a:cs typeface="Century Gothic"/>
                <a:sym typeface="Century Gothic"/>
              </a:rPr>
              <a:t> which helped </a:t>
            </a:r>
            <a:r>
              <a:rPr lang="en-GB" sz="1600" b="1" dirty="0">
                <a:solidFill>
                  <a:schemeClr val="tx1"/>
                </a:solidFill>
                <a:latin typeface="Century Gothic"/>
                <a:ea typeface="Century Gothic"/>
                <a:cs typeface="Century Gothic"/>
                <a:sym typeface="Century Gothic"/>
              </a:rPr>
              <a:t>reduce carbon emissions! </a:t>
            </a:r>
            <a:r>
              <a:rPr lang="en-GB" sz="1600" dirty="0">
                <a:solidFill>
                  <a:schemeClr val="tx1"/>
                </a:solidFill>
                <a:latin typeface="Century Gothic"/>
                <a:ea typeface="Century Gothic"/>
                <a:cs typeface="Century Gothic"/>
                <a:sym typeface="Century Gothic"/>
              </a:rPr>
              <a:t>There were less planes and trains too!</a:t>
            </a:r>
            <a:endParaRPr lang="en-GB" sz="1600" b="1" dirty="0">
              <a:solidFill>
                <a:schemeClr val="tx1"/>
              </a:solidFill>
              <a:latin typeface="Century Gothic"/>
              <a:ea typeface="Century Gothic"/>
              <a:cs typeface="Century Gothic"/>
              <a:sym typeface="Century Gothic"/>
            </a:endParaRPr>
          </a:p>
        </p:txBody>
      </p:sp>
      <p:pic>
        <p:nvPicPr>
          <p:cNvPr id="37" name="Graphic 36" descr="Badge Tick1">
            <a:extLst>
              <a:ext uri="{FF2B5EF4-FFF2-40B4-BE49-F238E27FC236}">
                <a16:creationId xmlns:a16="http://schemas.microsoft.com/office/drawing/2014/main" id="{BCEFD957-30A3-40D1-BF1F-E701B1CAEEB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066894" y="3330206"/>
            <a:ext cx="914400" cy="914400"/>
          </a:xfrm>
          <a:prstGeom prst="rect">
            <a:avLst/>
          </a:prstGeom>
        </p:spPr>
      </p:pic>
      <p:sp>
        <p:nvSpPr>
          <p:cNvPr id="47" name="Rectangle: Rounded Corners 33">
            <a:extLst>
              <a:ext uri="{FF2B5EF4-FFF2-40B4-BE49-F238E27FC236}">
                <a16:creationId xmlns:a16="http://schemas.microsoft.com/office/drawing/2014/main" id="{98F2A364-DEEA-489B-98F4-0C46165CC3D1}"/>
              </a:ext>
            </a:extLst>
          </p:cNvPr>
          <p:cNvSpPr/>
          <p:nvPr/>
        </p:nvSpPr>
        <p:spPr>
          <a:xfrm>
            <a:off x="3215950" y="4321405"/>
            <a:ext cx="5692054" cy="95498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This is true </a:t>
            </a:r>
            <a:r>
              <a:rPr lang="en-GB" sz="1600" dirty="0">
                <a:solidFill>
                  <a:schemeClr val="tx1"/>
                </a:solidFill>
                <a:latin typeface="Century Gothic"/>
                <a:ea typeface="Century Gothic"/>
                <a:cs typeface="Century Gothic"/>
                <a:sym typeface="Century Gothic"/>
              </a:rPr>
              <a:t>– from single-use cups and menus to gloves and bottles of soaps, </a:t>
            </a:r>
            <a:r>
              <a:rPr lang="en-GB" sz="1600" b="1" dirty="0">
                <a:solidFill>
                  <a:schemeClr val="tx1"/>
                </a:solidFill>
                <a:latin typeface="Century Gothic"/>
                <a:ea typeface="Century Gothic"/>
                <a:cs typeface="Century Gothic"/>
                <a:sym typeface="Century Gothic"/>
              </a:rPr>
              <a:t>experts expect us to use 40% more plastic over the next 10 years.</a:t>
            </a:r>
          </a:p>
        </p:txBody>
      </p:sp>
      <p:pic>
        <p:nvPicPr>
          <p:cNvPr id="53" name="Graphic 52" descr="Thumbs up sign">
            <a:extLst>
              <a:ext uri="{FF2B5EF4-FFF2-40B4-BE49-F238E27FC236}">
                <a16:creationId xmlns:a16="http://schemas.microsoft.com/office/drawing/2014/main" id="{2DEC13E0-4F10-4254-85D6-AB699DB1D63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5427" y="5352340"/>
            <a:ext cx="1479045" cy="1479045"/>
          </a:xfrm>
          <a:prstGeom prst="rect">
            <a:avLst/>
          </a:prstGeom>
        </p:spPr>
      </p:pic>
      <p:pic>
        <p:nvPicPr>
          <p:cNvPr id="55" name="Graphic 54" descr="Thumbs Down">
            <a:extLst>
              <a:ext uri="{FF2B5EF4-FFF2-40B4-BE49-F238E27FC236}">
                <a16:creationId xmlns:a16="http://schemas.microsoft.com/office/drawing/2014/main" id="{75D1A4A1-5DD3-4F90-B91F-C638461E7A74}"/>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flipH="1">
            <a:off x="7792853" y="5415202"/>
            <a:ext cx="1479349" cy="1479349"/>
          </a:xfrm>
          <a:prstGeom prst="rect">
            <a:avLst/>
          </a:prstGeom>
        </p:spPr>
      </p:pic>
      <p:sp>
        <p:nvSpPr>
          <p:cNvPr id="57" name="Speech Bubble: Rectangle with Corners Rounded 56">
            <a:extLst>
              <a:ext uri="{FF2B5EF4-FFF2-40B4-BE49-F238E27FC236}">
                <a16:creationId xmlns:a16="http://schemas.microsoft.com/office/drawing/2014/main" id="{BD10C190-7CBC-45F4-BA32-6960AC739F01}"/>
              </a:ext>
            </a:extLst>
          </p:cNvPr>
          <p:cNvSpPr/>
          <p:nvPr/>
        </p:nvSpPr>
        <p:spPr>
          <a:xfrm>
            <a:off x="1611266" y="6146157"/>
            <a:ext cx="2638073" cy="491146"/>
          </a:xfrm>
          <a:prstGeom prst="wedgeRoundRectCallout">
            <a:avLst>
              <a:gd name="adj1" fmla="val -62343"/>
              <a:gd name="adj2" fmla="val -52022"/>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true!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59" name="Speech Bubble: Rectangle with Corners Rounded 58">
            <a:extLst>
              <a:ext uri="{FF2B5EF4-FFF2-40B4-BE49-F238E27FC236}">
                <a16:creationId xmlns:a16="http://schemas.microsoft.com/office/drawing/2014/main" id="{569C4EA7-EDD6-498B-927D-FCF3A2D34811}"/>
              </a:ext>
            </a:extLst>
          </p:cNvPr>
          <p:cNvSpPr/>
          <p:nvPr/>
        </p:nvSpPr>
        <p:spPr>
          <a:xfrm>
            <a:off x="4894663" y="6146157"/>
            <a:ext cx="2638073" cy="491146"/>
          </a:xfrm>
          <a:prstGeom prst="wedgeRoundRectCallout">
            <a:avLst>
              <a:gd name="adj1" fmla="val 61601"/>
              <a:gd name="adj2" fmla="val -4907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false!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64" name="Rectangle: Rounded Corners 63">
            <a:extLst>
              <a:ext uri="{FF2B5EF4-FFF2-40B4-BE49-F238E27FC236}">
                <a16:creationId xmlns:a16="http://schemas.microsoft.com/office/drawing/2014/main" id="{E51FBFBB-AF0A-4E5D-9440-3A5C190FB48C}"/>
              </a:ext>
            </a:extLst>
          </p:cNvPr>
          <p:cNvSpPr/>
          <p:nvPr/>
        </p:nvSpPr>
        <p:spPr>
          <a:xfrm>
            <a:off x="1611266" y="5603244"/>
            <a:ext cx="5921470" cy="3961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it true or false?</a:t>
            </a:r>
            <a:endParaRPr lang="en-GB" sz="1600" dirty="0"/>
          </a:p>
        </p:txBody>
      </p:sp>
      <p:pic>
        <p:nvPicPr>
          <p:cNvPr id="6" name="Picture 5">
            <a:extLst>
              <a:ext uri="{FF2B5EF4-FFF2-40B4-BE49-F238E27FC236}">
                <a16:creationId xmlns:a16="http://schemas.microsoft.com/office/drawing/2014/main" id="{C55FAA61-52DD-47CA-A1B7-C48625648074}"/>
              </a:ext>
            </a:extLst>
          </p:cNvPr>
          <p:cNvPicPr>
            <a:picLocks noChangeAspect="1"/>
          </p:cNvPicPr>
          <p:nvPr/>
        </p:nvPicPr>
        <p:blipFill>
          <a:blip r:embed="rId14"/>
          <a:stretch>
            <a:fillRect/>
          </a:stretch>
        </p:blipFill>
        <p:spPr>
          <a:xfrm>
            <a:off x="6038119" y="1150380"/>
            <a:ext cx="2939244" cy="1892811"/>
          </a:xfrm>
          <a:prstGeom prst="rect">
            <a:avLst/>
          </a:prstGeom>
        </p:spPr>
      </p:pic>
    </p:spTree>
    <p:extLst>
      <p:ext uri="{BB962C8B-B14F-4D97-AF65-F5344CB8AC3E}">
        <p14:creationId xmlns:p14="http://schemas.microsoft.com/office/powerpoint/2010/main" val="311467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par>
                                <p:cTn id="24" presetID="10" presetClass="entr" presetSubtype="0" fill="hold"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5" grpId="0" animBg="1"/>
      <p:bldP spid="4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7E267462-FF3F-4679-8D0B-F92961BE5FB4}"/>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3928632" y="4765536"/>
            <a:ext cx="1308997" cy="866650"/>
          </a:xfrm>
          <a:prstGeom prst="rect">
            <a:avLst/>
          </a:prstGeom>
        </p:spPr>
      </p:pic>
      <p:pic>
        <p:nvPicPr>
          <p:cNvPr id="22" name="Picture 21">
            <a:extLst>
              <a:ext uri="{FF2B5EF4-FFF2-40B4-BE49-F238E27FC236}">
                <a16:creationId xmlns:a16="http://schemas.microsoft.com/office/drawing/2014/main" id="{CE2AA8B6-98E1-4849-AD1E-C96B5CB6BFD2}"/>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2141486" y="4771358"/>
            <a:ext cx="1308998" cy="842967"/>
          </a:xfrm>
          <a:prstGeom prst="rect">
            <a:avLst/>
          </a:prstGeom>
        </p:spPr>
      </p:pic>
      <p:pic>
        <p:nvPicPr>
          <p:cNvPr id="23" name="Picture 22">
            <a:extLst>
              <a:ext uri="{FF2B5EF4-FFF2-40B4-BE49-F238E27FC236}">
                <a16:creationId xmlns:a16="http://schemas.microsoft.com/office/drawing/2014/main" id="{C176433C-88BE-419E-BBA5-7F8BC494A3C7}"/>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5715777" y="4770846"/>
            <a:ext cx="1286735" cy="845054"/>
          </a:xfrm>
          <a:prstGeom prst="rect">
            <a:avLst/>
          </a:prstGeom>
        </p:spPr>
      </p:pic>
      <p:pic>
        <p:nvPicPr>
          <p:cNvPr id="24" name="Picture 23">
            <a:extLst>
              <a:ext uri="{FF2B5EF4-FFF2-40B4-BE49-F238E27FC236}">
                <a16:creationId xmlns:a16="http://schemas.microsoft.com/office/drawing/2014/main" id="{1A3E49C7-A391-4DF6-B9CF-460C2D46E57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76603" y="4771360"/>
            <a:ext cx="1286735" cy="842967"/>
          </a:xfrm>
          <a:prstGeom prst="rect">
            <a:avLst/>
          </a:prstGeom>
        </p:spPr>
      </p:pic>
      <p:sp>
        <p:nvSpPr>
          <p:cNvPr id="25" name="Shape 114">
            <a:extLst>
              <a:ext uri="{FF2B5EF4-FFF2-40B4-BE49-F238E27FC236}">
                <a16:creationId xmlns:a16="http://schemas.microsoft.com/office/drawing/2014/main" id="{FE1FF56C-3F20-4653-997B-0ED37CB20DAB}"/>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Have we forgotten?</a:t>
            </a:r>
          </a:p>
        </p:txBody>
      </p:sp>
      <p:sp>
        <p:nvSpPr>
          <p:cNvPr id="27" name="Pentagon 20">
            <a:extLst>
              <a:ext uri="{FF2B5EF4-FFF2-40B4-BE49-F238E27FC236}">
                <a16:creationId xmlns:a16="http://schemas.microsoft.com/office/drawing/2014/main" id="{EF42EBA2-59F1-4BC8-B313-C0EC66220D9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9" name="Graphic 28" descr="Thought bubble">
            <a:extLst>
              <a:ext uri="{FF2B5EF4-FFF2-40B4-BE49-F238E27FC236}">
                <a16:creationId xmlns:a16="http://schemas.microsoft.com/office/drawing/2014/main" id="{63CF7BC6-F540-4E3E-8B90-14B75F4F902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796" y="181055"/>
            <a:ext cx="597300" cy="597300"/>
          </a:xfrm>
          <a:prstGeom prst="rect">
            <a:avLst/>
          </a:prstGeom>
        </p:spPr>
      </p:pic>
      <p:sp>
        <p:nvSpPr>
          <p:cNvPr id="20" name="Rectangle: Rounded Corners 19">
            <a:extLst>
              <a:ext uri="{FF2B5EF4-FFF2-40B4-BE49-F238E27FC236}">
                <a16:creationId xmlns:a16="http://schemas.microsoft.com/office/drawing/2014/main" id="{74133AB2-83F3-48C7-8164-D0B7BFDB7B91}"/>
              </a:ext>
            </a:extLst>
          </p:cNvPr>
          <p:cNvSpPr/>
          <p:nvPr/>
        </p:nvSpPr>
        <p:spPr>
          <a:xfrm>
            <a:off x="305446" y="5818809"/>
            <a:ext cx="8505432" cy="762100"/>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Reflect (2-5mins)</a:t>
            </a:r>
          </a:p>
          <a:p>
            <a:pPr algn="ctr"/>
            <a:r>
              <a:rPr lang="en-GB" sz="1600" dirty="0">
                <a:solidFill>
                  <a:schemeClr val="bg1"/>
                </a:solidFill>
              </a:rPr>
              <a:t>Did any of these facts surprise you, or did you already know or expect them?    </a:t>
            </a:r>
          </a:p>
        </p:txBody>
      </p:sp>
      <p:sp>
        <p:nvSpPr>
          <p:cNvPr id="28" name="Rectangle: Rounded Corners 33">
            <a:extLst>
              <a:ext uri="{FF2B5EF4-FFF2-40B4-BE49-F238E27FC236}">
                <a16:creationId xmlns:a16="http://schemas.microsoft.com/office/drawing/2014/main" id="{CAB65915-0B44-44EA-831F-0FF4539C565E}"/>
              </a:ext>
            </a:extLst>
          </p:cNvPr>
          <p:cNvSpPr/>
          <p:nvPr/>
        </p:nvSpPr>
        <p:spPr>
          <a:xfrm>
            <a:off x="3215950" y="1257605"/>
            <a:ext cx="4850944" cy="693599"/>
          </a:xfrm>
          <a:prstGeom prst="roundRect">
            <a:avLst/>
          </a:prstGeom>
          <a:solidFill>
            <a:schemeClr val="bg1">
              <a:lumMod val="95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There </a:t>
            </a:r>
            <a:r>
              <a:rPr lang="en-GB" sz="1600" b="1" dirty="0">
                <a:solidFill>
                  <a:schemeClr val="tx1"/>
                </a:solidFill>
                <a:latin typeface="Century Gothic"/>
                <a:ea typeface="Century Gothic"/>
                <a:cs typeface="Century Gothic"/>
                <a:sym typeface="Century Gothic"/>
              </a:rPr>
              <a:t>haven’t been any environment protests </a:t>
            </a:r>
            <a:r>
              <a:rPr lang="en-GB" sz="1600" dirty="0">
                <a:solidFill>
                  <a:schemeClr val="tx1"/>
                </a:solidFill>
                <a:latin typeface="Century Gothic"/>
                <a:ea typeface="Century Gothic"/>
                <a:cs typeface="Century Gothic"/>
                <a:sym typeface="Century Gothic"/>
              </a:rPr>
              <a:t>since the start of lockdown.</a:t>
            </a:r>
          </a:p>
        </p:txBody>
      </p:sp>
      <p:sp>
        <p:nvSpPr>
          <p:cNvPr id="31" name="Rectangle: Rounded Corners 33">
            <a:extLst>
              <a:ext uri="{FF2B5EF4-FFF2-40B4-BE49-F238E27FC236}">
                <a16:creationId xmlns:a16="http://schemas.microsoft.com/office/drawing/2014/main" id="{5087AD35-707B-450E-9D26-74E0DEE362B4}"/>
              </a:ext>
            </a:extLst>
          </p:cNvPr>
          <p:cNvSpPr/>
          <p:nvPr/>
        </p:nvSpPr>
        <p:spPr>
          <a:xfrm>
            <a:off x="3215950" y="2076583"/>
            <a:ext cx="5692054" cy="101078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Century Gothic"/>
                <a:cs typeface="Century Gothic"/>
                <a:sym typeface="Century Gothic"/>
              </a:rPr>
              <a:t>This is false, </a:t>
            </a:r>
            <a:r>
              <a:rPr lang="en-GB" sz="1600" dirty="0">
                <a:solidFill>
                  <a:schemeClr val="tx1"/>
                </a:solidFill>
                <a:latin typeface="Century Gothic"/>
                <a:ea typeface="Century Gothic"/>
                <a:cs typeface="Century Gothic"/>
                <a:sym typeface="Century Gothic"/>
              </a:rPr>
              <a:t>but protests have been done differently. For much of lockdown, </a:t>
            </a:r>
            <a:r>
              <a:rPr lang="en-GB" sz="1600" b="1" dirty="0">
                <a:solidFill>
                  <a:schemeClr val="tx1"/>
                </a:solidFill>
                <a:latin typeface="Century Gothic"/>
                <a:ea typeface="Century Gothic"/>
                <a:cs typeface="Century Gothic"/>
                <a:sym typeface="Century Gothic"/>
              </a:rPr>
              <a:t>they happened online</a:t>
            </a:r>
            <a:r>
              <a:rPr lang="en-GB" sz="1600" dirty="0">
                <a:solidFill>
                  <a:schemeClr val="tx1"/>
                </a:solidFill>
                <a:latin typeface="Century Gothic"/>
                <a:ea typeface="Century Gothic"/>
                <a:cs typeface="Century Gothic"/>
                <a:sym typeface="Century Gothic"/>
              </a:rPr>
              <a:t>, but recently </a:t>
            </a:r>
            <a:r>
              <a:rPr lang="en-GB" sz="1600" b="1" dirty="0">
                <a:solidFill>
                  <a:schemeClr val="tx1"/>
                </a:solidFill>
                <a:latin typeface="Century Gothic"/>
                <a:ea typeface="Century Gothic"/>
                <a:cs typeface="Century Gothic"/>
                <a:sym typeface="Century Gothic"/>
              </a:rPr>
              <a:t>Extinction Rebellion held their first in-person protest.</a:t>
            </a:r>
          </a:p>
        </p:txBody>
      </p:sp>
      <p:pic>
        <p:nvPicPr>
          <p:cNvPr id="32" name="Graphic 31" descr="Thumbs up sign">
            <a:extLst>
              <a:ext uri="{FF2B5EF4-FFF2-40B4-BE49-F238E27FC236}">
                <a16:creationId xmlns:a16="http://schemas.microsoft.com/office/drawing/2014/main" id="{DEFD6F0D-4C90-4C86-8BB7-5D49FEAFBA9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5427" y="3163320"/>
            <a:ext cx="1479045" cy="1479045"/>
          </a:xfrm>
          <a:prstGeom prst="rect">
            <a:avLst/>
          </a:prstGeom>
        </p:spPr>
      </p:pic>
      <p:pic>
        <p:nvPicPr>
          <p:cNvPr id="33" name="Graphic 32" descr="Thumbs Down">
            <a:extLst>
              <a:ext uri="{FF2B5EF4-FFF2-40B4-BE49-F238E27FC236}">
                <a16:creationId xmlns:a16="http://schemas.microsoft.com/office/drawing/2014/main" id="{CBA81127-55E2-4B9F-8321-B7DA9870CD2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flipH="1">
            <a:off x="7792853" y="3226182"/>
            <a:ext cx="1479349" cy="1479349"/>
          </a:xfrm>
          <a:prstGeom prst="rect">
            <a:avLst/>
          </a:prstGeom>
        </p:spPr>
      </p:pic>
      <p:sp>
        <p:nvSpPr>
          <p:cNvPr id="34" name="Speech Bubble: Rectangle with Corners Rounded 33">
            <a:extLst>
              <a:ext uri="{FF2B5EF4-FFF2-40B4-BE49-F238E27FC236}">
                <a16:creationId xmlns:a16="http://schemas.microsoft.com/office/drawing/2014/main" id="{CE1FE252-4374-48D9-917A-37F59BDC7CA5}"/>
              </a:ext>
            </a:extLst>
          </p:cNvPr>
          <p:cNvSpPr/>
          <p:nvPr/>
        </p:nvSpPr>
        <p:spPr>
          <a:xfrm>
            <a:off x="1611266" y="3957137"/>
            <a:ext cx="2638073" cy="491146"/>
          </a:xfrm>
          <a:prstGeom prst="wedgeRoundRectCallout">
            <a:avLst>
              <a:gd name="adj1" fmla="val -62343"/>
              <a:gd name="adj2" fmla="val -52022"/>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true!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36" name="Speech Bubble: Rectangle with Corners Rounded 35">
            <a:extLst>
              <a:ext uri="{FF2B5EF4-FFF2-40B4-BE49-F238E27FC236}">
                <a16:creationId xmlns:a16="http://schemas.microsoft.com/office/drawing/2014/main" id="{F897B228-3D9D-4AB3-8DFA-438AE93AB4C9}"/>
              </a:ext>
            </a:extLst>
          </p:cNvPr>
          <p:cNvSpPr/>
          <p:nvPr/>
        </p:nvSpPr>
        <p:spPr>
          <a:xfrm>
            <a:off x="4894663" y="3957137"/>
            <a:ext cx="2638073" cy="491146"/>
          </a:xfrm>
          <a:prstGeom prst="wedgeRoundRectCallout">
            <a:avLst>
              <a:gd name="adj1" fmla="val 61601"/>
              <a:gd name="adj2" fmla="val -49078"/>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think that this is false!</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38" name="Rectangle: Rounded Corners 37">
            <a:extLst>
              <a:ext uri="{FF2B5EF4-FFF2-40B4-BE49-F238E27FC236}">
                <a16:creationId xmlns:a16="http://schemas.microsoft.com/office/drawing/2014/main" id="{2B27E817-B3CF-4FAB-806E-253DF8DE45F6}"/>
              </a:ext>
            </a:extLst>
          </p:cNvPr>
          <p:cNvSpPr/>
          <p:nvPr/>
        </p:nvSpPr>
        <p:spPr>
          <a:xfrm>
            <a:off x="1611266" y="3414224"/>
            <a:ext cx="5921470" cy="396169"/>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it true or false?</a:t>
            </a:r>
            <a:endParaRPr lang="en-GB" sz="1600" dirty="0"/>
          </a:p>
        </p:txBody>
      </p:sp>
      <p:pic>
        <p:nvPicPr>
          <p:cNvPr id="40" name="Graphic 39" descr="Badge Cross">
            <a:extLst>
              <a:ext uri="{FF2B5EF4-FFF2-40B4-BE49-F238E27FC236}">
                <a16:creationId xmlns:a16="http://schemas.microsoft.com/office/drawing/2014/main" id="{9CE8E34B-5544-42FC-9FA9-4636075E4F4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066894" y="1162183"/>
            <a:ext cx="914400" cy="914400"/>
          </a:xfrm>
          <a:prstGeom prst="rect">
            <a:avLst/>
          </a:prstGeom>
        </p:spPr>
      </p:pic>
      <p:pic>
        <p:nvPicPr>
          <p:cNvPr id="6" name="Picture 5">
            <a:extLst>
              <a:ext uri="{FF2B5EF4-FFF2-40B4-BE49-F238E27FC236}">
                <a16:creationId xmlns:a16="http://schemas.microsoft.com/office/drawing/2014/main" id="{04D0AAFE-85AC-46D3-B1D0-BED87F82B9DC}"/>
              </a:ext>
            </a:extLst>
          </p:cNvPr>
          <p:cNvPicPr>
            <a:picLocks noChangeAspect="1"/>
          </p:cNvPicPr>
          <p:nvPr/>
        </p:nvPicPr>
        <p:blipFill>
          <a:blip r:embed="rId15"/>
          <a:stretch>
            <a:fillRect/>
          </a:stretch>
        </p:blipFill>
        <p:spPr>
          <a:xfrm>
            <a:off x="203416" y="1203458"/>
            <a:ext cx="2939244" cy="1910509"/>
          </a:xfrm>
          <a:prstGeom prst="rect">
            <a:avLst/>
          </a:prstGeom>
        </p:spPr>
      </p:pic>
      <p:pic>
        <p:nvPicPr>
          <p:cNvPr id="9" name="Picture 8">
            <a:extLst>
              <a:ext uri="{FF2B5EF4-FFF2-40B4-BE49-F238E27FC236}">
                <a16:creationId xmlns:a16="http://schemas.microsoft.com/office/drawing/2014/main" id="{E10D6A4D-1847-4A11-9775-D1EE849B2992}"/>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7502923" y="4765536"/>
            <a:ext cx="1308997" cy="850848"/>
          </a:xfrm>
          <a:prstGeom prst="rect">
            <a:avLst/>
          </a:prstGeom>
        </p:spPr>
      </p:pic>
    </p:spTree>
    <p:extLst>
      <p:ext uri="{BB962C8B-B14F-4D97-AF65-F5344CB8AC3E}">
        <p14:creationId xmlns:p14="http://schemas.microsoft.com/office/powerpoint/2010/main" val="426828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10" presetClass="entr" presetSubtype="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3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accent5"/>
          </a:solidFill>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791680" y="1074110"/>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1249236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descr="Shoe footprints">
            <a:extLst>
              <a:ext uri="{FF2B5EF4-FFF2-40B4-BE49-F238E27FC236}">
                <a16:creationId xmlns:a16="http://schemas.microsoft.com/office/drawing/2014/main" id="{CE49DCB1-BA88-4C70-9E8C-B1324FAD4F0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5" name="Graphic 4" descr="Shoe footprints">
            <a:extLst>
              <a:ext uri="{FF2B5EF4-FFF2-40B4-BE49-F238E27FC236}">
                <a16:creationId xmlns:a16="http://schemas.microsoft.com/office/drawing/2014/main" id="{D0ACFA04-4417-44A0-AC6B-5A506ABC3E4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sp>
        <p:nvSpPr>
          <p:cNvPr id="6" name="Arrow: Left-Right 5">
            <a:extLst>
              <a:ext uri="{FF2B5EF4-FFF2-40B4-BE49-F238E27FC236}">
                <a16:creationId xmlns:a16="http://schemas.microsoft.com/office/drawing/2014/main" id="{2D608C96-82A6-4FC8-B94B-C8DBE94E766A}"/>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Graphic 7" descr="Shoe footprints">
            <a:extLst>
              <a:ext uri="{FF2B5EF4-FFF2-40B4-BE49-F238E27FC236}">
                <a16:creationId xmlns:a16="http://schemas.microsoft.com/office/drawing/2014/main" id="{431C2C8D-C675-40D6-9205-7672ADA3EE5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73192" y="5383899"/>
            <a:ext cx="914400" cy="914400"/>
          </a:xfrm>
          <a:prstGeom prst="rect">
            <a:avLst/>
          </a:prstGeom>
        </p:spPr>
      </p:pic>
      <p:pic>
        <p:nvPicPr>
          <p:cNvPr id="10" name="Graphic 9" descr="Shoe footprints">
            <a:extLst>
              <a:ext uri="{FF2B5EF4-FFF2-40B4-BE49-F238E27FC236}">
                <a16:creationId xmlns:a16="http://schemas.microsoft.com/office/drawing/2014/main" id="{6D09908B-1891-4F0C-A872-84E2DE4AC1E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62137" y="5394293"/>
            <a:ext cx="914400" cy="914400"/>
          </a:xfrm>
          <a:prstGeom prst="rect">
            <a:avLst/>
          </a:prstGeom>
        </p:spPr>
      </p:pic>
      <p:pic>
        <p:nvPicPr>
          <p:cNvPr id="12" name="Graphic 11" descr="Shoe footprints">
            <a:extLst>
              <a:ext uri="{FF2B5EF4-FFF2-40B4-BE49-F238E27FC236}">
                <a16:creationId xmlns:a16="http://schemas.microsoft.com/office/drawing/2014/main" id="{809B516B-8ABB-4F7C-B315-A24EDEC09CF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856410" y="5450749"/>
            <a:ext cx="914400" cy="914400"/>
          </a:xfrm>
          <a:prstGeom prst="rect">
            <a:avLst/>
          </a:prstGeom>
        </p:spPr>
      </p:pic>
      <p:sp>
        <p:nvSpPr>
          <p:cNvPr id="14" name="Shape 114">
            <a:extLst>
              <a:ext uri="{FF2B5EF4-FFF2-40B4-BE49-F238E27FC236}">
                <a16:creationId xmlns:a16="http://schemas.microsoft.com/office/drawing/2014/main" id="{64F08AF1-38C7-4B01-9AB5-6205ED470DF1}"/>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16" name="Pentagon 20">
            <a:extLst>
              <a:ext uri="{FF2B5EF4-FFF2-40B4-BE49-F238E27FC236}">
                <a16:creationId xmlns:a16="http://schemas.microsoft.com/office/drawing/2014/main" id="{76098311-38E3-42B6-B078-C5C1156BEC59}"/>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7" descr="Thought bubble">
            <a:extLst>
              <a:ext uri="{FF2B5EF4-FFF2-40B4-BE49-F238E27FC236}">
                <a16:creationId xmlns:a16="http://schemas.microsoft.com/office/drawing/2014/main" id="{AB0987EA-0A35-4DC0-ACBF-71993CC8D7A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96" y="181055"/>
            <a:ext cx="597300" cy="597300"/>
          </a:xfrm>
          <a:prstGeom prst="rect">
            <a:avLst/>
          </a:prstGeom>
        </p:spPr>
      </p:pic>
      <p:sp>
        <p:nvSpPr>
          <p:cNvPr id="19" name="Rectangle: Rounded Corners 18">
            <a:extLst>
              <a:ext uri="{FF2B5EF4-FFF2-40B4-BE49-F238E27FC236}">
                <a16:creationId xmlns:a16="http://schemas.microsoft.com/office/drawing/2014/main" id="{C701BDD0-8202-40FF-9FAF-AEB4E1493B07}"/>
              </a:ext>
            </a:extLst>
          </p:cNvPr>
          <p:cNvSpPr/>
          <p:nvPr/>
        </p:nvSpPr>
        <p:spPr>
          <a:xfrm>
            <a:off x="563390" y="1905004"/>
            <a:ext cx="7997588" cy="1240287"/>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The good news or the bad news? (5-10mins)</a:t>
            </a:r>
          </a:p>
          <a:p>
            <a:pPr algn="ctr"/>
            <a:r>
              <a:rPr lang="en-GB" sz="1600" dirty="0"/>
              <a:t>Look at the news headlines on the next few slides. For each one, </a:t>
            </a:r>
            <a:r>
              <a:rPr lang="en-GB" sz="1600" b="1" dirty="0"/>
              <a:t>read the information and use your feet to say whether this shows whether it’s good news for the environment or whether it’s bad news.</a:t>
            </a:r>
          </a:p>
        </p:txBody>
      </p:sp>
      <p:sp>
        <p:nvSpPr>
          <p:cNvPr id="21" name="Speech Bubble: Rectangle with Corners Rounded 20">
            <a:extLst>
              <a:ext uri="{FF2B5EF4-FFF2-40B4-BE49-F238E27FC236}">
                <a16:creationId xmlns:a16="http://schemas.microsoft.com/office/drawing/2014/main" id="{DDE7E7AC-4E28-4B7D-AA10-BD2FAC7A04FD}"/>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3" name="Speech Bubble: Rectangle with Corners Rounded 22">
            <a:extLst>
              <a:ext uri="{FF2B5EF4-FFF2-40B4-BE49-F238E27FC236}">
                <a16:creationId xmlns:a16="http://schemas.microsoft.com/office/drawing/2014/main" id="{39D95109-14D5-41CC-A8B4-04FE53F92F4F}"/>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5" name="Speech Bubble: Rectangle with Corners Rounded 24">
            <a:extLst>
              <a:ext uri="{FF2B5EF4-FFF2-40B4-BE49-F238E27FC236}">
                <a16:creationId xmlns:a16="http://schemas.microsoft.com/office/drawing/2014/main" id="{C89FFE9F-6ECE-4193-8CE6-13F954B65CB4}"/>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pic>
        <p:nvPicPr>
          <p:cNvPr id="15" name="Picture 14">
            <a:extLst>
              <a:ext uri="{FF2B5EF4-FFF2-40B4-BE49-F238E27FC236}">
                <a16:creationId xmlns:a16="http://schemas.microsoft.com/office/drawing/2014/main" id="{08876D1B-A4A8-402A-A424-23E42F34A21E}"/>
              </a:ext>
            </a:extLst>
          </p:cNvPr>
          <p:cNvPicPr>
            <a:picLocks noChangeAspect="1"/>
          </p:cNvPicPr>
          <p:nvPr/>
        </p:nvPicPr>
        <p:blipFill>
          <a:blip r:embed="rId13" cstate="print">
            <a:extLst>
              <a:ext uri="{28A0092B-C50C-407E-A947-70E740481C1C}">
                <a14:useLocalDpi xmlns:a14="http://schemas.microsoft.com/office/drawing/2010/main"/>
              </a:ext>
            </a:extLst>
          </a:blip>
          <a:stretch>
            <a:fillRect/>
          </a:stretch>
        </p:blipFill>
        <p:spPr>
          <a:xfrm>
            <a:off x="573206" y="3397141"/>
            <a:ext cx="1415208" cy="928667"/>
          </a:xfrm>
          <a:prstGeom prst="rect">
            <a:avLst/>
          </a:prstGeom>
        </p:spPr>
      </p:pic>
      <p:pic>
        <p:nvPicPr>
          <p:cNvPr id="17" name="Picture 16" descr="Xi">
            <a:extLst>
              <a:ext uri="{FF2B5EF4-FFF2-40B4-BE49-F238E27FC236}">
                <a16:creationId xmlns:a16="http://schemas.microsoft.com/office/drawing/2014/main" id="{00F980C8-F5D1-474D-A0B0-9DBE538747F3}"/>
              </a:ext>
            </a:extLst>
          </p:cNvPr>
          <p:cNvPicPr>
            <a:picLocks noChangeAspect="1" noChangeArrowheads="1"/>
          </p:cNvPicPr>
          <p:nvPr/>
        </p:nvPicPr>
        <p:blipFill rotWithShape="1">
          <a:blip r:embed="rId14" cstate="print">
            <a:extLst>
              <a:ext uri="{28A0092B-C50C-407E-A947-70E740481C1C}">
                <a14:useLocalDpi xmlns:a14="http://schemas.microsoft.com/office/drawing/2010/main"/>
              </a:ext>
            </a:extLst>
          </a:blip>
          <a:srcRect/>
          <a:stretch/>
        </p:blipFill>
        <p:spPr bwMode="auto">
          <a:xfrm>
            <a:off x="2215490" y="3384073"/>
            <a:ext cx="1406535" cy="941735"/>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8A327876-1AEE-4F16-B53D-896FD6674B3F}"/>
              </a:ext>
            </a:extLst>
          </p:cNvPr>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5502343" y="3397142"/>
            <a:ext cx="1426166" cy="928666"/>
          </a:xfrm>
          <a:prstGeom prst="rect">
            <a:avLst/>
          </a:prstGeom>
        </p:spPr>
      </p:pic>
      <p:pic>
        <p:nvPicPr>
          <p:cNvPr id="22" name="Picture 21">
            <a:extLst>
              <a:ext uri="{FF2B5EF4-FFF2-40B4-BE49-F238E27FC236}">
                <a16:creationId xmlns:a16="http://schemas.microsoft.com/office/drawing/2014/main" id="{7F49F099-FEDE-4D9F-9DED-358C9758202B}"/>
              </a:ext>
            </a:extLst>
          </p:cNvPr>
          <p:cNvPicPr>
            <a:picLocks noChangeAspect="1"/>
          </p:cNvPicPr>
          <p:nvPr/>
        </p:nvPicPr>
        <p:blipFill>
          <a:blip r:embed="rId16" cstate="print">
            <a:extLst>
              <a:ext uri="{28A0092B-C50C-407E-A947-70E740481C1C}">
                <a14:useLocalDpi xmlns:a14="http://schemas.microsoft.com/office/drawing/2010/main"/>
              </a:ext>
            </a:extLst>
          </a:blip>
          <a:stretch>
            <a:fillRect/>
          </a:stretch>
        </p:blipFill>
        <p:spPr>
          <a:xfrm>
            <a:off x="3849101" y="3391104"/>
            <a:ext cx="1426166" cy="934704"/>
          </a:xfrm>
          <a:prstGeom prst="rect">
            <a:avLst/>
          </a:prstGeom>
        </p:spPr>
      </p:pic>
      <p:pic>
        <p:nvPicPr>
          <p:cNvPr id="24" name="Picture 23">
            <a:extLst>
              <a:ext uri="{FF2B5EF4-FFF2-40B4-BE49-F238E27FC236}">
                <a16:creationId xmlns:a16="http://schemas.microsoft.com/office/drawing/2014/main" id="{9A9F2241-BB24-46FB-9394-CCA060D185D5}"/>
              </a:ext>
            </a:extLst>
          </p:cNvPr>
          <p:cNvPicPr>
            <a:picLocks noChangeAspect="1"/>
          </p:cNvPicPr>
          <p:nvPr/>
        </p:nvPicPr>
        <p:blipFill>
          <a:blip r:embed="rId17" cstate="print">
            <a:extLst>
              <a:ext uri="{28A0092B-C50C-407E-A947-70E740481C1C}">
                <a14:useLocalDpi xmlns:a14="http://schemas.microsoft.com/office/drawing/2010/main"/>
              </a:ext>
            </a:extLst>
          </a:blip>
          <a:stretch>
            <a:fillRect/>
          </a:stretch>
        </p:blipFill>
        <p:spPr>
          <a:xfrm>
            <a:off x="7155586" y="3393714"/>
            <a:ext cx="1426166" cy="932094"/>
          </a:xfrm>
          <a:prstGeom prst="rect">
            <a:avLst/>
          </a:prstGeom>
        </p:spPr>
      </p:pic>
      <p:sp>
        <p:nvSpPr>
          <p:cNvPr id="2" name="Rectangle: Rounded Corners 33">
            <a:extLst>
              <a:ext uri="{FF2B5EF4-FFF2-40B4-BE49-F238E27FC236}">
                <a16:creationId xmlns:a16="http://schemas.microsoft.com/office/drawing/2014/main" id="{126D7F83-15C6-4448-834E-B5C3A4D2FE2C}"/>
              </a:ext>
            </a:extLst>
          </p:cNvPr>
          <p:cNvSpPr/>
          <p:nvPr/>
        </p:nvSpPr>
        <p:spPr>
          <a:xfrm>
            <a:off x="563390" y="1094751"/>
            <a:ext cx="7992288" cy="64689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Now that you’ve seen how </a:t>
            </a:r>
            <a:r>
              <a:rPr lang="en-GB" sz="1600" b="1" dirty="0">
                <a:solidFill>
                  <a:schemeClr val="tx1"/>
                </a:solidFill>
                <a:latin typeface="Century Gothic"/>
                <a:ea typeface="Century Gothic"/>
                <a:cs typeface="Century Gothic"/>
                <a:sym typeface="Century Gothic"/>
              </a:rPr>
              <a:t>Coronavirus has affected our behaviour </a:t>
            </a:r>
            <a:r>
              <a:rPr lang="en-GB" sz="1600" dirty="0">
                <a:solidFill>
                  <a:schemeClr val="tx1"/>
                </a:solidFill>
                <a:latin typeface="Century Gothic"/>
                <a:ea typeface="Century Gothic"/>
                <a:cs typeface="Century Gothic"/>
                <a:sym typeface="Century Gothic"/>
              </a:rPr>
              <a:t>around the environment, it’s time to look at some </a:t>
            </a:r>
            <a:r>
              <a:rPr lang="en-GB" sz="1600" b="1" dirty="0">
                <a:solidFill>
                  <a:schemeClr val="tx1"/>
                </a:solidFill>
                <a:latin typeface="Century Gothic"/>
                <a:ea typeface="Century Gothic"/>
                <a:cs typeface="Century Gothic"/>
                <a:sym typeface="Century Gothic"/>
              </a:rPr>
              <a:t>news from around the world.</a:t>
            </a:r>
          </a:p>
        </p:txBody>
      </p:sp>
    </p:spTree>
    <p:extLst>
      <p:ext uri="{BB962C8B-B14F-4D97-AF65-F5344CB8AC3E}">
        <p14:creationId xmlns:p14="http://schemas.microsoft.com/office/powerpoint/2010/main" val="65867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500"/>
                                        <p:tgtEl>
                                          <p:spTgt spid="15"/>
                                        </p:tgtEl>
                                      </p:cBhvr>
                                    </p:animEffect>
                                  </p:childTnLst>
                                </p:cTn>
                              </p:par>
                              <p:par>
                                <p:cTn id="32" presetID="10" presetClass="entr" presetSubtype="0"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animBg="1"/>
      <p:bldP spid="21" grpId="0" animBg="1"/>
      <p:bldP spid="23"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phic 10" descr="Shoe footprints">
            <a:extLst>
              <a:ext uri="{FF2B5EF4-FFF2-40B4-BE49-F238E27FC236}">
                <a16:creationId xmlns:a16="http://schemas.microsoft.com/office/drawing/2014/main" id="{5CF79CED-EAE6-4F11-A130-69C8C02B252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9" name="Graphic 8" descr="Shoe footprints">
            <a:extLst>
              <a:ext uri="{FF2B5EF4-FFF2-40B4-BE49-F238E27FC236}">
                <a16:creationId xmlns:a16="http://schemas.microsoft.com/office/drawing/2014/main" id="{5FA564EA-0A6C-42A3-9E6F-88CF1F108D5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pic>
        <p:nvPicPr>
          <p:cNvPr id="18" name="Picture 17">
            <a:extLst>
              <a:ext uri="{FF2B5EF4-FFF2-40B4-BE49-F238E27FC236}">
                <a16:creationId xmlns:a16="http://schemas.microsoft.com/office/drawing/2014/main" id="{6349D462-66DA-4B9E-BEB1-7D20F16B53A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06331" y="1425543"/>
            <a:ext cx="3734509" cy="2450604"/>
          </a:xfrm>
          <a:prstGeom prst="rect">
            <a:avLst/>
          </a:prstGeom>
        </p:spPr>
      </p:pic>
      <p:sp>
        <p:nvSpPr>
          <p:cNvPr id="21" name="Pentagon 20">
            <a:extLst>
              <a:ext uri="{FF2B5EF4-FFF2-40B4-BE49-F238E27FC236}">
                <a16:creationId xmlns:a16="http://schemas.microsoft.com/office/drawing/2014/main" id="{A50C3E0E-153D-42AA-9152-213FED15C75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3" name="Graphic 22" descr="Thought bubble">
            <a:extLst>
              <a:ext uri="{FF2B5EF4-FFF2-40B4-BE49-F238E27FC236}">
                <a16:creationId xmlns:a16="http://schemas.microsoft.com/office/drawing/2014/main" id="{B1F8CBDA-FFEB-47FE-937F-F82B1E522BA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sp>
        <p:nvSpPr>
          <p:cNvPr id="25" name="Rectangle: Rounded Corners 33">
            <a:extLst>
              <a:ext uri="{FF2B5EF4-FFF2-40B4-BE49-F238E27FC236}">
                <a16:creationId xmlns:a16="http://schemas.microsoft.com/office/drawing/2014/main" id="{D232C875-8DEA-42A7-BE00-852EFC3D2CBA}"/>
              </a:ext>
            </a:extLst>
          </p:cNvPr>
          <p:cNvSpPr/>
          <p:nvPr/>
        </p:nvSpPr>
        <p:spPr>
          <a:xfrm>
            <a:off x="4386623" y="1444592"/>
            <a:ext cx="4351045" cy="178783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As the world went into lockdown, </a:t>
            </a:r>
            <a:r>
              <a:rPr lang="en-GB" sz="1600" b="1" dirty="0">
                <a:solidFill>
                  <a:schemeClr val="tx1"/>
                </a:solidFill>
                <a:latin typeface="Century Gothic"/>
                <a:ea typeface="Century Gothic"/>
                <a:cs typeface="Century Gothic"/>
                <a:sym typeface="Century Gothic"/>
              </a:rPr>
              <a:t>the amount of air pollution we were producing dropped by 7%</a:t>
            </a:r>
            <a:r>
              <a:rPr lang="en-GB" sz="1600" dirty="0">
                <a:solidFill>
                  <a:schemeClr val="tx1"/>
                </a:solidFill>
                <a:latin typeface="Century Gothic"/>
                <a:ea typeface="Century Gothic"/>
                <a:cs typeface="Century Gothic"/>
                <a:sym typeface="Century Gothic"/>
              </a:rPr>
              <a:t> - the </a:t>
            </a:r>
            <a:r>
              <a:rPr lang="en-GB" sz="1600" b="1" dirty="0">
                <a:solidFill>
                  <a:schemeClr val="tx1"/>
                </a:solidFill>
                <a:latin typeface="Century Gothic"/>
                <a:ea typeface="Century Gothic"/>
                <a:cs typeface="Century Gothic"/>
                <a:sym typeface="Century Gothic"/>
              </a:rPr>
              <a:t>biggest “carbon crash” on record!</a:t>
            </a:r>
            <a:r>
              <a:rPr lang="en-GB" sz="1600" dirty="0">
                <a:solidFill>
                  <a:schemeClr val="tx1"/>
                </a:solidFill>
                <a:latin typeface="Century Gothic"/>
                <a:ea typeface="Century Gothic"/>
                <a:cs typeface="Century Gothic"/>
                <a:sym typeface="Century Gothic"/>
              </a:rPr>
              <a:t> This was partly due to flights being cancelled, factories closing and us travelling less.</a:t>
            </a:r>
          </a:p>
        </p:txBody>
      </p:sp>
      <p:sp>
        <p:nvSpPr>
          <p:cNvPr id="26" name="Rectangle: Rounded Corners 25">
            <a:extLst>
              <a:ext uri="{FF2B5EF4-FFF2-40B4-BE49-F238E27FC236}">
                <a16:creationId xmlns:a16="http://schemas.microsoft.com/office/drawing/2014/main" id="{68A1449C-BF7E-4369-9EDC-E0F6099BE694}"/>
              </a:ext>
            </a:extLst>
          </p:cNvPr>
          <p:cNvSpPr/>
          <p:nvPr/>
        </p:nvSpPr>
        <p:spPr>
          <a:xfrm>
            <a:off x="4386622" y="3337538"/>
            <a:ext cx="4351046" cy="53860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this good, bad or neutral news?</a:t>
            </a:r>
            <a:endParaRPr lang="en-GB" sz="1600" dirty="0"/>
          </a:p>
        </p:txBody>
      </p:sp>
      <p:sp>
        <p:nvSpPr>
          <p:cNvPr id="2" name="Shape 114">
            <a:extLst>
              <a:ext uri="{FF2B5EF4-FFF2-40B4-BE49-F238E27FC236}">
                <a16:creationId xmlns:a16="http://schemas.microsoft.com/office/drawing/2014/main" id="{830F8479-556B-4E35-9F39-E2A2ADA8CACC}"/>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15" name="Arrow: Left-Right 14">
            <a:extLst>
              <a:ext uri="{FF2B5EF4-FFF2-40B4-BE49-F238E27FC236}">
                <a16:creationId xmlns:a16="http://schemas.microsoft.com/office/drawing/2014/main" id="{FA6497D8-E32F-45B4-930F-7C9661CD1B6B}"/>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7" name="Graphic 16" descr="Shoe footprints">
            <a:extLst>
              <a:ext uri="{FF2B5EF4-FFF2-40B4-BE49-F238E27FC236}">
                <a16:creationId xmlns:a16="http://schemas.microsoft.com/office/drawing/2014/main" id="{EAF69BF2-2586-4F4E-AB9D-E152D71A4DD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3192" y="5383899"/>
            <a:ext cx="914400" cy="914400"/>
          </a:xfrm>
          <a:prstGeom prst="rect">
            <a:avLst/>
          </a:prstGeom>
        </p:spPr>
      </p:pic>
      <p:pic>
        <p:nvPicPr>
          <p:cNvPr id="19" name="Graphic 18" descr="Shoe footprints">
            <a:extLst>
              <a:ext uri="{FF2B5EF4-FFF2-40B4-BE49-F238E27FC236}">
                <a16:creationId xmlns:a16="http://schemas.microsoft.com/office/drawing/2014/main" id="{61139C2B-11D1-4BEC-B347-BB45D4BF320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2137" y="5394293"/>
            <a:ext cx="914400" cy="914400"/>
          </a:xfrm>
          <a:prstGeom prst="rect">
            <a:avLst/>
          </a:prstGeom>
        </p:spPr>
      </p:pic>
      <p:pic>
        <p:nvPicPr>
          <p:cNvPr id="20" name="Graphic 19" descr="Shoe footprints">
            <a:extLst>
              <a:ext uri="{FF2B5EF4-FFF2-40B4-BE49-F238E27FC236}">
                <a16:creationId xmlns:a16="http://schemas.microsoft.com/office/drawing/2014/main" id="{FFD83BD4-E0C6-48BA-9D77-D6F8BCCA83E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56410" y="5450749"/>
            <a:ext cx="914400" cy="914400"/>
          </a:xfrm>
          <a:prstGeom prst="rect">
            <a:avLst/>
          </a:prstGeom>
        </p:spPr>
      </p:pic>
      <p:sp>
        <p:nvSpPr>
          <p:cNvPr id="22" name="Speech Bubble: Rectangle with Corners Rounded 21">
            <a:extLst>
              <a:ext uri="{FF2B5EF4-FFF2-40B4-BE49-F238E27FC236}">
                <a16:creationId xmlns:a16="http://schemas.microsoft.com/office/drawing/2014/main" id="{40DE5EB3-F277-4A3E-91AB-4FC81E97CC02}"/>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B69F39DB-2E01-4EF5-AD08-5E374F706C15}"/>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7" name="Speech Bubble: Rectangle with Corners Rounded 26">
            <a:extLst>
              <a:ext uri="{FF2B5EF4-FFF2-40B4-BE49-F238E27FC236}">
                <a16:creationId xmlns:a16="http://schemas.microsoft.com/office/drawing/2014/main" id="{39CD058D-1D09-471C-8A9F-E15A35E08D49}"/>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61277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descr="Shoe footprints">
            <a:extLst>
              <a:ext uri="{FF2B5EF4-FFF2-40B4-BE49-F238E27FC236}">
                <a16:creationId xmlns:a16="http://schemas.microsoft.com/office/drawing/2014/main" id="{BA03229B-6B14-4CC8-8502-7EAA51D5A12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5" name="Graphic 4" descr="Shoe footprints">
            <a:extLst>
              <a:ext uri="{FF2B5EF4-FFF2-40B4-BE49-F238E27FC236}">
                <a16:creationId xmlns:a16="http://schemas.microsoft.com/office/drawing/2014/main" id="{AA26BD18-65BA-4D0C-8F65-AECBD9F9B1E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sp>
        <p:nvSpPr>
          <p:cNvPr id="20" name="Pentagon 20">
            <a:extLst>
              <a:ext uri="{FF2B5EF4-FFF2-40B4-BE49-F238E27FC236}">
                <a16:creationId xmlns:a16="http://schemas.microsoft.com/office/drawing/2014/main" id="{5942023C-F1FE-44AE-B3EF-EFCEB86E62D7}"/>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2" name="Graphic 21" descr="Thought bubble">
            <a:extLst>
              <a:ext uri="{FF2B5EF4-FFF2-40B4-BE49-F238E27FC236}">
                <a16:creationId xmlns:a16="http://schemas.microsoft.com/office/drawing/2014/main" id="{7CFBF45D-7475-4E65-9C88-46388099E54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796" y="181055"/>
            <a:ext cx="597300" cy="597300"/>
          </a:xfrm>
          <a:prstGeom prst="rect">
            <a:avLst/>
          </a:prstGeom>
        </p:spPr>
      </p:pic>
      <p:sp>
        <p:nvSpPr>
          <p:cNvPr id="25" name="Rectangle: Rounded Corners 33">
            <a:extLst>
              <a:ext uri="{FF2B5EF4-FFF2-40B4-BE49-F238E27FC236}">
                <a16:creationId xmlns:a16="http://schemas.microsoft.com/office/drawing/2014/main" id="{9866BFF0-E276-46D5-B9FE-EC3759FCF3D8}"/>
              </a:ext>
            </a:extLst>
          </p:cNvPr>
          <p:cNvSpPr/>
          <p:nvPr/>
        </p:nvSpPr>
        <p:spPr>
          <a:xfrm>
            <a:off x="406332" y="1444592"/>
            <a:ext cx="4351045" cy="178783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Experts think that up to 28% of the world’s air pollution is made by China, but last month, </a:t>
            </a:r>
            <a:r>
              <a:rPr lang="en-GB" sz="1600" b="1" dirty="0">
                <a:solidFill>
                  <a:schemeClr val="tx1"/>
                </a:solidFill>
                <a:latin typeface="Century Gothic"/>
                <a:ea typeface="Century Gothic"/>
                <a:cs typeface="Century Gothic"/>
                <a:sym typeface="Century Gothic"/>
              </a:rPr>
              <a:t>President Xi Jinping of China </a:t>
            </a:r>
            <a:r>
              <a:rPr lang="en-GB" sz="1600" dirty="0">
                <a:solidFill>
                  <a:schemeClr val="tx1"/>
                </a:solidFill>
                <a:latin typeface="Century Gothic"/>
                <a:ea typeface="Century Gothic"/>
                <a:cs typeface="Century Gothic"/>
                <a:sym typeface="Century Gothic"/>
              </a:rPr>
              <a:t>announced that the country will be </a:t>
            </a:r>
            <a:r>
              <a:rPr lang="en-GB" sz="1600" b="1" dirty="0">
                <a:solidFill>
                  <a:schemeClr val="tx1"/>
                </a:solidFill>
                <a:latin typeface="Century Gothic"/>
                <a:ea typeface="Century Gothic"/>
                <a:cs typeface="Century Gothic"/>
                <a:sym typeface="Century Gothic"/>
              </a:rPr>
              <a:t>“carbon neutral” by 2030!</a:t>
            </a:r>
            <a:endParaRPr lang="en-GB" sz="1600" dirty="0">
              <a:solidFill>
                <a:schemeClr val="tx1"/>
              </a:solidFill>
              <a:latin typeface="Century Gothic"/>
              <a:ea typeface="Century Gothic"/>
              <a:cs typeface="Century Gothic"/>
              <a:sym typeface="Century Gothic"/>
            </a:endParaRPr>
          </a:p>
        </p:txBody>
      </p:sp>
      <p:pic>
        <p:nvPicPr>
          <p:cNvPr id="26" name="Picture 25" descr="Xi">
            <a:extLst>
              <a:ext uri="{FF2B5EF4-FFF2-40B4-BE49-F238E27FC236}">
                <a16:creationId xmlns:a16="http://schemas.microsoft.com/office/drawing/2014/main" id="{2EC94438-744B-4CB6-A2A9-AECE3493D6FC}"/>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5006036" y="1444592"/>
            <a:ext cx="3731632" cy="2498486"/>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Rounded Corners 26">
            <a:extLst>
              <a:ext uri="{FF2B5EF4-FFF2-40B4-BE49-F238E27FC236}">
                <a16:creationId xmlns:a16="http://schemas.microsoft.com/office/drawing/2014/main" id="{F8A56C7E-D4BC-4E9F-9199-1A359AEC60A3}"/>
              </a:ext>
            </a:extLst>
          </p:cNvPr>
          <p:cNvSpPr/>
          <p:nvPr/>
        </p:nvSpPr>
        <p:spPr>
          <a:xfrm>
            <a:off x="406332" y="3337538"/>
            <a:ext cx="4351046" cy="53860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this good, bad or neutral news?</a:t>
            </a:r>
            <a:endParaRPr lang="en-GB" sz="1600" dirty="0"/>
          </a:p>
        </p:txBody>
      </p:sp>
      <p:sp>
        <p:nvSpPr>
          <p:cNvPr id="2" name="Shape 114">
            <a:extLst>
              <a:ext uri="{FF2B5EF4-FFF2-40B4-BE49-F238E27FC236}">
                <a16:creationId xmlns:a16="http://schemas.microsoft.com/office/drawing/2014/main" id="{F28C93E3-D0F5-4088-A309-34CE865DBF6B}"/>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15" name="Arrow: Left-Right 14">
            <a:extLst>
              <a:ext uri="{FF2B5EF4-FFF2-40B4-BE49-F238E27FC236}">
                <a16:creationId xmlns:a16="http://schemas.microsoft.com/office/drawing/2014/main" id="{6A3348F5-70DB-43FE-9A8B-4998B0288719}"/>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7" name="Graphic 16" descr="Shoe footprints">
            <a:extLst>
              <a:ext uri="{FF2B5EF4-FFF2-40B4-BE49-F238E27FC236}">
                <a16:creationId xmlns:a16="http://schemas.microsoft.com/office/drawing/2014/main" id="{7EC3BA8F-B462-4077-B382-204CF18B256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3192" y="5383899"/>
            <a:ext cx="914400" cy="914400"/>
          </a:xfrm>
          <a:prstGeom prst="rect">
            <a:avLst/>
          </a:prstGeom>
        </p:spPr>
      </p:pic>
      <p:pic>
        <p:nvPicPr>
          <p:cNvPr id="18" name="Graphic 17" descr="Shoe footprints">
            <a:extLst>
              <a:ext uri="{FF2B5EF4-FFF2-40B4-BE49-F238E27FC236}">
                <a16:creationId xmlns:a16="http://schemas.microsoft.com/office/drawing/2014/main" id="{9DB8AF50-669D-4C30-8B38-3317DEAF0B0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2137" y="5394293"/>
            <a:ext cx="914400" cy="914400"/>
          </a:xfrm>
          <a:prstGeom prst="rect">
            <a:avLst/>
          </a:prstGeom>
        </p:spPr>
      </p:pic>
      <p:pic>
        <p:nvPicPr>
          <p:cNvPr id="19" name="Graphic 18" descr="Shoe footprints">
            <a:extLst>
              <a:ext uri="{FF2B5EF4-FFF2-40B4-BE49-F238E27FC236}">
                <a16:creationId xmlns:a16="http://schemas.microsoft.com/office/drawing/2014/main" id="{BA894147-C62A-41D9-A36B-DAFCB262EED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56410" y="5450749"/>
            <a:ext cx="914400" cy="914400"/>
          </a:xfrm>
          <a:prstGeom prst="rect">
            <a:avLst/>
          </a:prstGeom>
        </p:spPr>
      </p:pic>
      <p:sp>
        <p:nvSpPr>
          <p:cNvPr id="21" name="Speech Bubble: Rectangle with Corners Rounded 20">
            <a:extLst>
              <a:ext uri="{FF2B5EF4-FFF2-40B4-BE49-F238E27FC236}">
                <a16:creationId xmlns:a16="http://schemas.microsoft.com/office/drawing/2014/main" id="{DCFBFB5B-B4EE-422C-AEDD-0754E057B254}"/>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3" name="Speech Bubble: Rectangle with Corners Rounded 22">
            <a:extLst>
              <a:ext uri="{FF2B5EF4-FFF2-40B4-BE49-F238E27FC236}">
                <a16:creationId xmlns:a16="http://schemas.microsoft.com/office/drawing/2014/main" id="{4A6B51D8-3D93-49A2-A921-A6856AB22A01}"/>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1CCFAC05-DEF4-4F9C-8D55-01D5594AE668}"/>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656621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Graphic 29" descr="Shoe footprints">
            <a:extLst>
              <a:ext uri="{FF2B5EF4-FFF2-40B4-BE49-F238E27FC236}">
                <a16:creationId xmlns:a16="http://schemas.microsoft.com/office/drawing/2014/main" id="{3854597C-118D-4BE0-8334-F0F0DAD4FEA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32" name="Graphic 31" descr="Shoe footprints">
            <a:extLst>
              <a:ext uri="{FF2B5EF4-FFF2-40B4-BE49-F238E27FC236}">
                <a16:creationId xmlns:a16="http://schemas.microsoft.com/office/drawing/2014/main" id="{7161125E-9E4E-4BD1-B0DB-60B8333E8E6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pic>
        <p:nvPicPr>
          <p:cNvPr id="15" name="Picture 14">
            <a:extLst>
              <a:ext uri="{FF2B5EF4-FFF2-40B4-BE49-F238E27FC236}">
                <a16:creationId xmlns:a16="http://schemas.microsoft.com/office/drawing/2014/main" id="{B1E3DD1E-4DCE-4BBD-9B36-F3E04903F08D}"/>
              </a:ext>
            </a:extLst>
          </p:cNvPr>
          <p:cNvPicPr>
            <a:picLocks noChangeAspect="1"/>
          </p:cNvPicPr>
          <p:nvPr/>
        </p:nvPicPr>
        <p:blipFill>
          <a:blip r:embed="rId5"/>
          <a:stretch>
            <a:fillRect/>
          </a:stretch>
        </p:blipFill>
        <p:spPr>
          <a:xfrm>
            <a:off x="404225" y="1447611"/>
            <a:ext cx="3731631" cy="2445697"/>
          </a:xfrm>
          <a:prstGeom prst="rect">
            <a:avLst/>
          </a:prstGeom>
        </p:spPr>
      </p:pic>
      <p:sp>
        <p:nvSpPr>
          <p:cNvPr id="21" name="Pentagon 20">
            <a:extLst>
              <a:ext uri="{FF2B5EF4-FFF2-40B4-BE49-F238E27FC236}">
                <a16:creationId xmlns:a16="http://schemas.microsoft.com/office/drawing/2014/main" id="{A50C3E0E-153D-42AA-9152-213FED15C75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3" name="Graphic 22" descr="Thought bubble">
            <a:extLst>
              <a:ext uri="{FF2B5EF4-FFF2-40B4-BE49-F238E27FC236}">
                <a16:creationId xmlns:a16="http://schemas.microsoft.com/office/drawing/2014/main" id="{B1F8CBDA-FFEB-47FE-937F-F82B1E522BA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sp>
        <p:nvSpPr>
          <p:cNvPr id="25" name="Rectangle: Rounded Corners 33">
            <a:extLst>
              <a:ext uri="{FF2B5EF4-FFF2-40B4-BE49-F238E27FC236}">
                <a16:creationId xmlns:a16="http://schemas.microsoft.com/office/drawing/2014/main" id="{D232C875-8DEA-42A7-BE00-852EFC3D2CBA}"/>
              </a:ext>
            </a:extLst>
          </p:cNvPr>
          <p:cNvSpPr/>
          <p:nvPr/>
        </p:nvSpPr>
        <p:spPr>
          <a:xfrm>
            <a:off x="4386623" y="1379116"/>
            <a:ext cx="4351045" cy="170467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Here in the UK, </a:t>
            </a:r>
            <a:r>
              <a:rPr lang="en-GB" sz="1600" b="1" dirty="0">
                <a:solidFill>
                  <a:schemeClr val="tx1"/>
                </a:solidFill>
                <a:latin typeface="Century Gothic"/>
                <a:ea typeface="Century Gothic"/>
                <a:cs typeface="Century Gothic"/>
                <a:sym typeface="Century Gothic"/>
              </a:rPr>
              <a:t>littering has increased massively </a:t>
            </a:r>
            <a:r>
              <a:rPr lang="en-GB" sz="1600" dirty="0">
                <a:solidFill>
                  <a:schemeClr val="tx1"/>
                </a:solidFill>
                <a:latin typeface="Century Gothic"/>
                <a:ea typeface="Century Gothic"/>
                <a:cs typeface="Century Gothic"/>
                <a:sym typeface="Century Gothic"/>
              </a:rPr>
              <a:t>during the pandemic! However, there have also been more volunteers picking up rubbish, so it doesn’t go into our rivers and seas.</a:t>
            </a:r>
          </a:p>
        </p:txBody>
      </p:sp>
      <p:sp>
        <p:nvSpPr>
          <p:cNvPr id="26" name="Rectangle: Rounded Corners 25">
            <a:extLst>
              <a:ext uri="{FF2B5EF4-FFF2-40B4-BE49-F238E27FC236}">
                <a16:creationId xmlns:a16="http://schemas.microsoft.com/office/drawing/2014/main" id="{68A1449C-BF7E-4369-9EDC-E0F6099BE694}"/>
              </a:ext>
            </a:extLst>
          </p:cNvPr>
          <p:cNvSpPr/>
          <p:nvPr/>
        </p:nvSpPr>
        <p:spPr>
          <a:xfrm>
            <a:off x="4386623" y="3268084"/>
            <a:ext cx="4351046" cy="53860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this good, bad or neutral news?</a:t>
            </a:r>
            <a:endParaRPr lang="en-GB" sz="1600" dirty="0"/>
          </a:p>
        </p:txBody>
      </p:sp>
      <p:sp>
        <p:nvSpPr>
          <p:cNvPr id="2" name="Shape 114">
            <a:extLst>
              <a:ext uri="{FF2B5EF4-FFF2-40B4-BE49-F238E27FC236}">
                <a16:creationId xmlns:a16="http://schemas.microsoft.com/office/drawing/2014/main" id="{2FEC2D3B-CA73-4BC8-82C1-0453E2D1CE45}"/>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3" name="Arrow: Left-Right 2">
            <a:extLst>
              <a:ext uri="{FF2B5EF4-FFF2-40B4-BE49-F238E27FC236}">
                <a16:creationId xmlns:a16="http://schemas.microsoft.com/office/drawing/2014/main" id="{43E8D580-F6BE-4DBF-B58D-60D78B50B068}"/>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Graphic 4" descr="Shoe footprints">
            <a:extLst>
              <a:ext uri="{FF2B5EF4-FFF2-40B4-BE49-F238E27FC236}">
                <a16:creationId xmlns:a16="http://schemas.microsoft.com/office/drawing/2014/main" id="{47221338-7B27-4D31-9704-EE360AD4E1A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3192" y="5383899"/>
            <a:ext cx="914400" cy="914400"/>
          </a:xfrm>
          <a:prstGeom prst="rect">
            <a:avLst/>
          </a:prstGeom>
        </p:spPr>
      </p:pic>
      <p:pic>
        <p:nvPicPr>
          <p:cNvPr id="7" name="Graphic 6" descr="Shoe footprints">
            <a:extLst>
              <a:ext uri="{FF2B5EF4-FFF2-40B4-BE49-F238E27FC236}">
                <a16:creationId xmlns:a16="http://schemas.microsoft.com/office/drawing/2014/main" id="{F3C9F9D5-C61F-4678-BCB5-39915F5768D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2137" y="5394293"/>
            <a:ext cx="914400" cy="914400"/>
          </a:xfrm>
          <a:prstGeom prst="rect">
            <a:avLst/>
          </a:prstGeom>
        </p:spPr>
      </p:pic>
      <p:pic>
        <p:nvPicPr>
          <p:cNvPr id="9" name="Graphic 8" descr="Shoe footprints">
            <a:extLst>
              <a:ext uri="{FF2B5EF4-FFF2-40B4-BE49-F238E27FC236}">
                <a16:creationId xmlns:a16="http://schemas.microsoft.com/office/drawing/2014/main" id="{9B6D73A7-C455-4B5F-A17F-5197CD2488A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56410" y="5450749"/>
            <a:ext cx="914400" cy="914400"/>
          </a:xfrm>
          <a:prstGeom prst="rect">
            <a:avLst/>
          </a:prstGeom>
        </p:spPr>
      </p:pic>
      <p:sp>
        <p:nvSpPr>
          <p:cNvPr id="11" name="Speech Bubble: Rectangle with Corners Rounded 10">
            <a:extLst>
              <a:ext uri="{FF2B5EF4-FFF2-40B4-BE49-F238E27FC236}">
                <a16:creationId xmlns:a16="http://schemas.microsoft.com/office/drawing/2014/main" id="{A3CFC3EB-8E5B-4370-9A91-DC04383F8719}"/>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3" name="Speech Bubble: Rectangle with Corners Rounded 12">
            <a:extLst>
              <a:ext uri="{FF2B5EF4-FFF2-40B4-BE49-F238E27FC236}">
                <a16:creationId xmlns:a16="http://schemas.microsoft.com/office/drawing/2014/main" id="{5F7DC660-3825-4E2B-AA4F-30EC959C73C0}"/>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Speech Bubble: Rectangle with Corners Rounded 19">
            <a:extLst>
              <a:ext uri="{FF2B5EF4-FFF2-40B4-BE49-F238E27FC236}">
                <a16:creationId xmlns:a16="http://schemas.microsoft.com/office/drawing/2014/main" id="{11EB3166-C48B-4A57-822A-5AA518966670}"/>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323452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Graphic 29" descr="Shoe footprints">
            <a:extLst>
              <a:ext uri="{FF2B5EF4-FFF2-40B4-BE49-F238E27FC236}">
                <a16:creationId xmlns:a16="http://schemas.microsoft.com/office/drawing/2014/main" id="{C4183FFE-818D-49D4-8C52-60B961DA81E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32" name="Graphic 31" descr="Shoe footprints">
            <a:extLst>
              <a:ext uri="{FF2B5EF4-FFF2-40B4-BE49-F238E27FC236}">
                <a16:creationId xmlns:a16="http://schemas.microsoft.com/office/drawing/2014/main" id="{503737FC-3F21-4396-B157-07F99710BA1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pic>
        <p:nvPicPr>
          <p:cNvPr id="2" name="Picture 1">
            <a:extLst>
              <a:ext uri="{FF2B5EF4-FFF2-40B4-BE49-F238E27FC236}">
                <a16:creationId xmlns:a16="http://schemas.microsoft.com/office/drawing/2014/main" id="{98D445A2-24BB-4C34-86C3-A3F15D7FC9B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5006035" y="1444592"/>
            <a:ext cx="3731632" cy="2498486"/>
          </a:xfrm>
          <a:prstGeom prst="rect">
            <a:avLst/>
          </a:prstGeom>
        </p:spPr>
      </p:pic>
      <p:sp>
        <p:nvSpPr>
          <p:cNvPr id="20" name="Pentagon 20">
            <a:extLst>
              <a:ext uri="{FF2B5EF4-FFF2-40B4-BE49-F238E27FC236}">
                <a16:creationId xmlns:a16="http://schemas.microsoft.com/office/drawing/2014/main" id="{5942023C-F1FE-44AE-B3EF-EFCEB86E62D7}"/>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2" name="Graphic 21" descr="Thought bubble">
            <a:extLst>
              <a:ext uri="{FF2B5EF4-FFF2-40B4-BE49-F238E27FC236}">
                <a16:creationId xmlns:a16="http://schemas.microsoft.com/office/drawing/2014/main" id="{7CFBF45D-7475-4E65-9C88-46388099E54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sp>
        <p:nvSpPr>
          <p:cNvPr id="25" name="Rectangle: Rounded Corners 33">
            <a:extLst>
              <a:ext uri="{FF2B5EF4-FFF2-40B4-BE49-F238E27FC236}">
                <a16:creationId xmlns:a16="http://schemas.microsoft.com/office/drawing/2014/main" id="{9866BFF0-E276-46D5-B9FE-EC3759FCF3D8}"/>
              </a:ext>
            </a:extLst>
          </p:cNvPr>
          <p:cNvSpPr/>
          <p:nvPr/>
        </p:nvSpPr>
        <p:spPr>
          <a:xfrm>
            <a:off x="406332" y="1444592"/>
            <a:ext cx="4351045" cy="178783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COVID-19 has meant we’re </a:t>
            </a:r>
            <a:r>
              <a:rPr lang="en-GB" sz="1600" b="1" dirty="0">
                <a:solidFill>
                  <a:schemeClr val="tx1"/>
                </a:solidFill>
                <a:latin typeface="Century Gothic"/>
                <a:ea typeface="Century Gothic"/>
                <a:cs typeface="Century Gothic"/>
                <a:sym typeface="Century Gothic"/>
              </a:rPr>
              <a:t>using more plastic than ever before</a:t>
            </a:r>
            <a:r>
              <a:rPr lang="en-GB" sz="1600" dirty="0">
                <a:solidFill>
                  <a:schemeClr val="tx1"/>
                </a:solidFill>
                <a:latin typeface="Century Gothic"/>
                <a:ea typeface="Century Gothic"/>
                <a:cs typeface="Century Gothic"/>
                <a:sym typeface="Century Gothic"/>
              </a:rPr>
              <a:t>, but social distancing has meant a lot </a:t>
            </a:r>
            <a:r>
              <a:rPr lang="en-GB" sz="1600" b="1" dirty="0">
                <a:solidFill>
                  <a:schemeClr val="tx1"/>
                </a:solidFill>
                <a:latin typeface="Century Gothic"/>
                <a:ea typeface="Century Gothic"/>
                <a:cs typeface="Century Gothic"/>
                <a:sym typeface="Century Gothic"/>
              </a:rPr>
              <a:t>less people can work at rubbish and waste centres</a:t>
            </a:r>
            <a:r>
              <a:rPr lang="en-GB" sz="1600" dirty="0">
                <a:solidFill>
                  <a:schemeClr val="tx1"/>
                </a:solidFill>
                <a:latin typeface="Century Gothic"/>
                <a:ea typeface="Century Gothic"/>
                <a:cs typeface="Century Gothic"/>
                <a:sym typeface="Century Gothic"/>
              </a:rPr>
              <a:t>, making recycling and getting rid of our waste much </a:t>
            </a:r>
            <a:r>
              <a:rPr lang="en-GB" sz="1600" b="1" dirty="0">
                <a:solidFill>
                  <a:schemeClr val="tx1"/>
                </a:solidFill>
                <a:latin typeface="Century Gothic"/>
                <a:ea typeface="Century Gothic"/>
                <a:cs typeface="Century Gothic"/>
                <a:sym typeface="Century Gothic"/>
              </a:rPr>
              <a:t>more difficult!</a:t>
            </a:r>
          </a:p>
        </p:txBody>
      </p:sp>
      <p:sp>
        <p:nvSpPr>
          <p:cNvPr id="27" name="Rectangle: Rounded Corners 26">
            <a:extLst>
              <a:ext uri="{FF2B5EF4-FFF2-40B4-BE49-F238E27FC236}">
                <a16:creationId xmlns:a16="http://schemas.microsoft.com/office/drawing/2014/main" id="{F8A56C7E-D4BC-4E9F-9199-1A359AEC60A3}"/>
              </a:ext>
            </a:extLst>
          </p:cNvPr>
          <p:cNvSpPr/>
          <p:nvPr/>
        </p:nvSpPr>
        <p:spPr>
          <a:xfrm>
            <a:off x="406332" y="3337538"/>
            <a:ext cx="4351046" cy="53860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this good, bad or neutral news?</a:t>
            </a:r>
            <a:endParaRPr lang="en-GB" sz="1600" dirty="0"/>
          </a:p>
        </p:txBody>
      </p:sp>
      <p:sp>
        <p:nvSpPr>
          <p:cNvPr id="3" name="Shape 114">
            <a:extLst>
              <a:ext uri="{FF2B5EF4-FFF2-40B4-BE49-F238E27FC236}">
                <a16:creationId xmlns:a16="http://schemas.microsoft.com/office/drawing/2014/main" id="{0308215C-2C85-4B39-B610-D64D251AF544}"/>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5" name="Arrow: Left-Right 4">
            <a:extLst>
              <a:ext uri="{FF2B5EF4-FFF2-40B4-BE49-F238E27FC236}">
                <a16:creationId xmlns:a16="http://schemas.microsoft.com/office/drawing/2014/main" id="{EA3EB22E-2003-40C5-8C46-006BCD6A35F9}"/>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7" name="Graphic 6" descr="Shoe footprints">
            <a:extLst>
              <a:ext uri="{FF2B5EF4-FFF2-40B4-BE49-F238E27FC236}">
                <a16:creationId xmlns:a16="http://schemas.microsoft.com/office/drawing/2014/main" id="{D4B6DA8E-7CBA-4DDF-A3C2-789263F9DC8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3192" y="5383899"/>
            <a:ext cx="914400" cy="914400"/>
          </a:xfrm>
          <a:prstGeom prst="rect">
            <a:avLst/>
          </a:prstGeom>
        </p:spPr>
      </p:pic>
      <p:pic>
        <p:nvPicPr>
          <p:cNvPr id="9" name="Graphic 8" descr="Shoe footprints">
            <a:extLst>
              <a:ext uri="{FF2B5EF4-FFF2-40B4-BE49-F238E27FC236}">
                <a16:creationId xmlns:a16="http://schemas.microsoft.com/office/drawing/2014/main" id="{96DFA2FD-8BDD-4891-890E-269A23C58DB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2137" y="5394293"/>
            <a:ext cx="914400" cy="914400"/>
          </a:xfrm>
          <a:prstGeom prst="rect">
            <a:avLst/>
          </a:prstGeom>
        </p:spPr>
      </p:pic>
      <p:pic>
        <p:nvPicPr>
          <p:cNvPr id="11" name="Graphic 10" descr="Shoe footprints">
            <a:extLst>
              <a:ext uri="{FF2B5EF4-FFF2-40B4-BE49-F238E27FC236}">
                <a16:creationId xmlns:a16="http://schemas.microsoft.com/office/drawing/2014/main" id="{3933FD4B-11DF-4889-A3D3-047BB44F09F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56410" y="5450749"/>
            <a:ext cx="914400" cy="914400"/>
          </a:xfrm>
          <a:prstGeom prst="rect">
            <a:avLst/>
          </a:prstGeom>
        </p:spPr>
      </p:pic>
      <p:sp>
        <p:nvSpPr>
          <p:cNvPr id="13" name="Speech Bubble: Rectangle with Corners Rounded 12">
            <a:extLst>
              <a:ext uri="{FF2B5EF4-FFF2-40B4-BE49-F238E27FC236}">
                <a16:creationId xmlns:a16="http://schemas.microsoft.com/office/drawing/2014/main" id="{E3D4AE69-6061-45B6-8633-0051909769B1}"/>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7BFD87F7-D5B4-4CBD-821F-D2ABD474DE01}"/>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4" name="Speech Bubble: Rectangle with Corners Rounded 23">
            <a:extLst>
              <a:ext uri="{FF2B5EF4-FFF2-40B4-BE49-F238E27FC236}">
                <a16:creationId xmlns:a16="http://schemas.microsoft.com/office/drawing/2014/main" id="{451BA231-C582-413F-B25A-8DDDAAD365F9}"/>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774936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Graphic 29" descr="Shoe footprints">
            <a:extLst>
              <a:ext uri="{FF2B5EF4-FFF2-40B4-BE49-F238E27FC236}">
                <a16:creationId xmlns:a16="http://schemas.microsoft.com/office/drawing/2014/main" id="{14025AEE-2D4C-4DAA-9BD6-F45C6890069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20873381">
            <a:off x="4703954" y="1458197"/>
            <a:ext cx="3816367" cy="3816367"/>
          </a:xfrm>
          <a:prstGeom prst="rect">
            <a:avLst/>
          </a:prstGeom>
        </p:spPr>
      </p:pic>
      <p:pic>
        <p:nvPicPr>
          <p:cNvPr id="32" name="Graphic 31" descr="Shoe footprints">
            <a:extLst>
              <a:ext uri="{FF2B5EF4-FFF2-40B4-BE49-F238E27FC236}">
                <a16:creationId xmlns:a16="http://schemas.microsoft.com/office/drawing/2014/main" id="{84580358-266C-4F48-9C0E-7CE2F868C5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18446">
            <a:off x="574813" y="1629205"/>
            <a:ext cx="3816367" cy="3816367"/>
          </a:xfrm>
          <a:prstGeom prst="rect">
            <a:avLst/>
          </a:prstGeom>
        </p:spPr>
      </p:pic>
      <p:pic>
        <p:nvPicPr>
          <p:cNvPr id="17" name="Picture 16">
            <a:extLst>
              <a:ext uri="{FF2B5EF4-FFF2-40B4-BE49-F238E27FC236}">
                <a16:creationId xmlns:a16="http://schemas.microsoft.com/office/drawing/2014/main" id="{5EEF8753-DE5C-4AD3-A821-7938EBC03B6E}"/>
              </a:ext>
            </a:extLst>
          </p:cNvPr>
          <p:cNvPicPr>
            <a:picLocks noChangeAspect="1"/>
          </p:cNvPicPr>
          <p:nvPr/>
        </p:nvPicPr>
        <p:blipFill>
          <a:blip r:embed="rId5"/>
          <a:stretch>
            <a:fillRect/>
          </a:stretch>
        </p:blipFill>
        <p:spPr>
          <a:xfrm>
            <a:off x="376602" y="1431894"/>
            <a:ext cx="3766128" cy="2461414"/>
          </a:xfrm>
          <a:prstGeom prst="rect">
            <a:avLst/>
          </a:prstGeom>
        </p:spPr>
      </p:pic>
      <p:sp>
        <p:nvSpPr>
          <p:cNvPr id="21" name="Pentagon 20">
            <a:extLst>
              <a:ext uri="{FF2B5EF4-FFF2-40B4-BE49-F238E27FC236}">
                <a16:creationId xmlns:a16="http://schemas.microsoft.com/office/drawing/2014/main" id="{A50C3E0E-153D-42AA-9152-213FED15C75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23" name="Graphic 22" descr="Thought bubble">
            <a:extLst>
              <a:ext uri="{FF2B5EF4-FFF2-40B4-BE49-F238E27FC236}">
                <a16:creationId xmlns:a16="http://schemas.microsoft.com/office/drawing/2014/main" id="{B1F8CBDA-FFEB-47FE-937F-F82B1E522BA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796" y="181055"/>
            <a:ext cx="597300" cy="597300"/>
          </a:xfrm>
          <a:prstGeom prst="rect">
            <a:avLst/>
          </a:prstGeom>
        </p:spPr>
      </p:pic>
      <p:sp>
        <p:nvSpPr>
          <p:cNvPr id="25" name="Rectangle: Rounded Corners 33">
            <a:extLst>
              <a:ext uri="{FF2B5EF4-FFF2-40B4-BE49-F238E27FC236}">
                <a16:creationId xmlns:a16="http://schemas.microsoft.com/office/drawing/2014/main" id="{D232C875-8DEA-42A7-BE00-852EFC3D2CBA}"/>
              </a:ext>
            </a:extLst>
          </p:cNvPr>
          <p:cNvSpPr/>
          <p:nvPr/>
        </p:nvSpPr>
        <p:spPr>
          <a:xfrm>
            <a:off x="4386623" y="1444592"/>
            <a:ext cx="4351045" cy="178783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There were a lot </a:t>
            </a:r>
            <a:r>
              <a:rPr lang="en-GB" sz="1600" b="1" dirty="0">
                <a:solidFill>
                  <a:schemeClr val="tx1"/>
                </a:solidFill>
                <a:latin typeface="Century Gothic"/>
                <a:ea typeface="Century Gothic"/>
                <a:cs typeface="Century Gothic"/>
                <a:sym typeface="Century Gothic"/>
              </a:rPr>
              <a:t>less in-person protests during lockdown</a:t>
            </a:r>
            <a:r>
              <a:rPr lang="en-GB" sz="1600" dirty="0">
                <a:solidFill>
                  <a:schemeClr val="tx1"/>
                </a:solidFill>
                <a:latin typeface="Century Gothic"/>
                <a:ea typeface="Century Gothic"/>
                <a:cs typeface="Century Gothic"/>
                <a:sym typeface="Century Gothic"/>
              </a:rPr>
              <a:t>, but Extinction Rebellion have been back recently – </a:t>
            </a:r>
            <a:r>
              <a:rPr lang="en-GB" sz="1600" b="1" dirty="0">
                <a:solidFill>
                  <a:schemeClr val="tx1"/>
                </a:solidFill>
                <a:latin typeface="Century Gothic"/>
                <a:ea typeface="Century Gothic"/>
                <a:cs typeface="Century Gothic"/>
                <a:sym typeface="Century Gothic"/>
              </a:rPr>
              <a:t>blocking the roads outside newspaper factories </a:t>
            </a:r>
            <a:r>
              <a:rPr lang="en-GB" sz="1600" dirty="0">
                <a:solidFill>
                  <a:schemeClr val="tx1"/>
                </a:solidFill>
                <a:latin typeface="Century Gothic"/>
                <a:ea typeface="Century Gothic"/>
                <a:cs typeface="Century Gothic"/>
                <a:sym typeface="Century Gothic"/>
              </a:rPr>
              <a:t>instead of protesting online.</a:t>
            </a:r>
          </a:p>
        </p:txBody>
      </p:sp>
      <p:sp>
        <p:nvSpPr>
          <p:cNvPr id="26" name="Rectangle: Rounded Corners 25">
            <a:extLst>
              <a:ext uri="{FF2B5EF4-FFF2-40B4-BE49-F238E27FC236}">
                <a16:creationId xmlns:a16="http://schemas.microsoft.com/office/drawing/2014/main" id="{68A1449C-BF7E-4369-9EDC-E0F6099BE694}"/>
              </a:ext>
            </a:extLst>
          </p:cNvPr>
          <p:cNvSpPr/>
          <p:nvPr/>
        </p:nvSpPr>
        <p:spPr>
          <a:xfrm>
            <a:off x="4386622" y="3337538"/>
            <a:ext cx="4351046" cy="53860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Is this good, bad or neutral news?</a:t>
            </a:r>
            <a:endParaRPr lang="en-GB" sz="1600" dirty="0"/>
          </a:p>
        </p:txBody>
      </p:sp>
      <p:sp>
        <p:nvSpPr>
          <p:cNvPr id="2" name="Shape 114">
            <a:extLst>
              <a:ext uri="{FF2B5EF4-FFF2-40B4-BE49-F238E27FC236}">
                <a16:creationId xmlns:a16="http://schemas.microsoft.com/office/drawing/2014/main" id="{B01F01B9-F863-48E9-86EA-071EFE5A3520}"/>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The good news or the bad news?</a:t>
            </a:r>
          </a:p>
        </p:txBody>
      </p:sp>
      <p:sp>
        <p:nvSpPr>
          <p:cNvPr id="3" name="Arrow: Left-Right 2">
            <a:extLst>
              <a:ext uri="{FF2B5EF4-FFF2-40B4-BE49-F238E27FC236}">
                <a16:creationId xmlns:a16="http://schemas.microsoft.com/office/drawing/2014/main" id="{E569F9CC-F3F2-44C1-8AB6-8A4C21529C47}"/>
              </a:ext>
            </a:extLst>
          </p:cNvPr>
          <p:cNvSpPr/>
          <p:nvPr/>
        </p:nvSpPr>
        <p:spPr>
          <a:xfrm>
            <a:off x="573206" y="6252236"/>
            <a:ext cx="7997588" cy="406445"/>
          </a:xfrm>
          <a:prstGeom prst="leftRightArrow">
            <a:avLst/>
          </a:prstGeom>
          <a:gradFill flip="none" rotWithShape="1">
            <a:gsLst>
              <a:gs pos="0">
                <a:schemeClr val="tx2"/>
              </a:gs>
              <a:gs pos="100000">
                <a:schemeClr val="accent2"/>
              </a:gs>
            </a:gsLst>
            <a:lin ang="1080000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5" name="Graphic 4" descr="Shoe footprints">
            <a:extLst>
              <a:ext uri="{FF2B5EF4-FFF2-40B4-BE49-F238E27FC236}">
                <a16:creationId xmlns:a16="http://schemas.microsoft.com/office/drawing/2014/main" id="{41732137-4FC7-4F9C-A9C6-6A1D66D7F68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73192" y="5383899"/>
            <a:ext cx="914400" cy="914400"/>
          </a:xfrm>
          <a:prstGeom prst="rect">
            <a:avLst/>
          </a:prstGeom>
        </p:spPr>
      </p:pic>
      <p:pic>
        <p:nvPicPr>
          <p:cNvPr id="7" name="Graphic 6" descr="Shoe footprints">
            <a:extLst>
              <a:ext uri="{FF2B5EF4-FFF2-40B4-BE49-F238E27FC236}">
                <a16:creationId xmlns:a16="http://schemas.microsoft.com/office/drawing/2014/main" id="{CB38AAE9-CFD1-4F63-9CED-F3610C123FF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62137" y="5394293"/>
            <a:ext cx="914400" cy="914400"/>
          </a:xfrm>
          <a:prstGeom prst="rect">
            <a:avLst/>
          </a:prstGeom>
        </p:spPr>
      </p:pic>
      <p:pic>
        <p:nvPicPr>
          <p:cNvPr id="9" name="Graphic 8" descr="Shoe footprints">
            <a:extLst>
              <a:ext uri="{FF2B5EF4-FFF2-40B4-BE49-F238E27FC236}">
                <a16:creationId xmlns:a16="http://schemas.microsoft.com/office/drawing/2014/main" id="{5595A202-BF5E-426A-BC69-35FB0D97945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56410" y="5450749"/>
            <a:ext cx="914400" cy="914400"/>
          </a:xfrm>
          <a:prstGeom prst="rect">
            <a:avLst/>
          </a:prstGeom>
        </p:spPr>
      </p:pic>
      <p:sp>
        <p:nvSpPr>
          <p:cNvPr id="11" name="Speech Bubble: Rectangle with Corners Rounded 10">
            <a:extLst>
              <a:ext uri="{FF2B5EF4-FFF2-40B4-BE49-F238E27FC236}">
                <a16:creationId xmlns:a16="http://schemas.microsoft.com/office/drawing/2014/main" id="{47D77603-618E-4CB1-97E5-A3DA447A5A31}"/>
              </a:ext>
            </a:extLst>
          </p:cNvPr>
          <p:cNvSpPr/>
          <p:nvPr/>
        </p:nvSpPr>
        <p:spPr>
          <a:xfrm>
            <a:off x="6808641" y="4614747"/>
            <a:ext cx="1762153" cy="72580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good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3" name="Speech Bubble: Rectangle with Corners Rounded 12">
            <a:extLst>
              <a:ext uri="{FF2B5EF4-FFF2-40B4-BE49-F238E27FC236}">
                <a16:creationId xmlns:a16="http://schemas.microsoft.com/office/drawing/2014/main" id="{C82AC5E6-D5FD-46EC-A7A6-52928951AB43}"/>
              </a:ext>
            </a:extLst>
          </p:cNvPr>
          <p:cNvSpPr/>
          <p:nvPr/>
        </p:nvSpPr>
        <p:spPr>
          <a:xfrm>
            <a:off x="573206" y="4614747"/>
            <a:ext cx="1762153" cy="72580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This is bad news!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0" name="Speech Bubble: Rectangle with Corners Rounded 19">
            <a:extLst>
              <a:ext uri="{FF2B5EF4-FFF2-40B4-BE49-F238E27FC236}">
                <a16:creationId xmlns:a16="http://schemas.microsoft.com/office/drawing/2014/main" id="{F77EA86D-B09C-4B71-848A-B5637A139C25}"/>
              </a:ext>
            </a:extLst>
          </p:cNvPr>
          <p:cNvSpPr/>
          <p:nvPr/>
        </p:nvSpPr>
        <p:spPr>
          <a:xfrm>
            <a:off x="3764742" y="4614747"/>
            <a:ext cx="1762153" cy="725806"/>
          </a:xfrm>
          <a:prstGeom prst="wedgeRoundRectCallout">
            <a:avLst>
              <a:gd name="adj1" fmla="val -13234"/>
              <a:gd name="adj2" fmla="val 72346"/>
              <a:gd name="adj3" fmla="val 16667"/>
            </a:avLst>
          </a:prstGeom>
          <a:solidFill>
            <a:srgbClr val="BC66ED"/>
          </a:solidFill>
          <a:ln w="28575">
            <a:solidFill>
              <a:srgbClr val="CC9DD7"/>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It’s both good and bad!</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817846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accent5"/>
          </a:solidFill>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791680" y="1074110"/>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3719855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342902" y="3263870"/>
            <a:ext cx="9525001" cy="3594130"/>
          </a:xfrm>
          <a:prstGeom prst="rect">
            <a:avLst/>
          </a:prstGeom>
        </p:spPr>
      </p:pic>
      <p:sp>
        <p:nvSpPr>
          <p:cNvPr id="8" name="Rectangle: Rounded Corners 7">
            <a:extLst>
              <a:ext uri="{FF2B5EF4-FFF2-40B4-BE49-F238E27FC236}">
                <a16:creationId xmlns:a16="http://schemas.microsoft.com/office/drawing/2014/main" id="{E596B667-F99C-4030-B260-78A530529046}"/>
              </a:ext>
            </a:extLst>
          </p:cNvPr>
          <p:cNvSpPr/>
          <p:nvPr/>
        </p:nvSpPr>
        <p:spPr>
          <a:xfrm>
            <a:off x="312308" y="1157140"/>
            <a:ext cx="8519384" cy="1109494"/>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Marks out of 5! (5-10mins)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On the next few slides you are going to see some different things that we could all do to help protect the environment. For each one, give yourself a score out of 5 using the scoreboard below. Count up your scores at the end!</a:t>
            </a:r>
          </a:p>
        </p:txBody>
      </p:sp>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2458384"/>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2483784"/>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2458384"/>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5" name="Speech Bubble: Rectangle with Corners Rounded 44">
            <a:extLst>
              <a:ext uri="{FF2B5EF4-FFF2-40B4-BE49-F238E27FC236}">
                <a16:creationId xmlns:a16="http://schemas.microsoft.com/office/drawing/2014/main" id="{17774F4F-879D-47CB-8982-49B874DAC6BD}"/>
              </a:ext>
            </a:extLst>
          </p:cNvPr>
          <p:cNvSpPr/>
          <p:nvPr/>
        </p:nvSpPr>
        <p:spPr>
          <a:xfrm>
            <a:off x="5481679" y="2458384"/>
            <a:ext cx="1626889" cy="919816"/>
          </a:xfrm>
          <a:prstGeom prst="wedgeRoundRectCallout">
            <a:avLst>
              <a:gd name="adj1" fmla="val -15362"/>
              <a:gd name="adj2" fmla="val 131775"/>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2471084"/>
            <a:ext cx="1626889" cy="919816"/>
          </a:xfrm>
          <a:prstGeom prst="wedgeRoundRectCallout">
            <a:avLst>
              <a:gd name="adj1" fmla="val 10042"/>
              <a:gd name="adj2" fmla="val 121223"/>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Tree>
    <p:extLst>
      <p:ext uri="{BB962C8B-B14F-4D97-AF65-F5344CB8AC3E}">
        <p14:creationId xmlns:p14="http://schemas.microsoft.com/office/powerpoint/2010/main" val="923392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029803" y="1474461"/>
            <a:ext cx="5801887" cy="129537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It might be harder to get a bus to school at the moment, as not as many people can get on. But you can help the environment by </a:t>
            </a:r>
            <a:r>
              <a:rPr lang="en-GB" sz="1600" b="1" dirty="0">
                <a:solidFill>
                  <a:schemeClr val="tx1"/>
                </a:solidFill>
                <a:latin typeface="Century Gothic"/>
                <a:ea typeface="Lato" panose="020F0502020204030203" pitchFamily="34" charset="0"/>
                <a:cs typeface="Century Gothic"/>
              </a:rPr>
              <a:t>walking or cycling to school a few times a week!</a:t>
            </a:r>
          </a:p>
        </p:txBody>
      </p:sp>
      <p:pic>
        <p:nvPicPr>
          <p:cNvPr id="3" name="Picture 2">
            <a:extLst>
              <a:ext uri="{FF2B5EF4-FFF2-40B4-BE49-F238E27FC236}">
                <a16:creationId xmlns:a16="http://schemas.microsoft.com/office/drawing/2014/main" id="{22E9E1FB-54FE-461F-A7DE-1DE3B6FD78E5}"/>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312307" y="1183641"/>
            <a:ext cx="2460072" cy="1746000"/>
          </a:xfrm>
          <a:prstGeom prst="rect">
            <a:avLst/>
          </a:prstGeom>
        </p:spPr>
      </p:pic>
      <p:sp>
        <p:nvSpPr>
          <p:cNvPr id="2" name="Speech Bubble: Rectangle with Corners Rounded 1">
            <a:extLst>
              <a:ext uri="{FF2B5EF4-FFF2-40B4-BE49-F238E27FC236}">
                <a16:creationId xmlns:a16="http://schemas.microsoft.com/office/drawing/2014/main" id="{EAEDEECE-7793-42D1-915C-7BC19C225F23}"/>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598753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12307" y="1474461"/>
            <a:ext cx="5824397" cy="117320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Using </a:t>
            </a:r>
            <a:r>
              <a:rPr lang="en-GB" sz="1600" b="1" dirty="0">
                <a:solidFill>
                  <a:schemeClr val="tx1"/>
                </a:solidFill>
                <a:latin typeface="Century Gothic"/>
                <a:ea typeface="Lato" panose="020F0502020204030203" pitchFamily="34" charset="0"/>
                <a:cs typeface="Century Gothic"/>
              </a:rPr>
              <a:t>reusable masks</a:t>
            </a:r>
            <a:r>
              <a:rPr lang="en-GB" sz="1600" dirty="0">
                <a:solidFill>
                  <a:schemeClr val="tx1"/>
                </a:solidFill>
                <a:latin typeface="Century Gothic"/>
                <a:ea typeface="Lato" panose="020F0502020204030203" pitchFamily="34" charset="0"/>
                <a:cs typeface="Century Gothic"/>
              </a:rPr>
              <a:t> like these is much better for the environment as they can be </a:t>
            </a:r>
            <a:r>
              <a:rPr lang="en-GB" sz="1600" b="1" dirty="0">
                <a:solidFill>
                  <a:schemeClr val="tx1"/>
                </a:solidFill>
                <a:latin typeface="Century Gothic"/>
                <a:ea typeface="Lato" panose="020F0502020204030203" pitchFamily="34" charset="0"/>
                <a:cs typeface="Century Gothic"/>
              </a:rPr>
              <a:t>washed and used many times</a:t>
            </a:r>
            <a:r>
              <a:rPr lang="en-GB" sz="1600" dirty="0">
                <a:solidFill>
                  <a:schemeClr val="tx1"/>
                </a:solidFill>
                <a:latin typeface="Century Gothic"/>
                <a:ea typeface="Lato" panose="020F0502020204030203" pitchFamily="34" charset="0"/>
                <a:cs typeface="Century Gothic"/>
              </a:rPr>
              <a:t>, and not just thrown in the bin after one use.</a:t>
            </a:r>
            <a:endParaRPr lang="en-GB" sz="1600" b="1" dirty="0">
              <a:solidFill>
                <a:schemeClr val="tx1"/>
              </a:solidFill>
              <a:latin typeface="Century Gothic"/>
              <a:ea typeface="Lato" panose="020F0502020204030203" pitchFamily="34" charset="0"/>
              <a:cs typeface="Century Gothic"/>
            </a:endParaRPr>
          </a:p>
        </p:txBody>
      </p:sp>
      <p:pic>
        <p:nvPicPr>
          <p:cNvPr id="3" name="Picture 2">
            <a:extLst>
              <a:ext uri="{FF2B5EF4-FFF2-40B4-BE49-F238E27FC236}">
                <a16:creationId xmlns:a16="http://schemas.microsoft.com/office/drawing/2014/main" id="{16C7DE02-A272-4ABF-AEEB-9CCEB9DCE929}"/>
              </a:ext>
            </a:extLst>
          </p:cNvPr>
          <p:cNvPicPr>
            <a:picLocks noChangeAspect="1"/>
          </p:cNvPicPr>
          <p:nvPr/>
        </p:nvPicPr>
        <p:blipFill>
          <a:blip r:embed="rId6"/>
          <a:stretch>
            <a:fillRect/>
          </a:stretch>
        </p:blipFill>
        <p:spPr>
          <a:xfrm>
            <a:off x="6371619" y="1154472"/>
            <a:ext cx="2460072" cy="1813182"/>
          </a:xfrm>
          <a:prstGeom prst="rect">
            <a:avLst/>
          </a:prstGeom>
        </p:spPr>
      </p:pic>
      <p:sp>
        <p:nvSpPr>
          <p:cNvPr id="2" name="Speech Bubble: Rectangle with Corners Rounded 1">
            <a:extLst>
              <a:ext uri="{FF2B5EF4-FFF2-40B4-BE49-F238E27FC236}">
                <a16:creationId xmlns:a16="http://schemas.microsoft.com/office/drawing/2014/main" id="{48C396AB-B9F9-42D9-982E-3FABBDFE89F8}"/>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3791131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016155" y="1320299"/>
            <a:ext cx="5815536" cy="1472095"/>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We all know that climate change is affecting wild animals, but there’s lots you can do to help tackle this, like </a:t>
            </a:r>
            <a:r>
              <a:rPr lang="en-GB" sz="1600" b="1" dirty="0">
                <a:solidFill>
                  <a:schemeClr val="tx1"/>
                </a:solidFill>
                <a:latin typeface="Century Gothic"/>
                <a:ea typeface="Lato" panose="020F0502020204030203" pitchFamily="34" charset="0"/>
                <a:cs typeface="Century Gothic"/>
              </a:rPr>
              <a:t>making your garden a safe space </a:t>
            </a:r>
            <a:r>
              <a:rPr lang="en-GB" sz="1600" dirty="0">
                <a:solidFill>
                  <a:schemeClr val="tx1"/>
                </a:solidFill>
                <a:latin typeface="Century Gothic"/>
                <a:ea typeface="Lato" panose="020F0502020204030203" pitchFamily="34" charset="0"/>
                <a:cs typeface="Century Gothic"/>
              </a:rPr>
              <a:t>for animals and </a:t>
            </a:r>
            <a:r>
              <a:rPr lang="en-GB" sz="1600" b="1" dirty="0">
                <a:solidFill>
                  <a:schemeClr val="tx1"/>
                </a:solidFill>
                <a:latin typeface="Century Gothic"/>
                <a:ea typeface="Lato" panose="020F0502020204030203" pitchFamily="34" charset="0"/>
                <a:cs typeface="Century Gothic"/>
              </a:rPr>
              <a:t>supporting your local parks and wild spaces.</a:t>
            </a:r>
          </a:p>
        </p:txBody>
      </p:sp>
      <p:pic>
        <p:nvPicPr>
          <p:cNvPr id="5" name="Picture 4">
            <a:extLst>
              <a:ext uri="{FF2B5EF4-FFF2-40B4-BE49-F238E27FC236}">
                <a16:creationId xmlns:a16="http://schemas.microsoft.com/office/drawing/2014/main" id="{29E96301-BA83-40A7-9FEA-15FDCD61410A}"/>
              </a:ext>
            </a:extLst>
          </p:cNvPr>
          <p:cNvPicPr>
            <a:picLocks noChangeAspect="1"/>
          </p:cNvPicPr>
          <p:nvPr/>
        </p:nvPicPr>
        <p:blipFill>
          <a:blip r:embed="rId6"/>
          <a:stretch>
            <a:fillRect/>
          </a:stretch>
        </p:blipFill>
        <p:spPr>
          <a:xfrm>
            <a:off x="312307" y="1167247"/>
            <a:ext cx="2536569" cy="1778200"/>
          </a:xfrm>
          <a:prstGeom prst="rect">
            <a:avLst/>
          </a:prstGeom>
        </p:spPr>
      </p:pic>
      <p:sp>
        <p:nvSpPr>
          <p:cNvPr id="2" name="Speech Bubble: Rectangle with Corners Rounded 1">
            <a:extLst>
              <a:ext uri="{FF2B5EF4-FFF2-40B4-BE49-F238E27FC236}">
                <a16:creationId xmlns:a16="http://schemas.microsoft.com/office/drawing/2014/main" id="{85426537-E564-4969-B3FE-76B2E4BD3E38}"/>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284318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0D0AA6-03C6-4BD0-9445-30B4160F1E9C}"/>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371618" y="1154472"/>
            <a:ext cx="2460072" cy="1813182"/>
          </a:xfrm>
          <a:prstGeom prst="rect">
            <a:avLst/>
          </a:prstGeom>
        </p:spPr>
      </p:pic>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12307" y="1430071"/>
            <a:ext cx="5824397" cy="130425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More car journeys means more pollution. You can help tackle this by </a:t>
            </a:r>
            <a:r>
              <a:rPr lang="en-GB" sz="1600" b="1" dirty="0">
                <a:solidFill>
                  <a:schemeClr val="tx1"/>
                </a:solidFill>
                <a:latin typeface="Century Gothic"/>
                <a:ea typeface="Lato" panose="020F0502020204030203" pitchFamily="34" charset="0"/>
                <a:cs typeface="Century Gothic"/>
              </a:rPr>
              <a:t>growing your own plants</a:t>
            </a:r>
            <a:r>
              <a:rPr lang="en-GB" sz="1600" dirty="0">
                <a:solidFill>
                  <a:schemeClr val="tx1"/>
                </a:solidFill>
                <a:latin typeface="Century Gothic"/>
                <a:ea typeface="Lato" panose="020F0502020204030203" pitchFamily="34" charset="0"/>
                <a:cs typeface="Century Gothic"/>
              </a:rPr>
              <a:t>. It doesn’t matter if they’re indoors or outdoors- more plants means more fresh air around you!</a:t>
            </a:r>
            <a:endParaRPr lang="en-GB" sz="1600" b="1" dirty="0">
              <a:solidFill>
                <a:schemeClr val="tx1"/>
              </a:solidFill>
              <a:latin typeface="Century Gothic"/>
              <a:ea typeface="Lato" panose="020F0502020204030203" pitchFamily="34" charset="0"/>
              <a:cs typeface="Century Gothic"/>
            </a:endParaRPr>
          </a:p>
        </p:txBody>
      </p:sp>
      <p:sp>
        <p:nvSpPr>
          <p:cNvPr id="2" name="Speech Bubble: Rectangle with Corners Rounded 1">
            <a:extLst>
              <a:ext uri="{FF2B5EF4-FFF2-40B4-BE49-F238E27FC236}">
                <a16:creationId xmlns:a16="http://schemas.microsoft.com/office/drawing/2014/main" id="{8E45E7BB-8CEA-4952-AA30-7C059696A9D2}"/>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2823669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889611" y="1438949"/>
            <a:ext cx="4942079" cy="1339760"/>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We’re </a:t>
            </a:r>
            <a:r>
              <a:rPr lang="en-GB" sz="1600" b="1" dirty="0">
                <a:solidFill>
                  <a:schemeClr val="tx1"/>
                </a:solidFill>
                <a:latin typeface="Century Gothic"/>
                <a:ea typeface="Lato" panose="020F0502020204030203" pitchFamily="34" charset="0"/>
                <a:cs typeface="Century Gothic"/>
              </a:rPr>
              <a:t>using lots of soap and sanitiser right now, </a:t>
            </a:r>
            <a:r>
              <a:rPr lang="en-GB" sz="1600" dirty="0">
                <a:solidFill>
                  <a:schemeClr val="tx1"/>
                </a:solidFill>
                <a:latin typeface="Century Gothic"/>
                <a:ea typeface="Lato" panose="020F0502020204030203" pitchFamily="34" charset="0"/>
                <a:cs typeface="Century Gothic"/>
              </a:rPr>
              <a:t>which can means lots of plastic waste going into the bin. One way you can reduce this is by </a:t>
            </a:r>
            <a:r>
              <a:rPr lang="en-GB" sz="1600" b="1" dirty="0">
                <a:solidFill>
                  <a:schemeClr val="tx1"/>
                </a:solidFill>
                <a:latin typeface="Century Gothic"/>
                <a:ea typeface="Lato" panose="020F0502020204030203" pitchFamily="34" charset="0"/>
                <a:cs typeface="Century Gothic"/>
              </a:rPr>
              <a:t>using refillable bottles and bags</a:t>
            </a:r>
            <a:r>
              <a:rPr lang="en-GB" sz="1600" dirty="0">
                <a:solidFill>
                  <a:schemeClr val="tx1"/>
                </a:solidFill>
                <a:latin typeface="Century Gothic"/>
                <a:ea typeface="Lato" panose="020F0502020204030203" pitchFamily="34" charset="0"/>
                <a:cs typeface="Century Gothic"/>
              </a:rPr>
              <a:t>, like these!</a:t>
            </a:r>
            <a:endParaRPr lang="en-GB" sz="1600" b="1" dirty="0">
              <a:solidFill>
                <a:schemeClr val="tx1"/>
              </a:solidFill>
              <a:latin typeface="Century Gothic"/>
              <a:ea typeface="Lato" panose="020F0502020204030203" pitchFamily="34" charset="0"/>
              <a:cs typeface="Century Gothic"/>
            </a:endParaRPr>
          </a:p>
        </p:txBody>
      </p:sp>
      <p:pic>
        <p:nvPicPr>
          <p:cNvPr id="2" name="Picture 1">
            <a:extLst>
              <a:ext uri="{FF2B5EF4-FFF2-40B4-BE49-F238E27FC236}">
                <a16:creationId xmlns:a16="http://schemas.microsoft.com/office/drawing/2014/main" id="{1A85661C-9818-4C30-8EA7-E9C437F1C0F9}"/>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59929" y="1188387"/>
            <a:ext cx="1779267" cy="1779267"/>
          </a:xfrm>
          <a:prstGeom prst="rect">
            <a:avLst/>
          </a:prstGeom>
        </p:spPr>
      </p:pic>
      <p:pic>
        <p:nvPicPr>
          <p:cNvPr id="2052" name="Picture 4" descr="Refillable Personalised 50ml Hand Sanitiser Bottles with Clips – Rachel J  Designs">
            <a:extLst>
              <a:ext uri="{FF2B5EF4-FFF2-40B4-BE49-F238E27FC236}">
                <a16:creationId xmlns:a16="http://schemas.microsoft.com/office/drawing/2014/main" id="{999ECC68-7B60-4CF6-AB03-4AA278DC265D}"/>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1939196" y="1104149"/>
            <a:ext cx="1950415" cy="1799192"/>
          </a:xfrm>
          <a:prstGeom prst="rect">
            <a:avLst/>
          </a:prstGeom>
          <a:noFill/>
          <a:extLst>
            <a:ext uri="{909E8E84-426E-40DD-AFC4-6F175D3DCCD1}">
              <a14:hiddenFill xmlns:a14="http://schemas.microsoft.com/office/drawing/2010/main">
                <a:solidFill>
                  <a:srgbClr val="FFFFFF"/>
                </a:solidFill>
              </a14:hiddenFill>
            </a:ext>
          </a:extLst>
        </p:spPr>
      </p:pic>
      <p:sp>
        <p:nvSpPr>
          <p:cNvPr id="3" name="Speech Bubble: Rectangle with Corners Rounded 2">
            <a:extLst>
              <a:ext uri="{FF2B5EF4-FFF2-40B4-BE49-F238E27FC236}">
                <a16:creationId xmlns:a16="http://schemas.microsoft.com/office/drawing/2014/main" id="{A984B79D-16DE-4E6A-B866-ADF5D5425EC1}"/>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4063704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1B5985-1085-4B69-8D9A-3D6C707B1B7E}"/>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6371618" y="1154472"/>
            <a:ext cx="2460072" cy="1813182"/>
          </a:xfrm>
          <a:prstGeom prst="rect">
            <a:avLst/>
          </a:prstGeom>
        </p:spPr>
      </p:pic>
      <p:pic>
        <p:nvPicPr>
          <p:cNvPr id="49" name="Picture 48" descr="A close up of a logo&#10;&#10;Description automatically generated">
            <a:extLst>
              <a:ext uri="{FF2B5EF4-FFF2-40B4-BE49-F238E27FC236}">
                <a16:creationId xmlns:a16="http://schemas.microsoft.com/office/drawing/2014/main" id="{21473EA5-CA9A-4894-A76E-9F88AB3D40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484" y="3574715"/>
            <a:ext cx="9238967" cy="3310581"/>
          </a:xfrm>
          <a:prstGeom prst="rect">
            <a:avLst/>
          </a:prstGeom>
        </p:spPr>
      </p:pic>
      <p:sp>
        <p:nvSpPr>
          <p:cNvPr id="16" name="Speech Bubble: Rectangle with Corners Rounded 15">
            <a:extLst>
              <a:ext uri="{FF2B5EF4-FFF2-40B4-BE49-F238E27FC236}">
                <a16:creationId xmlns:a16="http://schemas.microsoft.com/office/drawing/2014/main" id="{9CFB36C7-C9F0-4C2E-B6CB-ADD1A25E4E34}"/>
              </a:ext>
            </a:extLst>
          </p:cNvPr>
          <p:cNvSpPr/>
          <p:nvPr/>
        </p:nvSpPr>
        <p:spPr>
          <a:xfrm>
            <a:off x="7204802" y="3127132"/>
            <a:ext cx="1626889" cy="919816"/>
          </a:xfrm>
          <a:prstGeom prst="wedgeRoundRectCallout">
            <a:avLst>
              <a:gd name="adj1" fmla="val 3374"/>
              <a:gd name="adj2" fmla="val 87987"/>
              <a:gd name="adj3" fmla="val 16667"/>
            </a:avLst>
          </a:prstGeom>
          <a:solidFill>
            <a:schemeClr val="tx2"/>
          </a:solidFill>
          <a:ln w="28575">
            <a:solidFill>
              <a:schemeClr val="bg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always do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18" name="Speech Bubble: Rectangle with Corners Rounded 17">
            <a:extLst>
              <a:ext uri="{FF2B5EF4-FFF2-40B4-BE49-F238E27FC236}">
                <a16:creationId xmlns:a16="http://schemas.microsoft.com/office/drawing/2014/main" id="{E0681A57-EEE4-4FDF-B9FE-F1BFDFE5FE09}"/>
              </a:ext>
            </a:extLst>
          </p:cNvPr>
          <p:cNvSpPr/>
          <p:nvPr/>
        </p:nvSpPr>
        <p:spPr>
          <a:xfrm>
            <a:off x="312307" y="3152532"/>
            <a:ext cx="1626889" cy="919816"/>
          </a:xfrm>
          <a:prstGeom prst="wedgeRoundRectCallout">
            <a:avLst>
              <a:gd name="adj1" fmla="val -9362"/>
              <a:gd name="adj2" fmla="val 89269"/>
              <a:gd name="adj3" fmla="val 16667"/>
            </a:avLst>
          </a:prstGeom>
          <a:solidFill>
            <a:schemeClr val="accent2"/>
          </a:solid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I’ve never done this…</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42" name="Speech Bubble: Rectangle with Corners Rounded 41">
            <a:extLst>
              <a:ext uri="{FF2B5EF4-FFF2-40B4-BE49-F238E27FC236}">
                <a16:creationId xmlns:a16="http://schemas.microsoft.com/office/drawing/2014/main" id="{0CB4C0B5-6173-42FC-A8FC-F42602ADBB43}"/>
              </a:ext>
            </a:extLst>
          </p:cNvPr>
          <p:cNvSpPr/>
          <p:nvPr/>
        </p:nvSpPr>
        <p:spPr>
          <a:xfrm>
            <a:off x="3758555" y="3127132"/>
            <a:ext cx="1626889" cy="919816"/>
          </a:xfrm>
          <a:prstGeom prst="wedgeRoundRectCallout">
            <a:avLst>
              <a:gd name="adj1" fmla="val -4678"/>
              <a:gd name="adj2" fmla="val 80985"/>
              <a:gd name="adj3" fmla="val 16667"/>
            </a:avLst>
          </a:prstGeom>
          <a:solidFill>
            <a:schemeClr val="bg1">
              <a:lumMod val="95000"/>
            </a:schemeClr>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sometimes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5" name="Speech Bubble: Rectangle with Corners Rounded 44">
            <a:extLst>
              <a:ext uri="{FF2B5EF4-FFF2-40B4-BE49-F238E27FC236}">
                <a16:creationId xmlns:a16="http://schemas.microsoft.com/office/drawing/2014/main" id="{17774F4F-879D-47CB-8982-49B874DAC6BD}"/>
              </a:ext>
            </a:extLst>
          </p:cNvPr>
          <p:cNvSpPr/>
          <p:nvPr/>
        </p:nvSpPr>
        <p:spPr>
          <a:xfrm>
            <a:off x="5481679" y="3127132"/>
            <a:ext cx="1626889" cy="919816"/>
          </a:xfrm>
          <a:prstGeom prst="wedgeRoundRectCallout">
            <a:avLst>
              <a:gd name="adj1" fmla="val -13684"/>
              <a:gd name="adj2" fmla="val 111003"/>
              <a:gd name="adj3" fmla="val 16667"/>
            </a:avLst>
          </a:prstGeom>
          <a:solidFill>
            <a:schemeClr val="bg2"/>
          </a:solidFill>
          <a:ln w="28575">
            <a:solidFill>
              <a:schemeClr val="tx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 usually do this, but not always</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sp>
        <p:nvSpPr>
          <p:cNvPr id="47" name="Speech Bubble: Rectangle with Corners Rounded 46">
            <a:extLst>
              <a:ext uri="{FF2B5EF4-FFF2-40B4-BE49-F238E27FC236}">
                <a16:creationId xmlns:a16="http://schemas.microsoft.com/office/drawing/2014/main" id="{939DD5CE-6587-45A1-9711-FB818044B4BA}"/>
              </a:ext>
            </a:extLst>
          </p:cNvPr>
          <p:cNvSpPr/>
          <p:nvPr/>
        </p:nvSpPr>
        <p:spPr>
          <a:xfrm>
            <a:off x="2035431" y="3139832"/>
            <a:ext cx="1626889" cy="919816"/>
          </a:xfrm>
          <a:prstGeom prst="wedgeRoundRectCallout">
            <a:avLst>
              <a:gd name="adj1" fmla="val 10881"/>
              <a:gd name="adj2" fmla="val 98967"/>
              <a:gd name="adj3" fmla="val 16667"/>
            </a:avLst>
          </a:prstGeom>
          <a:solidFill>
            <a:schemeClr val="accent1"/>
          </a:solidFill>
          <a:ln w="28575">
            <a:solidFill>
              <a:schemeClr val="accent2"/>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rPr>
              <a:t>I’ve don’t usually do this…</a:t>
            </a:r>
            <a:endParaRPr lang="en-GB" sz="1600" dirty="0">
              <a:solidFill>
                <a:sysClr val="windowText" lastClr="000000"/>
              </a:solidFill>
              <a:latin typeface="Century Gothic" panose="020B0502020202020204" pitchFamily="34" charset="0"/>
              <a:ea typeface="Lato" panose="020F0502020204030203" pitchFamily="34" charset="0"/>
              <a:cs typeface="Lato" panose="020F0502020204030203" pitchFamily="34" charset="0"/>
            </a:endParaRPr>
          </a:p>
        </p:txBody>
      </p:sp>
      <p:sp>
        <p:nvSpPr>
          <p:cNvPr id="54" name="Text Placeholder 1">
            <a:extLst>
              <a:ext uri="{FF2B5EF4-FFF2-40B4-BE49-F238E27FC236}">
                <a16:creationId xmlns:a16="http://schemas.microsoft.com/office/drawing/2014/main" id="{D4CD9B4A-77EE-4847-B648-DD9E206E0CBC}"/>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55" name="Pentagon 20">
            <a:extLst>
              <a:ext uri="{FF2B5EF4-FFF2-40B4-BE49-F238E27FC236}">
                <a16:creationId xmlns:a16="http://schemas.microsoft.com/office/drawing/2014/main" id="{97B5B7A6-318F-479E-8F5A-7D5FB40FBE83}"/>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56" name="Graphic 15" descr="Chat">
            <a:extLst>
              <a:ext uri="{FF2B5EF4-FFF2-40B4-BE49-F238E27FC236}">
                <a16:creationId xmlns:a16="http://schemas.microsoft.com/office/drawing/2014/main" id="{8F28952F-3C9A-4818-B760-2E7D07CAFBC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0" y="203254"/>
            <a:ext cx="579600" cy="579600"/>
          </a:xfrm>
          <a:prstGeom prst="rect">
            <a:avLst/>
          </a:prstGeom>
        </p:spPr>
      </p:pic>
      <p:sp>
        <p:nvSpPr>
          <p:cNvPr id="12" name="Rectangle: Rounded Corners 11">
            <a:extLst>
              <a:ext uri="{FF2B5EF4-FFF2-40B4-BE49-F238E27FC236}">
                <a16:creationId xmlns:a16="http://schemas.microsoft.com/office/drawing/2014/main" id="{8B6117AF-53BD-44AA-AE97-AB3AF9B5826B}"/>
              </a:ext>
            </a:extLst>
          </p:cNvPr>
          <p:cNvSpPr/>
          <p:nvPr/>
        </p:nvSpPr>
        <p:spPr>
          <a:xfrm>
            <a:off x="312307" y="1389914"/>
            <a:ext cx="5824397" cy="1353285"/>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Being at home more also means we all have more time to think about what we want for dinner – and </a:t>
            </a:r>
            <a:r>
              <a:rPr lang="en-GB" sz="1600" b="1" dirty="0">
                <a:solidFill>
                  <a:schemeClr val="tx1"/>
                </a:solidFill>
                <a:latin typeface="Century Gothic"/>
                <a:ea typeface="Lato" panose="020F0502020204030203" pitchFamily="34" charset="0"/>
                <a:cs typeface="Century Gothic"/>
              </a:rPr>
              <a:t>vegetarian meals are much better for the environment than meat. </a:t>
            </a:r>
            <a:r>
              <a:rPr lang="en-GB" sz="1600" dirty="0">
                <a:solidFill>
                  <a:schemeClr val="tx1"/>
                </a:solidFill>
                <a:latin typeface="Century Gothic"/>
                <a:ea typeface="Lato" panose="020F0502020204030203" pitchFamily="34" charset="0"/>
                <a:cs typeface="Century Gothic"/>
              </a:rPr>
              <a:t>You could </a:t>
            </a:r>
            <a:r>
              <a:rPr lang="en-GB" sz="1600" b="1" dirty="0">
                <a:solidFill>
                  <a:schemeClr val="tx1"/>
                </a:solidFill>
                <a:latin typeface="Century Gothic"/>
                <a:ea typeface="Lato" panose="020F0502020204030203" pitchFamily="34" charset="0"/>
                <a:cs typeface="Century Gothic"/>
              </a:rPr>
              <a:t>try learning some new vegetarian recipes!</a:t>
            </a:r>
          </a:p>
        </p:txBody>
      </p:sp>
    </p:spTree>
    <p:extLst>
      <p:ext uri="{BB962C8B-B14F-4D97-AF65-F5344CB8AC3E}">
        <p14:creationId xmlns:p14="http://schemas.microsoft.com/office/powerpoint/2010/main" val="29060335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lose up of a logo&#10;&#10;Description automatically generated">
            <a:extLst>
              <a:ext uri="{FF2B5EF4-FFF2-40B4-BE49-F238E27FC236}">
                <a16:creationId xmlns:a16="http://schemas.microsoft.com/office/drawing/2014/main" id="{663899D8-B869-4888-950C-14FE92DF25AA}"/>
              </a:ext>
            </a:extLst>
          </p:cNvPr>
          <p:cNvPicPr>
            <a:picLocks noChangeAspect="1"/>
          </p:cNvPicPr>
          <p:nvPr/>
        </p:nvPicPr>
        <p:blipFill rotWithShape="1">
          <a:blip r:embed="rId3"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4459494" y="1075971"/>
            <a:ext cx="4684506" cy="1689454"/>
          </a:xfrm>
          <a:prstGeom prst="rect">
            <a:avLst/>
          </a:prstGeom>
        </p:spPr>
      </p:pic>
      <p:sp>
        <p:nvSpPr>
          <p:cNvPr id="5" name="Text Placeholder 1">
            <a:extLst>
              <a:ext uri="{FF2B5EF4-FFF2-40B4-BE49-F238E27FC236}">
                <a16:creationId xmlns:a16="http://schemas.microsoft.com/office/drawing/2014/main" id="{3E462FA3-D478-4B95-A207-24BB185C3D87}"/>
              </a:ext>
            </a:extLst>
          </p:cNvPr>
          <p:cNvSpPr>
            <a:spLocks noGrp="1"/>
          </p:cNvSpPr>
          <p:nvPr>
            <p:ph type="body" sz="quarter" idx="10"/>
          </p:nvPr>
        </p:nvSpPr>
        <p:spPr>
          <a:xfrm>
            <a:off x="776288" y="241911"/>
            <a:ext cx="7739062" cy="571500"/>
          </a:xfrm>
        </p:spPr>
        <p:txBody>
          <a:bodyPr/>
          <a:lstStyle/>
          <a:p>
            <a:r>
              <a:rPr lang="en-GB" dirty="0"/>
              <a:t>Playing your part</a:t>
            </a:r>
          </a:p>
          <a:p>
            <a:endParaRPr lang="en-GB" dirty="0"/>
          </a:p>
        </p:txBody>
      </p:sp>
      <p:sp>
        <p:nvSpPr>
          <p:cNvPr id="6" name="Pentagon 20">
            <a:extLst>
              <a:ext uri="{FF2B5EF4-FFF2-40B4-BE49-F238E27FC236}">
                <a16:creationId xmlns:a16="http://schemas.microsoft.com/office/drawing/2014/main" id="{8207F5C6-2615-4572-BB5D-B369F3DBB43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7" name="Graphic 15" descr="Chat">
            <a:extLst>
              <a:ext uri="{FF2B5EF4-FFF2-40B4-BE49-F238E27FC236}">
                <a16:creationId xmlns:a16="http://schemas.microsoft.com/office/drawing/2014/main" id="{CB07F99A-0C17-44C3-9E07-B765908889E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03254"/>
            <a:ext cx="579600" cy="579600"/>
          </a:xfrm>
          <a:prstGeom prst="rect">
            <a:avLst/>
          </a:prstGeom>
        </p:spPr>
      </p:pic>
      <p:sp>
        <p:nvSpPr>
          <p:cNvPr id="8" name="Rectangle: Rounded Corners 7">
            <a:extLst>
              <a:ext uri="{FF2B5EF4-FFF2-40B4-BE49-F238E27FC236}">
                <a16:creationId xmlns:a16="http://schemas.microsoft.com/office/drawing/2014/main" id="{C51E0350-DC03-49BA-9BE9-E81B29FB5466}"/>
              </a:ext>
            </a:extLst>
          </p:cNvPr>
          <p:cNvSpPr/>
          <p:nvPr/>
        </p:nvSpPr>
        <p:spPr>
          <a:xfrm>
            <a:off x="4736856" y="4467363"/>
            <a:ext cx="812472" cy="450375"/>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Lato" panose="020F0502020204030203" pitchFamily="34" charset="0"/>
                <a:cs typeface="Century Gothic"/>
              </a:rPr>
              <a:t>20-25</a:t>
            </a:r>
          </a:p>
        </p:txBody>
      </p:sp>
      <p:sp>
        <p:nvSpPr>
          <p:cNvPr id="9" name="Rectangle: Rounded Corners 8">
            <a:extLst>
              <a:ext uri="{FF2B5EF4-FFF2-40B4-BE49-F238E27FC236}">
                <a16:creationId xmlns:a16="http://schemas.microsoft.com/office/drawing/2014/main" id="{B225E286-FA58-4E65-B40C-4865019EB6BD}"/>
              </a:ext>
            </a:extLst>
          </p:cNvPr>
          <p:cNvSpPr/>
          <p:nvPr/>
        </p:nvSpPr>
        <p:spPr>
          <a:xfrm>
            <a:off x="420303" y="2898682"/>
            <a:ext cx="812472" cy="450375"/>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Lato" panose="020F0502020204030203" pitchFamily="34" charset="0"/>
                <a:cs typeface="Century Gothic"/>
              </a:rPr>
              <a:t>5-9</a:t>
            </a:r>
          </a:p>
        </p:txBody>
      </p:sp>
      <p:sp>
        <p:nvSpPr>
          <p:cNvPr id="10" name="Rectangle: Rounded Corners 9">
            <a:extLst>
              <a:ext uri="{FF2B5EF4-FFF2-40B4-BE49-F238E27FC236}">
                <a16:creationId xmlns:a16="http://schemas.microsoft.com/office/drawing/2014/main" id="{3B963D5F-DC2D-41DC-98A8-CA0BA1E10F67}"/>
              </a:ext>
            </a:extLst>
          </p:cNvPr>
          <p:cNvSpPr/>
          <p:nvPr/>
        </p:nvSpPr>
        <p:spPr>
          <a:xfrm>
            <a:off x="4736856" y="2892725"/>
            <a:ext cx="812472" cy="45037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10-14</a:t>
            </a:r>
          </a:p>
        </p:txBody>
      </p:sp>
      <p:sp>
        <p:nvSpPr>
          <p:cNvPr id="11" name="Rectangle: Rounded Corners 10">
            <a:extLst>
              <a:ext uri="{FF2B5EF4-FFF2-40B4-BE49-F238E27FC236}">
                <a16:creationId xmlns:a16="http://schemas.microsoft.com/office/drawing/2014/main" id="{F1336E88-7E8F-4F9A-98E8-21C8E322AF9F}"/>
              </a:ext>
            </a:extLst>
          </p:cNvPr>
          <p:cNvSpPr/>
          <p:nvPr/>
        </p:nvSpPr>
        <p:spPr>
          <a:xfrm>
            <a:off x="420303" y="4480336"/>
            <a:ext cx="812472" cy="45037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15-19</a:t>
            </a:r>
          </a:p>
        </p:txBody>
      </p:sp>
      <p:sp>
        <p:nvSpPr>
          <p:cNvPr id="13" name="Rectangle: Rounded Corners 12">
            <a:extLst>
              <a:ext uri="{FF2B5EF4-FFF2-40B4-BE49-F238E27FC236}">
                <a16:creationId xmlns:a16="http://schemas.microsoft.com/office/drawing/2014/main" id="{4494F6B1-B505-401A-A3C2-AC836937D4C6}"/>
              </a:ext>
            </a:extLst>
          </p:cNvPr>
          <p:cNvSpPr/>
          <p:nvPr/>
        </p:nvSpPr>
        <p:spPr>
          <a:xfrm>
            <a:off x="312309" y="1146411"/>
            <a:ext cx="4082270" cy="1578438"/>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Count up your scores! (2-3mins)</a:t>
            </a:r>
            <a:b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b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Now that you’ve given yourself a score on how kind you’re being to the environment, count up your scores and click to see how well you did!</a:t>
            </a:r>
          </a:p>
        </p:txBody>
      </p:sp>
      <p:sp>
        <p:nvSpPr>
          <p:cNvPr id="14" name="Rectangle: Rounded Corners 13">
            <a:extLst>
              <a:ext uri="{FF2B5EF4-FFF2-40B4-BE49-F238E27FC236}">
                <a16:creationId xmlns:a16="http://schemas.microsoft.com/office/drawing/2014/main" id="{4DBADBF1-D5D2-4397-A8A6-2AB5DD31C719}"/>
              </a:ext>
            </a:extLst>
          </p:cNvPr>
          <p:cNvSpPr/>
          <p:nvPr/>
        </p:nvSpPr>
        <p:spPr>
          <a:xfrm>
            <a:off x="1397918" y="2898682"/>
            <a:ext cx="3029118" cy="454925"/>
          </a:xfrm>
          <a:prstGeom prst="roundRect">
            <a:avLst/>
          </a:prstGeom>
          <a:solidFill>
            <a:schemeClr val="accent2"/>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Lato" panose="020F0502020204030203" pitchFamily="34" charset="0"/>
                <a:cs typeface="Century Gothic"/>
              </a:rPr>
              <a:t>Improvement needed!</a:t>
            </a:r>
          </a:p>
        </p:txBody>
      </p:sp>
      <p:sp>
        <p:nvSpPr>
          <p:cNvPr id="15" name="Rectangle: Rounded Corners 14">
            <a:extLst>
              <a:ext uri="{FF2B5EF4-FFF2-40B4-BE49-F238E27FC236}">
                <a16:creationId xmlns:a16="http://schemas.microsoft.com/office/drawing/2014/main" id="{6EFFC1A5-E41C-4D47-A84C-CCC723683E13}"/>
              </a:ext>
            </a:extLst>
          </p:cNvPr>
          <p:cNvSpPr/>
          <p:nvPr/>
        </p:nvSpPr>
        <p:spPr>
          <a:xfrm>
            <a:off x="5716847" y="2898681"/>
            <a:ext cx="3029118" cy="45492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Not good, not bad…</a:t>
            </a:r>
          </a:p>
        </p:txBody>
      </p:sp>
      <p:sp>
        <p:nvSpPr>
          <p:cNvPr id="16" name="Rectangle: Rounded Corners 15">
            <a:extLst>
              <a:ext uri="{FF2B5EF4-FFF2-40B4-BE49-F238E27FC236}">
                <a16:creationId xmlns:a16="http://schemas.microsoft.com/office/drawing/2014/main" id="{C1D26BCB-99F3-4793-BB38-56C0FBAA7515}"/>
              </a:ext>
            </a:extLst>
          </p:cNvPr>
          <p:cNvSpPr/>
          <p:nvPr/>
        </p:nvSpPr>
        <p:spPr>
          <a:xfrm>
            <a:off x="1398677" y="4480336"/>
            <a:ext cx="3027600" cy="45492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You’re doing well!</a:t>
            </a:r>
          </a:p>
        </p:txBody>
      </p:sp>
      <p:sp>
        <p:nvSpPr>
          <p:cNvPr id="17" name="Rectangle: Rounded Corners 16">
            <a:extLst>
              <a:ext uri="{FF2B5EF4-FFF2-40B4-BE49-F238E27FC236}">
                <a16:creationId xmlns:a16="http://schemas.microsoft.com/office/drawing/2014/main" id="{E739785C-B7E6-4A70-9133-4C33C59CE797}"/>
              </a:ext>
            </a:extLst>
          </p:cNvPr>
          <p:cNvSpPr/>
          <p:nvPr/>
        </p:nvSpPr>
        <p:spPr>
          <a:xfrm>
            <a:off x="5716847" y="4467363"/>
            <a:ext cx="3029118" cy="454925"/>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a:ea typeface="Lato" panose="020F0502020204030203" pitchFamily="34" charset="0"/>
                <a:cs typeface="Century Gothic"/>
              </a:rPr>
              <a:t>Environmental Hero!</a:t>
            </a:r>
          </a:p>
        </p:txBody>
      </p:sp>
      <p:sp>
        <p:nvSpPr>
          <p:cNvPr id="18" name="Rectangle: Rounded Corners 17">
            <a:extLst>
              <a:ext uri="{FF2B5EF4-FFF2-40B4-BE49-F238E27FC236}">
                <a16:creationId xmlns:a16="http://schemas.microsoft.com/office/drawing/2014/main" id="{3FFB97CF-D5D7-4BD3-9D3B-7E64DF64B51E}"/>
              </a:ext>
            </a:extLst>
          </p:cNvPr>
          <p:cNvSpPr/>
          <p:nvPr/>
        </p:nvSpPr>
        <p:spPr>
          <a:xfrm>
            <a:off x="312309" y="3461459"/>
            <a:ext cx="4169694" cy="868496"/>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Oops! It looks like you’ve forgotten about the environment. What will you do to change this?</a:t>
            </a:r>
          </a:p>
        </p:txBody>
      </p:sp>
      <p:sp>
        <p:nvSpPr>
          <p:cNvPr id="19" name="Rectangle: Rounded Corners 18">
            <a:extLst>
              <a:ext uri="{FF2B5EF4-FFF2-40B4-BE49-F238E27FC236}">
                <a16:creationId xmlns:a16="http://schemas.microsoft.com/office/drawing/2014/main" id="{5D76012B-5491-4BA8-9B1F-48B5DC031939}"/>
              </a:ext>
            </a:extLst>
          </p:cNvPr>
          <p:cNvSpPr/>
          <p:nvPr/>
        </p:nvSpPr>
        <p:spPr>
          <a:xfrm>
            <a:off x="4661996" y="3461459"/>
            <a:ext cx="4169694" cy="868496"/>
          </a:xfrm>
          <a:prstGeom prst="roundRect">
            <a:avLst/>
          </a:prstGeom>
          <a:solidFill>
            <a:schemeClr val="bg1">
              <a:lumMod val="95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You’re not terrible, but there’s definitely room for improvement here – what changes can you make?</a:t>
            </a:r>
          </a:p>
        </p:txBody>
      </p:sp>
      <p:sp>
        <p:nvSpPr>
          <p:cNvPr id="20" name="Rectangle: Rounded Corners 19">
            <a:extLst>
              <a:ext uri="{FF2B5EF4-FFF2-40B4-BE49-F238E27FC236}">
                <a16:creationId xmlns:a16="http://schemas.microsoft.com/office/drawing/2014/main" id="{C4FD2DDC-2381-466C-A445-BFD7B8959119}"/>
              </a:ext>
            </a:extLst>
          </p:cNvPr>
          <p:cNvSpPr/>
          <p:nvPr/>
        </p:nvSpPr>
        <p:spPr>
          <a:xfrm>
            <a:off x="360536" y="5053688"/>
            <a:ext cx="4073240" cy="745932"/>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Impressive – this is a good place to be! A few changes and you’ll be a hero!</a:t>
            </a:r>
          </a:p>
        </p:txBody>
      </p:sp>
      <p:sp>
        <p:nvSpPr>
          <p:cNvPr id="21" name="Rectangle: Rounded Corners 20">
            <a:extLst>
              <a:ext uri="{FF2B5EF4-FFF2-40B4-BE49-F238E27FC236}">
                <a16:creationId xmlns:a16="http://schemas.microsoft.com/office/drawing/2014/main" id="{08F20742-2183-4FD6-AB3A-25D0E3451392}"/>
              </a:ext>
            </a:extLst>
          </p:cNvPr>
          <p:cNvSpPr/>
          <p:nvPr/>
        </p:nvSpPr>
        <p:spPr>
          <a:xfrm>
            <a:off x="4710223" y="5036097"/>
            <a:ext cx="4073240" cy="745932"/>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Wow! The environment needs more heroes like you! Well done!</a:t>
            </a:r>
          </a:p>
        </p:txBody>
      </p:sp>
      <p:sp>
        <p:nvSpPr>
          <p:cNvPr id="23" name="Rectangle: Rounded Corners 22">
            <a:extLst>
              <a:ext uri="{FF2B5EF4-FFF2-40B4-BE49-F238E27FC236}">
                <a16:creationId xmlns:a16="http://schemas.microsoft.com/office/drawing/2014/main" id="{55A3F482-40F2-4221-B86E-95EA013F3BFB}"/>
              </a:ext>
            </a:extLst>
          </p:cNvPr>
          <p:cNvSpPr/>
          <p:nvPr/>
        </p:nvSpPr>
        <p:spPr>
          <a:xfrm>
            <a:off x="289799" y="5998341"/>
            <a:ext cx="8541891" cy="67860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Challenge:</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What other ways can you think of to be kind to the environment?</a:t>
            </a:r>
          </a:p>
        </p:txBody>
      </p:sp>
    </p:spTree>
    <p:extLst>
      <p:ext uri="{BB962C8B-B14F-4D97-AF65-F5344CB8AC3E}">
        <p14:creationId xmlns:p14="http://schemas.microsoft.com/office/powerpoint/2010/main" val="260522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500"/>
                                        <p:tgtEl>
                                          <p:spTgt spid="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4" grpId="0" animBg="1"/>
      <p:bldP spid="15" grpId="0" animBg="1"/>
      <p:bldP spid="16" grpId="0" animBg="1"/>
      <p:bldP spid="17" grpId="0" animBg="1"/>
      <p:bldP spid="18" grpId="0" animBg="1"/>
      <p:bldP spid="19" grpId="0" animBg="1"/>
      <p:bldP spid="20" grpId="0" animBg="1"/>
      <p:bldP spid="21"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a:solidFill>
            <a:schemeClr val="accent5"/>
          </a:solidFill>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bg1"/>
          </a:solidFill>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911676" y="1043071"/>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1904852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entagon 20">
            <a:extLst>
              <a:ext uri="{FF2B5EF4-FFF2-40B4-BE49-F238E27FC236}">
                <a16:creationId xmlns:a16="http://schemas.microsoft.com/office/drawing/2014/main" id="{2604F9D3-EB34-41EA-B725-2461FA110F86}"/>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5" descr="Pencil">
            <a:extLst>
              <a:ext uri="{FF2B5EF4-FFF2-40B4-BE49-F238E27FC236}">
                <a16:creationId xmlns:a16="http://schemas.microsoft.com/office/drawing/2014/main" id="{6BD38647-198A-4B24-BB58-D2052A1E51A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2102" y="158439"/>
            <a:ext cx="579600" cy="579600"/>
          </a:xfrm>
          <a:prstGeom prst="rect">
            <a:avLst/>
          </a:prstGeom>
        </p:spPr>
      </p:pic>
      <p:sp>
        <p:nvSpPr>
          <p:cNvPr id="17" name="Shape 114">
            <a:extLst>
              <a:ext uri="{FF2B5EF4-FFF2-40B4-BE49-F238E27FC236}">
                <a16:creationId xmlns:a16="http://schemas.microsoft.com/office/drawing/2014/main" id="{86C0B75F-E467-4F0B-8D22-D8CC7D29EF6E}"/>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Go viral!</a:t>
            </a:r>
          </a:p>
        </p:txBody>
      </p:sp>
      <p:sp>
        <p:nvSpPr>
          <p:cNvPr id="3" name="Rectangle: Rounded Corners 2">
            <a:extLst>
              <a:ext uri="{FF2B5EF4-FFF2-40B4-BE49-F238E27FC236}">
                <a16:creationId xmlns:a16="http://schemas.microsoft.com/office/drawing/2014/main" id="{BFCC5115-BF11-446E-A499-4B2052A2FE37}"/>
              </a:ext>
            </a:extLst>
          </p:cNvPr>
          <p:cNvSpPr/>
          <p:nvPr/>
        </p:nvSpPr>
        <p:spPr>
          <a:xfrm>
            <a:off x="267698" y="2887506"/>
            <a:ext cx="5136815" cy="115223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Watch (1-2mins)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Click the image to watch Sir David’s first Instagram post. Then, see if you can answer the questions below:</a:t>
            </a:r>
          </a:p>
        </p:txBody>
      </p:sp>
      <p:sp>
        <p:nvSpPr>
          <p:cNvPr id="10" name="Speech Bubble: Rectangle with Corners Rounded 9">
            <a:extLst>
              <a:ext uri="{FF2B5EF4-FFF2-40B4-BE49-F238E27FC236}">
                <a16:creationId xmlns:a16="http://schemas.microsoft.com/office/drawing/2014/main" id="{94B9F540-82A5-476B-B492-C61C5733BEAA}"/>
              </a:ext>
            </a:extLst>
          </p:cNvPr>
          <p:cNvSpPr/>
          <p:nvPr/>
        </p:nvSpPr>
        <p:spPr>
          <a:xfrm>
            <a:off x="3330055" y="5563573"/>
            <a:ext cx="2294530" cy="1152231"/>
          </a:xfrm>
          <a:prstGeom prst="wedgeRoundRectCallout">
            <a:avLst>
              <a:gd name="adj1" fmla="val -6687"/>
              <a:gd name="adj2" fmla="val -75710"/>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Why do you think </a:t>
            </a:r>
            <a:r>
              <a:rPr lang="en-GB" sz="1600" b="1" i="0" dirty="0">
                <a:effectLst/>
              </a:rPr>
              <a:t>so many people want to follow </a:t>
            </a:r>
            <a:r>
              <a:rPr lang="en-GB" sz="1600" b="0" i="0" dirty="0">
                <a:effectLst/>
              </a:rPr>
              <a:t>David?</a:t>
            </a:r>
            <a:endParaRPr lang="en-GB" sz="1600" dirty="0"/>
          </a:p>
        </p:txBody>
      </p:sp>
      <p:sp>
        <p:nvSpPr>
          <p:cNvPr id="12" name="Speech Bubble: Rectangle with Corners Rounded 11">
            <a:extLst>
              <a:ext uri="{FF2B5EF4-FFF2-40B4-BE49-F238E27FC236}">
                <a16:creationId xmlns:a16="http://schemas.microsoft.com/office/drawing/2014/main" id="{82E66705-E073-4710-B2AA-5A94411EC0C5}"/>
              </a:ext>
            </a:extLst>
          </p:cNvPr>
          <p:cNvSpPr/>
          <p:nvPr/>
        </p:nvSpPr>
        <p:spPr>
          <a:xfrm>
            <a:off x="267699" y="4305237"/>
            <a:ext cx="2830344" cy="1152230"/>
          </a:xfrm>
          <a:prstGeom prst="wedgeRoundRectCallout">
            <a:avLst>
              <a:gd name="adj1" fmla="val -1606"/>
              <a:gd name="adj2" fmla="val 77132"/>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0" i="0" dirty="0">
                <a:effectLst/>
              </a:rPr>
              <a:t>Does David </a:t>
            </a:r>
            <a:r>
              <a:rPr lang="en-GB" sz="1600" b="1" i="0" dirty="0">
                <a:effectLst/>
              </a:rPr>
              <a:t>make you want to do more </a:t>
            </a:r>
            <a:r>
              <a:rPr lang="en-GB" sz="1600" b="0" i="0" dirty="0">
                <a:effectLst/>
              </a:rPr>
              <a:t>to help the environment? Why/why not?</a:t>
            </a:r>
            <a:endParaRPr lang="en-GB" sz="1600" dirty="0"/>
          </a:p>
        </p:txBody>
      </p:sp>
      <p:sp>
        <p:nvSpPr>
          <p:cNvPr id="16" name="Speech Bubble: Rectangle with Corners Rounded 15">
            <a:extLst>
              <a:ext uri="{FF2B5EF4-FFF2-40B4-BE49-F238E27FC236}">
                <a16:creationId xmlns:a16="http://schemas.microsoft.com/office/drawing/2014/main" id="{AEEA6D74-6F3A-482E-A4B5-CB84FB3150D7}"/>
              </a:ext>
            </a:extLst>
          </p:cNvPr>
          <p:cNvSpPr/>
          <p:nvPr/>
        </p:nvSpPr>
        <p:spPr>
          <a:xfrm>
            <a:off x="6045958" y="4305238"/>
            <a:ext cx="2830344" cy="1152229"/>
          </a:xfrm>
          <a:prstGeom prst="wedgeRoundRectCallout">
            <a:avLst>
              <a:gd name="adj1" fmla="val 1430"/>
              <a:gd name="adj2" fmla="val 80031"/>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Do you think </a:t>
            </a:r>
            <a:r>
              <a:rPr lang="en-GB" sz="1600" b="1" dirty="0"/>
              <a:t>joining Instagram will help David spread his message </a:t>
            </a:r>
            <a:r>
              <a:rPr lang="en-GB" sz="1600" dirty="0"/>
              <a:t>to more people?</a:t>
            </a:r>
          </a:p>
        </p:txBody>
      </p:sp>
      <p:sp>
        <p:nvSpPr>
          <p:cNvPr id="2" name="Rectangle: Rounded Corners 1">
            <a:extLst>
              <a:ext uri="{FF2B5EF4-FFF2-40B4-BE49-F238E27FC236}">
                <a16:creationId xmlns:a16="http://schemas.microsoft.com/office/drawing/2014/main" id="{6A76F20C-46CA-403C-B641-2F511EB7688E}"/>
              </a:ext>
            </a:extLst>
          </p:cNvPr>
          <p:cNvSpPr/>
          <p:nvPr/>
        </p:nvSpPr>
        <p:spPr>
          <a:xfrm>
            <a:off x="267698" y="1238196"/>
            <a:ext cx="5136815" cy="153248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Last month</a:t>
            </a:r>
            <a:r>
              <a:rPr lang="en-GB" sz="1600" b="1" dirty="0">
                <a:solidFill>
                  <a:schemeClr val="tx1"/>
                </a:solidFill>
                <a:latin typeface="Century Gothic"/>
                <a:ea typeface="Lato" panose="020F0502020204030203" pitchFamily="34" charset="0"/>
                <a:cs typeface="Century Gothic"/>
              </a:rPr>
              <a:t>, Sir David Attenborough </a:t>
            </a:r>
            <a:r>
              <a:rPr lang="en-GB" sz="1600" dirty="0">
                <a:solidFill>
                  <a:schemeClr val="tx1"/>
                </a:solidFill>
                <a:latin typeface="Century Gothic"/>
                <a:ea typeface="Lato" panose="020F0502020204030203" pitchFamily="34" charset="0"/>
                <a:cs typeface="Century Gothic"/>
              </a:rPr>
              <a:t>joined </a:t>
            </a:r>
            <a:r>
              <a:rPr lang="en-GB" sz="1600" b="1" dirty="0">
                <a:solidFill>
                  <a:schemeClr val="tx1"/>
                </a:solidFill>
                <a:latin typeface="Century Gothic"/>
                <a:ea typeface="Lato" panose="020F0502020204030203" pitchFamily="34" charset="0"/>
                <a:cs typeface="Century Gothic"/>
              </a:rPr>
              <a:t>the social media platform Instagram. </a:t>
            </a:r>
            <a:r>
              <a:rPr lang="en-GB" sz="1600" dirty="0">
                <a:solidFill>
                  <a:schemeClr val="tx1"/>
                </a:solidFill>
                <a:latin typeface="Century Gothic"/>
                <a:ea typeface="Lato" panose="020F0502020204030203" pitchFamily="34" charset="0"/>
                <a:cs typeface="Century Gothic"/>
              </a:rPr>
              <a:t>It took just four hours for David to </a:t>
            </a:r>
            <a:r>
              <a:rPr lang="en-GB" sz="1600" b="1" dirty="0">
                <a:solidFill>
                  <a:schemeClr val="tx1"/>
                </a:solidFill>
                <a:latin typeface="Century Gothic"/>
                <a:ea typeface="Lato" panose="020F0502020204030203" pitchFamily="34" charset="0"/>
                <a:cs typeface="Century Gothic"/>
              </a:rPr>
              <a:t>break the Guinness World Record for the fastest time to reach 1 million followers</a:t>
            </a:r>
            <a:r>
              <a:rPr lang="en-GB" sz="1600" dirty="0">
                <a:solidFill>
                  <a:schemeClr val="tx1"/>
                </a:solidFill>
                <a:latin typeface="Century Gothic"/>
                <a:ea typeface="Lato" panose="020F0502020204030203" pitchFamily="34" charset="0"/>
                <a:cs typeface="Century Gothic"/>
              </a:rPr>
              <a:t>, and he now has more than 5 million.</a:t>
            </a:r>
          </a:p>
        </p:txBody>
      </p:sp>
      <p:pic>
        <p:nvPicPr>
          <p:cNvPr id="5" name="Picture 4">
            <a:hlinkClick r:id="rId5"/>
            <a:extLst>
              <a:ext uri="{FF2B5EF4-FFF2-40B4-BE49-F238E27FC236}">
                <a16:creationId xmlns:a16="http://schemas.microsoft.com/office/drawing/2014/main" id="{3AC17152-9F37-49B8-9912-F06CFEE2199E}"/>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5587191" y="1238196"/>
            <a:ext cx="3289111" cy="2907139"/>
          </a:xfrm>
          <a:prstGeom prst="roundRect">
            <a:avLst/>
          </a:prstGeom>
        </p:spPr>
      </p:pic>
      <p:sp>
        <p:nvSpPr>
          <p:cNvPr id="7" name="Rectangle: Rounded Corners 6">
            <a:extLst>
              <a:ext uri="{FF2B5EF4-FFF2-40B4-BE49-F238E27FC236}">
                <a16:creationId xmlns:a16="http://schemas.microsoft.com/office/drawing/2014/main" id="{BEC14D11-0AD4-431B-9B24-B4EC4C477B9E}"/>
              </a:ext>
            </a:extLst>
          </p:cNvPr>
          <p:cNvSpPr/>
          <p:nvPr/>
        </p:nvSpPr>
        <p:spPr>
          <a:xfrm>
            <a:off x="8163918" y="1241780"/>
            <a:ext cx="783518" cy="54380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0:00-1:14</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1" name="Graphic 10" descr="Phone Vibration">
            <a:extLst>
              <a:ext uri="{FF2B5EF4-FFF2-40B4-BE49-F238E27FC236}">
                <a16:creationId xmlns:a16="http://schemas.microsoft.com/office/drawing/2014/main" id="{7D512464-DE7E-42B3-AF5E-93248A7D266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218923" y="4294515"/>
            <a:ext cx="914400" cy="914400"/>
          </a:xfrm>
          <a:prstGeom prst="rect">
            <a:avLst/>
          </a:prstGeom>
        </p:spPr>
      </p:pic>
      <p:pic>
        <p:nvPicPr>
          <p:cNvPr id="15" name="Graphic 14" descr="Megaphone">
            <a:extLst>
              <a:ext uri="{FF2B5EF4-FFF2-40B4-BE49-F238E27FC236}">
                <a16:creationId xmlns:a16="http://schemas.microsoft.com/office/drawing/2014/main" id="{924FE93D-7D48-4F1A-8863-4EB77FEA23F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317346" y="5651797"/>
            <a:ext cx="914400" cy="914400"/>
          </a:xfrm>
          <a:prstGeom prst="rect">
            <a:avLst/>
          </a:prstGeom>
        </p:spPr>
      </p:pic>
      <p:pic>
        <p:nvPicPr>
          <p:cNvPr id="25" name="Graphic 24" descr="Tree With Roots">
            <a:extLst>
              <a:ext uri="{FF2B5EF4-FFF2-40B4-BE49-F238E27FC236}">
                <a16:creationId xmlns:a16="http://schemas.microsoft.com/office/drawing/2014/main" id="{A3A75C9C-47F5-47C5-BF5E-15DA50A0148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21705" y="5651797"/>
            <a:ext cx="914400" cy="914400"/>
          </a:xfrm>
          <a:prstGeom prst="rect">
            <a:avLst/>
          </a:prstGeom>
        </p:spPr>
      </p:pic>
      <p:sp>
        <p:nvSpPr>
          <p:cNvPr id="31" name="TextBox 30">
            <a:extLst>
              <a:ext uri="{FF2B5EF4-FFF2-40B4-BE49-F238E27FC236}">
                <a16:creationId xmlns:a16="http://schemas.microsoft.com/office/drawing/2014/main" id="{C03A2FE8-3395-4F91-9782-7C3CBBF5896F}"/>
              </a:ext>
            </a:extLst>
          </p:cNvPr>
          <p:cNvSpPr txBox="1"/>
          <p:nvPr/>
        </p:nvSpPr>
        <p:spPr>
          <a:xfrm>
            <a:off x="183733" y="6591839"/>
            <a:ext cx="1970337" cy="215444"/>
          </a:xfrm>
          <a:prstGeom prst="rect">
            <a:avLst/>
          </a:prstGeom>
          <a:noFill/>
        </p:spPr>
        <p:txBody>
          <a:bodyPr wrap="square">
            <a:spAutoFit/>
          </a:bodyPr>
          <a:lstStyle/>
          <a:p>
            <a:r>
              <a:rPr lang="en-GB" sz="800" dirty="0">
                <a:hlinkClick r:id="rId5"/>
              </a:rPr>
              <a:t> https://safeshare.tv/x/X-q01qtHY3s</a:t>
            </a:r>
            <a:endParaRPr lang="en-GB" sz="800" dirty="0"/>
          </a:p>
        </p:txBody>
      </p:sp>
    </p:spTree>
    <p:extLst>
      <p:ext uri="{BB962C8B-B14F-4D97-AF65-F5344CB8AC3E}">
        <p14:creationId xmlns:p14="http://schemas.microsoft.com/office/powerpoint/2010/main" val="401986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2" grpId="0" animBg="1"/>
      <p:bldP spid="16" grpId="0" animBg="1"/>
      <p:bldP spid="7" grpId="0" animBg="1"/>
      <p:bldP spid="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8877609-D239-4193-B806-CBBCCA0E433E}"/>
              </a:ext>
            </a:extLst>
          </p:cNvPr>
          <p:cNvSpPr/>
          <p:nvPr/>
        </p:nvSpPr>
        <p:spPr>
          <a:xfrm>
            <a:off x="380236" y="5312036"/>
            <a:ext cx="5141845" cy="1213155"/>
          </a:xfrm>
          <a:prstGeom prst="roundRect">
            <a:avLst/>
          </a:prstGeom>
          <a:solidFill>
            <a:schemeClr val="accent3"/>
          </a:solidFill>
          <a:ln w="28575">
            <a:solidFill>
              <a:schemeClr val="bg1">
                <a:lumMod val="5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When you’re done, we’d love to see your videos! Ask an adult to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email them to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hlinkClick r:id="rId3"/>
              </a:rPr>
              <a:t>amy@votesforschools.com</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for a chance to be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featured in our lesson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in a few week’s time!</a:t>
            </a:r>
          </a:p>
        </p:txBody>
      </p:sp>
      <p:pic>
        <p:nvPicPr>
          <p:cNvPr id="10" name="Picture 9" descr="A picture containing items, various, bed, small&#10;&#10;Description automatically generated">
            <a:extLst>
              <a:ext uri="{FF2B5EF4-FFF2-40B4-BE49-F238E27FC236}">
                <a16:creationId xmlns:a16="http://schemas.microsoft.com/office/drawing/2014/main" id="{2F553485-266A-47F9-B3BC-F785F98CC060}"/>
              </a:ext>
            </a:extLst>
          </p:cNvPr>
          <p:cNvPicPr>
            <a:picLocks noChangeAspect="1"/>
          </p:cNvPicPr>
          <p:nvPr/>
        </p:nvPicPr>
        <p:blipFill rotWithShape="1">
          <a:blip r:embed="rId4" cstate="print">
            <a:clrChange>
              <a:clrFrom>
                <a:srgbClr val="FFFFFF"/>
              </a:clrFrom>
              <a:clrTo>
                <a:srgbClr val="FFFFFF">
                  <a:alpha val="0"/>
                </a:srgbClr>
              </a:clrTo>
            </a:clrChange>
            <a:duotone>
              <a:schemeClr val="accent2">
                <a:shade val="45000"/>
                <a:satMod val="135000"/>
              </a:schemeClr>
              <a:prstClr val="white"/>
            </a:duotone>
            <a:extLst>
              <a:ext uri="{28A0092B-C50C-407E-A947-70E740481C1C}">
                <a14:useLocalDpi xmlns:a14="http://schemas.microsoft.com/office/drawing/2010/main"/>
              </a:ext>
            </a:extLst>
          </a:blip>
          <a:srcRect/>
          <a:stretch/>
        </p:blipFill>
        <p:spPr>
          <a:xfrm>
            <a:off x="557498" y="1277015"/>
            <a:ext cx="2688771" cy="2501761"/>
          </a:xfrm>
          <a:prstGeom prst="rect">
            <a:avLst/>
          </a:prstGeom>
        </p:spPr>
      </p:pic>
      <p:pic>
        <p:nvPicPr>
          <p:cNvPr id="14" name="Picture 13" descr="A picture containing items, various, bed, small&#10;&#10;Description automatically generated">
            <a:extLst>
              <a:ext uri="{FF2B5EF4-FFF2-40B4-BE49-F238E27FC236}">
                <a16:creationId xmlns:a16="http://schemas.microsoft.com/office/drawing/2014/main" id="{2A22D392-2580-4898-96E7-A5F845A75625}"/>
              </a:ext>
            </a:extLst>
          </p:cNvPr>
          <p:cNvPicPr>
            <a:picLocks noChangeAspect="1"/>
          </p:cNvPicPr>
          <p:nvPr/>
        </p:nvPicPr>
        <p:blipFill rotWithShape="1">
          <a:blip r:embed="rId5" cstate="print">
            <a:clrChange>
              <a:clrFrom>
                <a:srgbClr val="FFFFFF"/>
              </a:clrFrom>
              <a:clrTo>
                <a:srgbClr val="FFFFFF">
                  <a:alpha val="0"/>
                </a:srgbClr>
              </a:clrTo>
            </a:clrChange>
            <a:duotone>
              <a:prstClr val="black"/>
              <a:schemeClr val="tx2">
                <a:tint val="45000"/>
                <a:satMod val="400000"/>
              </a:schemeClr>
            </a:duotone>
            <a:extLst>
              <a:ext uri="{28A0092B-C50C-407E-A947-70E740481C1C}">
                <a14:useLocalDpi xmlns:a14="http://schemas.microsoft.com/office/drawing/2010/main"/>
              </a:ext>
            </a:extLst>
          </a:blip>
          <a:srcRect/>
          <a:stretch/>
        </p:blipFill>
        <p:spPr>
          <a:xfrm>
            <a:off x="5790787" y="4039805"/>
            <a:ext cx="3026641" cy="2360995"/>
          </a:xfrm>
          <a:prstGeom prst="rect">
            <a:avLst/>
          </a:prstGeom>
        </p:spPr>
      </p:pic>
      <p:sp>
        <p:nvSpPr>
          <p:cNvPr id="4" name="Pentagon 20">
            <a:extLst>
              <a:ext uri="{FF2B5EF4-FFF2-40B4-BE49-F238E27FC236}">
                <a16:creationId xmlns:a16="http://schemas.microsoft.com/office/drawing/2014/main" id="{585C5B2D-2841-499D-9AD9-2748259834C0}"/>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5" descr="Pencil">
            <a:extLst>
              <a:ext uri="{FF2B5EF4-FFF2-40B4-BE49-F238E27FC236}">
                <a16:creationId xmlns:a16="http://schemas.microsoft.com/office/drawing/2014/main" id="{67846B8D-7195-4FD7-8861-37EFBE59CA3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102" y="158439"/>
            <a:ext cx="579600" cy="579600"/>
          </a:xfrm>
          <a:prstGeom prst="rect">
            <a:avLst/>
          </a:prstGeom>
        </p:spPr>
      </p:pic>
      <p:sp>
        <p:nvSpPr>
          <p:cNvPr id="8" name="Shape 114">
            <a:extLst>
              <a:ext uri="{FF2B5EF4-FFF2-40B4-BE49-F238E27FC236}">
                <a16:creationId xmlns:a16="http://schemas.microsoft.com/office/drawing/2014/main" id="{59DC57A6-65DC-4125-83DC-C2C40B28A8B2}"/>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Go viral!</a:t>
            </a:r>
          </a:p>
        </p:txBody>
      </p:sp>
      <p:sp>
        <p:nvSpPr>
          <p:cNvPr id="2" name="Rectangle: Rounded Corners 1">
            <a:extLst>
              <a:ext uri="{FF2B5EF4-FFF2-40B4-BE49-F238E27FC236}">
                <a16:creationId xmlns:a16="http://schemas.microsoft.com/office/drawing/2014/main" id="{71DC43E3-9994-41AB-B1E2-9CD6B5C263FB}"/>
              </a:ext>
            </a:extLst>
          </p:cNvPr>
          <p:cNvSpPr/>
          <p:nvPr/>
        </p:nvSpPr>
        <p:spPr>
          <a:xfrm>
            <a:off x="3675583" y="1351560"/>
            <a:ext cx="5141845" cy="236099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Go viral (10+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There are many different techniques that Sir David Attenborough uses to persuade us to listen to him and want to help the environment. Your task is to learn about them, and then, in pairs, to </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create your own video to persuade even more people to help the environment. </a:t>
            </a: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Use the next few slides to help you!</a:t>
            </a:r>
          </a:p>
        </p:txBody>
      </p:sp>
      <p:sp>
        <p:nvSpPr>
          <p:cNvPr id="7" name="Rectangle: Rounded Corners 6">
            <a:extLst>
              <a:ext uri="{FF2B5EF4-FFF2-40B4-BE49-F238E27FC236}">
                <a16:creationId xmlns:a16="http://schemas.microsoft.com/office/drawing/2014/main" id="{4D9AC78C-D37B-4971-B905-D2AAE76A0810}"/>
              </a:ext>
            </a:extLst>
          </p:cNvPr>
          <p:cNvSpPr/>
          <p:nvPr/>
        </p:nvSpPr>
        <p:spPr>
          <a:xfrm>
            <a:off x="376601" y="3899039"/>
            <a:ext cx="5141845" cy="1213154"/>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Alternative activity:</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Don’t want to make a video? No problem! Why not write a script of what you think Sir David should say on his next Instagram video? </a:t>
            </a:r>
          </a:p>
        </p:txBody>
      </p:sp>
    </p:spTree>
    <p:extLst>
      <p:ext uri="{BB962C8B-B14F-4D97-AF65-F5344CB8AC3E}">
        <p14:creationId xmlns:p14="http://schemas.microsoft.com/office/powerpoint/2010/main" val="423940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41CDF6D-AE3C-42CA-A8C6-8429CC2C4E07}"/>
              </a:ext>
            </a:extLst>
          </p:cNvPr>
          <p:cNvSpPr/>
          <p:nvPr/>
        </p:nvSpPr>
        <p:spPr>
          <a:xfrm>
            <a:off x="0" y="995379"/>
            <a:ext cx="9144000" cy="5862622"/>
          </a:xfrm>
          <a:prstGeom prst="rect">
            <a:avLst/>
          </a:prstGeom>
          <a:solidFill>
            <a:srgbClr val="DDE8F6">
              <a:alpha val="41961"/>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6" name="Pentagon 20">
            <a:extLst>
              <a:ext uri="{FF2B5EF4-FFF2-40B4-BE49-F238E27FC236}">
                <a16:creationId xmlns:a16="http://schemas.microsoft.com/office/drawing/2014/main" id="{B6E24D69-A5E4-4A04-BC1B-A7F90CC63955}"/>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7" descr="Pencil">
            <a:extLst>
              <a:ext uri="{FF2B5EF4-FFF2-40B4-BE49-F238E27FC236}">
                <a16:creationId xmlns:a16="http://schemas.microsoft.com/office/drawing/2014/main" id="{62309906-3759-42E9-9BD4-309693DF3DB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2102" y="158439"/>
            <a:ext cx="579600" cy="579600"/>
          </a:xfrm>
          <a:prstGeom prst="rect">
            <a:avLst/>
          </a:prstGeom>
        </p:spPr>
      </p:pic>
      <p:sp>
        <p:nvSpPr>
          <p:cNvPr id="20" name="Shape 114">
            <a:extLst>
              <a:ext uri="{FF2B5EF4-FFF2-40B4-BE49-F238E27FC236}">
                <a16:creationId xmlns:a16="http://schemas.microsoft.com/office/drawing/2014/main" id="{1C379633-FC8C-4986-8EA3-1B5D6F9DBB66}"/>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Go viral!</a:t>
            </a:r>
          </a:p>
        </p:txBody>
      </p:sp>
      <p:sp>
        <p:nvSpPr>
          <p:cNvPr id="22" name="Rectangle: Rounded Corners 21">
            <a:extLst>
              <a:ext uri="{FF2B5EF4-FFF2-40B4-BE49-F238E27FC236}">
                <a16:creationId xmlns:a16="http://schemas.microsoft.com/office/drawing/2014/main" id="{DA884929-3C2E-43B7-819E-2A1E7894FFF8}"/>
              </a:ext>
            </a:extLst>
          </p:cNvPr>
          <p:cNvSpPr/>
          <p:nvPr/>
        </p:nvSpPr>
        <p:spPr>
          <a:xfrm>
            <a:off x="267697" y="1192603"/>
            <a:ext cx="8549731" cy="97160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One thing you can do to persuade people </a:t>
            </a:r>
            <a:r>
              <a:rPr lang="en-GB" sz="1600" b="1" dirty="0">
                <a:solidFill>
                  <a:schemeClr val="tx1"/>
                </a:solidFill>
                <a:latin typeface="Century Gothic"/>
                <a:ea typeface="Lato" panose="020F0502020204030203" pitchFamily="34" charset="0"/>
                <a:cs typeface="Century Gothic"/>
              </a:rPr>
              <a:t>is to ask rhetorical questions.  These are questions that don’t really need an answer - they’re used to be dramatic or to make a point, </a:t>
            </a:r>
            <a:r>
              <a:rPr lang="en-GB" sz="1600" dirty="0">
                <a:solidFill>
                  <a:schemeClr val="tx1"/>
                </a:solidFill>
                <a:latin typeface="Century Gothic"/>
                <a:ea typeface="Lato" panose="020F0502020204030203" pitchFamily="34" charset="0"/>
                <a:cs typeface="Century Gothic"/>
              </a:rPr>
              <a:t>not really to ask a question</a:t>
            </a:r>
            <a:r>
              <a:rPr lang="en-GB" sz="1600" b="1" dirty="0">
                <a:solidFill>
                  <a:schemeClr val="tx1"/>
                </a:solidFill>
                <a:latin typeface="Century Gothic"/>
                <a:ea typeface="Lato" panose="020F0502020204030203" pitchFamily="34" charset="0"/>
                <a:cs typeface="Century Gothic"/>
              </a:rPr>
              <a:t>. </a:t>
            </a:r>
            <a:r>
              <a:rPr lang="en-GB" sz="1600" dirty="0">
                <a:solidFill>
                  <a:schemeClr val="tx1"/>
                </a:solidFill>
                <a:latin typeface="Century Gothic"/>
                <a:ea typeface="Lato" panose="020F0502020204030203" pitchFamily="34" charset="0"/>
                <a:cs typeface="Century Gothic"/>
              </a:rPr>
              <a:t>Here are some examples:</a:t>
            </a:r>
          </a:p>
        </p:txBody>
      </p:sp>
      <p:sp>
        <p:nvSpPr>
          <p:cNvPr id="30" name="Speech Bubble: Rectangle with Corners Rounded 29">
            <a:extLst>
              <a:ext uri="{FF2B5EF4-FFF2-40B4-BE49-F238E27FC236}">
                <a16:creationId xmlns:a16="http://schemas.microsoft.com/office/drawing/2014/main" id="{773BC4E7-7834-4F7C-ACF1-03CF7A12B617}"/>
              </a:ext>
            </a:extLst>
          </p:cNvPr>
          <p:cNvSpPr/>
          <p:nvPr/>
        </p:nvSpPr>
        <p:spPr>
          <a:xfrm>
            <a:off x="3540967" y="3381669"/>
            <a:ext cx="2641899" cy="1152231"/>
          </a:xfrm>
          <a:prstGeom prst="wedgeRoundRectCallout">
            <a:avLst>
              <a:gd name="adj1" fmla="val -6687"/>
              <a:gd name="adj2" fmla="val -75710"/>
              <a:gd name="adj3" fmla="val 16667"/>
            </a:avLst>
          </a:prstGeom>
          <a:solidFill>
            <a:schemeClr val="accent1"/>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i="0" dirty="0">
                <a:effectLst/>
              </a:rPr>
              <a:t>Did you know </a:t>
            </a:r>
            <a:r>
              <a:rPr lang="en-GB" sz="1600" i="0" dirty="0">
                <a:effectLst/>
              </a:rPr>
              <a:t>that</a:t>
            </a:r>
            <a:r>
              <a:rPr lang="en-GB" sz="1600" b="1" i="0" dirty="0">
                <a:effectLst/>
              </a:rPr>
              <a:t> </a:t>
            </a:r>
            <a:r>
              <a:rPr lang="en-GB" sz="1600" i="0" dirty="0">
                <a:effectLst/>
              </a:rPr>
              <a:t>throwing rubbish on the floor is hurting animals all over the world?</a:t>
            </a:r>
            <a:endParaRPr lang="en-GB" sz="1600" dirty="0"/>
          </a:p>
        </p:txBody>
      </p:sp>
      <p:sp>
        <p:nvSpPr>
          <p:cNvPr id="32" name="Speech Bubble: Rectangle with Corners Rounded 31">
            <a:extLst>
              <a:ext uri="{FF2B5EF4-FFF2-40B4-BE49-F238E27FC236}">
                <a16:creationId xmlns:a16="http://schemas.microsoft.com/office/drawing/2014/main" id="{0907DD12-DDAA-44F0-8232-38ED980F33C9}"/>
              </a:ext>
            </a:extLst>
          </p:cNvPr>
          <p:cNvSpPr/>
          <p:nvPr/>
        </p:nvSpPr>
        <p:spPr>
          <a:xfrm>
            <a:off x="267697" y="2357828"/>
            <a:ext cx="2914819" cy="1109346"/>
          </a:xfrm>
          <a:prstGeom prst="wedgeRoundRectCallout">
            <a:avLst>
              <a:gd name="adj1" fmla="val -1606"/>
              <a:gd name="adj2" fmla="val 77132"/>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Do you enjoy living on planet earth? </a:t>
            </a:r>
            <a:r>
              <a:rPr lang="en-GB" sz="1600" dirty="0"/>
              <a:t>...Then you should need to start listening.</a:t>
            </a:r>
          </a:p>
        </p:txBody>
      </p:sp>
      <p:sp>
        <p:nvSpPr>
          <p:cNvPr id="34" name="Speech Bubble: Rectangle with Corners Rounded 33">
            <a:extLst>
              <a:ext uri="{FF2B5EF4-FFF2-40B4-BE49-F238E27FC236}">
                <a16:creationId xmlns:a16="http://schemas.microsoft.com/office/drawing/2014/main" id="{4EEEBBB8-750A-449A-8234-40D784EF2A5A}"/>
              </a:ext>
            </a:extLst>
          </p:cNvPr>
          <p:cNvSpPr/>
          <p:nvPr/>
        </p:nvSpPr>
        <p:spPr>
          <a:xfrm>
            <a:off x="234708" y="4537763"/>
            <a:ext cx="3172188" cy="914401"/>
          </a:xfrm>
          <a:prstGeom prst="wedgeRoundRectCallout">
            <a:avLst>
              <a:gd name="adj1" fmla="val 75659"/>
              <a:gd name="adj2" fmla="val -22002"/>
              <a:gd name="adj3" fmla="val 16667"/>
            </a:avLst>
          </a:prstGeom>
          <a:solidFill>
            <a:schemeClr val="accent3"/>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Have you ever thought about </a:t>
            </a:r>
            <a:r>
              <a:rPr lang="en-GB" sz="1600" dirty="0"/>
              <a:t>what our world would be like without wildlife?</a:t>
            </a:r>
          </a:p>
        </p:txBody>
      </p:sp>
      <p:sp>
        <p:nvSpPr>
          <p:cNvPr id="36" name="Rectangle: Rounded Corners 35">
            <a:extLst>
              <a:ext uri="{FF2B5EF4-FFF2-40B4-BE49-F238E27FC236}">
                <a16:creationId xmlns:a16="http://schemas.microsoft.com/office/drawing/2014/main" id="{C70471B8-F45D-4365-A6E1-A1C2DC140C44}"/>
              </a:ext>
            </a:extLst>
          </p:cNvPr>
          <p:cNvSpPr/>
          <p:nvPr/>
        </p:nvSpPr>
        <p:spPr>
          <a:xfrm>
            <a:off x="671332" y="5698534"/>
            <a:ext cx="4988688" cy="1059490"/>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Make your own!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In your pairs, can you think of your own rhetorical question to start your viral video?</a:t>
            </a:r>
          </a:p>
        </p:txBody>
      </p:sp>
      <p:sp>
        <p:nvSpPr>
          <p:cNvPr id="38" name="Rectangle: Rounded Corners 37">
            <a:extLst>
              <a:ext uri="{FF2B5EF4-FFF2-40B4-BE49-F238E27FC236}">
                <a16:creationId xmlns:a16="http://schemas.microsoft.com/office/drawing/2014/main" id="{A0281057-957A-4234-AC77-A90F4F9C09B0}"/>
              </a:ext>
            </a:extLst>
          </p:cNvPr>
          <p:cNvSpPr/>
          <p:nvPr/>
        </p:nvSpPr>
        <p:spPr>
          <a:xfrm>
            <a:off x="5865207" y="5673452"/>
            <a:ext cx="2925915" cy="1006661"/>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Not in class?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You can still do this activity without a partner.</a:t>
            </a:r>
          </a:p>
        </p:txBody>
      </p:sp>
      <p:pic>
        <p:nvPicPr>
          <p:cNvPr id="40" name="Graphic 39" descr="Earth globe: Africa and Europe">
            <a:extLst>
              <a:ext uri="{FF2B5EF4-FFF2-40B4-BE49-F238E27FC236}">
                <a16:creationId xmlns:a16="http://schemas.microsoft.com/office/drawing/2014/main" id="{4265B66D-BD97-43CA-B5F3-CF6853001B2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8173" y="3512308"/>
            <a:ext cx="914400" cy="914400"/>
          </a:xfrm>
          <a:prstGeom prst="rect">
            <a:avLst/>
          </a:prstGeom>
        </p:spPr>
      </p:pic>
      <p:pic>
        <p:nvPicPr>
          <p:cNvPr id="42" name="Graphic 41" descr="Koala">
            <a:extLst>
              <a:ext uri="{FF2B5EF4-FFF2-40B4-BE49-F238E27FC236}">
                <a16:creationId xmlns:a16="http://schemas.microsoft.com/office/drawing/2014/main" id="{367CC8FF-EB02-4430-91A3-C23657C6928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146728" y="2292877"/>
            <a:ext cx="914400" cy="914400"/>
          </a:xfrm>
          <a:prstGeom prst="rect">
            <a:avLst/>
          </a:prstGeom>
        </p:spPr>
      </p:pic>
      <p:pic>
        <p:nvPicPr>
          <p:cNvPr id="44" name="Graphic 43" descr="Orca">
            <a:extLst>
              <a:ext uri="{FF2B5EF4-FFF2-40B4-BE49-F238E27FC236}">
                <a16:creationId xmlns:a16="http://schemas.microsoft.com/office/drawing/2014/main" id="{B29B69A3-EA00-4B51-9120-D6F26538210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28163" y="2384192"/>
            <a:ext cx="914400" cy="914400"/>
          </a:xfrm>
          <a:prstGeom prst="rect">
            <a:avLst/>
          </a:prstGeom>
        </p:spPr>
      </p:pic>
      <p:pic>
        <p:nvPicPr>
          <p:cNvPr id="46" name="Graphic 45" descr="Megaphone">
            <a:extLst>
              <a:ext uri="{FF2B5EF4-FFF2-40B4-BE49-F238E27FC236}">
                <a16:creationId xmlns:a16="http://schemas.microsoft.com/office/drawing/2014/main" id="{736B4EC7-5788-42CD-94F1-4F57400B700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98734" y="3485563"/>
            <a:ext cx="914400" cy="914400"/>
          </a:xfrm>
          <a:prstGeom prst="rect">
            <a:avLst/>
          </a:prstGeom>
        </p:spPr>
      </p:pic>
      <p:sp>
        <p:nvSpPr>
          <p:cNvPr id="48" name="Speech Bubble: Rectangle with Corners Rounded 47">
            <a:extLst>
              <a:ext uri="{FF2B5EF4-FFF2-40B4-BE49-F238E27FC236}">
                <a16:creationId xmlns:a16="http://schemas.microsoft.com/office/drawing/2014/main" id="{6280A8D5-943E-4803-9B02-90666966AFBB}"/>
              </a:ext>
            </a:extLst>
          </p:cNvPr>
          <p:cNvSpPr/>
          <p:nvPr/>
        </p:nvSpPr>
        <p:spPr>
          <a:xfrm>
            <a:off x="6496814" y="2366437"/>
            <a:ext cx="2315467" cy="1709268"/>
          </a:xfrm>
          <a:prstGeom prst="wedgeRoundRectCallout">
            <a:avLst>
              <a:gd name="adj1" fmla="val -1196"/>
              <a:gd name="adj2" fmla="val 7416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Are you bored of talking about climate change? </a:t>
            </a:r>
            <a:r>
              <a:rPr lang="en-GB" sz="1600" dirty="0"/>
              <a:t>Perhaps you should do something about it then.</a:t>
            </a:r>
          </a:p>
        </p:txBody>
      </p:sp>
      <p:pic>
        <p:nvPicPr>
          <p:cNvPr id="50" name="Graphic 49" descr="Forest scene">
            <a:extLst>
              <a:ext uri="{FF2B5EF4-FFF2-40B4-BE49-F238E27FC236}">
                <a16:creationId xmlns:a16="http://schemas.microsoft.com/office/drawing/2014/main" id="{5130A173-E961-4DD0-8126-A700BEBF3D43}"/>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067970" y="4627209"/>
            <a:ext cx="914400" cy="914400"/>
          </a:xfrm>
          <a:prstGeom prst="rect">
            <a:avLst/>
          </a:prstGeom>
        </p:spPr>
      </p:pic>
      <p:pic>
        <p:nvPicPr>
          <p:cNvPr id="58" name="Graphic 57" descr="Dandelion">
            <a:extLst>
              <a:ext uri="{FF2B5EF4-FFF2-40B4-BE49-F238E27FC236}">
                <a16:creationId xmlns:a16="http://schemas.microsoft.com/office/drawing/2014/main" id="{5A0A1969-6603-4FBB-A52D-3FDF23A76438}"/>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08007" y="4673864"/>
            <a:ext cx="914400" cy="914400"/>
          </a:xfrm>
          <a:prstGeom prst="rect">
            <a:avLst/>
          </a:prstGeom>
        </p:spPr>
      </p:pic>
      <p:pic>
        <p:nvPicPr>
          <p:cNvPr id="60" name="Graphic 59" descr="Clapper board">
            <a:extLst>
              <a:ext uri="{FF2B5EF4-FFF2-40B4-BE49-F238E27FC236}">
                <a16:creationId xmlns:a16="http://schemas.microsoft.com/office/drawing/2014/main" id="{31CA1DC0-4E6A-4086-B6EC-E17FB83461DA}"/>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6651762" y="4533900"/>
            <a:ext cx="914400" cy="914400"/>
          </a:xfrm>
          <a:prstGeom prst="rect">
            <a:avLst/>
          </a:prstGeom>
        </p:spPr>
      </p:pic>
      <p:pic>
        <p:nvPicPr>
          <p:cNvPr id="62" name="Graphic 61" descr="Chat">
            <a:extLst>
              <a:ext uri="{FF2B5EF4-FFF2-40B4-BE49-F238E27FC236}">
                <a16:creationId xmlns:a16="http://schemas.microsoft.com/office/drawing/2014/main" id="{349B5DC3-994B-4F61-BAE8-BD2B9B02C8A4}"/>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7897881" y="4533900"/>
            <a:ext cx="914400" cy="914400"/>
          </a:xfrm>
          <a:prstGeom prst="rect">
            <a:avLst/>
          </a:prstGeom>
        </p:spPr>
      </p:pic>
      <p:pic>
        <p:nvPicPr>
          <p:cNvPr id="2" name="Picture 1" descr="A picture containing graphics, clock, drawing&#10;&#10;Description automatically generated">
            <a:extLst>
              <a:ext uri="{FF2B5EF4-FFF2-40B4-BE49-F238E27FC236}">
                <a16:creationId xmlns:a16="http://schemas.microsoft.com/office/drawing/2014/main" id="{82528C6E-9B0B-4E9A-915D-4E6F8C9244BE}"/>
              </a:ext>
            </a:extLst>
          </p:cNvPr>
          <p:cNvPicPr>
            <a:picLocks noChangeAspect="1"/>
          </p:cNvPicPr>
          <p:nvPr/>
        </p:nvPicPr>
        <p:blipFill>
          <a:blip r:embed="rId20" cstate="print">
            <a:extLst>
              <a:ext uri="{28A0092B-C50C-407E-A947-70E740481C1C}">
                <a14:useLocalDpi xmlns:a14="http://schemas.microsoft.com/office/drawing/2010/main"/>
              </a:ext>
            </a:extLst>
          </a:blip>
          <a:stretch>
            <a:fillRect/>
          </a:stretch>
        </p:blipFill>
        <p:spPr>
          <a:xfrm>
            <a:off x="176965" y="5611768"/>
            <a:ext cx="843740" cy="1264622"/>
          </a:xfrm>
          <a:prstGeom prst="rect">
            <a:avLst/>
          </a:prstGeom>
        </p:spPr>
      </p:pic>
    </p:spTree>
    <p:extLst>
      <p:ext uri="{BB962C8B-B14F-4D97-AF65-F5344CB8AC3E}">
        <p14:creationId xmlns:p14="http://schemas.microsoft.com/office/powerpoint/2010/main" val="2581613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par>
                                <p:cTn id="8" presetID="10" presetClass="entr" presetSubtype="0" fill="hold"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fade">
                                      <p:cBhvr>
                                        <p:cTn id="10" dur="500"/>
                                        <p:tgtEl>
                                          <p:spTgt spid="46"/>
                                        </p:tgtEl>
                                      </p:cBhvr>
                                    </p:animEffect>
                                  </p:childTnLst>
                                </p:cTn>
                              </p:par>
                              <p:par>
                                <p:cTn id="11" presetID="10" presetClass="entr" presetSubtype="0"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fade">
                                      <p:cBhvr>
                                        <p:cTn id="21" dur="500"/>
                                        <p:tgtEl>
                                          <p:spTgt spid="30"/>
                                        </p:tgtEl>
                                      </p:cBhvr>
                                    </p:animEffect>
                                  </p:childTnLst>
                                </p:cTn>
                              </p:par>
                              <p:par>
                                <p:cTn id="22" presetID="10"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par>
                                <p:cTn id="30" presetID="10" presetClass="entr" presetSubtype="0" fill="hold"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par>
                                <p:cTn id="33" presetID="10" presetClass="entr" presetSubtype="0" fill="hold" nodeType="with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500"/>
                                        <p:tgtEl>
                                          <p:spTgt spid="48"/>
                                        </p:tgtEl>
                                      </p:cBhvr>
                                    </p:animEffect>
                                  </p:childTnLst>
                                </p:cTn>
                              </p:par>
                              <p:par>
                                <p:cTn id="41" presetID="10" presetClass="entr" presetSubtype="0"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500"/>
                                        <p:tgtEl>
                                          <p:spTgt spid="60"/>
                                        </p:tgtEl>
                                      </p:cBhvr>
                                    </p:animEffect>
                                  </p:childTnLst>
                                </p:cTn>
                              </p:par>
                              <p:par>
                                <p:cTn id="44" presetID="10" presetClass="entr" presetSubtype="0" fill="hold" nodeType="withEffect">
                                  <p:stCondLst>
                                    <p:cond delay="0"/>
                                  </p:stCondLst>
                                  <p:childTnLst>
                                    <p:set>
                                      <p:cBhvr>
                                        <p:cTn id="45" dur="1" fill="hold">
                                          <p:stCondLst>
                                            <p:cond delay="0"/>
                                          </p:stCondLst>
                                        </p:cTn>
                                        <p:tgtEl>
                                          <p:spTgt spid="62"/>
                                        </p:tgtEl>
                                        <p:attrNameLst>
                                          <p:attrName>style.visibility</p:attrName>
                                        </p:attrNameLst>
                                      </p:cBhvr>
                                      <p:to>
                                        <p:strVal val="visible"/>
                                      </p:to>
                                    </p:set>
                                    <p:animEffect transition="in" filter="fade">
                                      <p:cBhvr>
                                        <p:cTn id="46" dur="500"/>
                                        <p:tgtEl>
                                          <p:spTgt spid="62"/>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500"/>
                                        <p:tgtEl>
                                          <p:spTgt spid="2"/>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500"/>
                                        <p:tgtEl>
                                          <p:spTgt spid="3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fade">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4" grpId="0" animBg="1"/>
      <p:bldP spid="36" grpId="0" animBg="1"/>
      <p:bldP spid="38" grpId="0" animBg="1"/>
      <p:bldP spid="4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D6629CA7-0CA3-4EA9-89E8-71F70FE90C58}"/>
              </a:ext>
            </a:extLst>
          </p:cNvPr>
          <p:cNvSpPr/>
          <p:nvPr/>
        </p:nvSpPr>
        <p:spPr>
          <a:xfrm>
            <a:off x="2369127" y="2833742"/>
            <a:ext cx="5859960" cy="1201005"/>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Watch (2-5mins)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Click the image to watch part of Greta Thunberg’s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famous TED talk video. How many different facts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does she tell the audience? </a:t>
            </a:r>
          </a:p>
        </p:txBody>
      </p:sp>
      <p:sp>
        <p:nvSpPr>
          <p:cNvPr id="6" name="Rectangle: Rounded Corners 5">
            <a:extLst>
              <a:ext uri="{FF2B5EF4-FFF2-40B4-BE49-F238E27FC236}">
                <a16:creationId xmlns:a16="http://schemas.microsoft.com/office/drawing/2014/main" id="{E9330671-AB0D-4491-B3BB-54B616D576A6}"/>
              </a:ext>
            </a:extLst>
          </p:cNvPr>
          <p:cNvSpPr/>
          <p:nvPr/>
        </p:nvSpPr>
        <p:spPr>
          <a:xfrm>
            <a:off x="914400" y="1314643"/>
            <a:ext cx="7903029" cy="120020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It’s not only questions that make people listen to you – they need to hear </a:t>
            </a:r>
            <a:r>
              <a:rPr lang="en-GB" sz="1600" b="1" dirty="0">
                <a:solidFill>
                  <a:schemeClr val="tx1"/>
                </a:solidFill>
                <a:latin typeface="Century Gothic"/>
                <a:ea typeface="Lato" panose="020F0502020204030203" pitchFamily="34" charset="0"/>
                <a:cs typeface="Century Gothic"/>
              </a:rPr>
              <a:t>the facts </a:t>
            </a:r>
            <a:r>
              <a:rPr lang="en-GB" sz="1600" dirty="0">
                <a:solidFill>
                  <a:schemeClr val="tx1"/>
                </a:solidFill>
                <a:latin typeface="Century Gothic"/>
                <a:ea typeface="Lato" panose="020F0502020204030203" pitchFamily="34" charset="0"/>
                <a:cs typeface="Century Gothic"/>
              </a:rPr>
              <a:t>on what is happening and why they should help! Putting </a:t>
            </a:r>
            <a:r>
              <a:rPr lang="en-GB" sz="1600" b="1" dirty="0">
                <a:solidFill>
                  <a:schemeClr val="tx1"/>
                </a:solidFill>
                <a:latin typeface="Century Gothic"/>
                <a:ea typeface="Lato" panose="020F0502020204030203" pitchFamily="34" charset="0"/>
                <a:cs typeface="Century Gothic"/>
              </a:rPr>
              <a:t>facts and 	figures </a:t>
            </a:r>
            <a:r>
              <a:rPr lang="en-GB" sz="1600" dirty="0">
                <a:solidFill>
                  <a:schemeClr val="tx1"/>
                </a:solidFill>
                <a:latin typeface="Century Gothic"/>
                <a:ea typeface="Lato" panose="020F0502020204030203" pitchFamily="34" charset="0"/>
                <a:cs typeface="Century Gothic"/>
              </a:rPr>
              <a:t>in your  speech will help </a:t>
            </a:r>
            <a:r>
              <a:rPr lang="en-GB" sz="1600" b="1" dirty="0">
                <a:solidFill>
                  <a:schemeClr val="tx1"/>
                </a:solidFill>
                <a:latin typeface="Century Gothic"/>
                <a:ea typeface="Lato" panose="020F0502020204030203" pitchFamily="34" charset="0"/>
                <a:cs typeface="Century Gothic"/>
              </a:rPr>
              <a:t>persuade people </a:t>
            </a:r>
            <a:r>
              <a:rPr lang="en-GB" sz="1600" dirty="0">
                <a:solidFill>
                  <a:schemeClr val="tx1"/>
                </a:solidFill>
                <a:latin typeface="Century Gothic"/>
                <a:ea typeface="Lato" panose="020F0502020204030203" pitchFamily="34" charset="0"/>
                <a:cs typeface="Century Gothic"/>
              </a:rPr>
              <a:t>that </a:t>
            </a:r>
            <a:r>
              <a:rPr lang="en-GB" sz="1600" b="1" dirty="0">
                <a:solidFill>
                  <a:schemeClr val="tx1"/>
                </a:solidFill>
                <a:latin typeface="Century Gothic"/>
                <a:ea typeface="Lato" panose="020F0502020204030203" pitchFamily="34" charset="0"/>
                <a:cs typeface="Century Gothic"/>
              </a:rPr>
              <a:t>you are the expert </a:t>
            </a:r>
            <a:r>
              <a:rPr lang="en-GB" sz="1600" dirty="0">
                <a:solidFill>
                  <a:schemeClr val="tx1"/>
                </a:solidFill>
                <a:latin typeface="Century Gothic"/>
                <a:ea typeface="Lato" panose="020F0502020204030203" pitchFamily="34" charset="0"/>
                <a:cs typeface="Century Gothic"/>
              </a:rPr>
              <a:t>and </a:t>
            </a:r>
            <a:r>
              <a:rPr lang="en-GB" sz="1600" b="1" dirty="0">
                <a:solidFill>
                  <a:schemeClr val="tx1"/>
                </a:solidFill>
                <a:latin typeface="Century Gothic"/>
                <a:ea typeface="Lato" panose="020F0502020204030203" pitchFamily="34" charset="0"/>
                <a:cs typeface="Century Gothic"/>
              </a:rPr>
              <a:t>should be listened to!</a:t>
            </a:r>
            <a:endParaRPr lang="en-GB" sz="1600" dirty="0">
              <a:solidFill>
                <a:schemeClr val="tx1"/>
              </a:solidFill>
              <a:latin typeface="Century Gothic"/>
              <a:ea typeface="Lato" panose="020F0502020204030203" pitchFamily="34" charset="0"/>
              <a:cs typeface="Century Gothic"/>
            </a:endParaRPr>
          </a:p>
        </p:txBody>
      </p:sp>
      <p:pic>
        <p:nvPicPr>
          <p:cNvPr id="12" name="Picture 11" descr="A picture containing toy, skiing, group, snow&#10;&#10;Description automatically generated">
            <a:extLst>
              <a:ext uri="{FF2B5EF4-FFF2-40B4-BE49-F238E27FC236}">
                <a16:creationId xmlns:a16="http://schemas.microsoft.com/office/drawing/2014/main" id="{5DB559F2-E658-47CC-97D4-14B103CD6B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783286" y="2678243"/>
            <a:ext cx="1034143" cy="1675399"/>
          </a:xfrm>
          <a:prstGeom prst="rect">
            <a:avLst/>
          </a:prstGeom>
        </p:spPr>
      </p:pic>
      <p:pic>
        <p:nvPicPr>
          <p:cNvPr id="14" name="Picture 13" descr="A picture containing toy, skiing, group, snow&#10;&#10;Description automatically generated">
            <a:extLst>
              <a:ext uri="{FF2B5EF4-FFF2-40B4-BE49-F238E27FC236}">
                <a16:creationId xmlns:a16="http://schemas.microsoft.com/office/drawing/2014/main" id="{DB32FD73-0186-41D1-BABA-4B41223E432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3902" y="1113501"/>
            <a:ext cx="1164771" cy="1627767"/>
          </a:xfrm>
          <a:prstGeom prst="rect">
            <a:avLst/>
          </a:prstGeom>
        </p:spPr>
      </p:pic>
      <p:sp>
        <p:nvSpPr>
          <p:cNvPr id="16" name="Pentagon 20">
            <a:extLst>
              <a:ext uri="{FF2B5EF4-FFF2-40B4-BE49-F238E27FC236}">
                <a16:creationId xmlns:a16="http://schemas.microsoft.com/office/drawing/2014/main" id="{4DDD5A5E-BFAF-48D9-86C0-C96872A44DB1}"/>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18" name="Graphic 17" descr="Pencil">
            <a:extLst>
              <a:ext uri="{FF2B5EF4-FFF2-40B4-BE49-F238E27FC236}">
                <a16:creationId xmlns:a16="http://schemas.microsoft.com/office/drawing/2014/main" id="{B07098AC-C2FB-4451-B109-E8435F00305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02" y="158439"/>
            <a:ext cx="579600" cy="579600"/>
          </a:xfrm>
          <a:prstGeom prst="rect">
            <a:avLst/>
          </a:prstGeom>
        </p:spPr>
      </p:pic>
      <p:sp>
        <p:nvSpPr>
          <p:cNvPr id="20" name="Shape 114">
            <a:extLst>
              <a:ext uri="{FF2B5EF4-FFF2-40B4-BE49-F238E27FC236}">
                <a16:creationId xmlns:a16="http://schemas.microsoft.com/office/drawing/2014/main" id="{62C0118E-53ED-4C98-AC04-FD898C6CA189}"/>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Go viral!</a:t>
            </a:r>
          </a:p>
        </p:txBody>
      </p:sp>
      <p:pic>
        <p:nvPicPr>
          <p:cNvPr id="1026" name="Picture 2" descr="Greta Thunberg: The disarming case to act right now on climate change | TED  Talk">
            <a:hlinkClick r:id="rId7"/>
            <a:extLst>
              <a:ext uri="{FF2B5EF4-FFF2-40B4-BE49-F238E27FC236}">
                <a16:creationId xmlns:a16="http://schemas.microsoft.com/office/drawing/2014/main" id="{02024F54-1643-41FE-8A28-60749C80CC24}"/>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flipH="1">
            <a:off x="257237" y="2833742"/>
            <a:ext cx="1783280" cy="1364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Rounded Corners 1">
            <a:extLst>
              <a:ext uri="{FF2B5EF4-FFF2-40B4-BE49-F238E27FC236}">
                <a16:creationId xmlns:a16="http://schemas.microsoft.com/office/drawing/2014/main" id="{9F2D214C-DD4F-4322-A641-3D880A612940}"/>
              </a:ext>
            </a:extLst>
          </p:cNvPr>
          <p:cNvSpPr/>
          <p:nvPr/>
        </p:nvSpPr>
        <p:spPr>
          <a:xfrm>
            <a:off x="1517815" y="2685170"/>
            <a:ext cx="758229" cy="539066"/>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0:00-1:33</a:t>
            </a:r>
          </a:p>
        </p:txBody>
      </p:sp>
      <p:sp>
        <p:nvSpPr>
          <p:cNvPr id="15" name="Rectangle: Rounded Corners 14">
            <a:extLst>
              <a:ext uri="{FF2B5EF4-FFF2-40B4-BE49-F238E27FC236}">
                <a16:creationId xmlns:a16="http://schemas.microsoft.com/office/drawing/2014/main" id="{564EE071-4644-4568-AE94-D90294EF9EF2}"/>
              </a:ext>
            </a:extLst>
          </p:cNvPr>
          <p:cNvSpPr/>
          <p:nvPr/>
        </p:nvSpPr>
        <p:spPr>
          <a:xfrm>
            <a:off x="914400" y="4407871"/>
            <a:ext cx="7903029" cy="1201005"/>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Your turn!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What facts and figures do you know about the environment that you can 	add to your speech? Think about what you already know, and what you’ve learned about today.</a:t>
            </a: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a:t>
            </a:r>
            <a:endPar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endParaRPr>
          </a:p>
        </p:txBody>
      </p:sp>
      <p:pic>
        <p:nvPicPr>
          <p:cNvPr id="10" name="Picture 9" descr="A picture containing toy, skiing, group, snow&#10;&#10;Description automatically generated">
            <a:extLst>
              <a:ext uri="{FF2B5EF4-FFF2-40B4-BE49-F238E27FC236}">
                <a16:creationId xmlns:a16="http://schemas.microsoft.com/office/drawing/2014/main" id="{EEA58CFE-5724-4C6E-AE03-A102D9BCADFC}"/>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37759" y="4142722"/>
            <a:ext cx="1164770" cy="1758395"/>
          </a:xfrm>
          <a:prstGeom prst="rect">
            <a:avLst/>
          </a:prstGeom>
        </p:spPr>
      </p:pic>
      <p:pic>
        <p:nvPicPr>
          <p:cNvPr id="17" name="Picture 16" descr="A picture containing graphics, clock, drawing&#10;&#10;Description automatically generated">
            <a:extLst>
              <a:ext uri="{FF2B5EF4-FFF2-40B4-BE49-F238E27FC236}">
                <a16:creationId xmlns:a16="http://schemas.microsoft.com/office/drawing/2014/main" id="{1553473E-A838-4B90-9A6A-63DBFCD2A314}"/>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flipH="1">
            <a:off x="7994073" y="5760220"/>
            <a:ext cx="608314" cy="911758"/>
          </a:xfrm>
          <a:prstGeom prst="rect">
            <a:avLst/>
          </a:prstGeom>
        </p:spPr>
      </p:pic>
      <p:sp>
        <p:nvSpPr>
          <p:cNvPr id="3" name="Speech Bubble: Rectangle with Corners Rounded 2">
            <a:extLst>
              <a:ext uri="{FF2B5EF4-FFF2-40B4-BE49-F238E27FC236}">
                <a16:creationId xmlns:a16="http://schemas.microsoft.com/office/drawing/2014/main" id="{7CED9D16-BA74-4031-90C8-39E6EA98DBA3}"/>
              </a:ext>
            </a:extLst>
          </p:cNvPr>
          <p:cNvSpPr/>
          <p:nvPr/>
        </p:nvSpPr>
        <p:spPr>
          <a:xfrm>
            <a:off x="267698" y="5955346"/>
            <a:ext cx="7352302" cy="692253"/>
          </a:xfrm>
          <a:prstGeom prst="wedgeRoundRectCallout">
            <a:avLst>
              <a:gd name="adj1" fmla="val 53922"/>
              <a:gd name="adj2" fmla="val -44756"/>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a:ea typeface="Lato" panose="020F0502020204030203" pitchFamily="34" charset="0"/>
                <a:cs typeface="Century Gothic"/>
              </a:rPr>
              <a:t>Can’t remember any facts?</a:t>
            </a:r>
          </a:p>
          <a:p>
            <a:pPr algn="ctr"/>
            <a:r>
              <a:rPr lang="en-GB" sz="1600" dirty="0">
                <a:solidFill>
                  <a:schemeClr val="tx1"/>
                </a:solidFill>
                <a:latin typeface="Century Gothic"/>
                <a:ea typeface="Lato" panose="020F0502020204030203" pitchFamily="34" charset="0"/>
                <a:cs typeface="Century Gothic"/>
              </a:rPr>
              <a:t>Why not go back through this lesson and remind yourself of some?</a:t>
            </a:r>
          </a:p>
        </p:txBody>
      </p:sp>
    </p:spTree>
    <p:extLst>
      <p:ext uri="{BB962C8B-B14F-4D97-AF65-F5344CB8AC3E}">
        <p14:creationId xmlns:p14="http://schemas.microsoft.com/office/powerpoint/2010/main" val="1358261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500"/>
                                        <p:tgtEl>
                                          <p:spTgt spid="102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animBg="1"/>
      <p:bldP spid="15" grpId="0" animBg="1"/>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10F525E-9604-41EA-AA41-15EA4A214182}"/>
              </a:ext>
            </a:extLst>
          </p:cNvPr>
          <p:cNvSpPr/>
          <p:nvPr/>
        </p:nvSpPr>
        <p:spPr>
          <a:xfrm>
            <a:off x="0" y="979714"/>
            <a:ext cx="9144000" cy="5878286"/>
          </a:xfrm>
          <a:prstGeom prst="rect">
            <a:avLst/>
          </a:prstGeom>
          <a:solidFill>
            <a:srgbClr val="FFD3D6">
              <a:alpha val="2392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39" name="Picture 38" descr="A picture containing diagram&#10;&#10;Description automatically generated">
            <a:extLst>
              <a:ext uri="{FF2B5EF4-FFF2-40B4-BE49-F238E27FC236}">
                <a16:creationId xmlns:a16="http://schemas.microsoft.com/office/drawing/2014/main" id="{06C32DFC-ECD5-48EC-84CC-1165820ED0A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0" y="4963856"/>
            <a:ext cx="9144000" cy="1894144"/>
          </a:xfrm>
          <a:prstGeom prst="rect">
            <a:avLst/>
          </a:prstGeom>
        </p:spPr>
      </p:pic>
      <p:sp>
        <p:nvSpPr>
          <p:cNvPr id="4" name="Pentagon 20">
            <a:extLst>
              <a:ext uri="{FF2B5EF4-FFF2-40B4-BE49-F238E27FC236}">
                <a16:creationId xmlns:a16="http://schemas.microsoft.com/office/drawing/2014/main" id="{11AFEF37-0A1D-4FFF-B0A8-B195178176DE}"/>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pic>
        <p:nvPicPr>
          <p:cNvPr id="6" name="Graphic 5" descr="Pencil">
            <a:extLst>
              <a:ext uri="{FF2B5EF4-FFF2-40B4-BE49-F238E27FC236}">
                <a16:creationId xmlns:a16="http://schemas.microsoft.com/office/drawing/2014/main" id="{8FFCB8E7-770C-48CF-9C7F-82B838A28B8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2102" y="158439"/>
            <a:ext cx="579600" cy="579600"/>
          </a:xfrm>
          <a:prstGeom prst="rect">
            <a:avLst/>
          </a:prstGeom>
        </p:spPr>
      </p:pic>
      <p:sp>
        <p:nvSpPr>
          <p:cNvPr id="8" name="Shape 114">
            <a:extLst>
              <a:ext uri="{FF2B5EF4-FFF2-40B4-BE49-F238E27FC236}">
                <a16:creationId xmlns:a16="http://schemas.microsoft.com/office/drawing/2014/main" id="{6E7D793E-E155-4185-BF39-E37994597541}"/>
              </a:ext>
            </a:extLst>
          </p:cNvPr>
          <p:cNvSpPr/>
          <p:nvPr/>
        </p:nvSpPr>
        <p:spPr>
          <a:xfrm>
            <a:off x="796572" y="210401"/>
            <a:ext cx="7759105" cy="538608"/>
          </a:xfrm>
          <a:prstGeom prst="rect">
            <a:avLst/>
          </a:prstGeom>
          <a:noFill/>
          <a:ln>
            <a:noFill/>
          </a:ln>
        </p:spPr>
        <p:txBody>
          <a:bodyPr lIns="91425" tIns="45700" rIns="91425" bIns="45700" anchor="ctr"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Ext: Go viral!</a:t>
            </a:r>
          </a:p>
        </p:txBody>
      </p:sp>
      <p:pic>
        <p:nvPicPr>
          <p:cNvPr id="13" name="Picture 12">
            <a:hlinkClick r:id="rId6"/>
            <a:extLst>
              <a:ext uri="{FF2B5EF4-FFF2-40B4-BE49-F238E27FC236}">
                <a16:creationId xmlns:a16="http://schemas.microsoft.com/office/drawing/2014/main" id="{7F56AE52-6206-4F95-910C-8635B4D94645}"/>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a:stretch/>
        </p:blipFill>
        <p:spPr>
          <a:xfrm>
            <a:off x="6436058" y="1146359"/>
            <a:ext cx="2435450" cy="2152616"/>
          </a:xfrm>
          <a:prstGeom prst="roundRect">
            <a:avLst/>
          </a:prstGeom>
        </p:spPr>
      </p:pic>
      <p:sp>
        <p:nvSpPr>
          <p:cNvPr id="15" name="Rectangle: Rounded Corners 14">
            <a:extLst>
              <a:ext uri="{FF2B5EF4-FFF2-40B4-BE49-F238E27FC236}">
                <a16:creationId xmlns:a16="http://schemas.microsoft.com/office/drawing/2014/main" id="{5254C22B-095B-483A-B510-E099000F7E81}"/>
              </a:ext>
            </a:extLst>
          </p:cNvPr>
          <p:cNvSpPr/>
          <p:nvPr/>
        </p:nvSpPr>
        <p:spPr>
          <a:xfrm>
            <a:off x="267698" y="1105298"/>
            <a:ext cx="5976589" cy="895404"/>
          </a:xfrm>
          <a:prstGeom prst="roundRect">
            <a:avLst/>
          </a:prstGeom>
          <a:solidFill>
            <a:schemeClr val="accent3"/>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Lato" panose="020F0502020204030203" pitchFamily="34" charset="0"/>
                <a:cs typeface="Century Gothic"/>
              </a:rPr>
              <a:t>Another trick for persuading people is to use </a:t>
            </a:r>
            <a:r>
              <a:rPr lang="en-GB" sz="1600" b="1" dirty="0">
                <a:solidFill>
                  <a:schemeClr val="tx1"/>
                </a:solidFill>
                <a:latin typeface="Century Gothic"/>
                <a:ea typeface="Lato" panose="020F0502020204030203" pitchFamily="34" charset="0"/>
                <a:cs typeface="Century Gothic"/>
              </a:rPr>
              <a:t>emotive language </a:t>
            </a:r>
            <a:r>
              <a:rPr lang="en-GB" sz="1600" dirty="0">
                <a:solidFill>
                  <a:schemeClr val="tx1"/>
                </a:solidFill>
                <a:latin typeface="Century Gothic"/>
                <a:ea typeface="Lato" panose="020F0502020204030203" pitchFamily="34" charset="0"/>
                <a:cs typeface="Century Gothic"/>
              </a:rPr>
              <a:t>to make people emotional about the topic. For example…</a:t>
            </a:r>
          </a:p>
        </p:txBody>
      </p:sp>
      <p:sp>
        <p:nvSpPr>
          <p:cNvPr id="17" name="Rectangle: Rounded Corners 16">
            <a:extLst>
              <a:ext uri="{FF2B5EF4-FFF2-40B4-BE49-F238E27FC236}">
                <a16:creationId xmlns:a16="http://schemas.microsoft.com/office/drawing/2014/main" id="{BE80D0E0-251C-49BD-9ADC-FD4C43DBB5DD}"/>
              </a:ext>
            </a:extLst>
          </p:cNvPr>
          <p:cNvSpPr/>
          <p:nvPr/>
        </p:nvSpPr>
        <p:spPr>
          <a:xfrm>
            <a:off x="6365290" y="3429000"/>
            <a:ext cx="2582146" cy="1946056"/>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Watch (1-2mins)</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Watch Sir David again, but this time listen out for any emotive language he uses. What words or phrases do you hear? </a:t>
            </a:r>
          </a:p>
        </p:txBody>
      </p:sp>
      <p:sp>
        <p:nvSpPr>
          <p:cNvPr id="19" name="Rectangle: Rounded Corners 18">
            <a:extLst>
              <a:ext uri="{FF2B5EF4-FFF2-40B4-BE49-F238E27FC236}">
                <a16:creationId xmlns:a16="http://schemas.microsoft.com/office/drawing/2014/main" id="{364EB0B1-1301-4C58-B826-3F47108290AA}"/>
              </a:ext>
            </a:extLst>
          </p:cNvPr>
          <p:cNvSpPr/>
          <p:nvPr/>
        </p:nvSpPr>
        <p:spPr>
          <a:xfrm>
            <a:off x="8163918" y="1042256"/>
            <a:ext cx="783518" cy="543803"/>
          </a:xfrm>
          <a:prstGeom prst="roundRect">
            <a:avLst/>
          </a:prstGeom>
          <a:solidFill>
            <a:schemeClr val="tx2"/>
          </a:solidFill>
          <a:ln w="28575">
            <a:solidFill>
              <a:schemeClr val="bg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latin typeface="Century Gothic" panose="020B0502020202020204" pitchFamily="34" charset="0"/>
                <a:ea typeface="Lato" panose="020F0502020204030203" pitchFamily="34" charset="0"/>
                <a:cs typeface="Lato" panose="020F0502020204030203" pitchFamily="34" charset="0"/>
              </a:rPr>
              <a:t>0:00-1:14</a:t>
            </a:r>
            <a:endPar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endParaRPr>
          </a:p>
        </p:txBody>
      </p:sp>
      <p:sp>
        <p:nvSpPr>
          <p:cNvPr id="21" name="Rectangle: Rounded Corners 20">
            <a:extLst>
              <a:ext uri="{FF2B5EF4-FFF2-40B4-BE49-F238E27FC236}">
                <a16:creationId xmlns:a16="http://schemas.microsoft.com/office/drawing/2014/main" id="{ECAB2EDE-9F34-48DC-8538-89258A4A5EA0}"/>
              </a:ext>
            </a:extLst>
          </p:cNvPr>
          <p:cNvSpPr/>
          <p:nvPr/>
        </p:nvSpPr>
        <p:spPr>
          <a:xfrm>
            <a:off x="296322" y="4649375"/>
            <a:ext cx="5947965" cy="769313"/>
          </a:xfrm>
          <a:prstGeom prst="roundRect">
            <a:avLst/>
          </a:prstGeom>
          <a:solidFill>
            <a:schemeClr val="accent5"/>
          </a:solidFill>
          <a:ln w="28575">
            <a:solidFill>
              <a:schemeClr val="tx2"/>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Try it yourself!</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Now you know what emotive language is, how can you add it to your viral video script?</a:t>
            </a:r>
          </a:p>
        </p:txBody>
      </p:sp>
      <p:sp>
        <p:nvSpPr>
          <p:cNvPr id="23" name="Speech Bubble: Rectangle with Corners Rounded 22">
            <a:extLst>
              <a:ext uri="{FF2B5EF4-FFF2-40B4-BE49-F238E27FC236}">
                <a16:creationId xmlns:a16="http://schemas.microsoft.com/office/drawing/2014/main" id="{150AD91B-6949-42D6-B0DA-126CFB2C8938}"/>
              </a:ext>
            </a:extLst>
          </p:cNvPr>
          <p:cNvSpPr/>
          <p:nvPr/>
        </p:nvSpPr>
        <p:spPr>
          <a:xfrm>
            <a:off x="314167" y="2173053"/>
            <a:ext cx="4771987" cy="653090"/>
          </a:xfrm>
          <a:prstGeom prst="wedgeRoundRectCallout">
            <a:avLst>
              <a:gd name="adj1" fmla="val 56269"/>
              <a:gd name="adj2" fmla="val 4305"/>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This is a</a:t>
            </a:r>
            <a:r>
              <a:rPr lang="en-GB" sz="1600" b="1" dirty="0"/>
              <a:t> crisis </a:t>
            </a:r>
            <a:r>
              <a:rPr lang="en-GB" sz="1600" dirty="0"/>
              <a:t>– and one which will </a:t>
            </a:r>
            <a:r>
              <a:rPr lang="en-GB" sz="1600" b="1" dirty="0"/>
              <a:t>ruin</a:t>
            </a:r>
            <a:r>
              <a:rPr lang="en-GB" sz="1600" dirty="0"/>
              <a:t> our </a:t>
            </a:r>
            <a:r>
              <a:rPr lang="en-GB" sz="1600" b="1" dirty="0"/>
              <a:t>beautiful</a:t>
            </a:r>
            <a:r>
              <a:rPr lang="en-GB" sz="1600" dirty="0"/>
              <a:t> planet if we don’t take action.</a:t>
            </a:r>
          </a:p>
        </p:txBody>
      </p:sp>
      <p:pic>
        <p:nvPicPr>
          <p:cNvPr id="27" name="Graphic 26" descr="Loudly crying face outline">
            <a:extLst>
              <a:ext uri="{FF2B5EF4-FFF2-40B4-BE49-F238E27FC236}">
                <a16:creationId xmlns:a16="http://schemas.microsoft.com/office/drawing/2014/main" id="{6E91EF9F-99DE-41A3-84A5-F909587D88E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39857" y="3669544"/>
            <a:ext cx="914400" cy="914400"/>
          </a:xfrm>
          <a:prstGeom prst="rect">
            <a:avLst/>
          </a:prstGeom>
        </p:spPr>
      </p:pic>
      <p:pic>
        <p:nvPicPr>
          <p:cNvPr id="29" name="Graphic 28" descr="Worried face outline">
            <a:extLst>
              <a:ext uri="{FF2B5EF4-FFF2-40B4-BE49-F238E27FC236}">
                <a16:creationId xmlns:a16="http://schemas.microsoft.com/office/drawing/2014/main" id="{39E6AE7D-C09A-4C04-900E-2ABDC019CCF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29887" y="2018662"/>
            <a:ext cx="914400" cy="914400"/>
          </a:xfrm>
          <a:prstGeom prst="rect">
            <a:avLst/>
          </a:prstGeom>
        </p:spPr>
      </p:pic>
      <p:pic>
        <p:nvPicPr>
          <p:cNvPr id="31" name="Graphic 30" descr="Crying face outline">
            <a:extLst>
              <a:ext uri="{FF2B5EF4-FFF2-40B4-BE49-F238E27FC236}">
                <a16:creationId xmlns:a16="http://schemas.microsoft.com/office/drawing/2014/main" id="{62EDD7ED-EBB3-4531-BBAD-AD263F12351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39372" y="2876820"/>
            <a:ext cx="914400" cy="914400"/>
          </a:xfrm>
          <a:prstGeom prst="rect">
            <a:avLst/>
          </a:prstGeom>
        </p:spPr>
      </p:pic>
      <p:sp>
        <p:nvSpPr>
          <p:cNvPr id="33" name="Speech Bubble: Rectangle with Corners Rounded 32">
            <a:extLst>
              <a:ext uri="{FF2B5EF4-FFF2-40B4-BE49-F238E27FC236}">
                <a16:creationId xmlns:a16="http://schemas.microsoft.com/office/drawing/2014/main" id="{745A98A9-2F50-4A91-9E9F-6912AB925583}"/>
              </a:ext>
            </a:extLst>
          </p:cNvPr>
          <p:cNvSpPr/>
          <p:nvPr/>
        </p:nvSpPr>
        <p:spPr>
          <a:xfrm>
            <a:off x="1635675" y="2998494"/>
            <a:ext cx="4608612" cy="653090"/>
          </a:xfrm>
          <a:prstGeom prst="wedgeRoundRectCallout">
            <a:avLst>
              <a:gd name="adj1" fmla="val -56172"/>
              <a:gd name="adj2" fmla="val 1330"/>
              <a:gd name="adj3" fmla="val 16667"/>
            </a:avLst>
          </a:prstGeom>
          <a:solidFill>
            <a:schemeClr val="accent1"/>
          </a:solidFill>
          <a:ln w="28575">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t>Desperate </a:t>
            </a:r>
            <a:r>
              <a:rPr lang="en-GB" sz="1600" dirty="0"/>
              <a:t>animals are </a:t>
            </a:r>
            <a:r>
              <a:rPr lang="en-GB" sz="1600" b="1" dirty="0"/>
              <a:t>dying </a:t>
            </a:r>
            <a:r>
              <a:rPr lang="en-GB" sz="1600" dirty="0"/>
              <a:t>in the wild </a:t>
            </a:r>
            <a:r>
              <a:rPr lang="en-GB" sz="1600" b="1" dirty="0"/>
              <a:t>because of what humans are doing.</a:t>
            </a:r>
          </a:p>
        </p:txBody>
      </p:sp>
      <p:sp>
        <p:nvSpPr>
          <p:cNvPr id="35" name="Speech Bubble: Rectangle with Corners Rounded 34">
            <a:extLst>
              <a:ext uri="{FF2B5EF4-FFF2-40B4-BE49-F238E27FC236}">
                <a16:creationId xmlns:a16="http://schemas.microsoft.com/office/drawing/2014/main" id="{46662EE4-623C-4719-B797-AAFEC63EC6BB}"/>
              </a:ext>
            </a:extLst>
          </p:cNvPr>
          <p:cNvSpPr/>
          <p:nvPr/>
        </p:nvSpPr>
        <p:spPr>
          <a:xfrm>
            <a:off x="314168" y="3823935"/>
            <a:ext cx="4771986" cy="653090"/>
          </a:xfrm>
          <a:prstGeom prst="wedgeRoundRectCallout">
            <a:avLst>
              <a:gd name="adj1" fmla="val 55356"/>
              <a:gd name="adj2" fmla="val 7638"/>
              <a:gd name="adj3" fmla="val 16667"/>
            </a:avLst>
          </a:prstGeom>
          <a:solidFill>
            <a:schemeClr val="bg2"/>
          </a:solidFill>
          <a:ln w="28575">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dirty="0"/>
              <a:t>Every </a:t>
            </a:r>
            <a:r>
              <a:rPr lang="en-GB" sz="1600" b="1" dirty="0"/>
              <a:t>filthy</a:t>
            </a:r>
            <a:r>
              <a:rPr lang="en-GB" sz="1600" dirty="0"/>
              <a:t> cloud of pollution adds to our </a:t>
            </a:r>
            <a:r>
              <a:rPr lang="en-GB" sz="1600" b="1" dirty="0"/>
              <a:t>terrifying</a:t>
            </a:r>
            <a:r>
              <a:rPr lang="en-GB" sz="1600" dirty="0"/>
              <a:t> situation.</a:t>
            </a:r>
          </a:p>
        </p:txBody>
      </p:sp>
    </p:spTree>
    <p:extLst>
      <p:ext uri="{BB962C8B-B14F-4D97-AF65-F5344CB8AC3E}">
        <p14:creationId xmlns:p14="http://schemas.microsoft.com/office/powerpoint/2010/main" val="1530143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33" grpId="0" animBg="1"/>
      <p:bldP spid="3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0B6ACC-7624-4A15-87A5-FFF46A3466F7}"/>
              </a:ext>
            </a:extLst>
          </p:cNvPr>
          <p:cNvSpPr>
            <a:spLocks noGrp="1"/>
          </p:cNvSpPr>
          <p:nvPr>
            <p:ph type="body" sz="quarter" idx="18"/>
          </p:nvPr>
        </p:nvSpPr>
        <p:spPr>
          <a:xfrm>
            <a:off x="2560715" y="5276105"/>
            <a:ext cx="2011285" cy="1180370"/>
          </a:xfrm>
          <a:solidFill>
            <a:schemeClr val="bg1"/>
          </a:solidFill>
        </p:spPr>
        <p:txBody>
          <a:bodyPr/>
          <a:lstStyle/>
          <a:p>
            <a:r>
              <a:rPr lang="en-GB" dirty="0"/>
              <a:t>Ext: Go viral!</a:t>
            </a:r>
          </a:p>
        </p:txBody>
      </p:sp>
      <p:sp>
        <p:nvSpPr>
          <p:cNvPr id="2" name="Text Placeholder 1">
            <a:extLst>
              <a:ext uri="{FF2B5EF4-FFF2-40B4-BE49-F238E27FC236}">
                <a16:creationId xmlns:a16="http://schemas.microsoft.com/office/drawing/2014/main" id="{6B1284D5-20EE-4756-98FA-D38588B33927}"/>
              </a:ext>
            </a:extLst>
          </p:cNvPr>
          <p:cNvSpPr>
            <a:spLocks noGrp="1"/>
          </p:cNvSpPr>
          <p:nvPr>
            <p:ph type="body" sz="quarter" idx="17"/>
          </p:nvPr>
        </p:nvSpPr>
        <p:spPr>
          <a:xfrm>
            <a:off x="274248" y="3795708"/>
            <a:ext cx="1879097" cy="1103776"/>
          </a:xfrm>
          <a:solidFill>
            <a:schemeClr val="bg1"/>
          </a:solidFill>
        </p:spPr>
        <p:txBody>
          <a:bodyPr/>
          <a:lstStyle/>
          <a:p>
            <a:r>
              <a:rPr lang="en-GB" dirty="0"/>
              <a:t>Playing your part</a:t>
            </a:r>
          </a:p>
        </p:txBody>
      </p:sp>
      <p:sp>
        <p:nvSpPr>
          <p:cNvPr id="3" name="Text Placeholder 2">
            <a:extLst>
              <a:ext uri="{FF2B5EF4-FFF2-40B4-BE49-F238E27FC236}">
                <a16:creationId xmlns:a16="http://schemas.microsoft.com/office/drawing/2014/main" id="{494091B2-5607-4600-97C1-CEC3F0370156}"/>
              </a:ext>
            </a:extLst>
          </p:cNvPr>
          <p:cNvSpPr>
            <a:spLocks noGrp="1"/>
          </p:cNvSpPr>
          <p:nvPr>
            <p:ph type="body" sz="quarter" idx="13"/>
          </p:nvPr>
        </p:nvSpPr>
        <p:spPr>
          <a:xfrm>
            <a:off x="2078492" y="1406629"/>
            <a:ext cx="1595776" cy="1103776"/>
          </a:xfrm>
        </p:spPr>
        <p:txBody>
          <a:bodyPr/>
          <a:lstStyle/>
          <a:p>
            <a:r>
              <a:rPr lang="en-GB" dirty="0"/>
              <a:t>Starter: Have you noticed?</a:t>
            </a:r>
          </a:p>
        </p:txBody>
      </p:sp>
      <p:sp>
        <p:nvSpPr>
          <p:cNvPr id="4" name="Text Placeholder 3">
            <a:extLst>
              <a:ext uri="{FF2B5EF4-FFF2-40B4-BE49-F238E27FC236}">
                <a16:creationId xmlns:a16="http://schemas.microsoft.com/office/drawing/2014/main" id="{BE61738C-589D-42BA-A2CD-7AC797220AE8}"/>
              </a:ext>
            </a:extLst>
          </p:cNvPr>
          <p:cNvSpPr>
            <a:spLocks noGrp="1"/>
          </p:cNvSpPr>
          <p:nvPr>
            <p:ph type="body" sz="quarter" idx="14"/>
          </p:nvPr>
        </p:nvSpPr>
        <p:spPr>
          <a:xfrm>
            <a:off x="4970474" y="1330035"/>
            <a:ext cx="2066449" cy="1180370"/>
          </a:xfrm>
          <a:solidFill>
            <a:schemeClr val="bg1"/>
          </a:solidFill>
        </p:spPr>
        <p:txBody>
          <a:bodyPr/>
          <a:lstStyle/>
          <a:p>
            <a:r>
              <a:rPr lang="en-GB" dirty="0"/>
              <a:t>Why are we talking about this?</a:t>
            </a:r>
          </a:p>
        </p:txBody>
      </p:sp>
      <p:sp>
        <p:nvSpPr>
          <p:cNvPr id="5" name="Text Placeholder 4">
            <a:extLst>
              <a:ext uri="{FF2B5EF4-FFF2-40B4-BE49-F238E27FC236}">
                <a16:creationId xmlns:a16="http://schemas.microsoft.com/office/drawing/2014/main" id="{67FCC9CB-CEE9-40CA-A60C-712F495F600B}"/>
              </a:ext>
            </a:extLst>
          </p:cNvPr>
          <p:cNvSpPr>
            <a:spLocks noGrp="1"/>
          </p:cNvSpPr>
          <p:nvPr>
            <p:ph type="body" sz="quarter" idx="15"/>
          </p:nvPr>
        </p:nvSpPr>
        <p:spPr>
          <a:xfrm>
            <a:off x="6693371" y="2877112"/>
            <a:ext cx="1879097" cy="1103776"/>
          </a:xfrm>
          <a:solidFill>
            <a:schemeClr val="bg1"/>
          </a:solidFill>
        </p:spPr>
        <p:txBody>
          <a:bodyPr/>
          <a:lstStyle/>
          <a:p>
            <a:r>
              <a:rPr lang="en-GB" dirty="0"/>
              <a:t>Have we forgotten?</a:t>
            </a:r>
          </a:p>
        </p:txBody>
      </p:sp>
      <p:sp>
        <p:nvSpPr>
          <p:cNvPr id="6" name="Text Placeholder 5">
            <a:extLst>
              <a:ext uri="{FF2B5EF4-FFF2-40B4-BE49-F238E27FC236}">
                <a16:creationId xmlns:a16="http://schemas.microsoft.com/office/drawing/2014/main" id="{DFE4217A-A6F1-4C42-8576-AE5299D46599}"/>
              </a:ext>
            </a:extLst>
          </p:cNvPr>
          <p:cNvSpPr>
            <a:spLocks noGrp="1"/>
          </p:cNvSpPr>
          <p:nvPr>
            <p:ph type="body" sz="quarter" idx="16"/>
          </p:nvPr>
        </p:nvSpPr>
        <p:spPr>
          <a:xfrm>
            <a:off x="2951022" y="3133743"/>
            <a:ext cx="1962584" cy="1180370"/>
          </a:xfrm>
          <a:solidFill>
            <a:schemeClr val="bg1"/>
          </a:solidFill>
        </p:spPr>
        <p:txBody>
          <a:bodyPr anchor="ctr"/>
          <a:lstStyle/>
          <a:p>
            <a:r>
              <a:rPr lang="en-GB" dirty="0"/>
              <a:t>The good news or the bad news?</a:t>
            </a:r>
          </a:p>
        </p:txBody>
      </p:sp>
      <p:sp>
        <p:nvSpPr>
          <p:cNvPr id="8" name="Text Placeholder 7">
            <a:extLst>
              <a:ext uri="{FF2B5EF4-FFF2-40B4-BE49-F238E27FC236}">
                <a16:creationId xmlns:a16="http://schemas.microsoft.com/office/drawing/2014/main" id="{2E279C04-E88D-4817-BC1B-82D4283C38DE}"/>
              </a:ext>
            </a:extLst>
          </p:cNvPr>
          <p:cNvSpPr>
            <a:spLocks noGrp="1"/>
          </p:cNvSpPr>
          <p:nvPr>
            <p:ph type="body" sz="quarter" idx="19"/>
          </p:nvPr>
        </p:nvSpPr>
        <p:spPr>
          <a:xfrm>
            <a:off x="5364067" y="5518814"/>
            <a:ext cx="1713600" cy="1036850"/>
          </a:xfrm>
          <a:solidFill>
            <a:schemeClr val="accent5"/>
          </a:solidFill>
        </p:spPr>
        <p:txBody>
          <a:bodyPr/>
          <a:lstStyle/>
          <a:p>
            <a:r>
              <a:rPr lang="en-GB" dirty="0"/>
              <a:t>Vote!</a:t>
            </a:r>
          </a:p>
        </p:txBody>
      </p:sp>
      <p:pic>
        <p:nvPicPr>
          <p:cNvPr id="16" name="Picture 15" descr="A picture containing diagram&#10;&#10;Description automatically generated">
            <a:extLst>
              <a:ext uri="{FF2B5EF4-FFF2-40B4-BE49-F238E27FC236}">
                <a16:creationId xmlns:a16="http://schemas.microsoft.com/office/drawing/2014/main" id="{65727DD2-DBC7-4E0E-A403-85CBE647A4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1911676" y="1043071"/>
            <a:ext cx="723331" cy="870891"/>
          </a:xfrm>
          <a:prstGeom prst="rect">
            <a:avLst/>
          </a:prstGeom>
        </p:spPr>
      </p:pic>
      <p:pic>
        <p:nvPicPr>
          <p:cNvPr id="24" name="Picture 23" descr="A picture containing diagram&#10;&#10;Description automatically generated">
            <a:extLst>
              <a:ext uri="{FF2B5EF4-FFF2-40B4-BE49-F238E27FC236}">
                <a16:creationId xmlns:a16="http://schemas.microsoft.com/office/drawing/2014/main" id="{3878BC3F-9242-4B33-AA91-2843E349842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8102725" y="2424931"/>
            <a:ext cx="834187" cy="1004069"/>
          </a:xfrm>
          <a:prstGeom prst="rect">
            <a:avLst/>
          </a:prstGeom>
        </p:spPr>
      </p:pic>
      <p:pic>
        <p:nvPicPr>
          <p:cNvPr id="26" name="Picture 25" descr="A picture containing diagram&#10;&#10;Description automatically generated">
            <a:extLst>
              <a:ext uri="{FF2B5EF4-FFF2-40B4-BE49-F238E27FC236}">
                <a16:creationId xmlns:a16="http://schemas.microsoft.com/office/drawing/2014/main" id="{F060CE06-6547-464B-8834-F8CCC4012142}"/>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612623">
            <a:off x="-50394" y="3439987"/>
            <a:ext cx="834187" cy="822279"/>
          </a:xfrm>
          <a:prstGeom prst="rect">
            <a:avLst/>
          </a:prstGeom>
        </p:spPr>
      </p:pic>
      <p:pic>
        <p:nvPicPr>
          <p:cNvPr id="28" name="Picture 27" descr="A picture containing diagram&#10;&#10;Description automatically generated">
            <a:extLst>
              <a:ext uri="{FF2B5EF4-FFF2-40B4-BE49-F238E27FC236}">
                <a16:creationId xmlns:a16="http://schemas.microsoft.com/office/drawing/2014/main" id="{2B481961-B83D-4D08-949E-2B0BF005FB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166991">
            <a:off x="2436207" y="5093254"/>
            <a:ext cx="723331" cy="870891"/>
          </a:xfrm>
          <a:prstGeom prst="rect">
            <a:avLst/>
          </a:prstGeom>
        </p:spPr>
      </p:pic>
      <p:pic>
        <p:nvPicPr>
          <p:cNvPr id="30" name="Picture 29" descr="A picture containing diagram&#10;&#10;Description automatically generated">
            <a:extLst>
              <a:ext uri="{FF2B5EF4-FFF2-40B4-BE49-F238E27FC236}">
                <a16:creationId xmlns:a16="http://schemas.microsoft.com/office/drawing/2014/main" id="{03A5EE4D-1286-4888-953D-CE87AF673F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6619829" y="5089569"/>
            <a:ext cx="834187" cy="1004069"/>
          </a:xfrm>
          <a:prstGeom prst="rect">
            <a:avLst/>
          </a:prstGeom>
        </p:spPr>
      </p:pic>
      <p:pic>
        <p:nvPicPr>
          <p:cNvPr id="32" name="Picture 31" descr="A picture containing diagram&#10;&#10;Description automatically generated">
            <a:extLst>
              <a:ext uri="{FF2B5EF4-FFF2-40B4-BE49-F238E27FC236}">
                <a16:creationId xmlns:a16="http://schemas.microsoft.com/office/drawing/2014/main" id="{CA6CB46A-327C-4811-8AAA-965CF14CCCB9}"/>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rot="20732306">
            <a:off x="6562567" y="1211017"/>
            <a:ext cx="834187" cy="822279"/>
          </a:xfrm>
          <a:prstGeom prst="rect">
            <a:avLst/>
          </a:prstGeom>
        </p:spPr>
      </p:pic>
      <p:pic>
        <p:nvPicPr>
          <p:cNvPr id="34" name="Picture 33" descr="A picture containing diagram&#10;&#10;Description automatically generated">
            <a:extLst>
              <a:ext uri="{FF2B5EF4-FFF2-40B4-BE49-F238E27FC236}">
                <a16:creationId xmlns:a16="http://schemas.microsoft.com/office/drawing/2014/main" id="{202CF411-C7AE-4897-B485-C6BFA3F5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572000" y="3082683"/>
            <a:ext cx="723331" cy="870891"/>
          </a:xfrm>
          <a:prstGeom prst="rect">
            <a:avLst/>
          </a:prstGeom>
        </p:spPr>
      </p:pic>
    </p:spTree>
    <p:extLst>
      <p:ext uri="{BB962C8B-B14F-4D97-AF65-F5344CB8AC3E}">
        <p14:creationId xmlns:p14="http://schemas.microsoft.com/office/powerpoint/2010/main" val="3773397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33">
            <a:extLst>
              <a:ext uri="{FF2B5EF4-FFF2-40B4-BE49-F238E27FC236}">
                <a16:creationId xmlns:a16="http://schemas.microsoft.com/office/drawing/2014/main" id="{2A4EEC94-A3D8-44C1-B00E-1D3BD94FEC98}"/>
              </a:ext>
            </a:extLst>
          </p:cNvPr>
          <p:cNvSpPr/>
          <p:nvPr/>
        </p:nvSpPr>
        <p:spPr>
          <a:xfrm>
            <a:off x="313696" y="1145916"/>
            <a:ext cx="4495674" cy="41823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r>
              <a:rPr lang="en-US" sz="1600" b="1" dirty="0">
                <a:solidFill>
                  <a:schemeClr val="tx1"/>
                </a:solidFill>
                <a:latin typeface="Century Gothic"/>
                <a:ea typeface="Lato" panose="020F0502020204030203" pitchFamily="34" charset="0"/>
                <a:cs typeface="Century Gothic"/>
              </a:rPr>
              <a:t>Learn more: </a:t>
            </a:r>
            <a:r>
              <a:rPr lang="en-US" sz="1600" dirty="0">
                <a:solidFill>
                  <a:schemeClr val="tx1"/>
                </a:solidFill>
                <a:latin typeface="Century Gothic"/>
                <a:ea typeface="Lato" panose="020F0502020204030203" pitchFamily="34" charset="0"/>
                <a:cs typeface="Century Gothic"/>
              </a:rPr>
              <a:t>Get Wild!</a:t>
            </a:r>
          </a:p>
        </p:txBody>
      </p:sp>
      <p:sp>
        <p:nvSpPr>
          <p:cNvPr id="9" name="Rectangle: Rounded Corners 33">
            <a:extLst>
              <a:ext uri="{FF2B5EF4-FFF2-40B4-BE49-F238E27FC236}">
                <a16:creationId xmlns:a16="http://schemas.microsoft.com/office/drawing/2014/main" id="{EF8CE443-286D-4FAA-9206-67F671241527}"/>
              </a:ext>
            </a:extLst>
          </p:cNvPr>
          <p:cNvSpPr/>
          <p:nvPr/>
        </p:nvSpPr>
        <p:spPr>
          <a:xfrm>
            <a:off x="313696" y="1691014"/>
            <a:ext cx="4495674" cy="1977832"/>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a:ea typeface="Century Gothic"/>
                <a:cs typeface="Century Gothic"/>
                <a:sym typeface="Century Gothic"/>
              </a:rPr>
              <a:t>You can help to </a:t>
            </a:r>
            <a:r>
              <a:rPr lang="en-GB" sz="1600" b="1" dirty="0">
                <a:solidFill>
                  <a:schemeClr val="tx1"/>
                </a:solidFill>
                <a:latin typeface="Century Gothic"/>
                <a:ea typeface="Century Gothic"/>
                <a:cs typeface="Century Gothic"/>
                <a:sym typeface="Century Gothic"/>
              </a:rPr>
              <a:t>“give nature a home”</a:t>
            </a:r>
            <a:r>
              <a:rPr lang="en-GB" sz="1600" dirty="0">
                <a:solidFill>
                  <a:schemeClr val="tx1"/>
                </a:solidFill>
                <a:latin typeface="Century Gothic"/>
                <a:ea typeface="Century Gothic"/>
                <a:cs typeface="Century Gothic"/>
                <a:sym typeface="Century Gothic"/>
              </a:rPr>
              <a:t> by taking part in </a:t>
            </a:r>
            <a:r>
              <a:rPr lang="en-GB" sz="1600" b="1" dirty="0">
                <a:solidFill>
                  <a:schemeClr val="tx1"/>
                </a:solidFill>
                <a:latin typeface="Century Gothic"/>
                <a:ea typeface="Century Gothic"/>
                <a:cs typeface="Century Gothic"/>
                <a:sym typeface="Century Gothic"/>
              </a:rPr>
              <a:t>RSPB’s Get Wild Challenge </a:t>
            </a:r>
            <a:r>
              <a:rPr lang="en-GB" sz="1600" dirty="0">
                <a:solidFill>
                  <a:schemeClr val="tx1"/>
                </a:solidFill>
                <a:latin typeface="Century Gothic"/>
                <a:ea typeface="Century Gothic"/>
                <a:cs typeface="Century Gothic"/>
                <a:sym typeface="Century Gothic"/>
              </a:rPr>
              <a:t>with your class or family – the challenge asks you to get outdoors and help the environment, and </a:t>
            </a:r>
            <a:r>
              <a:rPr lang="en-GB" sz="1600" b="1" dirty="0">
                <a:solidFill>
                  <a:schemeClr val="tx1"/>
                </a:solidFill>
                <a:latin typeface="Century Gothic"/>
                <a:ea typeface="Century Gothic"/>
                <a:cs typeface="Century Gothic"/>
                <a:sym typeface="Century Gothic"/>
              </a:rPr>
              <a:t>there’s even awards to win! </a:t>
            </a:r>
            <a:r>
              <a:rPr lang="en-GB" sz="1600" dirty="0">
                <a:solidFill>
                  <a:schemeClr val="tx1"/>
                </a:solidFill>
                <a:latin typeface="Century Gothic"/>
                <a:ea typeface="Century Gothic"/>
                <a:cs typeface="Century Gothic"/>
                <a:sym typeface="Century Gothic"/>
              </a:rPr>
              <a:t>Click the image to sign your class up!</a:t>
            </a:r>
          </a:p>
        </p:txBody>
      </p:sp>
      <p:sp>
        <p:nvSpPr>
          <p:cNvPr id="11" name="Rectangle: Rounded Corners 18">
            <a:extLst>
              <a:ext uri="{FF2B5EF4-FFF2-40B4-BE49-F238E27FC236}">
                <a16:creationId xmlns:a16="http://schemas.microsoft.com/office/drawing/2014/main" id="{E060A7AD-3BE7-4EB3-BF64-246A34F0D098}"/>
              </a:ext>
            </a:extLst>
          </p:cNvPr>
          <p:cNvSpPr/>
          <p:nvPr/>
        </p:nvSpPr>
        <p:spPr>
          <a:xfrm>
            <a:off x="4809370" y="4105094"/>
            <a:ext cx="4059465" cy="2221116"/>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lnSpc>
                <a:spcPct val="150000"/>
              </a:lnSpc>
              <a:defRPr/>
            </a:pPr>
            <a:r>
              <a:rPr lang="en-GB" sz="1600" b="1" dirty="0">
                <a:solidFill>
                  <a:schemeClr val="tx1"/>
                </a:solidFill>
                <a:ea typeface="Lato" panose="020F0502020204030203" pitchFamily="34" charset="0"/>
                <a:cs typeface="Century Gothic"/>
              </a:rPr>
              <a:t>Career Spotlight: </a:t>
            </a:r>
          </a:p>
          <a:p>
            <a:pPr algn="ctr">
              <a:defRPr/>
            </a:pPr>
            <a:r>
              <a:rPr lang="en-GB" sz="1600" dirty="0">
                <a:solidFill>
                  <a:schemeClr val="tx1"/>
                </a:solidFill>
                <a:ea typeface="Lato" panose="020F0502020204030203" pitchFamily="34" charset="0"/>
                <a:cs typeface="Century Gothic"/>
              </a:rPr>
              <a:t>Sir David Attenborough’s latest documentary is all about his life working with animals. Tune into Netflix to hear how he became a TV presenter, and find out what you can do to help the environment.</a:t>
            </a:r>
          </a:p>
        </p:txBody>
      </p:sp>
      <p:pic>
        <p:nvPicPr>
          <p:cNvPr id="1026" name="Picture 2" descr="David Attenborough: A Life on Our Planet (2020) - Netflix | Flixable">
            <a:hlinkClick r:id="rId3"/>
            <a:extLst>
              <a:ext uri="{FF2B5EF4-FFF2-40B4-BE49-F238E27FC236}">
                <a16:creationId xmlns:a16="http://schemas.microsoft.com/office/drawing/2014/main" id="{93EFCC3A-BD6B-4023-95D3-3D01AF90B08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63993" y="4023486"/>
            <a:ext cx="4234673" cy="2384332"/>
          </a:xfrm>
          <a:prstGeom prst="round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28F10EDB-E5CA-4AE4-B1D1-057BF65ED7FD}"/>
              </a:ext>
            </a:extLst>
          </p:cNvPr>
          <p:cNvSpPr txBox="1"/>
          <p:nvPr/>
        </p:nvSpPr>
        <p:spPr>
          <a:xfrm>
            <a:off x="313696" y="6547014"/>
            <a:ext cx="2057583" cy="215444"/>
          </a:xfrm>
          <a:prstGeom prst="rect">
            <a:avLst/>
          </a:prstGeom>
          <a:noFill/>
        </p:spPr>
        <p:txBody>
          <a:bodyPr wrap="square">
            <a:spAutoFit/>
          </a:bodyPr>
          <a:lstStyle/>
          <a:p>
            <a:r>
              <a:rPr lang="en-GB" sz="800" dirty="0"/>
              <a:t> </a:t>
            </a:r>
            <a:r>
              <a:rPr lang="en-GB" sz="800" dirty="0">
                <a:hlinkClick r:id="rId3"/>
              </a:rPr>
              <a:t>https://safeshare.tv/x/64R2MYUt394</a:t>
            </a:r>
            <a:r>
              <a:rPr lang="en-GB" sz="800" dirty="0"/>
              <a:t> </a:t>
            </a:r>
          </a:p>
        </p:txBody>
      </p:sp>
      <p:sp>
        <p:nvSpPr>
          <p:cNvPr id="15" name="Rectangle: Rounded Corners 18">
            <a:extLst>
              <a:ext uri="{FF2B5EF4-FFF2-40B4-BE49-F238E27FC236}">
                <a16:creationId xmlns:a16="http://schemas.microsoft.com/office/drawing/2014/main" id="{E9054AA6-47AA-4A88-8583-DCCD915B568F}"/>
              </a:ext>
            </a:extLst>
          </p:cNvPr>
          <p:cNvSpPr/>
          <p:nvPr/>
        </p:nvSpPr>
        <p:spPr>
          <a:xfrm>
            <a:off x="3714464" y="3795712"/>
            <a:ext cx="738851" cy="57306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defRPr/>
            </a:pPr>
            <a:r>
              <a:rPr lang="en-GB" sz="1600" b="1" dirty="0">
                <a:solidFill>
                  <a:schemeClr val="tx1"/>
                </a:solidFill>
                <a:ea typeface="Lato" panose="020F0502020204030203" pitchFamily="34" charset="0"/>
                <a:cs typeface="Century Gothic"/>
              </a:rPr>
              <a:t>0:00-</a:t>
            </a:r>
          </a:p>
          <a:p>
            <a:pPr algn="ctr">
              <a:defRPr/>
            </a:pPr>
            <a:r>
              <a:rPr lang="en-GB" sz="1600" b="1" dirty="0">
                <a:solidFill>
                  <a:schemeClr val="tx1"/>
                </a:solidFill>
                <a:ea typeface="Lato" panose="020F0502020204030203" pitchFamily="34" charset="0"/>
                <a:cs typeface="Century Gothic"/>
              </a:rPr>
              <a:t>2:00</a:t>
            </a:r>
            <a:endParaRPr lang="en-GB" sz="1600" dirty="0">
              <a:solidFill>
                <a:schemeClr val="tx1"/>
              </a:solidFill>
              <a:ea typeface="Lato" panose="020F0502020204030203" pitchFamily="34" charset="0"/>
              <a:cs typeface="Century Gothic"/>
            </a:endParaRPr>
          </a:p>
        </p:txBody>
      </p:sp>
      <p:pic>
        <p:nvPicPr>
          <p:cNvPr id="3" name="Picture 2">
            <a:hlinkClick r:id="rId5"/>
            <a:extLst>
              <a:ext uri="{FF2B5EF4-FFF2-40B4-BE49-F238E27FC236}">
                <a16:creationId xmlns:a16="http://schemas.microsoft.com/office/drawing/2014/main" id="{E2CF6927-7DE3-4DD6-B84E-F4EB558733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5554" y="1142503"/>
            <a:ext cx="3714750" cy="2653209"/>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89144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CC3D62E-8929-4448-A9F3-4052F8E6B03F}"/>
              </a:ext>
            </a:extLst>
          </p:cNvPr>
          <p:cNvSpPr>
            <a:spLocks noGrp="1"/>
          </p:cNvSpPr>
          <p:nvPr>
            <p:ph type="body" sz="quarter" idx="14"/>
          </p:nvPr>
        </p:nvSpPr>
        <p:spPr/>
        <p:txBody>
          <a:bodyPr>
            <a:normAutofit/>
          </a:bodyPr>
          <a:lstStyle/>
          <a:p>
            <a:r>
              <a:rPr lang="en-GB" dirty="0"/>
              <a:t>The focus has been quite strongly on coronavirus and other forms of social activism, which means climate activism has taken a backseat. </a:t>
            </a:r>
          </a:p>
          <a:p>
            <a:r>
              <a:rPr lang="en-GB" dirty="0"/>
              <a:t>Single-use plastic has become more necessary to avoid the spread of Coronavirus.</a:t>
            </a:r>
          </a:p>
          <a:p>
            <a:r>
              <a:rPr lang="en-GB" dirty="0"/>
              <a:t>I have definitely noticed more littler, particularly disposable masks.</a:t>
            </a:r>
          </a:p>
          <a:p>
            <a:r>
              <a:rPr lang="en-GB" dirty="0"/>
              <a:t>This year has been incredibly distracting, and I’m not as vocal about climate change as I was last year. </a:t>
            </a:r>
          </a:p>
        </p:txBody>
      </p:sp>
      <p:sp>
        <p:nvSpPr>
          <p:cNvPr id="3" name="Text Placeholder 2">
            <a:extLst>
              <a:ext uri="{FF2B5EF4-FFF2-40B4-BE49-F238E27FC236}">
                <a16:creationId xmlns:a16="http://schemas.microsoft.com/office/drawing/2014/main" id="{5F896346-1F95-4276-80D0-42E7027AE95A}"/>
              </a:ext>
            </a:extLst>
          </p:cNvPr>
          <p:cNvSpPr>
            <a:spLocks noGrp="1"/>
          </p:cNvSpPr>
          <p:nvPr>
            <p:ph type="body" sz="quarter" idx="15"/>
          </p:nvPr>
        </p:nvSpPr>
        <p:spPr>
          <a:xfrm>
            <a:off x="4589463" y="2132743"/>
            <a:ext cx="4141787" cy="4003736"/>
          </a:xfrm>
        </p:spPr>
        <p:txBody>
          <a:bodyPr/>
          <a:lstStyle/>
          <a:p>
            <a:r>
              <a:rPr lang="en-GB" dirty="0"/>
              <a:t>Lockdown meant that people were forced to stop using as much transport, which had positive benefits to climate change. </a:t>
            </a:r>
          </a:p>
          <a:p>
            <a:r>
              <a:rPr lang="en-GB" dirty="0"/>
              <a:t>There are still protests going on, such as Extinction Rebellion and online protests. </a:t>
            </a:r>
          </a:p>
          <a:p>
            <a:r>
              <a:rPr lang="en-GB" dirty="0"/>
              <a:t>Influential figures such as Sir David Attenborough and the Royal family are reminding us about why it’s important to look after our planet. </a:t>
            </a:r>
          </a:p>
          <a:p>
            <a:r>
              <a:rPr lang="en-GB" dirty="0"/>
              <a:t>I have not forgotten and am still making an effort to help the environment.</a:t>
            </a:r>
          </a:p>
          <a:p>
            <a:endParaRPr lang="en-GB" dirty="0"/>
          </a:p>
        </p:txBody>
      </p:sp>
      <p:sp>
        <p:nvSpPr>
          <p:cNvPr id="4" name="Text Placeholder 3">
            <a:extLst>
              <a:ext uri="{FF2B5EF4-FFF2-40B4-BE49-F238E27FC236}">
                <a16:creationId xmlns:a16="http://schemas.microsoft.com/office/drawing/2014/main" id="{C0DD1940-7544-470B-AED7-C78420E1B457}"/>
              </a:ext>
            </a:extLst>
          </p:cNvPr>
          <p:cNvSpPr>
            <a:spLocks noGrp="1"/>
          </p:cNvSpPr>
          <p:nvPr>
            <p:ph type="body" sz="quarter" idx="4294967295"/>
          </p:nvPr>
        </p:nvSpPr>
        <p:spPr>
          <a:xfrm>
            <a:off x="976962" y="8318"/>
            <a:ext cx="7190076" cy="713203"/>
          </a:xfrm>
          <a:prstGeom prst="rect">
            <a:avLst/>
          </a:prstGeom>
        </p:spPr>
        <p:txBody>
          <a:bodyPr/>
          <a:lstStyle/>
          <a:p>
            <a:pPr marL="0" marR="0" lvl="0" indent="0" algn="ctr" rtl="0">
              <a:spcBef>
                <a:spcPts val="0"/>
              </a:spcBef>
              <a:buSzPct val="25000"/>
              <a:buNone/>
            </a:pPr>
            <a:r>
              <a:rPr lang="en-GB" sz="2800" b="1" dirty="0">
                <a:solidFill>
                  <a:schemeClr val="bg1"/>
                </a:solidFill>
                <a:latin typeface="Century Gothic" panose="020B0502020202020204" pitchFamily="34" charset="0"/>
                <a:ea typeface="Lato"/>
                <a:cs typeface="Lato"/>
                <a:sym typeface="Lato"/>
              </a:rPr>
              <a:t>Have we forgotten about the environment this year?</a:t>
            </a:r>
          </a:p>
        </p:txBody>
      </p:sp>
      <p:pic>
        <p:nvPicPr>
          <p:cNvPr id="6" name="Picture 5" descr="A close up of a sign&#10;&#10;Description automatically generated">
            <a:extLst>
              <a:ext uri="{FF2B5EF4-FFF2-40B4-BE49-F238E27FC236}">
                <a16:creationId xmlns:a16="http://schemas.microsoft.com/office/drawing/2014/main" id="{3F422973-A11A-4DA6-A7A5-226C18F71A80}"/>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flipH="1">
            <a:off x="8438232" y="5060271"/>
            <a:ext cx="792844" cy="1555818"/>
          </a:xfrm>
          <a:prstGeom prst="rect">
            <a:avLst/>
          </a:prstGeom>
        </p:spPr>
      </p:pic>
    </p:spTree>
    <p:extLst>
      <p:ext uri="{BB962C8B-B14F-4D97-AF65-F5344CB8AC3E}">
        <p14:creationId xmlns:p14="http://schemas.microsoft.com/office/powerpoint/2010/main" val="1277686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entagon 20">
            <a:extLst>
              <a:ext uri="{FF2B5EF4-FFF2-40B4-BE49-F238E27FC236}">
                <a16:creationId xmlns:a16="http://schemas.microsoft.com/office/drawing/2014/main" id="{831277A5-2819-41B6-B753-4F99C293F1AC}"/>
              </a:ext>
            </a:extLst>
          </p:cNvPr>
          <p:cNvSpPr/>
          <p:nvPr/>
        </p:nvSpPr>
        <p:spPr>
          <a:xfrm>
            <a:off x="-2729" y="181055"/>
            <a:ext cx="758663" cy="538608"/>
          </a:xfrm>
          <a:prstGeom prst="homePlat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700" b="1" dirty="0">
              <a:solidFill>
                <a:schemeClr val="bg1"/>
              </a:solidFill>
              <a:latin typeface="Century Gothic" charset="0"/>
              <a:ea typeface="Century Gothic" charset="0"/>
              <a:cs typeface="Century Gothic" charset="0"/>
            </a:endParaRPr>
          </a:p>
        </p:txBody>
      </p:sp>
      <p:sp>
        <p:nvSpPr>
          <p:cNvPr id="3" name="Shape 114">
            <a:extLst>
              <a:ext uri="{FF2B5EF4-FFF2-40B4-BE49-F238E27FC236}">
                <a16:creationId xmlns:a16="http://schemas.microsoft.com/office/drawing/2014/main" id="{F5E0DA53-76EF-4CEB-A241-7C9F0C34585D}"/>
              </a:ext>
            </a:extLst>
          </p:cNvPr>
          <p:cNvSpPr/>
          <p:nvPr/>
        </p:nvSpPr>
        <p:spPr>
          <a:xfrm>
            <a:off x="796573" y="22069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solidFill>
                  <a:schemeClr val="bg1"/>
                </a:solidFill>
                <a:latin typeface="Century Gothic" panose="020B0502020202020204" pitchFamily="34" charset="0"/>
                <a:ea typeface="Lato"/>
                <a:cs typeface="Lato"/>
                <a:sym typeface="Lato"/>
              </a:rPr>
              <a:t>Vote! </a:t>
            </a:r>
          </a:p>
        </p:txBody>
      </p:sp>
      <p:sp>
        <p:nvSpPr>
          <p:cNvPr id="7" name="Shape 246">
            <a:extLst>
              <a:ext uri="{FF2B5EF4-FFF2-40B4-BE49-F238E27FC236}">
                <a16:creationId xmlns:a16="http://schemas.microsoft.com/office/drawing/2014/main" id="{435E3D6E-0CA2-4A98-B0EC-3942C4946ACC}"/>
              </a:ext>
            </a:extLst>
          </p:cNvPr>
          <p:cNvSpPr txBox="1">
            <a:spLocks/>
          </p:cNvSpPr>
          <p:nvPr/>
        </p:nvSpPr>
        <p:spPr>
          <a:xfrm>
            <a:off x="178261"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In the classroom? </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Log your class’s votes now at: </a:t>
            </a:r>
            <a:r>
              <a:rPr lang="en-GB" sz="2000" b="0" u="sng" dirty="0">
                <a:latin typeface="Century Gothic" panose="020B0502020202020204" pitchFamily="34" charset="0"/>
                <a:ea typeface="Lato" panose="020F0502020204030203" pitchFamily="34" charset="0"/>
                <a:cs typeface="Lato" panose="020F0502020204030203" pitchFamily="34" charset="0"/>
                <a:sym typeface="Calibri"/>
                <a:hlinkClick r:id="rId3"/>
              </a:rPr>
              <a:t>www.votesforschools.com/login/teacher</a:t>
            </a:r>
            <a:endParaRPr lang="en-GB" sz="2000" b="0" dirty="0">
              <a:latin typeface="Century Gothic" panose="020B0502020202020204" pitchFamily="34" charset="0"/>
              <a:ea typeface="Lato" panose="020F0502020204030203" pitchFamily="34" charset="0"/>
              <a:cs typeface="Lato" panose="020F0502020204030203" pitchFamily="34" charset="0"/>
              <a:sym typeface="Calibri"/>
            </a:endParaRPr>
          </a:p>
        </p:txBody>
      </p:sp>
      <p:pic>
        <p:nvPicPr>
          <p:cNvPr id="9" name="Picture 8" descr="A picture containing clock, drawing&#10;&#10;Description automatically generated">
            <a:extLst>
              <a:ext uri="{FF2B5EF4-FFF2-40B4-BE49-F238E27FC236}">
                <a16:creationId xmlns:a16="http://schemas.microsoft.com/office/drawing/2014/main" id="{913C123E-5722-4672-B16A-55343B90FF95}"/>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0619" y="205815"/>
            <a:ext cx="316581" cy="489089"/>
          </a:xfrm>
          <a:prstGeom prst="rect">
            <a:avLst/>
          </a:prstGeom>
        </p:spPr>
      </p:pic>
      <p:pic>
        <p:nvPicPr>
          <p:cNvPr id="11" name="Picture 10" descr="A screen shot of a computer&#10;&#10;Description automatically generated">
            <a:hlinkClick r:id="rId5"/>
            <a:extLst>
              <a:ext uri="{FF2B5EF4-FFF2-40B4-BE49-F238E27FC236}">
                <a16:creationId xmlns:a16="http://schemas.microsoft.com/office/drawing/2014/main" id="{EC83E7F1-F70B-4212-9C8C-3C4E4C66522A}"/>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1535396" y="3003946"/>
            <a:ext cx="1689717" cy="2145791"/>
          </a:xfrm>
          <a:prstGeom prst="rect">
            <a:avLst/>
          </a:prstGeom>
        </p:spPr>
      </p:pic>
      <p:sp>
        <p:nvSpPr>
          <p:cNvPr id="13" name="Rectangle: Rounded Corners 12">
            <a:hlinkClick r:id="rId5"/>
            <a:extLst>
              <a:ext uri="{FF2B5EF4-FFF2-40B4-BE49-F238E27FC236}">
                <a16:creationId xmlns:a16="http://schemas.microsoft.com/office/drawing/2014/main" id="{F9195C65-7379-46EA-92C8-555957A374D4}"/>
              </a:ext>
            </a:extLst>
          </p:cNvPr>
          <p:cNvSpPr/>
          <p:nvPr/>
        </p:nvSpPr>
        <p:spPr>
          <a:xfrm>
            <a:off x="400681" y="5319996"/>
            <a:ext cx="3948897" cy="817245"/>
          </a:xfrm>
          <a:prstGeom prst="roundRect">
            <a:avLst/>
          </a:prstGeom>
          <a:solidFill>
            <a:schemeClr val="bg2"/>
          </a:solidFill>
          <a:ln w="28575">
            <a:solidFill>
              <a:schemeClr val="tx2"/>
            </a:solidFill>
          </a:ln>
        </p:spPr>
        <p:txBody>
          <a:bodyPr wrap="square">
            <a:spAutoFit/>
          </a:bodyPr>
          <a:lstStyle/>
          <a:p>
            <a:pPr algn="ctr"/>
            <a:r>
              <a:rPr lang="en-GB" sz="1400" b="1" dirty="0">
                <a:solidFill>
                  <a:srgbClr val="060505"/>
                </a:solidFill>
                <a:latin typeface="Century Gothic" panose="020B0502020202020204" pitchFamily="34" charset="0"/>
              </a:rPr>
              <a:t>Not sure how? </a:t>
            </a:r>
          </a:p>
          <a:p>
            <a:pPr algn="ctr"/>
            <a:r>
              <a:rPr lang="en-GB" sz="1400" dirty="0">
                <a:solidFill>
                  <a:srgbClr val="060505"/>
                </a:solidFill>
                <a:latin typeface="Century Gothic" panose="020B0502020202020204" pitchFamily="34" charset="0"/>
              </a:rPr>
              <a:t>Click the ballot box to see a video on how to log your votes! </a:t>
            </a:r>
          </a:p>
        </p:txBody>
      </p:sp>
      <p:sp>
        <p:nvSpPr>
          <p:cNvPr id="15" name="Shape 246">
            <a:extLst>
              <a:ext uri="{FF2B5EF4-FFF2-40B4-BE49-F238E27FC236}">
                <a16:creationId xmlns:a16="http://schemas.microsoft.com/office/drawing/2014/main" id="{08A7C21F-E32A-4A37-8C5E-6E109BEF783D}"/>
              </a:ext>
            </a:extLst>
          </p:cNvPr>
          <p:cNvSpPr txBox="1">
            <a:spLocks/>
          </p:cNvSpPr>
          <p:nvPr/>
        </p:nvSpPr>
        <p:spPr>
          <a:xfrm>
            <a:off x="4676125" y="1142722"/>
            <a:ext cx="4289615" cy="1771168"/>
          </a:xfrm>
          <a:prstGeom prst="rect">
            <a:avLst/>
          </a:prstGeom>
          <a:noFill/>
          <a:ln>
            <a:noFill/>
          </a:ln>
        </p:spPr>
        <p:txBody>
          <a:bodyPr lIns="91425" tIns="45700" rIns="91425" bIns="45700" anchor="t" anchorCtr="0">
            <a:noAutofit/>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spcBef>
                <a:spcPts val="0"/>
              </a:spcBef>
              <a:buClr>
                <a:srgbClr val="2D2D2D"/>
              </a:buClr>
              <a:buSzPct val="25000"/>
              <a:buFont typeface="Calibri"/>
              <a:buNone/>
            </a:pPr>
            <a:r>
              <a:rPr lang="en-GB" sz="2100" dirty="0">
                <a:latin typeface="Century Gothic" panose="020B0502020202020204" pitchFamily="34" charset="0"/>
                <a:ea typeface="Lato" panose="020F0502020204030203" pitchFamily="34" charset="0"/>
                <a:cs typeface="Lato" panose="020F0502020204030203" pitchFamily="34" charset="0"/>
                <a:sym typeface="Calibri"/>
              </a:rPr>
              <a:t>At home?</a:t>
            </a:r>
          </a:p>
          <a:p>
            <a:pPr algn="ctr">
              <a:spcBef>
                <a:spcPts val="0"/>
              </a:spcBef>
              <a:buClr>
                <a:srgbClr val="2D2D2D"/>
              </a:buClr>
              <a:buSzPct val="25000"/>
              <a:buFont typeface="Calibri"/>
              <a:buNone/>
            </a:pPr>
            <a:endParaRPr lang="en-GB" sz="2100" dirty="0">
              <a:latin typeface="Century Gothic" panose="020B0502020202020204" pitchFamily="34" charset="0"/>
              <a:ea typeface="Lato" panose="020F0502020204030203" pitchFamily="34" charset="0"/>
              <a:cs typeface="Lato" panose="020F0502020204030203" pitchFamily="34" charset="0"/>
              <a:sym typeface="Calibri"/>
            </a:endParaRPr>
          </a:p>
          <a:p>
            <a:pPr algn="ctr">
              <a:spcBef>
                <a:spcPts val="0"/>
              </a:spcBef>
              <a:buClr>
                <a:srgbClr val="2D2D2D"/>
              </a:buClr>
              <a:buSzPct val="25000"/>
              <a:buFont typeface="Calibri"/>
              <a:buNone/>
            </a:pPr>
            <a:r>
              <a:rPr lang="en-GB" sz="2000" dirty="0">
                <a:latin typeface="Century Gothic" panose="020B0502020202020204" pitchFamily="34" charset="0"/>
                <a:ea typeface="Lato" panose="020F0502020204030203" pitchFamily="34" charset="0"/>
                <a:cs typeface="Lato" panose="020F0502020204030203" pitchFamily="34" charset="0"/>
                <a:sym typeface="Calibri"/>
              </a:rPr>
              <a:t>Follow this link to vote: </a:t>
            </a:r>
            <a:r>
              <a:rPr lang="en-GB" sz="2000" b="0" dirty="0">
                <a:latin typeface="Century Gothic" panose="020B0502020202020204" pitchFamily="34" charset="0"/>
                <a:ea typeface="Lato" panose="020F0502020204030203" pitchFamily="34" charset="0"/>
                <a:cs typeface="Lato" panose="020F0502020204030203" pitchFamily="34" charset="0"/>
                <a:sym typeface="Calibri"/>
                <a:hlinkClick r:id="rId7"/>
              </a:rPr>
              <a:t>https://www.surveymonkey.co.uk/r/vfs-primary-environment</a:t>
            </a:r>
            <a:r>
              <a:rPr lang="en-GB" sz="2000" b="0" dirty="0">
                <a:latin typeface="Century Gothic" panose="020B0502020202020204" pitchFamily="34" charset="0"/>
                <a:ea typeface="Lato" panose="020F0502020204030203" pitchFamily="34" charset="0"/>
                <a:cs typeface="Lato" panose="020F0502020204030203" pitchFamily="34" charset="0"/>
                <a:sym typeface="Calibri"/>
              </a:rPr>
              <a:t> </a:t>
            </a:r>
          </a:p>
        </p:txBody>
      </p:sp>
      <p:sp>
        <p:nvSpPr>
          <p:cNvPr id="17" name="Rectangle: Rounded Corners 16">
            <a:extLst>
              <a:ext uri="{FF2B5EF4-FFF2-40B4-BE49-F238E27FC236}">
                <a16:creationId xmlns:a16="http://schemas.microsoft.com/office/drawing/2014/main" id="{954288BD-C3D9-4459-A57A-81200830D798}"/>
              </a:ext>
            </a:extLst>
          </p:cNvPr>
          <p:cNvSpPr/>
          <p:nvPr/>
        </p:nvSpPr>
        <p:spPr>
          <a:xfrm>
            <a:off x="4846483" y="5319996"/>
            <a:ext cx="3948897" cy="817245"/>
          </a:xfrm>
          <a:prstGeom prst="roundRect">
            <a:avLst/>
          </a:prstGeom>
          <a:solidFill>
            <a:schemeClr val="accent1"/>
          </a:solidFill>
          <a:ln w="28575">
            <a:solidFill>
              <a:schemeClr val="accent2"/>
            </a:solidFill>
          </a:ln>
        </p:spPr>
        <p:txBody>
          <a:bodyPr wrap="square">
            <a:spAutoFit/>
          </a:bodyPr>
          <a:lstStyle/>
          <a:p>
            <a:pPr algn="ctr"/>
            <a:r>
              <a:rPr lang="en-GB" sz="1400" b="1" dirty="0">
                <a:solidFill>
                  <a:srgbClr val="060505"/>
                </a:solidFill>
                <a:latin typeface="Century Gothic" panose="020B0502020202020204" pitchFamily="34" charset="0"/>
              </a:rPr>
              <a:t>Having trouble? </a:t>
            </a:r>
          </a:p>
          <a:p>
            <a:pPr algn="ctr"/>
            <a:r>
              <a:rPr lang="en-GB" sz="1400" dirty="0">
                <a:solidFill>
                  <a:srgbClr val="060505"/>
                </a:solidFill>
                <a:latin typeface="Century Gothic" panose="020B0502020202020204" pitchFamily="34" charset="0"/>
              </a:rPr>
              <a:t>Copy and paste the link into your internet browser! </a:t>
            </a:r>
          </a:p>
        </p:txBody>
      </p:sp>
      <p:sp>
        <p:nvSpPr>
          <p:cNvPr id="23" name="Rectangle: Rounded Corners 22">
            <a:hlinkClick r:id="rId5"/>
            <a:extLst>
              <a:ext uri="{FF2B5EF4-FFF2-40B4-BE49-F238E27FC236}">
                <a16:creationId xmlns:a16="http://schemas.microsoft.com/office/drawing/2014/main" id="{923F34C6-69B0-4494-9476-24E69C88EF39}"/>
              </a:ext>
            </a:extLst>
          </p:cNvPr>
          <p:cNvSpPr/>
          <p:nvPr/>
        </p:nvSpPr>
        <p:spPr>
          <a:xfrm>
            <a:off x="400681" y="6307500"/>
            <a:ext cx="8394699" cy="306467"/>
          </a:xfrm>
          <a:prstGeom prst="roundRect">
            <a:avLst/>
          </a:prstGeom>
          <a:solidFill>
            <a:schemeClr val="accent4"/>
          </a:solidFill>
          <a:ln w="28575">
            <a:solidFill>
              <a:schemeClr val="bg1">
                <a:lumMod val="50000"/>
              </a:schemeClr>
            </a:solidFill>
          </a:ln>
        </p:spPr>
        <p:txBody>
          <a:bodyPr wrap="square" anchor="ctr">
            <a:spAutoFit/>
          </a:bodyPr>
          <a:lstStyle/>
          <a:p>
            <a:pPr algn="ctr"/>
            <a:r>
              <a:rPr lang="en-GB" sz="1200" dirty="0">
                <a:solidFill>
                  <a:srgbClr val="060505"/>
                </a:solidFill>
                <a:latin typeface="Century Gothic" panose="020B0502020202020204" pitchFamily="34" charset="0"/>
              </a:rPr>
              <a:t>If you have any issues, feedback or comments, email </a:t>
            </a:r>
            <a:r>
              <a:rPr lang="en-GB" sz="1200" b="1" dirty="0">
                <a:solidFill>
                  <a:schemeClr val="tx2"/>
                </a:solidFill>
                <a:latin typeface="Century Gothic" panose="020B0502020202020204" pitchFamily="34" charset="0"/>
                <a:hlinkClick r:id="rId8">
                  <a:extLst>
                    <a:ext uri="{A12FA001-AC4F-418D-AE19-62706E023703}">
                      <ahyp:hlinkClr xmlns:ahyp="http://schemas.microsoft.com/office/drawing/2018/hyperlinkcolor" val="tx"/>
                    </a:ext>
                  </a:extLst>
                </a:hlinkClick>
              </a:rPr>
              <a:t>amy@votesforschools.com</a:t>
            </a:r>
            <a:r>
              <a:rPr lang="en-GB" sz="1200" dirty="0">
                <a:solidFill>
                  <a:srgbClr val="060505"/>
                </a:solidFill>
                <a:latin typeface="Century Gothic" panose="020B0502020202020204" pitchFamily="34" charset="0"/>
              </a:rPr>
              <a:t>.</a:t>
            </a:r>
          </a:p>
        </p:txBody>
      </p:sp>
      <p:pic>
        <p:nvPicPr>
          <p:cNvPr id="25" name="Picture 24" descr="A picture containing drawing&#10;&#10;Description automatically generated">
            <a:hlinkClick r:id="rId7"/>
            <a:extLst>
              <a:ext uri="{FF2B5EF4-FFF2-40B4-BE49-F238E27FC236}">
                <a16:creationId xmlns:a16="http://schemas.microsoft.com/office/drawing/2014/main" id="{D12FD32F-E757-477C-93E4-EE5E7AEA0770}"/>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5696535" y="3088732"/>
            <a:ext cx="2248794" cy="2058096"/>
          </a:xfrm>
          <a:prstGeom prst="rect">
            <a:avLst/>
          </a:prstGeom>
        </p:spPr>
      </p:pic>
    </p:spTree>
    <p:extLst>
      <p:ext uri="{BB962C8B-B14F-4D97-AF65-F5344CB8AC3E}">
        <p14:creationId xmlns:p14="http://schemas.microsoft.com/office/powerpoint/2010/main" val="2700702201"/>
      </p:ext>
    </p:extLst>
  </p:cSld>
  <p:clrMapOvr>
    <a:masterClrMapping/>
  </p:clrMapOvr>
</p:sld>
</file>

<file path=ppt/theme/theme1.xml><?xml version="1.0" encoding="utf-8"?>
<a:theme xmlns:a="http://schemas.openxmlformats.org/drawingml/2006/main" name="VfS Primary 2021">
  <a:themeElements>
    <a:clrScheme name="Custom 10">
      <a:dk1>
        <a:srgbClr val="FFFFFF"/>
      </a:dk1>
      <a:lt1>
        <a:srgbClr val="000000"/>
      </a:lt1>
      <a:dk2>
        <a:srgbClr val="DDE8F6"/>
      </a:dk2>
      <a:lt2>
        <a:srgbClr val="5E84F1"/>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Primary V2" id="{46134739-847F-437A-AEEE-D646BC00FE84}" vid="{B1E37D16-0162-475D-B8A1-A2D6DC8BE190}"/>
    </a:ext>
  </a:extLst>
</a:theme>
</file>

<file path=ppt/theme/theme2.xml><?xml version="1.0" encoding="utf-8"?>
<a:theme xmlns:a="http://schemas.openxmlformats.org/drawingml/2006/main" name="VfS Secondary 2021">
  <a:themeElements>
    <a:clrScheme name="Custom 11">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B0EDE0"/>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College 2021">
  <a:themeElements>
    <a:clrScheme name="Custom 12">
      <a:dk1>
        <a:srgbClr val="FFFFFF"/>
      </a:dk1>
      <a:lt1>
        <a:srgbClr val="000000"/>
      </a:lt1>
      <a:dk2>
        <a:srgbClr val="C3EFEF"/>
      </a:dk2>
      <a:lt2>
        <a:srgbClr val="25CACC"/>
      </a:lt2>
      <a:accent1>
        <a:srgbClr val="EAB7D4"/>
      </a:accent1>
      <a:accent2>
        <a:srgbClr val="BE0F71"/>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VfS Primary V2</Template>
  <TotalTime>8623</TotalTime>
  <Words>4330</Words>
  <Application>Microsoft Office PowerPoint</Application>
  <PresentationFormat>On-screen Show (4:3)</PresentationFormat>
  <Paragraphs>457</Paragraphs>
  <Slides>37</Slides>
  <Notes>34</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37</vt:i4>
      </vt:variant>
    </vt:vector>
  </HeadingPairs>
  <TitlesOfParts>
    <vt:vector size="44" baseType="lpstr">
      <vt:lpstr>Arial</vt:lpstr>
      <vt:lpstr>Calibri</vt:lpstr>
      <vt:lpstr>Century Gothic</vt:lpstr>
      <vt:lpstr>Roboto</vt:lpstr>
      <vt:lpstr>VfS Primary 2021</vt:lpstr>
      <vt:lpstr>VfS Secondary 2021</vt:lpstr>
      <vt:lpstr>VfS College 2021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1388</cp:revision>
  <dcterms:created xsi:type="dcterms:W3CDTF">2020-02-10T11:54:09Z</dcterms:created>
  <dcterms:modified xsi:type="dcterms:W3CDTF">2020-10-08T14:13:18Z</dcterms:modified>
</cp:coreProperties>
</file>