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845" r:id="rId2"/>
    <p:sldMasterId id="2147483733" r:id="rId3"/>
  </p:sldMasterIdLst>
  <p:notesMasterIdLst>
    <p:notesMasterId r:id="rId35"/>
  </p:notesMasterIdLst>
  <p:handoutMasterIdLst>
    <p:handoutMasterId r:id="rId36"/>
  </p:handoutMasterIdLst>
  <p:sldIdLst>
    <p:sldId id="301" r:id="rId4"/>
    <p:sldId id="277" r:id="rId5"/>
    <p:sldId id="446" r:id="rId6"/>
    <p:sldId id="344" r:id="rId7"/>
    <p:sldId id="492" r:id="rId8"/>
    <p:sldId id="453" r:id="rId9"/>
    <p:sldId id="466" r:id="rId10"/>
    <p:sldId id="488" r:id="rId11"/>
    <p:sldId id="473" r:id="rId12"/>
    <p:sldId id="484" r:id="rId13"/>
    <p:sldId id="486" r:id="rId14"/>
    <p:sldId id="487" r:id="rId15"/>
    <p:sldId id="489" r:id="rId16"/>
    <p:sldId id="467" r:id="rId17"/>
    <p:sldId id="430" r:id="rId18"/>
    <p:sldId id="476" r:id="rId19"/>
    <p:sldId id="480" r:id="rId20"/>
    <p:sldId id="481" r:id="rId21"/>
    <p:sldId id="479" r:id="rId22"/>
    <p:sldId id="478" r:id="rId23"/>
    <p:sldId id="353" r:id="rId24"/>
    <p:sldId id="468" r:id="rId25"/>
    <p:sldId id="465" r:id="rId26"/>
    <p:sldId id="470" r:id="rId27"/>
    <p:sldId id="471" r:id="rId28"/>
    <p:sldId id="464" r:id="rId29"/>
    <p:sldId id="475" r:id="rId30"/>
    <p:sldId id="469" r:id="rId31"/>
    <p:sldId id="491" r:id="rId32"/>
    <p:sldId id="311" r:id="rId33"/>
    <p:sldId id="377" r:id="rId34"/>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FFD6"/>
    <a:srgbClr val="A171A9"/>
    <a:srgbClr val="BC66ED"/>
    <a:srgbClr val="FFD3D6"/>
    <a:srgbClr val="F9E1E3"/>
    <a:srgbClr val="F1B5B9"/>
    <a:srgbClr val="5E84F1"/>
    <a:srgbClr val="DDE8F6"/>
    <a:srgbClr val="CC9D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36" autoAdjust="0"/>
    <p:restoredTop sz="93792" autoAdjust="0"/>
  </p:normalViewPr>
  <p:slideViewPr>
    <p:cSldViewPr snapToGrid="0">
      <p:cViewPr varScale="1">
        <p:scale>
          <a:sx n="100" d="100"/>
          <a:sy n="100" d="100"/>
        </p:scale>
        <p:origin x="372" y="78"/>
      </p:cViewPr>
      <p:guideLst>
        <p:guide orient="horz" pos="2160"/>
        <p:guide pos="2880"/>
      </p:guideLst>
    </p:cSldViewPr>
  </p:slideViewPr>
  <p:notesTextViewPr>
    <p:cViewPr>
      <p:scale>
        <a:sx n="1" d="1"/>
        <a:sy n="1" d="1"/>
      </p:scale>
      <p:origin x="0" y="0"/>
    </p:cViewPr>
  </p:notesTextViewPr>
  <p:notesViewPr>
    <p:cSldViewPr snapToGrid="0">
      <p:cViewPr varScale="1">
        <p:scale>
          <a:sx n="129" d="100"/>
          <a:sy n="129" d="100"/>
        </p:scale>
        <p:origin x="88" y="9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487691302989864"/>
          <c:y val="0.13320317517232522"/>
          <c:w val="0.53577995055538485"/>
          <c:h val="0.7755252809538814"/>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C84A-4BF5-B0A0-0040D9EAC383}"/>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C84A-4BF5-B0A0-0040D9EAC383}"/>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53.9</c:v>
                </c:pt>
                <c:pt idx="1">
                  <c:v>46.1</c:v>
                </c:pt>
              </c:numCache>
            </c:numRef>
          </c:val>
          <c:extLst>
            <c:ext xmlns:c16="http://schemas.microsoft.com/office/drawing/2014/chart" uri="{C3380CC4-5D6E-409C-BE32-E72D297353CC}">
              <c16:uniqueId val="{00000004-C84A-4BF5-B0A0-0040D9EAC383}"/>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F38DE1-4AB9-4915-A3B6-CDC2B8270139}"/>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5B25F074-D0D9-4FAE-BD90-2028A63EB1A0}"/>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C3BE57D8-D0E0-40C1-8760-0B9C9E974ACE}" type="datetimeFigureOut">
              <a:rPr lang="en-GB" smtClean="0"/>
              <a:t>29/10/2020</a:t>
            </a:fld>
            <a:endParaRPr lang="en-GB"/>
          </a:p>
        </p:txBody>
      </p:sp>
      <p:sp>
        <p:nvSpPr>
          <p:cNvPr id="4" name="Footer Placeholder 3">
            <a:extLst>
              <a:ext uri="{FF2B5EF4-FFF2-40B4-BE49-F238E27FC236}">
                <a16:creationId xmlns:a16="http://schemas.microsoft.com/office/drawing/2014/main" id="{36C8F094-B77B-4612-A09F-1B5875AED730}"/>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2A71274-DD9A-4085-9A0C-E77174356028}"/>
              </a:ext>
            </a:extLst>
          </p:cNvPr>
          <p:cNvSpPr>
            <a:spLocks noGrp="1"/>
          </p:cNvSpPr>
          <p:nvPr>
            <p:ph type="sldNum" sz="quarter" idx="3"/>
          </p:nvPr>
        </p:nvSpPr>
        <p:spPr>
          <a:xfrm>
            <a:off x="3884613" y="1149350"/>
            <a:ext cx="2971800" cy="60325"/>
          </a:xfrm>
          <a:prstGeom prst="rect">
            <a:avLst/>
          </a:prstGeom>
        </p:spPr>
        <p:txBody>
          <a:bodyPr vert="horz" lIns="91440" tIns="45720" rIns="91440" bIns="45720" rtlCol="0" anchor="b"/>
          <a:lstStyle>
            <a:lvl1pPr algn="r">
              <a:defRPr sz="1200"/>
            </a:lvl1pPr>
          </a:lstStyle>
          <a:p>
            <a:fld id="{5B07383D-21EB-42A0-998B-9DE5524CB44A}"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6A4880E-DC26-47C3-A753-1344562A3DDD}" type="datetimeFigureOut">
              <a:rPr lang="en-GB" smtClean="0"/>
              <a:t>29/10/2020</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C00E99A3-C08E-4E30-9AB6-0C6D7229B5B0}" type="slidenum">
              <a:rPr lang="en-GB" smtClean="0"/>
              <a:t>‹#›</a:t>
            </a:fld>
            <a:endParaRPr lang="en-GB"/>
          </a:p>
        </p:txBody>
      </p:sp>
    </p:spTree>
    <p:extLst>
      <p:ext uri="{BB962C8B-B14F-4D97-AF65-F5344CB8AC3E}">
        <p14:creationId xmlns:p14="http://schemas.microsoft.com/office/powerpoint/2010/main" val="259309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youtu.be/lZAmhB55_-k?t=119"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safeshare.tv/x/N0-AjP3cFjg" TargetMode="External"/><Relationship Id="rId2" Type="http://schemas.openxmlformats.org/officeDocument/2006/relationships/slide" Target="../slides/slide31.xml"/><Relationship Id="rId1" Type="http://schemas.openxmlformats.org/officeDocument/2006/relationships/notesMaster" Target="../notesMasters/notesMaster1.xml"/><Relationship Id="rId4" Type="http://schemas.openxmlformats.org/officeDocument/2006/relationships/hyperlink" Target="https://www.youtube.com/watch?v=N0-AjP3cFjg&amp;feature=youtu.b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Icons8</a:t>
            </a:r>
          </a:p>
        </p:txBody>
      </p:sp>
      <p:sp>
        <p:nvSpPr>
          <p:cNvPr id="4" name="Slide Number Placeholder 3"/>
          <p:cNvSpPr>
            <a:spLocks noGrp="1"/>
          </p:cNvSpPr>
          <p:nvPr>
            <p:ph type="sldNum" sz="quarter" idx="5"/>
          </p:nvPr>
        </p:nvSpPr>
        <p:spPr/>
        <p:txBody>
          <a:bodyPr/>
          <a:lstStyle/>
          <a:p>
            <a:fld id="{C00E99A3-C08E-4E30-9AB6-0C6D7229B5B0}" type="slidenum">
              <a:rPr lang="en-GB" smtClean="0"/>
              <a:t>2</a:t>
            </a:fld>
            <a:endParaRPr lang="en-GB" dirty="0"/>
          </a:p>
        </p:txBody>
      </p:sp>
    </p:spTree>
    <p:extLst>
      <p:ext uri="{BB962C8B-B14F-4D97-AF65-F5344CB8AC3E}">
        <p14:creationId xmlns:p14="http://schemas.microsoft.com/office/powerpoint/2010/main" val="112155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Images and references:</a:t>
            </a:r>
          </a:p>
          <a:p>
            <a:pPr marL="228600" indent="-228600">
              <a:buAutoNum type="arabicParenR"/>
            </a:pPr>
            <a:r>
              <a:rPr lang="en-GB" b="0" dirty="0"/>
              <a:t>https://www.gov.uk/government/ministers</a:t>
            </a:r>
          </a:p>
          <a:p>
            <a:pPr marL="228600" indent="-228600">
              <a:buAutoNum type="arabicParenR"/>
            </a:pPr>
            <a:r>
              <a:rPr lang="en-GB" b="0" dirty="0"/>
              <a:t>https://www.gov.uk/government/speeches/pm-address-to-the-nation-on-coronavirus-10-may-2020</a:t>
            </a:r>
          </a:p>
        </p:txBody>
      </p:sp>
      <p:sp>
        <p:nvSpPr>
          <p:cNvPr id="4" name="Slide Number Placeholder 3"/>
          <p:cNvSpPr>
            <a:spLocks noGrp="1"/>
          </p:cNvSpPr>
          <p:nvPr>
            <p:ph type="sldNum" sz="quarter" idx="5"/>
          </p:nvPr>
        </p:nvSpPr>
        <p:spPr/>
        <p:txBody>
          <a:bodyPr/>
          <a:lstStyle/>
          <a:p>
            <a:fld id="{C00E99A3-C08E-4E30-9AB6-0C6D7229B5B0}" type="slidenum">
              <a:rPr lang="en-GB" smtClean="0"/>
              <a:t>3</a:t>
            </a:fld>
            <a:endParaRPr lang="en-GB"/>
          </a:p>
        </p:txBody>
      </p:sp>
    </p:spTree>
    <p:extLst>
      <p:ext uri="{BB962C8B-B14F-4D97-AF65-F5344CB8AC3E}">
        <p14:creationId xmlns:p14="http://schemas.microsoft.com/office/powerpoint/2010/main" val="1919359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0" indent="0">
              <a:buFont typeface="+mj-lt"/>
              <a:buNone/>
            </a:pPr>
            <a:endParaRPr lang="en-GB" dirty="0"/>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4</a:t>
            </a:fld>
            <a:endParaRPr lang="en-GB"/>
          </a:p>
        </p:txBody>
      </p:sp>
    </p:spTree>
    <p:extLst>
      <p:ext uri="{BB962C8B-B14F-4D97-AF65-F5344CB8AC3E}">
        <p14:creationId xmlns:p14="http://schemas.microsoft.com/office/powerpoint/2010/main" val="1669967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https://www.alexburghart.org.uk/news/uk-parliament-week-2020-be-celebrated-across-brentwood-and-ongar-sign-now</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0" dirty="0"/>
              <a:t>https://www.gov.uk/government/speeches/pm-address-to-the-nation-on-coronavirus-10-may-2020</a:t>
            </a:r>
          </a:p>
          <a:p>
            <a:pPr marL="228600" indent="-228600">
              <a:buFont typeface="+mj-lt"/>
              <a:buAutoNum type="arabicParenR"/>
            </a:pPr>
            <a:endParaRPr lang="en-GB" dirty="0"/>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5</a:t>
            </a:fld>
            <a:endParaRPr lang="en-GB"/>
          </a:p>
        </p:txBody>
      </p:sp>
    </p:spTree>
    <p:extLst>
      <p:ext uri="{BB962C8B-B14F-4D97-AF65-F5344CB8AC3E}">
        <p14:creationId xmlns:p14="http://schemas.microsoft.com/office/powerpoint/2010/main" val="13188678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err="1"/>
              <a:t>Istock</a:t>
            </a:r>
            <a:endParaRPr lang="en-GB" dirty="0"/>
          </a:p>
          <a:p>
            <a:pPr marL="228600" indent="-228600">
              <a:buAutoNum type="arabicParenR"/>
            </a:pPr>
            <a:r>
              <a:rPr lang="en-GB" dirty="0"/>
              <a:t>https://www.britannica.com/topic/House-of-Commons-British-government</a:t>
            </a:r>
          </a:p>
        </p:txBody>
      </p:sp>
      <p:sp>
        <p:nvSpPr>
          <p:cNvPr id="4" name="Slide Number Placeholder 3"/>
          <p:cNvSpPr>
            <a:spLocks noGrp="1"/>
          </p:cNvSpPr>
          <p:nvPr>
            <p:ph type="sldNum" sz="quarter" idx="5"/>
          </p:nvPr>
        </p:nvSpPr>
        <p:spPr/>
        <p:txBody>
          <a:bodyPr/>
          <a:lstStyle/>
          <a:p>
            <a:fld id="{C00E99A3-C08E-4E30-9AB6-0C6D7229B5B0}" type="slidenum">
              <a:rPr lang="en-GB" smtClean="0"/>
              <a:t>6</a:t>
            </a:fld>
            <a:endParaRPr lang="en-GB"/>
          </a:p>
        </p:txBody>
      </p:sp>
    </p:spTree>
    <p:extLst>
      <p:ext uri="{BB962C8B-B14F-4D97-AF65-F5344CB8AC3E}">
        <p14:creationId xmlns:p14="http://schemas.microsoft.com/office/powerpoint/2010/main" val="3268778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https://www.alexburghart.org.uk/news/uk-parliament-week-2020-be-celebrated-across-brentwood-and-ongar-sign-now</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0" dirty="0"/>
              <a:t>https://www.gov.uk/government/speeches/pm-address-to-the-nation-on-coronavirus-10-may-2020</a:t>
            </a:r>
          </a:p>
          <a:p>
            <a:pPr marL="228600" indent="-228600">
              <a:buFont typeface="+mj-lt"/>
              <a:buAutoNum type="arabicParenR"/>
            </a:pPr>
            <a:endParaRPr lang="en-GB" dirty="0"/>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7</a:t>
            </a:fld>
            <a:endParaRPr lang="en-GB"/>
          </a:p>
        </p:txBody>
      </p:sp>
    </p:spTree>
    <p:extLst>
      <p:ext uri="{BB962C8B-B14F-4D97-AF65-F5344CB8AC3E}">
        <p14:creationId xmlns:p14="http://schemas.microsoft.com/office/powerpoint/2010/main" val="2420641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a:t>
            </a:r>
            <a:r>
              <a:rPr lang="en-GB" dirty="0" err="1"/>
              <a:t>Nounproject</a:t>
            </a: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8</a:t>
            </a:fld>
            <a:endParaRPr lang="en-GB"/>
          </a:p>
        </p:txBody>
      </p:sp>
    </p:spTree>
    <p:extLst>
      <p:ext uri="{BB962C8B-B14F-4D97-AF65-F5344CB8AC3E}">
        <p14:creationId xmlns:p14="http://schemas.microsoft.com/office/powerpoint/2010/main" val="15835901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https://www.conservatives.com/</a:t>
            </a:r>
          </a:p>
          <a:p>
            <a:pPr marL="228600" indent="-228600">
              <a:buAutoNum type="arabicParenR"/>
            </a:pPr>
            <a:r>
              <a:rPr lang="en-GB" dirty="0"/>
              <a:t>iStock</a:t>
            </a:r>
          </a:p>
          <a:p>
            <a:pPr marL="228600" indent="-228600">
              <a:buAutoNum type="arabicParenR"/>
            </a:pPr>
            <a:r>
              <a:rPr lang="en-GB" dirty="0" err="1"/>
              <a:t>Nounproject</a:t>
            </a:r>
            <a:endParaRPr lang="en-GB" dirty="0"/>
          </a:p>
          <a:p>
            <a:pPr marL="228600" indent="-228600">
              <a:buAutoNum type="arabicParenR"/>
            </a:pPr>
            <a:r>
              <a:rPr lang="en-GB" dirty="0"/>
              <a:t>https://sco.wikipedia.org/wiki/File:Logo_Labour_Party.svg</a:t>
            </a:r>
          </a:p>
          <a:p>
            <a:pPr marL="228600" indent="-228600">
              <a:buAutoNum type="arabicParenR"/>
            </a:pPr>
            <a:r>
              <a:rPr lang="en-GB" dirty="0"/>
              <a:t>https://en.wikipedia.org/wiki/Green_Party_of_England_and_Wales</a:t>
            </a:r>
          </a:p>
          <a:p>
            <a:pPr marL="228600" indent="-228600">
              <a:buAutoNum type="arabicParenR"/>
            </a:pPr>
            <a:r>
              <a:rPr lang="en-GB" dirty="0"/>
              <a:t>https://en.wikipedia.org/wiki/Liberal_Democrats_(UK)</a:t>
            </a:r>
          </a:p>
          <a:p>
            <a:pPr marL="228600" indent="-228600">
              <a:buAutoNum type="arabicParenR"/>
            </a:pPr>
            <a:r>
              <a:rPr lang="en-GB" dirty="0"/>
              <a:t>https://www.glassdoor.co.uk/Overview/Working-at-Scottish-National-Party-EI_IE764744.11,34.htm</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9</a:t>
            </a:fld>
            <a:endParaRPr lang="en-GB"/>
          </a:p>
        </p:txBody>
      </p:sp>
    </p:spTree>
    <p:extLst>
      <p:ext uri="{BB962C8B-B14F-4D97-AF65-F5344CB8AC3E}">
        <p14:creationId xmlns:p14="http://schemas.microsoft.com/office/powerpoint/2010/main" val="3376284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Noun Project</a:t>
            </a:r>
          </a:p>
          <a:p>
            <a:pPr marL="228600" indent="-228600">
              <a:buAutoNum type="arabicParenR"/>
            </a:pPr>
            <a:r>
              <a:rPr lang="en-GB" dirty="0"/>
              <a:t>https://constitution-unit.com/2018/07/31/beating-the-boundaries-the-stalled-debate-on-how-to-draw-up-the-uks-parliamentary-constituencies/ </a:t>
            </a:r>
          </a:p>
          <a:p>
            <a:pPr marL="228600" indent="-228600">
              <a:buAutoNum type="arabicParenR"/>
            </a:pPr>
            <a:r>
              <a:rPr lang="en-GB" dirty="0"/>
              <a:t>Parties referenced on slide 9.</a:t>
            </a:r>
          </a:p>
        </p:txBody>
      </p:sp>
      <p:sp>
        <p:nvSpPr>
          <p:cNvPr id="4" name="Slide Number Placeholder 3"/>
          <p:cNvSpPr>
            <a:spLocks noGrp="1"/>
          </p:cNvSpPr>
          <p:nvPr>
            <p:ph type="sldNum" sz="quarter" idx="5"/>
          </p:nvPr>
        </p:nvSpPr>
        <p:spPr/>
        <p:txBody>
          <a:bodyPr/>
          <a:lstStyle/>
          <a:p>
            <a:fld id="{C00E99A3-C08E-4E30-9AB6-0C6D7229B5B0}" type="slidenum">
              <a:rPr lang="en-GB" smtClean="0"/>
              <a:t>10</a:t>
            </a:fld>
            <a:endParaRPr lang="en-GB"/>
          </a:p>
        </p:txBody>
      </p:sp>
    </p:spTree>
    <p:extLst>
      <p:ext uri="{BB962C8B-B14F-4D97-AF65-F5344CB8AC3E}">
        <p14:creationId xmlns:p14="http://schemas.microsoft.com/office/powerpoint/2010/main" val="1013067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pPr marL="228600" indent="-228600">
              <a:buAutoNum type="arabicParenR"/>
            </a:pPr>
            <a:r>
              <a:rPr lang="en-GB" dirty="0" err="1"/>
              <a:t>Nounproject</a:t>
            </a: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11</a:t>
            </a:fld>
            <a:endParaRPr lang="en-GB"/>
          </a:p>
        </p:txBody>
      </p:sp>
    </p:spTree>
    <p:extLst>
      <p:ext uri="{BB962C8B-B14F-4D97-AF65-F5344CB8AC3E}">
        <p14:creationId xmlns:p14="http://schemas.microsoft.com/office/powerpoint/2010/main" val="10780158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a:t>
            </a:r>
            <a:r>
              <a:rPr lang="en-GB" dirty="0"/>
              <a:t>https://www.youtube.com/watch?v=ex_xxMptomI</a:t>
            </a:r>
          </a:p>
          <a:p>
            <a:endParaRPr lang="en-GB" dirty="0"/>
          </a:p>
          <a:p>
            <a:r>
              <a:rPr lang="en-GB" b="1" dirty="0"/>
              <a:t>Images:</a:t>
            </a:r>
          </a:p>
          <a:p>
            <a:pPr marL="228600" indent="-228600">
              <a:buAutoNum type="arabicParenR"/>
            </a:pPr>
            <a:r>
              <a:rPr lang="en-GB" dirty="0"/>
              <a:t>From video</a:t>
            </a:r>
          </a:p>
          <a:p>
            <a:pPr marL="228600" indent="-228600">
              <a:buAutoNum type="arabicParenR"/>
            </a:pPr>
            <a:r>
              <a:rPr lang="en-GB" dirty="0" err="1"/>
              <a:t>Nounproject</a:t>
            </a: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12</a:t>
            </a:fld>
            <a:endParaRPr lang="en-GB"/>
          </a:p>
        </p:txBody>
      </p:sp>
    </p:spTree>
    <p:extLst>
      <p:ext uri="{BB962C8B-B14F-4D97-AF65-F5344CB8AC3E}">
        <p14:creationId xmlns:p14="http://schemas.microsoft.com/office/powerpoint/2010/main" val="3433531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a:t>
            </a:r>
            <a:r>
              <a:rPr lang="en-GB" dirty="0" err="1"/>
              <a:t>Nounproject</a:t>
            </a: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13</a:t>
            </a:fld>
            <a:endParaRPr lang="en-GB"/>
          </a:p>
        </p:txBody>
      </p:sp>
    </p:spTree>
    <p:extLst>
      <p:ext uri="{BB962C8B-B14F-4D97-AF65-F5344CB8AC3E}">
        <p14:creationId xmlns:p14="http://schemas.microsoft.com/office/powerpoint/2010/main" val="23275862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https://www.alexburghart.org.uk/news/uk-parliament-week-2020-be-celebrated-across-brentwood-and-ongar-sign-now</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0" dirty="0"/>
              <a:t>https://www.gov.uk/government/speeches/pm-address-to-the-nation-on-coronavirus-10-may-2020</a:t>
            </a:r>
          </a:p>
          <a:p>
            <a:pPr marL="228600" indent="-228600">
              <a:buFont typeface="+mj-lt"/>
              <a:buAutoNum type="arabicParenR"/>
            </a:pPr>
            <a:endParaRPr lang="en-GB" dirty="0"/>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14</a:t>
            </a:fld>
            <a:endParaRPr lang="en-GB"/>
          </a:p>
        </p:txBody>
      </p:sp>
    </p:spTree>
    <p:extLst>
      <p:ext uri="{BB962C8B-B14F-4D97-AF65-F5344CB8AC3E}">
        <p14:creationId xmlns:p14="http://schemas.microsoft.com/office/powerpoint/2010/main" val="1736300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15</a:t>
            </a:fld>
            <a:endParaRPr lang="en-GB"/>
          </a:p>
        </p:txBody>
      </p:sp>
    </p:spTree>
    <p:extLst>
      <p:ext uri="{BB962C8B-B14F-4D97-AF65-F5344CB8AC3E}">
        <p14:creationId xmlns:p14="http://schemas.microsoft.com/office/powerpoint/2010/main" val="27599469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a:t>
            </a:r>
            <a:r>
              <a:rPr lang="en-GB" dirty="0" err="1"/>
              <a:t>IStock</a:t>
            </a: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16</a:t>
            </a:fld>
            <a:endParaRPr lang="en-GB"/>
          </a:p>
        </p:txBody>
      </p:sp>
    </p:spTree>
    <p:extLst>
      <p:ext uri="{BB962C8B-B14F-4D97-AF65-F5344CB8AC3E}">
        <p14:creationId xmlns:p14="http://schemas.microsoft.com/office/powerpoint/2010/main" val="15185928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a:p>
            <a:endParaRPr lang="en-GB" dirty="0"/>
          </a:p>
          <a:p>
            <a:r>
              <a:rPr lang="en-GB" b="1" dirty="0"/>
              <a:t>References:</a:t>
            </a:r>
          </a:p>
          <a:p>
            <a:pPr marL="228600" indent="-228600">
              <a:buAutoNum type="arabicParenR"/>
            </a:pPr>
            <a:r>
              <a:rPr lang="en-GB" dirty="0"/>
              <a:t>https://www.parliament.uk/get-involved/contact-an-mp-or-lord/contact-your-mp/#jump2</a:t>
            </a:r>
          </a:p>
          <a:p>
            <a:pPr marL="228600" indent="-228600">
              <a:buAutoNum type="arabicParenR"/>
            </a:pPr>
            <a:r>
              <a:rPr lang="en-GB" dirty="0"/>
              <a:t>https://www.yeovil-libdems.org.uk/what_can_your_mp_help_you_with</a:t>
            </a:r>
          </a:p>
        </p:txBody>
      </p:sp>
      <p:sp>
        <p:nvSpPr>
          <p:cNvPr id="4" name="Slide Number Placeholder 3"/>
          <p:cNvSpPr>
            <a:spLocks noGrp="1"/>
          </p:cNvSpPr>
          <p:nvPr>
            <p:ph type="sldNum" sz="quarter" idx="5"/>
          </p:nvPr>
        </p:nvSpPr>
        <p:spPr/>
        <p:txBody>
          <a:bodyPr/>
          <a:lstStyle/>
          <a:p>
            <a:fld id="{C00E99A3-C08E-4E30-9AB6-0C6D7229B5B0}" type="slidenum">
              <a:rPr lang="en-GB" smtClean="0"/>
              <a:t>17</a:t>
            </a:fld>
            <a:endParaRPr lang="en-GB"/>
          </a:p>
        </p:txBody>
      </p:sp>
    </p:spTree>
    <p:extLst>
      <p:ext uri="{BB962C8B-B14F-4D97-AF65-F5344CB8AC3E}">
        <p14:creationId xmlns:p14="http://schemas.microsoft.com/office/powerpoint/2010/main" val="3652100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Alternative video link: </a:t>
            </a:r>
            <a:r>
              <a:rPr lang="en-GB" dirty="0">
                <a:hlinkClick r:id="rId3"/>
              </a:rPr>
              <a:t>https://</a:t>
            </a:r>
            <a:r>
              <a:rPr lang="en-GB" dirty="0" err="1">
                <a:hlinkClick r:id="rId3"/>
              </a:rPr>
              <a:t>youtu.be</a:t>
            </a:r>
            <a:r>
              <a:rPr lang="en-GB" dirty="0">
                <a:hlinkClick r:id="rId3"/>
              </a:rPr>
              <a:t>/lZAmhB55_-k?t=119</a:t>
            </a:r>
            <a:r>
              <a:rPr lang="en-GB" dirty="0"/>
              <a:t> (1:59-3:34)</a:t>
            </a:r>
          </a:p>
          <a:p>
            <a:endParaRPr lang="en-GB" dirty="0"/>
          </a:p>
          <a:p>
            <a:r>
              <a:rPr lang="en-GB" b="1" dirty="0"/>
              <a:t>Images:</a:t>
            </a:r>
          </a:p>
          <a:p>
            <a:r>
              <a:rPr lang="en-GB" b="0" dirty="0"/>
              <a:t>1) https://</a:t>
            </a:r>
            <a:r>
              <a:rPr lang="en-GB" b="0" dirty="0" err="1"/>
              <a:t>www.thenational.scot</a:t>
            </a:r>
            <a:r>
              <a:rPr lang="en-GB" b="0" dirty="0"/>
              <a:t>/news/17290946.watch-mhairi-black-nails-absurdity-uk-brexit/</a:t>
            </a:r>
          </a:p>
        </p:txBody>
      </p:sp>
      <p:sp>
        <p:nvSpPr>
          <p:cNvPr id="4" name="Slide Number Placeholder 3"/>
          <p:cNvSpPr>
            <a:spLocks noGrp="1"/>
          </p:cNvSpPr>
          <p:nvPr>
            <p:ph type="sldNum" sz="quarter" idx="5"/>
          </p:nvPr>
        </p:nvSpPr>
        <p:spPr/>
        <p:txBody>
          <a:bodyPr/>
          <a:lstStyle/>
          <a:p>
            <a:fld id="{C00E99A3-C08E-4E30-9AB6-0C6D7229B5B0}" type="slidenum">
              <a:rPr lang="en-GB" smtClean="0"/>
              <a:t>18</a:t>
            </a:fld>
            <a:endParaRPr lang="en-GB"/>
          </a:p>
        </p:txBody>
      </p:sp>
    </p:spTree>
    <p:extLst>
      <p:ext uri="{BB962C8B-B14F-4D97-AF65-F5344CB8AC3E}">
        <p14:creationId xmlns:p14="http://schemas.microsoft.com/office/powerpoint/2010/main" val="20400518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https://www.ft.com/content/3d3a4433-bb4d-4930-9476-2d4173dab9c4</a:t>
            </a:r>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19</a:t>
            </a:fld>
            <a:endParaRPr lang="en-GB" dirty="0"/>
          </a:p>
        </p:txBody>
      </p:sp>
    </p:spTree>
    <p:extLst>
      <p:ext uri="{BB962C8B-B14F-4D97-AF65-F5344CB8AC3E}">
        <p14:creationId xmlns:p14="http://schemas.microsoft.com/office/powerpoint/2010/main" val="6101830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20</a:t>
            </a:fld>
            <a:endParaRPr lang="en-GB"/>
          </a:p>
        </p:txBody>
      </p:sp>
    </p:spTree>
    <p:extLst>
      <p:ext uri="{BB962C8B-B14F-4D97-AF65-F5344CB8AC3E}">
        <p14:creationId xmlns:p14="http://schemas.microsoft.com/office/powerpoint/2010/main" val="1639276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References:</a:t>
            </a:r>
          </a:p>
          <a:p>
            <a:pPr marL="228600" indent="-228600">
              <a:buAutoNum type="arabicParenR"/>
            </a:pPr>
            <a:r>
              <a:rPr lang="en-GB" dirty="0"/>
              <a:t>https://www.theyworkforyou.com/debates/?id=2020-10-20c.920.1</a:t>
            </a:r>
          </a:p>
          <a:p>
            <a:pPr marL="228600" indent="-228600">
              <a:buAutoNum type="arabicParenR"/>
            </a:pPr>
            <a:r>
              <a:rPr lang="en-GB" dirty="0"/>
              <a:t>https://www.theyworkforyou.com/debates/?id=2020-10-21b.1130.0</a:t>
            </a:r>
          </a:p>
          <a:p>
            <a:pPr marL="228600" indent="-228600">
              <a:buAutoNum type="arabicParenR"/>
            </a:pPr>
            <a:r>
              <a:rPr lang="en-GB" dirty="0"/>
              <a:t>https://www.theyworkforyou.com/debates/?id=2020-10-23a.1348.0</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21</a:t>
            </a:fld>
            <a:endParaRPr lang="en-GB" dirty="0"/>
          </a:p>
        </p:txBody>
      </p:sp>
    </p:spTree>
    <p:extLst>
      <p:ext uri="{BB962C8B-B14F-4D97-AF65-F5344CB8AC3E}">
        <p14:creationId xmlns:p14="http://schemas.microsoft.com/office/powerpoint/2010/main" val="12067763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https://www.alexburghart.org.uk/news/uk-parliament-week-2020-be-celebrated-across-brentwood-and-ongar-sign-now</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0" dirty="0"/>
              <a:t>https://www.gov.uk/government/speeches/pm-address-to-the-nation-on-coronavirus-10-may-2020</a:t>
            </a:r>
          </a:p>
          <a:p>
            <a:pPr marL="228600" indent="-228600">
              <a:buFont typeface="+mj-lt"/>
              <a:buAutoNum type="arabicParenR"/>
            </a:pPr>
            <a:endParaRPr lang="en-GB" dirty="0"/>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22</a:t>
            </a:fld>
            <a:endParaRPr lang="en-GB" dirty="0"/>
          </a:p>
        </p:txBody>
      </p:sp>
    </p:spTree>
    <p:extLst>
      <p:ext uri="{BB962C8B-B14F-4D97-AF65-F5344CB8AC3E}">
        <p14:creationId xmlns:p14="http://schemas.microsoft.com/office/powerpoint/2010/main" val="14061964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https://www.mirror.co.uk/news/uk-news/map-shows-parents-can-free-22899493 </a:t>
            </a:r>
          </a:p>
          <a:p>
            <a:pPr marL="228600" indent="-228600">
              <a:buAutoNum type="arabicParenR"/>
            </a:pPr>
            <a:r>
              <a:rPr lang="en-GB" dirty="0"/>
              <a:t>https://news.sky.com/story/free-school-meals-boris-johnson-admits-he-hasnt-spoken-to-rashford-since-june-12115062</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24</a:t>
            </a:fld>
            <a:endParaRPr lang="en-GB" dirty="0"/>
          </a:p>
        </p:txBody>
      </p:sp>
    </p:spTree>
    <p:extLst>
      <p:ext uri="{BB962C8B-B14F-4D97-AF65-F5344CB8AC3E}">
        <p14:creationId xmlns:p14="http://schemas.microsoft.com/office/powerpoint/2010/main" val="13507141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a:t>
            </a:r>
            <a:r>
              <a:rPr lang="en-GB" dirty="0"/>
              <a:t>https://www.youtube.com/watch?v=Xw5jOZOjH60</a:t>
            </a:r>
          </a:p>
        </p:txBody>
      </p:sp>
      <p:sp>
        <p:nvSpPr>
          <p:cNvPr id="4" name="Slide Number Placeholder 3"/>
          <p:cNvSpPr>
            <a:spLocks noGrp="1"/>
          </p:cNvSpPr>
          <p:nvPr>
            <p:ph type="sldNum" sz="quarter" idx="5"/>
          </p:nvPr>
        </p:nvSpPr>
        <p:spPr/>
        <p:txBody>
          <a:bodyPr/>
          <a:lstStyle/>
          <a:p>
            <a:fld id="{C00E99A3-C08E-4E30-9AB6-0C6D7229B5B0}" type="slidenum">
              <a:rPr lang="en-GB" smtClean="0"/>
              <a:t>25</a:t>
            </a:fld>
            <a:endParaRPr lang="en-GB"/>
          </a:p>
        </p:txBody>
      </p:sp>
    </p:spTree>
    <p:extLst>
      <p:ext uri="{BB962C8B-B14F-4D97-AF65-F5344CB8AC3E}">
        <p14:creationId xmlns:p14="http://schemas.microsoft.com/office/powerpoint/2010/main" val="26879757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Icons8 </a:t>
            </a:r>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https://hansard.Parliament.uk/commons/2020-10-21/debates/79C0CA8D-CADF-4562-9317-5A51810BB5DE/FreeSchoolMeals</a:t>
            </a:r>
          </a:p>
          <a:p>
            <a:pPr marL="228600" indent="-228600">
              <a:buFont typeface="+mj-lt"/>
              <a:buAutoNum type="arabicParenR"/>
            </a:pPr>
            <a:r>
              <a:rPr lang="en-GB" dirty="0"/>
              <a:t>https://www.yorkshirepost.co.uk/news/politics/why-i-voted-against-free-school-meals-children-over-holidays-leeds-mp-stuart-andrew-3014143</a:t>
            </a:r>
          </a:p>
          <a:p>
            <a:pPr marL="228600" indent="-228600">
              <a:buFont typeface="+mj-lt"/>
              <a:buAutoNum type="arabicParenR"/>
            </a:pPr>
            <a:r>
              <a:rPr lang="en-GB" dirty="0"/>
              <a:t>https://www.bbc.co.uk/news/uk-54692880</a:t>
            </a:r>
          </a:p>
          <a:p>
            <a:pPr marL="228600" indent="-228600">
              <a:buFont typeface="+mj-lt"/>
              <a:buAutoNum type="arabicParenR"/>
            </a:pPr>
            <a:r>
              <a:rPr lang="en-GB" dirty="0"/>
              <a:t>https://labourlist.org/2020/10/5-terrible-tory-reasons-for-not-extending-free-school-meals-this-week/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26</a:t>
            </a:fld>
            <a:endParaRPr lang="en-GB"/>
          </a:p>
        </p:txBody>
      </p:sp>
    </p:spTree>
    <p:extLst>
      <p:ext uri="{BB962C8B-B14F-4D97-AF65-F5344CB8AC3E}">
        <p14:creationId xmlns:p14="http://schemas.microsoft.com/office/powerpoint/2010/main" val="17025187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and references:</a:t>
            </a:r>
          </a:p>
          <a:p>
            <a:r>
              <a:rPr lang="en-GB" dirty="0"/>
              <a:t>1) https://votes.parliament.uk/Votes/Commons/Division/896#notrecorded </a:t>
            </a:r>
          </a:p>
        </p:txBody>
      </p:sp>
      <p:sp>
        <p:nvSpPr>
          <p:cNvPr id="4" name="Slide Number Placeholder 3"/>
          <p:cNvSpPr>
            <a:spLocks noGrp="1"/>
          </p:cNvSpPr>
          <p:nvPr>
            <p:ph type="sldNum" sz="quarter" idx="5"/>
          </p:nvPr>
        </p:nvSpPr>
        <p:spPr/>
        <p:txBody>
          <a:bodyPr/>
          <a:lstStyle/>
          <a:p>
            <a:fld id="{C00E99A3-C08E-4E30-9AB6-0C6D7229B5B0}" type="slidenum">
              <a:rPr lang="en-GB" smtClean="0"/>
              <a:t>27</a:t>
            </a:fld>
            <a:endParaRPr lang="en-GB"/>
          </a:p>
        </p:txBody>
      </p:sp>
    </p:spTree>
    <p:extLst>
      <p:ext uri="{BB962C8B-B14F-4D97-AF65-F5344CB8AC3E}">
        <p14:creationId xmlns:p14="http://schemas.microsoft.com/office/powerpoint/2010/main" val="14485442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https://www.alexburghart.org.uk/news/uk-parliament-week-2020-be-celebrated-across-brentwood-and-ongar-sign-now</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0" dirty="0"/>
              <a:t>https://www.gov.uk/government/speeches/pm-address-to-the-nation-on-coronavirus-10-may-2020</a:t>
            </a:r>
          </a:p>
          <a:p>
            <a:pPr marL="228600" indent="-228600">
              <a:buFont typeface="+mj-lt"/>
              <a:buAutoNum type="arabicParenR"/>
            </a:pPr>
            <a:endParaRPr lang="en-GB" dirty="0"/>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28</a:t>
            </a:fld>
            <a:endParaRPr lang="en-GB"/>
          </a:p>
        </p:txBody>
      </p:sp>
    </p:spTree>
    <p:extLst>
      <p:ext uri="{BB962C8B-B14F-4D97-AF65-F5344CB8AC3E}">
        <p14:creationId xmlns:p14="http://schemas.microsoft.com/office/powerpoint/2010/main" val="29168120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and references:</a:t>
            </a:r>
          </a:p>
          <a:p>
            <a:pPr marL="228600" indent="-228600">
              <a:buAutoNum type="arabicParenR"/>
            </a:pPr>
            <a:r>
              <a:rPr lang="en-GB" dirty="0"/>
              <a:t>https://www.thetennews.com/</a:t>
            </a:r>
          </a:p>
          <a:p>
            <a:pPr marL="228600" indent="-228600">
              <a:buAutoNum type="arabicParenR"/>
            </a:pPr>
            <a:r>
              <a:rPr lang="en-GB" dirty="0"/>
              <a:t>https://www.ukparliamentweek.org/en/</a:t>
            </a:r>
          </a:p>
        </p:txBody>
      </p:sp>
      <p:sp>
        <p:nvSpPr>
          <p:cNvPr id="4" name="Slide Number Placeholder 3"/>
          <p:cNvSpPr>
            <a:spLocks noGrp="1"/>
          </p:cNvSpPr>
          <p:nvPr>
            <p:ph type="sldNum" sz="quarter" idx="5"/>
          </p:nvPr>
        </p:nvSpPr>
        <p:spPr/>
        <p:txBody>
          <a:bodyPr/>
          <a:lstStyle/>
          <a:p>
            <a:fld id="{C00E99A3-C08E-4E30-9AB6-0C6D7229B5B0}" type="slidenum">
              <a:rPr lang="en-GB" smtClean="0"/>
              <a:t>29</a:t>
            </a:fld>
            <a:endParaRPr lang="en-GB"/>
          </a:p>
        </p:txBody>
      </p:sp>
    </p:spTree>
    <p:extLst>
      <p:ext uri="{BB962C8B-B14F-4D97-AF65-F5344CB8AC3E}">
        <p14:creationId xmlns:p14="http://schemas.microsoft.com/office/powerpoint/2010/main" val="38245279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30</a:t>
            </a:fld>
            <a:endParaRPr lang="en-GB"/>
          </a:p>
        </p:txBody>
      </p:sp>
    </p:spTree>
    <p:extLst>
      <p:ext uri="{BB962C8B-B14F-4D97-AF65-F5344CB8AC3E}">
        <p14:creationId xmlns:p14="http://schemas.microsoft.com/office/powerpoint/2010/main" val="11274057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SurveyMonkey Link: </a:t>
            </a:r>
            <a:r>
              <a:rPr lang="en-GB" sz="1200" b="0" dirty="0">
                <a:latin typeface="Century Gothic" panose="020B0502020202020204" pitchFamily="34" charset="0"/>
                <a:ea typeface="Lato" panose="020F0502020204030203" pitchFamily="34" charset="0"/>
                <a:cs typeface="Lato" panose="020F0502020204030203" pitchFamily="34" charset="0"/>
                <a:sym typeface="Calibri"/>
              </a:rPr>
              <a:t> </a:t>
            </a:r>
          </a:p>
          <a:p>
            <a:endParaRPr lang="en-GB" b="1" dirty="0"/>
          </a:p>
          <a:p>
            <a:r>
              <a:rPr lang="en-GB" b="1" dirty="0" err="1"/>
              <a:t>SafeShare</a:t>
            </a:r>
            <a:r>
              <a:rPr lang="en-GB" b="1" dirty="0"/>
              <a:t> How-To Video Link: </a:t>
            </a:r>
            <a:r>
              <a:rPr lang="en-GB" b="0" i="0" u="none" strike="noStrike" dirty="0">
                <a:solidFill>
                  <a:srgbClr val="1A73E8"/>
                </a:solidFill>
                <a:effectLst/>
                <a:latin typeface="Roboto"/>
                <a:hlinkClick r:id="rId3"/>
              </a:rPr>
              <a:t>https://safeshare.tv/x/N0-AjP3cFjg</a:t>
            </a:r>
            <a:endParaRPr lang="en-GB" b="0" i="0" u="none" strike="noStrike" dirty="0">
              <a:solidFill>
                <a:srgbClr val="1A73E8"/>
              </a:solidFill>
              <a:effectLst/>
              <a:latin typeface="Roboto"/>
            </a:endParaRPr>
          </a:p>
          <a:p>
            <a:r>
              <a:rPr lang="en-GB" b="1" i="0" u="none" strike="noStrike" dirty="0">
                <a:solidFill>
                  <a:srgbClr val="1A73E8"/>
                </a:solidFill>
                <a:effectLst/>
                <a:latin typeface="Roboto"/>
              </a:rPr>
              <a:t>YouTube How-To Link: </a:t>
            </a:r>
            <a:r>
              <a:rPr lang="en-GB" b="0" i="0" u="none" strike="noStrike" dirty="0">
                <a:solidFill>
                  <a:srgbClr val="1A73E8"/>
                </a:solidFill>
                <a:effectLst/>
                <a:latin typeface="Roboto"/>
                <a:hlinkClick r:id="rId4"/>
              </a:rPr>
              <a:t>https://www.youtube.com/watch?v=N0-AjP3cFjg&amp;feature=youtu.be</a:t>
            </a:r>
            <a:r>
              <a:rPr lang="en-GB" b="0" i="0" dirty="0">
                <a:solidFill>
                  <a:srgbClr val="202124"/>
                </a:solidFill>
                <a:effectLst/>
                <a:latin typeface="Roboto"/>
              </a:rPr>
              <a:t> </a:t>
            </a:r>
            <a:endParaRPr lang="en-GB" b="1" dirty="0"/>
          </a:p>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31</a:t>
            </a:fld>
            <a:endParaRPr lang="en-GB"/>
          </a:p>
        </p:txBody>
      </p:sp>
    </p:spTree>
    <p:extLst>
      <p:ext uri="{BB962C8B-B14F-4D97-AF65-F5344CB8AC3E}">
        <p14:creationId xmlns:p14="http://schemas.microsoft.com/office/powerpoint/2010/main" val="2181742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tif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1.png"/><Relationship Id="rId4" Type="http://schemas.openxmlformats.org/officeDocument/2006/relationships/image" Target="../media/image2.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9.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2.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9.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2.png"/></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png"/><Relationship Id="rId7"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20.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5.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4.png"/><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rimary">
    <p:spTree>
      <p:nvGrpSpPr>
        <p:cNvPr id="1" name=""/>
        <p:cNvGrpSpPr/>
        <p:nvPr/>
      </p:nvGrpSpPr>
      <p:grpSpPr>
        <a:xfrm>
          <a:off x="0" y="0"/>
          <a:ext cx="0" cy="0"/>
          <a:chOff x="0" y="0"/>
          <a:chExt cx="0" cy="0"/>
        </a:xfrm>
      </p:grpSpPr>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Rectangle 12">
            <a:extLst>
              <a:ext uri="{FF2B5EF4-FFF2-40B4-BE49-F238E27FC236}">
                <a16:creationId xmlns:a16="http://schemas.microsoft.com/office/drawing/2014/main" id="{3AD25BD4-C86F-4256-8699-DBE3876DC42C}"/>
              </a:ext>
            </a:extLst>
          </p:cNvPr>
          <p:cNvSpPr/>
          <p:nvPr userDrawn="1"/>
        </p:nvSpPr>
        <p:spPr>
          <a:xfrm>
            <a:off x="0" y="99568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 Placeholder 14">
            <a:extLst>
              <a:ext uri="{FF2B5EF4-FFF2-40B4-BE49-F238E27FC236}">
                <a16:creationId xmlns:a16="http://schemas.microsoft.com/office/drawing/2014/main" id="{D6607E7B-1C52-4295-AC38-BEF651304119}"/>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15" name="Slide Number Placeholder 1">
            <a:extLst>
              <a:ext uri="{FF2B5EF4-FFF2-40B4-BE49-F238E27FC236}">
                <a16:creationId xmlns:a16="http://schemas.microsoft.com/office/drawing/2014/main" id="{C91BCF4C-D30A-4F54-879B-DBDCE0202A8D}"/>
              </a:ext>
            </a:extLst>
          </p:cNvPr>
          <p:cNvSpPr txBox="1">
            <a:spLocks/>
          </p:cNvSpPr>
          <p:nvPr userDrawn="1"/>
        </p:nvSpPr>
        <p:spPr>
          <a:xfrm>
            <a:off x="6964893" y="655692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155306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150207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10B5C7A-E13B-4351-9463-CCDA5F3C1A5F}"/>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3" name="Rectangle 12">
            <a:extLst>
              <a:ext uri="{FF2B5EF4-FFF2-40B4-BE49-F238E27FC236}">
                <a16:creationId xmlns:a16="http://schemas.microsoft.com/office/drawing/2014/main" id="{8101128A-20BC-45C5-A361-EC630988330F}"/>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0" name="Picture 9" descr="A picture containing fence&#10;&#10;Description automatically generated">
            <a:extLst>
              <a:ext uri="{FF2B5EF4-FFF2-40B4-BE49-F238E27FC236}">
                <a16:creationId xmlns:a16="http://schemas.microsoft.com/office/drawing/2014/main" id="{D99DAFC6-96F6-4850-B518-0CC863F03CCA}"/>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9" name="Graphic 8">
            <a:extLst>
              <a:ext uri="{FF2B5EF4-FFF2-40B4-BE49-F238E27FC236}">
                <a16:creationId xmlns:a16="http://schemas.microsoft.com/office/drawing/2014/main" id="{ED5C4AA3-023E-46E3-AA17-EED00DE188CA}"/>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4" name="Picture 13" descr="A picture containing clock&#10;&#10;Description automatically generated">
            <a:extLst>
              <a:ext uri="{FF2B5EF4-FFF2-40B4-BE49-F238E27FC236}">
                <a16:creationId xmlns:a16="http://schemas.microsoft.com/office/drawing/2014/main" id="{3501248F-972F-43E0-AC4E-A224AA95A76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Tree>
    <p:extLst>
      <p:ext uri="{BB962C8B-B14F-4D97-AF65-F5344CB8AC3E}">
        <p14:creationId xmlns:p14="http://schemas.microsoft.com/office/powerpoint/2010/main" val="240062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KS1">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KS1</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A1F91AE9-BE18-47CC-BA23-A89413899A8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161955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KS2">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KS2</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40BB7D9-9F61-4201-B37B-8284369E8C5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20047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ssembly">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2647950" y="3289910"/>
            <a:ext cx="5743576"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Assembly</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38958934-D164-4550-BE58-87A0CA1F766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795366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Learning Journey">
    <p:spTree>
      <p:nvGrpSpPr>
        <p:cNvPr id="1" name=""/>
        <p:cNvGrpSpPr/>
        <p:nvPr/>
      </p:nvGrpSpPr>
      <p:grpSpPr>
        <a:xfrm>
          <a:off x="0" y="0"/>
          <a:ext cx="0" cy="0"/>
          <a:chOff x="0" y="0"/>
          <a:chExt cx="0" cy="0"/>
        </a:xfrm>
      </p:grpSpPr>
      <p:sp>
        <p:nvSpPr>
          <p:cNvPr id="9" name="Freeform: Shape 9">
            <a:extLst>
              <a:ext uri="{FF2B5EF4-FFF2-40B4-BE49-F238E27FC236}">
                <a16:creationId xmlns:a16="http://schemas.microsoft.com/office/drawing/2014/main" id="{E61A4D26-4875-40CA-A5B2-7B453F8FE296}"/>
              </a:ext>
            </a:extLst>
          </p:cNvPr>
          <p:cNvSpPr/>
          <p:nvPr/>
        </p:nvSpPr>
        <p:spPr>
          <a:xfrm>
            <a:off x="807888" y="1955228"/>
            <a:ext cx="8229599" cy="4147865"/>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ln w="1905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sz="1800">
              <a:highlight>
                <a:srgbClr val="03ABE1"/>
              </a:highlight>
              <a:latin typeface="Century Gothic"/>
              <a:cs typeface="Century Gothic"/>
            </a:endParaRPr>
          </a:p>
        </p:txBody>
      </p:sp>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429024" y="3727097"/>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08532" y="193181"/>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solidFill>
                  <a:schemeClr val="bg1"/>
                </a:solidFill>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88170" y="1528922"/>
            <a:ext cx="1713600" cy="1108800"/>
          </a:xfrm>
          <a:prstGeom prst="flowChartAlternateProcess">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75496" y="1438124"/>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399741" y="2823345"/>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3052426"/>
            <a:ext cx="1980000" cy="12240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03747" y="5180426"/>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364067" y="5446864"/>
            <a:ext cx="1713600" cy="1108800"/>
          </a:xfrm>
          <a:prstGeom prst="roundRect">
            <a:avLst/>
          </a:prstGeo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
        <p:nvSpPr>
          <p:cNvPr id="16" name="Pentagon 20">
            <a:extLst>
              <a:ext uri="{FF2B5EF4-FFF2-40B4-BE49-F238E27FC236}">
                <a16:creationId xmlns:a16="http://schemas.microsoft.com/office/drawing/2014/main" id="{DA2DF849-3511-4215-A523-E2689B60D3E8}"/>
              </a:ext>
            </a:extLst>
          </p:cNvPr>
          <p:cNvSpPr/>
          <p:nvPr userDrawn="1"/>
        </p:nvSpPr>
        <p:spPr>
          <a:xfrm>
            <a:off x="542261" y="1671517"/>
            <a:ext cx="97734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7" name="Pentagon 20">
            <a:extLst>
              <a:ext uri="{FF2B5EF4-FFF2-40B4-BE49-F238E27FC236}">
                <a16:creationId xmlns:a16="http://schemas.microsoft.com/office/drawing/2014/main" id="{4EEB3A40-0D0F-4F19-B981-AB60AACE0636}"/>
              </a:ext>
            </a:extLst>
          </p:cNvPr>
          <p:cNvSpPr/>
          <p:nvPr userDrawn="1"/>
        </p:nvSpPr>
        <p:spPr>
          <a:xfrm flipH="1">
            <a:off x="7650539" y="5748935"/>
            <a:ext cx="92560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8" name="Title 1">
            <a:extLst>
              <a:ext uri="{FF2B5EF4-FFF2-40B4-BE49-F238E27FC236}">
                <a16:creationId xmlns:a16="http://schemas.microsoft.com/office/drawing/2014/main" id="{EC5CC026-1AD4-4EB0-AC86-1B8AF31FC042}"/>
              </a:ext>
            </a:extLst>
          </p:cNvPr>
          <p:cNvSpPr txBox="1">
            <a:spLocks/>
          </p:cNvSpPr>
          <p:nvPr userDrawn="1"/>
        </p:nvSpPr>
        <p:spPr>
          <a:xfrm>
            <a:off x="684812" y="1811615"/>
            <a:ext cx="675028" cy="45318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Start</a:t>
            </a:r>
          </a:p>
        </p:txBody>
      </p:sp>
      <p:sp>
        <p:nvSpPr>
          <p:cNvPr id="19" name="Title 1">
            <a:extLst>
              <a:ext uri="{FF2B5EF4-FFF2-40B4-BE49-F238E27FC236}">
                <a16:creationId xmlns:a16="http://schemas.microsoft.com/office/drawing/2014/main" id="{B68CEEB8-E9C3-4DB5-A351-87334C891E30}"/>
              </a:ext>
            </a:extLst>
          </p:cNvPr>
          <p:cNvSpPr txBox="1">
            <a:spLocks/>
          </p:cNvSpPr>
          <p:nvPr userDrawn="1"/>
        </p:nvSpPr>
        <p:spPr>
          <a:xfrm>
            <a:off x="7754491" y="5922774"/>
            <a:ext cx="1163242" cy="50365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Finish</a:t>
            </a:r>
          </a:p>
        </p:txBody>
      </p:sp>
      <p:pic>
        <p:nvPicPr>
          <p:cNvPr id="21" name="Picture 20">
            <a:extLst>
              <a:ext uri="{FF2B5EF4-FFF2-40B4-BE49-F238E27FC236}">
                <a16:creationId xmlns:a16="http://schemas.microsoft.com/office/drawing/2014/main" id="{29F05BDC-51C8-4614-8A88-8CDB8B8B65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8218394" y="4846782"/>
            <a:ext cx="925606" cy="1832996"/>
          </a:xfrm>
          <a:prstGeom prst="rect">
            <a:avLst/>
          </a:prstGeom>
        </p:spPr>
      </p:pic>
      <p:pic>
        <p:nvPicPr>
          <p:cNvPr id="4" name="Picture 3" descr="A picture containing graphics, clock, drawing&#10;&#10;Description automatically generated">
            <a:extLst>
              <a:ext uri="{FF2B5EF4-FFF2-40B4-BE49-F238E27FC236}">
                <a16:creationId xmlns:a16="http://schemas.microsoft.com/office/drawing/2014/main" id="{282DFBC9-D6E7-42B3-AE79-7CC9E1E6A13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995" y="1519900"/>
            <a:ext cx="654330" cy="980729"/>
          </a:xfrm>
          <a:prstGeom prst="rect">
            <a:avLst/>
          </a:prstGeom>
        </p:spPr>
      </p:pic>
    </p:spTree>
    <p:extLst>
      <p:ext uri="{BB962C8B-B14F-4D97-AF65-F5344CB8AC3E}">
        <p14:creationId xmlns:p14="http://schemas.microsoft.com/office/powerpoint/2010/main" val="1438742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ECD0A4-785E-4F45-86AF-143230581471}"/>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 name="Rectangle 2">
            <a:extLst>
              <a:ext uri="{FF2B5EF4-FFF2-40B4-BE49-F238E27FC236}">
                <a16:creationId xmlns:a16="http://schemas.microsoft.com/office/drawing/2014/main" id="{044F96AF-F68D-4311-B7EA-6238A94F78C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4" name="Picture 3" descr="A picture containing fence&#10;&#10;Description automatically generated">
            <a:extLst>
              <a:ext uri="{FF2B5EF4-FFF2-40B4-BE49-F238E27FC236}">
                <a16:creationId xmlns:a16="http://schemas.microsoft.com/office/drawing/2014/main" id="{3264288A-8E06-41BB-BDCC-B38A2AFC082A}"/>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0" name="Slide Number Placeholder 1">
            <a:extLst>
              <a:ext uri="{FF2B5EF4-FFF2-40B4-BE49-F238E27FC236}">
                <a16:creationId xmlns:a16="http://schemas.microsoft.com/office/drawing/2014/main" id="{C300255F-5BBA-4D4A-B2C7-FD049831FF04}"/>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2" name="Picture 11" descr="A picture containing clock&#10;&#10;Description automatically generated">
            <a:extLst>
              <a:ext uri="{FF2B5EF4-FFF2-40B4-BE49-F238E27FC236}">
                <a16:creationId xmlns:a16="http://schemas.microsoft.com/office/drawing/2014/main" id="{0C8D7D3D-95FA-4D56-B07A-587E3269569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5" name="Shape 114">
            <a:extLst>
              <a:ext uri="{FF2B5EF4-FFF2-40B4-BE49-F238E27FC236}">
                <a16:creationId xmlns:a16="http://schemas.microsoft.com/office/drawing/2014/main" id="{C4D1B38A-4659-4EBA-8038-1FE9EFCB0BA0}"/>
              </a:ext>
            </a:extLst>
          </p:cNvPr>
          <p:cNvSpPr/>
          <p:nvPr userDrawn="1"/>
        </p:nvSpPr>
        <p:spPr>
          <a:xfrm>
            <a:off x="799302" y="299256"/>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0" y="259614"/>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0480" y="279928"/>
            <a:ext cx="480249" cy="480249"/>
          </a:xfrm>
          <a:prstGeom prst="rect">
            <a:avLst/>
          </a:prstGeom>
        </p:spPr>
      </p:pic>
    </p:spTree>
    <p:extLst>
      <p:ext uri="{BB962C8B-B14F-4D97-AF65-F5344CB8AC3E}">
        <p14:creationId xmlns:p14="http://schemas.microsoft.com/office/powerpoint/2010/main" val="3658003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all to Acti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0BFBBD2-9EB0-4AEA-A864-42DE5B10671E}"/>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Rectangle 17">
            <a:extLst>
              <a:ext uri="{FF2B5EF4-FFF2-40B4-BE49-F238E27FC236}">
                <a16:creationId xmlns:a16="http://schemas.microsoft.com/office/drawing/2014/main" id="{85EAC95A-8E8B-47D4-B1DA-110A46B012A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20" name="Picture 19" descr="A picture containing fence&#10;&#10;Description automatically generated">
            <a:extLst>
              <a:ext uri="{FF2B5EF4-FFF2-40B4-BE49-F238E27FC236}">
                <a16:creationId xmlns:a16="http://schemas.microsoft.com/office/drawing/2014/main" id="{C39A2B44-408E-4589-B052-CE284573E725}"/>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22" name="Slide Number Placeholder 1">
            <a:extLst>
              <a:ext uri="{FF2B5EF4-FFF2-40B4-BE49-F238E27FC236}">
                <a16:creationId xmlns:a16="http://schemas.microsoft.com/office/drawing/2014/main" id="{A7442191-8516-49E1-8C85-51158EA849AB}"/>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24" name="Picture 23" descr="A picture containing clock&#10;&#10;Description automatically generated">
            <a:extLst>
              <a:ext uri="{FF2B5EF4-FFF2-40B4-BE49-F238E27FC236}">
                <a16:creationId xmlns:a16="http://schemas.microsoft.com/office/drawing/2014/main" id="{9C860DB5-0C95-4323-8A54-B7012B4D499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7" name="Pentagon 20">
            <a:extLst>
              <a:ext uri="{FF2B5EF4-FFF2-40B4-BE49-F238E27FC236}">
                <a16:creationId xmlns:a16="http://schemas.microsoft.com/office/drawing/2014/main" id="{155A2B88-EE49-425A-8356-042C528D320C}"/>
              </a:ext>
            </a:extLst>
          </p:cNvPr>
          <p:cNvSpPr/>
          <p:nvPr userDrawn="1"/>
        </p:nvSpPr>
        <p:spPr>
          <a:xfrm>
            <a:off x="0" y="224087"/>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9302" y="26372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0799" y="212283"/>
            <a:ext cx="540252" cy="540252"/>
          </a:xfrm>
          <a:prstGeom prst="rect">
            <a:avLst/>
          </a:prstGeom>
        </p:spPr>
      </p:pic>
    </p:spTree>
    <p:extLst>
      <p:ext uri="{BB962C8B-B14F-4D97-AF65-F5344CB8AC3E}">
        <p14:creationId xmlns:p14="http://schemas.microsoft.com/office/powerpoint/2010/main" val="1791265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Yes</a:t>
            </a:r>
            <a:endParaRPr lang="en-GB" sz="1800" b="1" dirty="0">
              <a:solidFill>
                <a:schemeClr val="bg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No</a:t>
            </a:r>
            <a:endParaRPr lang="en-GB" sz="1800" b="1" dirty="0">
              <a:solidFill>
                <a:schemeClr val="bg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138443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9" name="Picture 18" descr="A close up of a logo&#10;&#10;Description automatically generated">
            <a:extLst>
              <a:ext uri="{FF2B5EF4-FFF2-40B4-BE49-F238E27FC236}">
                <a16:creationId xmlns:a16="http://schemas.microsoft.com/office/drawing/2014/main" id="{C87B24CF-E1DC-461C-B3CD-4164F9EC5CE5}"/>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1009650"/>
          </a:xfrm>
          <a:prstGeom prst="rect">
            <a:avLst/>
          </a:prstGeom>
        </p:spPr>
      </p:pic>
      <p:sp>
        <p:nvSpPr>
          <p:cNvPr id="2" name="Title 1">
            <a:extLst>
              <a:ext uri="{FF2B5EF4-FFF2-40B4-BE49-F238E27FC236}">
                <a16:creationId xmlns:a16="http://schemas.microsoft.com/office/drawing/2014/main" id="{02C4C5B9-1832-41FB-B9B3-37F0AADA749D}"/>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
        <p:nvSpPr>
          <p:cNvPr id="3" name="Title Placeholder 1">
            <a:extLst>
              <a:ext uri="{FF2B5EF4-FFF2-40B4-BE49-F238E27FC236}">
                <a16:creationId xmlns:a16="http://schemas.microsoft.com/office/drawing/2014/main" id="{CC5705BC-609F-40A9-9B5F-4537BBAE1D4A}"/>
              </a:ext>
            </a:extLst>
          </p:cNvPr>
          <p:cNvSpPr txBox="1">
            <a:spLocks/>
          </p:cNvSpPr>
          <p:nvPr userDrawn="1"/>
        </p:nvSpPr>
        <p:spPr>
          <a:xfrm>
            <a:off x="457200" y="274640"/>
            <a:ext cx="8229600" cy="5707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a:lstStyle>
          <a:p>
            <a:r>
              <a:rPr lang="en-US"/>
              <a:t>Click to edit Master title style</a:t>
            </a:r>
          </a:p>
        </p:txBody>
      </p:sp>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5" name="Title 1">
            <a:extLst>
              <a:ext uri="{FF2B5EF4-FFF2-40B4-BE49-F238E27FC236}">
                <a16:creationId xmlns:a16="http://schemas.microsoft.com/office/drawing/2014/main" id="{F4AEA71B-255F-4F3D-92C8-C921634A38CB}"/>
              </a:ext>
            </a:extLst>
          </p:cNvPr>
          <p:cNvSpPr txBox="1">
            <a:spLocks/>
          </p:cNvSpPr>
          <p:nvPr userDrawn="1"/>
        </p:nvSpPr>
        <p:spPr>
          <a:xfrm>
            <a:off x="457200" y="274640"/>
            <a:ext cx="8229600" cy="570751"/>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US"/>
              <a:t>Click to edit Master title style</a:t>
            </a:r>
            <a:endParaRPr lang="en-GB"/>
          </a:p>
        </p:txBody>
      </p:sp>
      <p:sp>
        <p:nvSpPr>
          <p:cNvPr id="6" name="Rectangle 5">
            <a:extLst>
              <a:ext uri="{FF2B5EF4-FFF2-40B4-BE49-F238E27FC236}">
                <a16:creationId xmlns:a16="http://schemas.microsoft.com/office/drawing/2014/main" id="{1F559F53-9EF5-4C0D-9516-067B5850D95C}"/>
              </a:ext>
            </a:extLst>
          </p:cNvPr>
          <p:cNvSpPr/>
          <p:nvPr userDrawn="1"/>
        </p:nvSpPr>
        <p:spPr>
          <a:xfrm>
            <a:off x="-2729" y="0"/>
            <a:ext cx="914673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11B483E5-5BFA-43E9-A4AF-C8CA177AEE6A}"/>
              </a:ext>
            </a:extLst>
          </p:cNvPr>
          <p:cNvSpPr/>
          <p:nvPr userDrawn="1"/>
        </p:nvSpPr>
        <p:spPr>
          <a:xfrm flipH="1">
            <a:off x="-2729" y="954251"/>
            <a:ext cx="9146729" cy="5903749"/>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3" name="Rectangle 32">
            <a:extLst>
              <a:ext uri="{FF2B5EF4-FFF2-40B4-BE49-F238E27FC236}">
                <a16:creationId xmlns:a16="http://schemas.microsoft.com/office/drawing/2014/main" id="{142DDA60-890F-4FF0-B013-CF93ABC68943}"/>
              </a:ext>
            </a:extLst>
          </p:cNvPr>
          <p:cNvSpPr/>
          <p:nvPr userDrawn="1"/>
        </p:nvSpPr>
        <p:spPr>
          <a:xfrm>
            <a:off x="-2729" y="-10801"/>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Pentagon 20">
            <a:extLst>
              <a:ext uri="{FF2B5EF4-FFF2-40B4-BE49-F238E27FC236}">
                <a16:creationId xmlns:a16="http://schemas.microsoft.com/office/drawing/2014/main" id="{B307EECC-4F69-40D8-967A-CE69F4414557}"/>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1" name="Picture 20" descr="A picture containing clock&#10;&#10;Description automatically generated">
            <a:extLst>
              <a:ext uri="{FF2B5EF4-FFF2-40B4-BE49-F238E27FC236}">
                <a16:creationId xmlns:a16="http://schemas.microsoft.com/office/drawing/2014/main" id="{26CC8CBC-EC87-4182-88DC-4A8F10DD360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5">
            <a:alphaModFix amt="32000"/>
            <a:extLst>
              <a:ext uri="{96DAC541-7B7A-43D3-8B79-37D633B846F1}">
                <asvg:svgBlip xmlns:asvg="http://schemas.microsoft.com/office/drawing/2016/SVG/main" r:embed="rId6"/>
              </a:ext>
            </a:extLst>
          </a:blip>
          <a:stretch>
            <a:fillRect/>
          </a:stretch>
        </p:blipFill>
        <p:spPr>
          <a:xfrm rot="391057">
            <a:off x="601027" y="-177752"/>
            <a:ext cx="4761052" cy="7474076"/>
          </a:xfrm>
          <a:prstGeom prst="rect">
            <a:avLst/>
          </a:prstGeom>
        </p:spPr>
      </p:pic>
      <p:sp>
        <p:nvSpPr>
          <p:cNvPr id="12" name="Slide Number Placeholder 1">
            <a:extLst>
              <a:ext uri="{FF2B5EF4-FFF2-40B4-BE49-F238E27FC236}">
                <a16:creationId xmlns:a16="http://schemas.microsoft.com/office/drawing/2014/main" id="{7F053F30-4220-437B-BB38-77D572AA0F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Shape 114">
            <a:extLst>
              <a:ext uri="{FF2B5EF4-FFF2-40B4-BE49-F238E27FC236}">
                <a16:creationId xmlns:a16="http://schemas.microsoft.com/office/drawing/2014/main" id="{FC42C05C-4CE7-4397-ABFD-FFFFDF4FEE09}"/>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15" name="Shape 246">
            <a:extLst>
              <a:ext uri="{FF2B5EF4-FFF2-40B4-BE49-F238E27FC236}">
                <a16:creationId xmlns:a16="http://schemas.microsoft.com/office/drawing/2014/main" id="{28CDD410-91D4-428A-9093-8BAF972DFC41}"/>
              </a:ext>
            </a:extLst>
          </p:cNvPr>
          <p:cNvSpPr txBox="1">
            <a:spLocks/>
          </p:cNvSpPr>
          <p:nvPr userDrawn="1"/>
        </p:nvSpPr>
        <p:spPr>
          <a:xfrm>
            <a:off x="1295636"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9" name="Picture 28" descr="A picture containing clock, drawing&#10;&#10;Description automatically generated">
            <a:extLst>
              <a:ext uri="{FF2B5EF4-FFF2-40B4-BE49-F238E27FC236}">
                <a16:creationId xmlns:a16="http://schemas.microsoft.com/office/drawing/2014/main" id="{95756701-168C-405F-A315-1C7AFD70C965}"/>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2040766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18776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096CFA-6BBB-4AE2-9ECD-BA3E5F4EEB9B}"/>
              </a:ext>
            </a:extLst>
          </p:cNvPr>
          <p:cNvSpPr/>
          <p:nvPr/>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lide Number Placeholder 1">
            <a:extLst>
              <a:ext uri="{FF2B5EF4-FFF2-40B4-BE49-F238E27FC236}">
                <a16:creationId xmlns:a16="http://schemas.microsoft.com/office/drawing/2014/main" id="{3AFFA8F0-1237-4292-B6DD-9E185CE9FAB2}"/>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4024425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096CFA-6BBB-4AE2-9ECD-BA3E5F4EEB9B}"/>
              </a:ext>
            </a:extLst>
          </p:cNvPr>
          <p:cNvSpPr/>
          <p:nvPr/>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lide Number Placeholder 1">
            <a:extLst>
              <a:ext uri="{FF2B5EF4-FFF2-40B4-BE49-F238E27FC236}">
                <a16:creationId xmlns:a16="http://schemas.microsoft.com/office/drawing/2014/main" id="{3AFFA8F0-1237-4292-B6DD-9E185CE9FAB2}"/>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23683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87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848B3C-FB25-418A-8BCE-4847297EC6EA}"/>
              </a:ext>
            </a:extLst>
          </p:cNvPr>
          <p:cNvSpPr/>
          <p:nvPr/>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FEE0254-2D4B-4326-B034-3D4DF139FD03}"/>
              </a:ext>
            </a:extLst>
          </p:cNvPr>
          <p:cNvSpPr/>
          <p:nvPr/>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5757F20-4BE4-4ED0-B7F0-2A00A758BB0D}"/>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1" name="Picture 10" descr="A picture containing clock&#10;&#10;Description automatically generated">
            <a:extLst>
              <a:ext uri="{FF2B5EF4-FFF2-40B4-BE49-F238E27FC236}">
                <a16:creationId xmlns:a16="http://schemas.microsoft.com/office/drawing/2014/main" id="{AAFE0664-0E78-4A87-A12C-D21C21F01BE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7" name="Picture 6" descr="A picture containing fence&#10;&#10;Description automatically generated">
            <a:extLst>
              <a:ext uri="{FF2B5EF4-FFF2-40B4-BE49-F238E27FC236}">
                <a16:creationId xmlns:a16="http://schemas.microsoft.com/office/drawing/2014/main" id="{B548022B-F02C-49AC-B4D7-A5B1F6F1116E}"/>
              </a:ext>
            </a:extLst>
          </p:cNvPr>
          <p:cNvPicPr>
            <a:picLocks noChangeAspect="1"/>
          </p:cNvPicPr>
          <p:nvPr/>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8" name="Graphic 7">
            <a:extLst>
              <a:ext uri="{FF2B5EF4-FFF2-40B4-BE49-F238E27FC236}">
                <a16:creationId xmlns:a16="http://schemas.microsoft.com/office/drawing/2014/main" id="{FF930127-923E-4A11-B7EA-F1267120B940}"/>
              </a:ext>
            </a:extLst>
          </p:cNvPr>
          <p:cNvPicPr>
            <a:picLocks noChangeAspect="1"/>
          </p:cNvPicPr>
          <p:nvPr/>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0" name="Slide Number Placeholder 1">
            <a:extLst>
              <a:ext uri="{FF2B5EF4-FFF2-40B4-BE49-F238E27FC236}">
                <a16:creationId xmlns:a16="http://schemas.microsoft.com/office/drawing/2014/main" id="{46EB4C03-6489-4CF9-A6DB-B41C39B20B26}"/>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14887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4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45</a:t>
            </a:r>
          </a:p>
          <a:p>
            <a:pPr algn="r"/>
            <a:endParaRPr lang="en-GB" dirty="0">
              <a:solidFill>
                <a:schemeClr val="tx2"/>
              </a:solidFill>
            </a:endParaRPr>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28" name="Picture 27" descr="A close up of a logo&#10;&#10;Description automatically generated">
            <a:extLst>
              <a:ext uri="{FF2B5EF4-FFF2-40B4-BE49-F238E27FC236}">
                <a16:creationId xmlns:a16="http://schemas.microsoft.com/office/drawing/2014/main" id="{5F769041-B6C1-48A9-8A72-ED6C3FC0CF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30" name="Picture 29" descr="A picture containing clock, light&#10;&#10;Description automatically generated">
            <a:extLst>
              <a:ext uri="{FF2B5EF4-FFF2-40B4-BE49-F238E27FC236}">
                <a16:creationId xmlns:a16="http://schemas.microsoft.com/office/drawing/2014/main" id="{73AE694F-251E-45AA-8F2A-5DB1E5B3D4D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32" name="Picture 31" descr="A close up of a screen&#10;&#10;Description automatically generated">
            <a:extLst>
              <a:ext uri="{FF2B5EF4-FFF2-40B4-BE49-F238E27FC236}">
                <a16:creationId xmlns:a16="http://schemas.microsoft.com/office/drawing/2014/main" id="{201DEA38-C193-42CD-9255-8D0A9581D76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30161453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1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3848101" y="3289910"/>
            <a:ext cx="459105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15</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37CAB6BF-5648-4D3A-8737-CB222B926C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25B44654-3CE8-4999-966C-2D33D06609C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E035E668-5F29-4B3E-B8A6-9AFA50A88D3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42910209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ssembly">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214813" y="3289910"/>
            <a:ext cx="4186237"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Assembly</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6EB67C57-35A8-4F55-A8E9-2091F4D3AC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D9F338E9-0648-4455-9CCA-0CE1C52763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F70ABA59-1572-4629-9862-F6CDB3B5CD9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7860560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a:prstGeom prst="rect">
            <a:avLst/>
          </a:prstGeom>
        </p:spPr>
        <p:txBody>
          <a:bodyPr/>
          <a:lstStyle>
            <a:lvl1pPr marL="285750" indent="-285750">
              <a:lnSpc>
                <a:spcPct val="200000"/>
              </a:lnSpc>
              <a:buClr>
                <a:schemeClr val="tx2"/>
              </a:buClr>
              <a:buFont typeface="Arial" panose="020B0604020202020204" pitchFamily="34" charset="0"/>
              <a:buChar char="•"/>
              <a:defRPr sz="1600" b="1">
                <a:solidFill>
                  <a:schemeClr val="tx2"/>
                </a:solidFill>
              </a:defRPr>
            </a:lvl1pPr>
            <a:lvl2pPr marL="457200" indent="0">
              <a:buNone/>
              <a:defRPr sz="1600"/>
            </a:lvl2pPr>
          </a:lstStyle>
          <a:p>
            <a:pPr lvl="0"/>
            <a:r>
              <a:rPr lang="en-US" dirty="0"/>
              <a:t>Key word (bold, purple): Meaning (lowercase, black)</a:t>
            </a:r>
          </a:p>
          <a:p>
            <a:pPr lvl="0"/>
            <a:r>
              <a:rPr lang="en-US" dirty="0"/>
              <a:t>Key word:</a:t>
            </a:r>
          </a:p>
          <a:p>
            <a:pPr lvl="0"/>
            <a:r>
              <a:rPr lang="en-US" dirty="0"/>
              <a:t>Key word:</a:t>
            </a:r>
          </a:p>
          <a:p>
            <a:pPr lvl="0"/>
            <a:endParaRPr lang="en-US" dirty="0"/>
          </a:p>
          <a:p>
            <a:pPr lvl="1"/>
            <a:endParaRPr lang="en-US" dirty="0"/>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a:prstGeom prst="rect">
            <a:avLst/>
          </a:prstGeom>
        </p:spPr>
        <p:txBody>
          <a:bodyPr/>
          <a:lstStyle>
            <a:lvl1pPr marL="342900" indent="-342900">
              <a:lnSpc>
                <a:spcPct val="200000"/>
              </a:lnSpc>
              <a:buClr>
                <a:schemeClr val="accent2"/>
              </a:buClr>
              <a:buAutoNum type="arabicPeriod"/>
              <a:defRPr sz="1600"/>
            </a:lvl1pPr>
          </a:lstStyle>
          <a:p>
            <a:pPr lvl="0"/>
            <a:r>
              <a:rPr lang="en-US" dirty="0"/>
              <a:t>Write learning objective here</a:t>
            </a:r>
          </a:p>
          <a:p>
            <a:pPr lvl="0"/>
            <a:r>
              <a:rPr lang="en-US" dirty="0"/>
              <a:t>Write learning objective here</a:t>
            </a:r>
          </a:p>
          <a:p>
            <a:pPr lvl="0"/>
            <a:endParaRPr lang="en-US" dirty="0"/>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
        <p:nvSpPr>
          <p:cNvPr id="10" name="Shape 114">
            <a:extLst>
              <a:ext uri="{FF2B5EF4-FFF2-40B4-BE49-F238E27FC236}">
                <a16:creationId xmlns:a16="http://schemas.microsoft.com/office/drawing/2014/main" id="{5C5BAC1D-CF70-4187-8A5C-3F701034B897}"/>
              </a:ext>
            </a:extLst>
          </p:cNvPr>
          <p:cNvSpPr/>
          <p:nvPr/>
        </p:nvSpPr>
        <p:spPr>
          <a:xfrm>
            <a:off x="776288" y="241911"/>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Learning objectives for today</a:t>
            </a:r>
          </a:p>
        </p:txBody>
      </p:sp>
    </p:spTree>
    <p:extLst>
      <p:ext uri="{BB962C8B-B14F-4D97-AF65-F5344CB8AC3E}">
        <p14:creationId xmlns:p14="http://schemas.microsoft.com/office/powerpoint/2010/main" val="25557995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776288" y="241911"/>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a:prstGeom prst="rect">
            <a:avLst/>
          </a:prstGeo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dirty="0"/>
              <a:t>Starter:</a:t>
            </a:r>
          </a:p>
          <a:p>
            <a:pPr lvl="0"/>
            <a:r>
              <a:rPr lang="en-US" dirty="0"/>
              <a:t>Why are we talking about this? </a:t>
            </a:r>
          </a:p>
          <a:p>
            <a:pPr lvl="0"/>
            <a:r>
              <a:rPr lang="en-US" dirty="0"/>
              <a:t>Following points</a:t>
            </a:r>
          </a:p>
          <a:p>
            <a:pPr lvl="0"/>
            <a:r>
              <a:rPr lang="en-US" dirty="0"/>
              <a:t>Career Launchpad</a:t>
            </a:r>
          </a:p>
          <a:p>
            <a:pPr lvl="0"/>
            <a:r>
              <a:rPr lang="en-US" dirty="0"/>
              <a:t>Vote</a:t>
            </a:r>
          </a:p>
        </p:txBody>
      </p:sp>
    </p:spTree>
    <p:extLst>
      <p:ext uri="{BB962C8B-B14F-4D97-AF65-F5344CB8AC3E}">
        <p14:creationId xmlns:p14="http://schemas.microsoft.com/office/powerpoint/2010/main" val="28292105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1851511-705D-428E-9184-B9946558E9E4}"/>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F16EF5C-91C2-479C-A06B-FAA2C005472A}"/>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A7F92182-E1F5-496F-9EEC-199FE0C29CBC}"/>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8" name="Picture 17" descr="A picture containing clock&#10;&#10;Description automatically generated">
            <a:extLst>
              <a:ext uri="{FF2B5EF4-FFF2-40B4-BE49-F238E27FC236}">
                <a16:creationId xmlns:a16="http://schemas.microsoft.com/office/drawing/2014/main" id="{39635D7A-101B-4CFB-83C0-C8FBE519932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20" name="Picture 19" descr="A picture containing fence&#10;&#10;Description automatically generated">
            <a:extLst>
              <a:ext uri="{FF2B5EF4-FFF2-40B4-BE49-F238E27FC236}">
                <a16:creationId xmlns:a16="http://schemas.microsoft.com/office/drawing/2014/main" id="{74F0EBD2-63A7-4BBA-84F6-B45413D0AA92}"/>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9" y="0"/>
            <a:ext cx="6101081" cy="6913518"/>
          </a:xfrm>
          <a:prstGeom prst="rect">
            <a:avLst/>
          </a:prstGeom>
        </p:spPr>
      </p:pic>
      <p:sp>
        <p:nvSpPr>
          <p:cNvPr id="22" name="Slide Number Placeholder 1">
            <a:extLst>
              <a:ext uri="{FF2B5EF4-FFF2-40B4-BE49-F238E27FC236}">
                <a16:creationId xmlns:a16="http://schemas.microsoft.com/office/drawing/2014/main" id="{56AA2689-00D8-4097-967E-4AA3CAFC653A}"/>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24" name="Shape 114">
            <a:extLst>
              <a:ext uri="{FF2B5EF4-FFF2-40B4-BE49-F238E27FC236}">
                <a16:creationId xmlns:a16="http://schemas.microsoft.com/office/drawing/2014/main" id="{AD0A2BE7-138C-43AE-867B-F4BF8CC45764}"/>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26" name="Pentagon 20">
            <a:extLst>
              <a:ext uri="{FF2B5EF4-FFF2-40B4-BE49-F238E27FC236}">
                <a16:creationId xmlns:a16="http://schemas.microsoft.com/office/drawing/2014/main" id="{21B1DB53-19B1-472D-BE1F-37FF15538587}"/>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8" name="Graphic 27" descr="Rocket">
            <a:extLst>
              <a:ext uri="{FF2B5EF4-FFF2-40B4-BE49-F238E27FC236}">
                <a16:creationId xmlns:a16="http://schemas.microsoft.com/office/drawing/2014/main" id="{4A735E10-27D0-4E72-8937-FBDAFBB52296}"/>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329260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all to Ac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D8735F5-5558-454E-9AC2-49F9B91216AD}"/>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E4F0BF9-C8BA-44DA-869A-07EAD0ABE50C}"/>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sp>
        <p:nvSpPr>
          <p:cNvPr id="4" name="Rectangle 3">
            <a:extLst>
              <a:ext uri="{FF2B5EF4-FFF2-40B4-BE49-F238E27FC236}">
                <a16:creationId xmlns:a16="http://schemas.microsoft.com/office/drawing/2014/main" id="{C2875AC3-2339-4B65-ADAA-2ED89EFCBC30}"/>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9D1A6AFE-287B-4C87-8D68-DF44B220C17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15" name="Picture 14" descr="A picture containing fence&#10;&#10;Description automatically generated">
            <a:extLst>
              <a:ext uri="{FF2B5EF4-FFF2-40B4-BE49-F238E27FC236}">
                <a16:creationId xmlns:a16="http://schemas.microsoft.com/office/drawing/2014/main" id="{474F7104-61CD-453E-97CC-8F8129B95978}"/>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9" y="0"/>
            <a:ext cx="6101081" cy="6913518"/>
          </a:xfrm>
          <a:prstGeom prst="rect">
            <a:avLst/>
          </a:prstGeom>
        </p:spPr>
      </p:pic>
      <p:sp>
        <p:nvSpPr>
          <p:cNvPr id="17" name="Slide Number Placeholder 1">
            <a:extLst>
              <a:ext uri="{FF2B5EF4-FFF2-40B4-BE49-F238E27FC236}">
                <a16:creationId xmlns:a16="http://schemas.microsoft.com/office/drawing/2014/main" id="{880778B1-4D1E-4073-83D3-F45ACD856E69}"/>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9" name="Pentagon 20">
            <a:extLst>
              <a:ext uri="{FF2B5EF4-FFF2-40B4-BE49-F238E27FC236}">
                <a16:creationId xmlns:a16="http://schemas.microsoft.com/office/drawing/2014/main" id="{335F5B62-4620-41C7-99A9-2C72E8283704}"/>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1" name="Shape 114">
            <a:extLst>
              <a:ext uri="{FF2B5EF4-FFF2-40B4-BE49-F238E27FC236}">
                <a16:creationId xmlns:a16="http://schemas.microsoft.com/office/drawing/2014/main" id="{CF9DC1FD-0E91-4171-9D86-22DD7B0AC181}"/>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23" name="Graphic 22" descr="Megaphone1">
            <a:extLst>
              <a:ext uri="{FF2B5EF4-FFF2-40B4-BE49-F238E27FC236}">
                <a16:creationId xmlns:a16="http://schemas.microsoft.com/office/drawing/2014/main" id="{4B91C767-9596-40C4-B6CE-FF801B0605BE}"/>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5087019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046D54A-C870-4F27-8AC6-6A0B6821C8DD}"/>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65AC5EAA-16C1-49FA-9BC2-D212F1585860}"/>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0" name="Rectangle 29">
            <a:extLst>
              <a:ext uri="{FF2B5EF4-FFF2-40B4-BE49-F238E27FC236}">
                <a16:creationId xmlns:a16="http://schemas.microsoft.com/office/drawing/2014/main" id="{F7EDA021-01B4-421F-B9B0-4BFCF8C9CCB8}"/>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32" name="Picture 31" descr="A picture containing clock&#10;&#10;Description automatically generated">
            <a:extLst>
              <a:ext uri="{FF2B5EF4-FFF2-40B4-BE49-F238E27FC236}">
                <a16:creationId xmlns:a16="http://schemas.microsoft.com/office/drawing/2014/main" id="{70723B99-26AC-4A58-A0F4-0E84D10FCE0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34" name="Picture 33" descr="A picture containing fence&#10;&#10;Description automatically generated">
            <a:extLst>
              <a:ext uri="{FF2B5EF4-FFF2-40B4-BE49-F238E27FC236}">
                <a16:creationId xmlns:a16="http://schemas.microsoft.com/office/drawing/2014/main" id="{56C59D3A-3149-49AA-8388-A0312F84D20F}"/>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36" name="Graphic 35">
            <a:extLst>
              <a:ext uri="{FF2B5EF4-FFF2-40B4-BE49-F238E27FC236}">
                <a16:creationId xmlns:a16="http://schemas.microsoft.com/office/drawing/2014/main" id="{2623C715-6D16-4539-B418-E8537EB8A65D}"/>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38" name="Slide Number Placeholder 1">
            <a:extLst>
              <a:ext uri="{FF2B5EF4-FFF2-40B4-BE49-F238E27FC236}">
                <a16:creationId xmlns:a16="http://schemas.microsoft.com/office/drawing/2014/main" id="{2ED77DB2-E8BD-438B-8C79-5EF1DBA263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7" y="1991566"/>
            <a:ext cx="3993845"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4" y="1991566"/>
            <a:ext cx="3950305" cy="4003736"/>
          </a:xfrm>
          <a:prstGeom prst="rect">
            <a:avLst/>
          </a:prstGeom>
          <a:solidFill>
            <a:schemeClr val="bg1"/>
          </a:solidFill>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2000" y="1585347"/>
            <a:ext cx="3995802"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4" y="1585347"/>
            <a:ext cx="3950307"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sp>
        <p:nvSpPr>
          <p:cNvPr id="39" name="Title 1">
            <a:extLst>
              <a:ext uri="{FF2B5EF4-FFF2-40B4-BE49-F238E27FC236}">
                <a16:creationId xmlns:a16="http://schemas.microsoft.com/office/drawing/2014/main" id="{728367DD-8833-44A7-9B6C-50297400BF6D}"/>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41022251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BAF65913-2AE2-49AD-9695-762C372CE654}"/>
              </a:ext>
            </a:extLst>
          </p:cNvPr>
          <p:cNvPicPr>
            <a:picLocks noChangeAspect="1"/>
          </p:cNvPicPr>
          <p:nvPr/>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7" name="Rectangle 6">
            <a:extLst>
              <a:ext uri="{FF2B5EF4-FFF2-40B4-BE49-F238E27FC236}">
                <a16:creationId xmlns:a16="http://schemas.microsoft.com/office/drawing/2014/main" id="{3ABF2E45-869C-4ACB-8A9B-599284D53514}"/>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B79D168-168F-4958-A66B-EF2EE6D7D9D6}"/>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9" name="Rectangle 8">
            <a:extLst>
              <a:ext uri="{FF2B5EF4-FFF2-40B4-BE49-F238E27FC236}">
                <a16:creationId xmlns:a16="http://schemas.microsoft.com/office/drawing/2014/main" id="{DEB48BD0-FE1A-466D-9E41-8A8AFA51C184}"/>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0044BDB3-A789-4F23-8857-20B1C3BA993B}"/>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D6732AB0-7883-473F-AD08-8AD1F9444902}"/>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15192" y="-15939"/>
            <a:ext cx="6101081" cy="6913518"/>
          </a:xfrm>
          <a:prstGeom prst="rect">
            <a:avLst/>
          </a:prstGeom>
        </p:spPr>
      </p:pic>
      <p:pic>
        <p:nvPicPr>
          <p:cNvPr id="30" name="Graphic 29">
            <a:extLst>
              <a:ext uri="{FF2B5EF4-FFF2-40B4-BE49-F238E27FC236}">
                <a16:creationId xmlns:a16="http://schemas.microsoft.com/office/drawing/2014/main" id="{2BBF5E97-2A06-4BA7-855C-973717B8EFB3}"/>
              </a:ext>
            </a:extLst>
          </p:cNvPr>
          <p:cNvPicPr>
            <a:picLocks noChangeAspect="1"/>
          </p:cNvPicPr>
          <p:nvPr userDrawn="1"/>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32" name="Slide Number Placeholder 1">
            <a:extLst>
              <a:ext uri="{FF2B5EF4-FFF2-40B4-BE49-F238E27FC236}">
                <a16:creationId xmlns:a16="http://schemas.microsoft.com/office/drawing/2014/main" id="{668209A7-4122-4771-A20F-0EAA55605EF5}"/>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8" name="Pentagon 20">
            <a:extLst>
              <a:ext uri="{FF2B5EF4-FFF2-40B4-BE49-F238E27FC236}">
                <a16:creationId xmlns:a16="http://schemas.microsoft.com/office/drawing/2014/main" id="{B307EECC-4F69-40D8-967A-CE69F4414557}"/>
              </a:ext>
            </a:extLst>
          </p:cNvPr>
          <p:cNvSpPr/>
          <p:nvPr/>
        </p:nvSpPr>
        <p:spPr>
          <a:xfrm>
            <a:off x="-2730" y="200587"/>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5" name="Shape 246">
            <a:extLst>
              <a:ext uri="{FF2B5EF4-FFF2-40B4-BE49-F238E27FC236}">
                <a16:creationId xmlns:a16="http://schemas.microsoft.com/office/drawing/2014/main" id="{28CDD410-91D4-428A-9093-8BAF972DFC41}"/>
              </a:ext>
            </a:extLst>
          </p:cNvPr>
          <p:cNvSpPr txBox="1">
            <a:spLocks/>
          </p:cNvSpPr>
          <p:nvPr/>
        </p:nvSpPr>
        <p:spPr>
          <a:xfrm>
            <a:off x="1295633" y="1236396"/>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p:nvSpPr>
        <p:spPr>
          <a:xfrm>
            <a:off x="2517061" y="5360126"/>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4" name="Picture 23" descr="A picture containing clock, drawing&#10;&#10;Description automatically generated">
            <a:extLst>
              <a:ext uri="{FF2B5EF4-FFF2-40B4-BE49-F238E27FC236}">
                <a16:creationId xmlns:a16="http://schemas.microsoft.com/office/drawing/2014/main" id="{8A6F6DF9-4762-402D-A12E-0262D0B32BA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40618" y="225347"/>
            <a:ext cx="316581" cy="489089"/>
          </a:xfrm>
          <a:prstGeom prst="rect">
            <a:avLst/>
          </a:prstGeom>
        </p:spPr>
      </p:pic>
      <p:sp>
        <p:nvSpPr>
          <p:cNvPr id="34" name="Shape 114">
            <a:extLst>
              <a:ext uri="{FF2B5EF4-FFF2-40B4-BE49-F238E27FC236}">
                <a16:creationId xmlns:a16="http://schemas.microsoft.com/office/drawing/2014/main" id="{94735DA5-AF7C-4492-98D8-9CC418C6C75C}"/>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a:t>
            </a:r>
          </a:p>
        </p:txBody>
      </p:sp>
    </p:spTree>
    <p:extLst>
      <p:ext uri="{BB962C8B-B14F-4D97-AF65-F5344CB8AC3E}">
        <p14:creationId xmlns:p14="http://schemas.microsoft.com/office/powerpoint/2010/main" val="21592570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6" name="Text Placeholder 14">
            <a:extLst>
              <a:ext uri="{FF2B5EF4-FFF2-40B4-BE49-F238E27FC236}">
                <a16:creationId xmlns:a16="http://schemas.microsoft.com/office/drawing/2014/main" id="{B126F83D-446D-42C9-9E59-5B1780758BC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9319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3939314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A94970-0746-43EA-A37A-84F303FDBFBA}"/>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Tree>
    <p:extLst>
      <p:ext uri="{BB962C8B-B14F-4D97-AF65-F5344CB8AC3E}">
        <p14:creationId xmlns:p14="http://schemas.microsoft.com/office/powerpoint/2010/main" val="7475639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1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B6E2F9-3C24-4917-A1EA-BE46C33E7983}"/>
              </a:ext>
            </a:extLst>
          </p:cNvPr>
          <p:cNvSpPr/>
          <p:nvPr userDrawn="1"/>
        </p:nvSpPr>
        <p:spPr>
          <a:xfrm>
            <a:off x="0" y="1016000"/>
            <a:ext cx="9144000" cy="584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79595"/>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CC386B65-C29E-45C9-8D37-0A90B15A6E34}"/>
              </a:ext>
            </a:extLst>
          </p:cNvPr>
          <p:cNvSpPr/>
          <p:nvPr userDrawn="1"/>
        </p:nvSpPr>
        <p:spPr>
          <a:xfrm>
            <a:off x="0" y="-5115"/>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5" name="Picture 14" descr="A picture containing clock&#10;&#10;Description automatically generated">
            <a:extLst>
              <a:ext uri="{FF2B5EF4-FFF2-40B4-BE49-F238E27FC236}">
                <a16:creationId xmlns:a16="http://schemas.microsoft.com/office/drawing/2014/main" id="{E8180B44-D962-491C-902F-EB2FF90666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05580"/>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6" name="Shape 96">
            <a:extLst>
              <a:ext uri="{FF2B5EF4-FFF2-40B4-BE49-F238E27FC236}">
                <a16:creationId xmlns:a16="http://schemas.microsoft.com/office/drawing/2014/main" id="{BF86A7D8-F04F-4B10-98C0-A60509CF5E5C}"/>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descr="A picture containing drawing&#10;&#10;Description automatically generated">
            <a:extLst>
              <a:ext uri="{FF2B5EF4-FFF2-40B4-BE49-F238E27FC236}">
                <a16:creationId xmlns:a16="http://schemas.microsoft.com/office/drawing/2014/main" id="{33120C93-0DA9-4A26-9FEE-19F7C470C93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20" name="Slide Number Placeholder 1">
            <a:extLst>
              <a:ext uri="{FF2B5EF4-FFF2-40B4-BE49-F238E27FC236}">
                <a16:creationId xmlns:a16="http://schemas.microsoft.com/office/drawing/2014/main" id="{947F85BC-4FC9-4675-A97B-24E25F3A1A16}"/>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7" name="Picture 16" descr="A picture containing shirt&#10;&#10;Description automatically generated">
            <a:extLst>
              <a:ext uri="{FF2B5EF4-FFF2-40B4-BE49-F238E27FC236}">
                <a16:creationId xmlns:a16="http://schemas.microsoft.com/office/drawing/2014/main" id="{772346FB-6F04-4B2F-A445-0762B5B55119}"/>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8" name="Picture 17" descr="A picture containing clock, meter, light&#10;&#10;Description automatically generated">
            <a:extLst>
              <a:ext uri="{FF2B5EF4-FFF2-40B4-BE49-F238E27FC236}">
                <a16:creationId xmlns:a16="http://schemas.microsoft.com/office/drawing/2014/main" id="{18A4D63C-75B3-4F08-8A31-9BEF0995A724}"/>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9" name="Picture 18" descr="A picture containing clock, television&#10;&#10;Description automatically generated">
            <a:extLst>
              <a:ext uri="{FF2B5EF4-FFF2-40B4-BE49-F238E27FC236}">
                <a16:creationId xmlns:a16="http://schemas.microsoft.com/office/drawing/2014/main" id="{DE9334C8-89EB-4ED6-8712-3FB62AEA1512}"/>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19653353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45">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3" name="Picture 2" descr="A picture containing drawing&#10;&#10;Description automatically generated">
            <a:extLst>
              <a:ext uri="{FF2B5EF4-FFF2-40B4-BE49-F238E27FC236}">
                <a16:creationId xmlns:a16="http://schemas.microsoft.com/office/drawing/2014/main" id="{8FB5F507-59C8-4349-ACFA-C5271E6ECFD7}"/>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25209463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16+">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164496" y="2987994"/>
            <a:ext cx="4581909"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Secondary 16+</a:t>
            </a:r>
          </a:p>
        </p:txBody>
      </p:sp>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1C771D08-CAB5-452F-BA3E-DE1C0DC8C4CB}"/>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85317" y="2381365"/>
            <a:ext cx="8587464" cy="1225297"/>
          </a:xfrm>
          <a:prstGeom prst="rect">
            <a:avLst/>
          </a:prstGeom>
        </p:spPr>
      </p:pic>
    </p:spTree>
    <p:extLst>
      <p:ext uri="{BB962C8B-B14F-4D97-AF65-F5344CB8AC3E}">
        <p14:creationId xmlns:p14="http://schemas.microsoft.com/office/powerpoint/2010/main" val="7613448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_WWTAT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BF7D70F9-0D3F-4600-ABAC-E7BF171606B6}"/>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1</a:t>
            </a:r>
          </a:p>
        </p:txBody>
      </p:sp>
      <p:sp>
        <p:nvSpPr>
          <p:cNvPr id="6" name="Text Placeholder 14">
            <a:extLst>
              <a:ext uri="{FF2B5EF4-FFF2-40B4-BE49-F238E27FC236}">
                <a16:creationId xmlns:a16="http://schemas.microsoft.com/office/drawing/2014/main" id="{4BCE5D7C-D8D6-4BD8-9211-47F1CDDCFA54}"/>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486918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Activity 2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ext Placeholder 14">
            <a:extLst>
              <a:ext uri="{FF2B5EF4-FFF2-40B4-BE49-F238E27FC236}">
                <a16:creationId xmlns:a16="http://schemas.microsoft.com/office/drawing/2014/main" id="{60DED365-803C-4666-BD3C-3A25B9FB94E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122064FA-B6F0-4D67-8F8A-F05F540EB8F8}"/>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2</a:t>
            </a:r>
          </a:p>
        </p:txBody>
      </p:sp>
    </p:spTree>
    <p:extLst>
      <p:ext uri="{BB962C8B-B14F-4D97-AF65-F5344CB8AC3E}">
        <p14:creationId xmlns:p14="http://schemas.microsoft.com/office/powerpoint/2010/main" val="36584913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Activity 3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2F3DB72E-0ED6-41C6-9EFB-A3FB0B69B1AF}"/>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3</a:t>
            </a:r>
          </a:p>
        </p:txBody>
      </p:sp>
      <p:sp>
        <p:nvSpPr>
          <p:cNvPr id="6" name="Text Placeholder 14">
            <a:extLst>
              <a:ext uri="{FF2B5EF4-FFF2-40B4-BE49-F238E27FC236}">
                <a16:creationId xmlns:a16="http://schemas.microsoft.com/office/drawing/2014/main" id="{E2992E59-AEB8-4A38-B0B4-A1E3B262D2E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003737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lank Activity 4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A60A447F-6242-480C-AEC8-D1CC71512E74}"/>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4</a:t>
            </a:r>
          </a:p>
        </p:txBody>
      </p:sp>
      <p:sp>
        <p:nvSpPr>
          <p:cNvPr id="6" name="Text Placeholder 14">
            <a:extLst>
              <a:ext uri="{FF2B5EF4-FFF2-40B4-BE49-F238E27FC236}">
                <a16:creationId xmlns:a16="http://schemas.microsoft.com/office/drawing/2014/main" id="{921D50DA-6386-44DD-90CA-16F2A0C2D37F}"/>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8705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areer Launchpad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DDCC5C-3037-49AC-8B6F-E4B61E0D568B}"/>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5" name="Shape 114">
            <a:extLst>
              <a:ext uri="{FF2B5EF4-FFF2-40B4-BE49-F238E27FC236}">
                <a16:creationId xmlns:a16="http://schemas.microsoft.com/office/drawing/2014/main" id="{C4D1B38A-4659-4EBA-8038-1FE9EFCB0BA0}"/>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7874756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all to Action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C7E4FA-CD25-48E0-8754-999F2EF47C30}"/>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18712087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Yes No Colleg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65446E-9DEF-4C0F-9034-8D04AF8FE0B9}"/>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Content Placeholder 3">
            <a:extLst>
              <a:ext uri="{FF2B5EF4-FFF2-40B4-BE49-F238E27FC236}">
                <a16:creationId xmlns:a16="http://schemas.microsoft.com/office/drawing/2014/main" id="{2D80ED96-3F74-487C-B781-B542FC930733}"/>
              </a:ext>
            </a:extLst>
          </p:cNvPr>
          <p:cNvSpPr>
            <a:spLocks noGrp="1"/>
          </p:cNvSpPr>
          <p:nvPr>
            <p:ph sz="quarter" idx="10" hasCustomPrompt="1"/>
          </p:nvPr>
        </p:nvSpPr>
        <p:spPr>
          <a:xfrm>
            <a:off x="712483" y="1169681"/>
            <a:ext cx="8117192" cy="5240644"/>
          </a:xfrm>
          <a:prstGeom prst="rect">
            <a:avLst/>
          </a:prstGeom>
          <a:solidFill>
            <a:schemeClr val="bg1"/>
          </a:solidFill>
          <a:ln>
            <a:solidFill>
              <a:schemeClr val="tx1"/>
            </a:solidFill>
          </a:ln>
        </p:spPr>
        <p:txBody>
          <a:bodyPr/>
          <a:lstStyle>
            <a:lvl1pPr marL="342900" indent="-342900">
              <a:buAutoNum type="arabicParenR"/>
              <a:defRPr sz="1300"/>
            </a:lvl1pPr>
            <a:lvl2pPr>
              <a:defRPr sz="1300"/>
            </a:lvl2pPr>
            <a:lvl3pPr>
              <a:defRPr sz="1300"/>
            </a:lvl3pPr>
            <a:lvl4pPr>
              <a:defRPr sz="1300"/>
            </a:lvl4pPr>
            <a:lvl5pPr>
              <a:defRPr sz="1300"/>
            </a:lvl5pPr>
          </a:lstStyle>
          <a:p>
            <a:pPr lvl="0"/>
            <a:r>
              <a:rPr lang="en-GB" dirty="0"/>
              <a:t>…</a:t>
            </a:r>
          </a:p>
          <a:p>
            <a:pPr lvl="0"/>
            <a:r>
              <a:rPr lang="en-GB" dirty="0"/>
              <a:t>…</a:t>
            </a:r>
          </a:p>
          <a:p>
            <a:pPr lvl="0"/>
            <a:r>
              <a:rPr lang="en-GB" dirty="0"/>
              <a:t>…</a:t>
            </a:r>
          </a:p>
          <a:p>
            <a:pPr lvl="0"/>
            <a:r>
              <a:rPr lang="en-GB" dirty="0"/>
              <a:t>…</a:t>
            </a:r>
          </a:p>
        </p:txBody>
      </p:sp>
      <p:sp>
        <p:nvSpPr>
          <p:cNvPr id="8" name="Shape 223">
            <a:extLst>
              <a:ext uri="{FF2B5EF4-FFF2-40B4-BE49-F238E27FC236}">
                <a16:creationId xmlns:a16="http://schemas.microsoft.com/office/drawing/2014/main" id="{BCB72DBF-D0CC-475D-B893-23256F535514}"/>
              </a:ext>
            </a:extLst>
          </p:cNvPr>
          <p:cNvSpPr/>
          <p:nvPr userDrawn="1"/>
        </p:nvSpPr>
        <p:spPr>
          <a:xfrm rot="16200000">
            <a:off x="-2116442" y="3581399"/>
            <a:ext cx="5240645" cy="417207"/>
          </a:xfrm>
          <a:prstGeom prst="rect">
            <a:avLst/>
          </a:prstGeom>
          <a:gradFill flip="none" rotWithShape="1">
            <a:gsLst>
              <a:gs pos="25000">
                <a:srgbClr val="80DBE0"/>
              </a:gs>
              <a:gs pos="75000">
                <a:srgbClr val="DC449E"/>
              </a:gs>
              <a:gs pos="0">
                <a:srgbClr val="42CACA"/>
              </a:gs>
              <a:gs pos="100000">
                <a:srgbClr val="B9196F"/>
              </a:gs>
            </a:gsLst>
            <a:lin ang="10800000" scaled="1"/>
            <a:tileRect/>
          </a:gradFill>
          <a:ln w="9525"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700" b="1" dirty="0">
                <a:solidFill>
                  <a:schemeClr val="bg1"/>
                </a:solidFill>
                <a:latin typeface="Century Gothic" panose="020B0502020202020204" pitchFamily="34" charset="0"/>
                <a:ea typeface="Lato" panose="020F0502020204030203" pitchFamily="34" charset="0"/>
                <a:cs typeface="Lato" panose="020F0502020204030203" pitchFamily="34" charset="0"/>
                <a:sym typeface="Calibri"/>
              </a:rPr>
              <a:t>Arguments For &amp; Against</a:t>
            </a:r>
          </a:p>
        </p:txBody>
      </p:sp>
      <p:sp>
        <p:nvSpPr>
          <p:cNvPr id="10" name="Text Placeholder 14">
            <a:extLst>
              <a:ext uri="{FF2B5EF4-FFF2-40B4-BE49-F238E27FC236}">
                <a16:creationId xmlns:a16="http://schemas.microsoft.com/office/drawing/2014/main" id="{A4808470-BCBD-4B54-A97D-B578E9465CE5}"/>
              </a:ext>
            </a:extLst>
          </p:cNvPr>
          <p:cNvSpPr>
            <a:spLocks noGrp="1"/>
          </p:cNvSpPr>
          <p:nvPr>
            <p:ph type="body" sz="quarter" idx="11"/>
          </p:nvPr>
        </p:nvSpPr>
        <p:spPr>
          <a:xfrm>
            <a:off x="755934" y="181055"/>
            <a:ext cx="7739062" cy="571500"/>
          </a:xfrm>
          <a:prstGeom prst="rect">
            <a:avLst/>
          </a:prstGeom>
        </p:spPr>
        <p:txBody>
          <a:bodyPr anchor="ctr"/>
          <a:lstStyle>
            <a:lvl1pPr marL="0" indent="0" algn="ctr">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543219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31760208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C1A208-92F2-49A2-80B1-CC5EEC6DECFC}"/>
              </a:ext>
            </a:extLst>
          </p:cNvPr>
          <p:cNvSpPr/>
          <p:nvPr userDrawn="1"/>
        </p:nvSpPr>
        <p:spPr>
          <a:xfrm>
            <a:off x="-2728" y="829730"/>
            <a:ext cx="9146728" cy="6028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3E01AC0F-0468-4F03-9FB7-1BB9292AAFF9}"/>
              </a:ext>
            </a:extLst>
          </p:cNvPr>
          <p:cNvSpPr/>
          <p:nvPr userDrawn="1"/>
        </p:nvSpPr>
        <p:spPr>
          <a:xfrm flipH="1">
            <a:off x="-6" y="869308"/>
            <a:ext cx="9143999" cy="5988692"/>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5" name="Rectangle 14">
            <a:extLst>
              <a:ext uri="{FF2B5EF4-FFF2-40B4-BE49-F238E27FC236}">
                <a16:creationId xmlns:a16="http://schemas.microsoft.com/office/drawing/2014/main" id="{1C5A94D0-4EBA-41AD-A3E4-07C8BF1471FE}"/>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6" name="Picture 15" descr="A picture containing clock&#10;&#10;Description automatically generated">
            <a:extLst>
              <a:ext uri="{FF2B5EF4-FFF2-40B4-BE49-F238E27FC236}">
                <a16:creationId xmlns:a16="http://schemas.microsoft.com/office/drawing/2014/main" id="{32C37FB3-C377-4F05-A69D-D548A116D5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C8906D9E-3FA3-45BD-9C1F-3134A23F2428}"/>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22" name="Graphic 21">
            <a:extLst>
              <a:ext uri="{FF2B5EF4-FFF2-40B4-BE49-F238E27FC236}">
                <a16:creationId xmlns:a16="http://schemas.microsoft.com/office/drawing/2014/main" id="{2F9C0366-C810-44A5-8120-FF5814119A6B}"/>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53927"/>
            <a:ext cx="4761052" cy="7474076"/>
          </a:xfrm>
          <a:prstGeom prst="rect">
            <a:avLst/>
          </a:prstGeom>
        </p:spPr>
      </p:pic>
      <p:sp>
        <p:nvSpPr>
          <p:cNvPr id="24" name="Shape 114">
            <a:extLst>
              <a:ext uri="{FF2B5EF4-FFF2-40B4-BE49-F238E27FC236}">
                <a16:creationId xmlns:a16="http://schemas.microsoft.com/office/drawing/2014/main" id="{361C0508-09AC-4248-99F8-9F0D6BD0C6C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26" name="Pentagon 20">
            <a:extLst>
              <a:ext uri="{FF2B5EF4-FFF2-40B4-BE49-F238E27FC236}">
                <a16:creationId xmlns:a16="http://schemas.microsoft.com/office/drawing/2014/main" id="{2237AEC2-1B47-43B6-A190-FADA0104BA81}"/>
              </a:ext>
            </a:extLst>
          </p:cNvPr>
          <p:cNvSpPr/>
          <p:nvPr userDrawn="1"/>
        </p:nvSpPr>
        <p:spPr>
          <a:xfrm>
            <a:off x="-2729" y="181055"/>
            <a:ext cx="758663" cy="538608"/>
          </a:xfrm>
          <a:prstGeom prst="homePlate">
            <a:avLst/>
          </a:prstGeom>
          <a:solidFill>
            <a:srgbClr val="B9196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7" name="Shape 246">
            <a:extLst>
              <a:ext uri="{FF2B5EF4-FFF2-40B4-BE49-F238E27FC236}">
                <a16:creationId xmlns:a16="http://schemas.microsoft.com/office/drawing/2014/main" id="{CA8CA934-832E-45BC-B799-6828C7BAC757}"/>
              </a:ext>
            </a:extLst>
          </p:cNvPr>
          <p:cNvSpPr txBox="1">
            <a:spLocks/>
          </p:cNvSpPr>
          <p:nvPr userDrawn="1"/>
        </p:nvSpPr>
        <p:spPr>
          <a:xfrm>
            <a:off x="1295634"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28" name="Shape 246">
            <a:extLst>
              <a:ext uri="{FF2B5EF4-FFF2-40B4-BE49-F238E27FC236}">
                <a16:creationId xmlns:a16="http://schemas.microsoft.com/office/drawing/2014/main" id="{155EEC94-2475-481F-9C55-8F397F91DE21}"/>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
        <p:nvSpPr>
          <p:cNvPr id="18" name="Slide Number Placeholder 1">
            <a:extLst>
              <a:ext uri="{FF2B5EF4-FFF2-40B4-BE49-F238E27FC236}">
                <a16:creationId xmlns:a16="http://schemas.microsoft.com/office/drawing/2014/main" id="{BCF369E2-3540-4F1A-A93B-8E9BAEB18BBC}"/>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33" name="Picture 32" descr="A picture containing clock, drawing&#10;&#10;Description automatically generated">
            <a:extLst>
              <a:ext uri="{FF2B5EF4-FFF2-40B4-BE49-F238E27FC236}">
                <a16:creationId xmlns:a16="http://schemas.microsoft.com/office/drawing/2014/main" id="{AAA92E2D-C4BA-4C72-97EB-87B39DDBD74E}"/>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3334695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4.svg"/><Relationship Id="rId2" Type="http://schemas.openxmlformats.org/officeDocument/2006/relationships/slideLayout" Target="../slideLayouts/slideLayout15.xml"/><Relationship Id="rId16"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image" Target="../media/image3.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image" Target="../media/image2.png"/><Relationship Id="rId2" Type="http://schemas.openxmlformats.org/officeDocument/2006/relationships/slideLayout" Target="../slideLayouts/slideLayout27.xml"/><Relationship Id="rId16" Type="http://schemas.openxmlformats.org/officeDocument/2006/relationships/theme" Target="../theme/theme3.xml"/><Relationship Id="rId20" Type="http://schemas.openxmlformats.org/officeDocument/2006/relationships/image" Target="../media/image1.png"/><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19" Type="http://schemas.openxmlformats.org/officeDocument/2006/relationships/image" Target="../media/image4.svg"/><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4B6978E-5347-47B2-A2F5-2B06DA516257}"/>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0" name="Picture 9" descr="A picture containing fence&#10;&#10;Description automatically generated">
            <a:extLst>
              <a:ext uri="{FF2B5EF4-FFF2-40B4-BE49-F238E27FC236}">
                <a16:creationId xmlns:a16="http://schemas.microsoft.com/office/drawing/2014/main" id="{8B6F91A2-6645-4CE0-8E14-4F26BA53247F}"/>
              </a:ext>
            </a:extLst>
          </p:cNvPr>
          <p:cNvPicPr>
            <a:picLocks noChangeAspect="1"/>
          </p:cNvPicPr>
          <p:nvPr userDrawn="1"/>
        </p:nvPicPr>
        <p:blipFill>
          <a:blip r:embed="rId1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00ACE46D-556D-4CC1-9FE7-8FDF364E19B7}"/>
              </a:ext>
            </a:extLst>
          </p:cNvPr>
          <p:cNvPicPr>
            <a:picLocks noChangeAspect="1"/>
          </p:cNvPicPr>
          <p:nvPr userDrawn="1"/>
        </p:nvPicPr>
        <p:blipFill>
          <a:blip r:embed="rId16"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Graphic 10">
            <a:extLst>
              <a:ext uri="{FF2B5EF4-FFF2-40B4-BE49-F238E27FC236}">
                <a16:creationId xmlns:a16="http://schemas.microsoft.com/office/drawing/2014/main" id="{BA2404C1-C9C7-4E34-8258-6FE232ABF504}"/>
              </a:ext>
            </a:extLst>
          </p:cNvPr>
          <p:cNvPicPr>
            <a:picLocks noChangeAspect="1"/>
          </p:cNvPicPr>
          <p:nvPr userDrawn="1"/>
        </p:nvPicPr>
        <p:blipFill>
          <a:blip r:embed="rId17">
            <a:alphaModFix amt="32000"/>
            <a:extLst>
              <a:ext uri="{96DAC541-7B7A-43D3-8B79-37D633B846F1}">
                <asvg:svgBlip xmlns:asvg="http://schemas.microsoft.com/office/drawing/2016/SVG/main" r:embed="rId18"/>
              </a:ext>
            </a:extLst>
          </a:blip>
          <a:stretch>
            <a:fillRect/>
          </a:stretch>
        </p:blipFill>
        <p:spPr>
          <a:xfrm rot="391057">
            <a:off x="601027" y="-177752"/>
            <a:ext cx="4761052" cy="7474076"/>
          </a:xfrm>
          <a:prstGeom prst="rect">
            <a:avLst/>
          </a:prstGeom>
        </p:spPr>
      </p:pic>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5" r:id="rId1"/>
    <p:sldLayoutId id="2147483662" r:id="rId2"/>
    <p:sldLayoutId id="2147483756" r:id="rId3"/>
    <p:sldLayoutId id="2147483786" r:id="rId4"/>
    <p:sldLayoutId id="2147483787" r:id="rId5"/>
    <p:sldLayoutId id="2147483788" r:id="rId6"/>
    <p:sldLayoutId id="2147483749" r:id="rId7"/>
    <p:sldLayoutId id="2147483754" r:id="rId8"/>
    <p:sldLayoutId id="2147483755" r:id="rId9"/>
    <p:sldLayoutId id="2147483668" r:id="rId10"/>
    <p:sldLayoutId id="2147483746" r:id="rId11"/>
    <p:sldLayoutId id="2147483867" r:id="rId12"/>
    <p:sldLayoutId id="2147483868" r:id="rId13"/>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66DD59A-B91A-424A-AB8B-BD86A4FBD1DF}"/>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778BAA1F-43E2-46C7-BD24-99EEDF8FD2C3}"/>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Picture 10" descr="A picture containing fence&#10;&#10;Description automatically generated">
            <a:extLst>
              <a:ext uri="{FF2B5EF4-FFF2-40B4-BE49-F238E27FC236}">
                <a16:creationId xmlns:a16="http://schemas.microsoft.com/office/drawing/2014/main" id="{56EED70A-0DFF-4588-AB7B-EA2C58900100}"/>
              </a:ext>
            </a:extLst>
          </p:cNvPr>
          <p:cNvPicPr>
            <a:picLocks noChangeAspect="1"/>
          </p:cNvPicPr>
          <p:nvPr/>
        </p:nvPicPr>
        <p:blipFill>
          <a:blip r:embed="rId1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2" name="Graphic 11">
            <a:extLst>
              <a:ext uri="{FF2B5EF4-FFF2-40B4-BE49-F238E27FC236}">
                <a16:creationId xmlns:a16="http://schemas.microsoft.com/office/drawing/2014/main" id="{5D946DFF-9128-46DB-B270-F6E0E4CF0B49}"/>
              </a:ext>
            </a:extLst>
          </p:cNvPr>
          <p:cNvPicPr>
            <a:picLocks noChangeAspect="1"/>
          </p:cNvPicPr>
          <p:nvPr/>
        </p:nvPicPr>
        <p:blipFill>
          <a:blip r:embed="rId16">
            <a:alphaModFix amt="32000"/>
            <a:extLst>
              <a:ext uri="{96DAC541-7B7A-43D3-8B79-37D633B846F1}">
                <asvg:svgBlip xmlns:asvg="http://schemas.microsoft.com/office/drawing/2016/SVG/main" r:embed="rId17"/>
              </a:ext>
            </a:extLst>
          </a:blip>
          <a:stretch>
            <a:fillRect/>
          </a:stretch>
        </p:blipFill>
        <p:spPr>
          <a:xfrm rot="391057">
            <a:off x="571361" y="-186064"/>
            <a:ext cx="4761052" cy="7474076"/>
          </a:xfrm>
          <a:prstGeom prst="rect">
            <a:avLst/>
          </a:prstGeom>
        </p:spPr>
      </p:pic>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94828016"/>
      </p:ext>
    </p:extLst>
  </p:cSld>
  <p:clrMap bg1="dk1" tx1="lt1" bg2="dk2" tx2="lt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Lst>
  <p:txStyles>
    <p:titleStyle>
      <a:lvl1pPr algn="l" defTabSz="457200" rtl="0" eaLnBrk="1" latinLnBrk="0" hangingPunct="1">
        <a:spcBef>
          <a:spcPct val="0"/>
        </a:spcBef>
        <a:buNone/>
        <a:defRPr sz="2800" b="1" kern="1200">
          <a:solidFill>
            <a:schemeClr val="bg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59CA28-31C6-4E61-BA6C-2FFE0361A25A}"/>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04B1E461-D547-4964-9702-F63AD1D7D7BF}"/>
              </a:ext>
            </a:extLst>
          </p:cNvPr>
          <p:cNvPicPr>
            <a:picLocks noChangeAspect="1"/>
          </p:cNvPicPr>
          <p:nvPr userDrawn="1"/>
        </p:nvPicPr>
        <p:blipFill>
          <a:blip r:embed="rId17"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9" name="Slide Number Placeholder 1">
            <a:extLst>
              <a:ext uri="{FF2B5EF4-FFF2-40B4-BE49-F238E27FC236}">
                <a16:creationId xmlns:a16="http://schemas.microsoft.com/office/drawing/2014/main" id="{9FA7106B-C09B-4DB1-AD44-95BC8F6AEDD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2" name="Graphic 11">
            <a:extLst>
              <a:ext uri="{FF2B5EF4-FFF2-40B4-BE49-F238E27FC236}">
                <a16:creationId xmlns:a16="http://schemas.microsoft.com/office/drawing/2014/main" id="{3B7323FA-0335-4387-9E5F-4D038578D03B}"/>
              </a:ext>
            </a:extLst>
          </p:cNvPr>
          <p:cNvPicPr>
            <a:picLocks noChangeAspect="1"/>
          </p:cNvPicPr>
          <p:nvPr userDrawn="1"/>
        </p:nvPicPr>
        <p:blipFill>
          <a:blip r:embed="rId18">
            <a:alphaModFix amt="32000"/>
            <a:extLst>
              <a:ext uri="{96DAC541-7B7A-43D3-8B79-37D633B846F1}">
                <asvg:svgBlip xmlns:asvg="http://schemas.microsoft.com/office/drawing/2016/SVG/main" r:embed="rId19"/>
              </a:ext>
            </a:extLst>
          </a:blip>
          <a:stretch>
            <a:fillRect/>
          </a:stretch>
        </p:blipFill>
        <p:spPr>
          <a:xfrm rot="391057">
            <a:off x="601027" y="-177752"/>
            <a:ext cx="4761052" cy="7474076"/>
          </a:xfrm>
          <a:prstGeom prst="rect">
            <a:avLst/>
          </a:prstGeom>
        </p:spPr>
      </p:pic>
      <p:pic>
        <p:nvPicPr>
          <p:cNvPr id="13" name="Picture 12" descr="A picture containing fence&#10;&#10;Description automatically generated">
            <a:extLst>
              <a:ext uri="{FF2B5EF4-FFF2-40B4-BE49-F238E27FC236}">
                <a16:creationId xmlns:a16="http://schemas.microsoft.com/office/drawing/2014/main" id="{A323FCAD-2899-4852-B69B-ACDA12AB6C6A}"/>
              </a:ext>
            </a:extLst>
          </p:cNvPr>
          <p:cNvPicPr>
            <a:picLocks noChangeAspect="1"/>
          </p:cNvPicPr>
          <p:nvPr userDrawn="1"/>
        </p:nvPicPr>
        <p:blipFill>
          <a:blip r:embed="rId20"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53" r:id="rId1"/>
    <p:sldLayoutId id="2147483751" r:id="rId2"/>
    <p:sldLayoutId id="2147483800" r:id="rId3"/>
    <p:sldLayoutId id="2147483761" r:id="rId4"/>
    <p:sldLayoutId id="2147483762" r:id="rId5"/>
    <p:sldLayoutId id="2147483793" r:id="rId6"/>
    <p:sldLayoutId id="2147483795" r:id="rId7"/>
    <p:sldLayoutId id="2147483796" r:id="rId8"/>
    <p:sldLayoutId id="2147483797" r:id="rId9"/>
    <p:sldLayoutId id="2147483798" r:id="rId10"/>
    <p:sldLayoutId id="2147483758" r:id="rId11"/>
    <p:sldLayoutId id="2147483759" r:id="rId12"/>
    <p:sldLayoutId id="2147483744" r:id="rId13"/>
    <p:sldLayoutId id="2147483866" r:id="rId14"/>
    <p:sldLayoutId id="2147483781" r:id="rId15"/>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png"/><Relationship Id="rId7" Type="http://schemas.openxmlformats.org/officeDocument/2006/relationships/image" Target="../media/image31.jpeg"/><Relationship Id="rId12"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0.jpeg"/><Relationship Id="rId11" Type="http://schemas.openxmlformats.org/officeDocument/2006/relationships/image" Target="../media/image35.png"/><Relationship Id="rId5" Type="http://schemas.openxmlformats.org/officeDocument/2006/relationships/image" Target="../media/image29.jpeg"/><Relationship Id="rId10" Type="http://schemas.openxmlformats.org/officeDocument/2006/relationships/image" Target="../media/image34.jpeg"/><Relationship Id="rId4" Type="http://schemas.openxmlformats.org/officeDocument/2006/relationships/image" Target="../media/image28.svg"/><Relationship Id="rId9" Type="http://schemas.openxmlformats.org/officeDocument/2006/relationships/image" Target="../media/image33.jpeg"/></Relationships>
</file>

<file path=ppt/slides/_rels/slide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hyperlink" Target="mailto:amy@votesforschools.com"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4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44.png"/><Relationship Id="rId4" Type="http://schemas.openxmlformats.org/officeDocument/2006/relationships/image" Target="../media/image28.svg"/></Relationships>
</file>

<file path=ppt/slides/_rels/slide7.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8.xml.rels><?xml version="1.0" encoding="UTF-8" standalone="yes"?>
<Relationships xmlns="http://schemas.openxmlformats.org/package/2006/relationships"><Relationship Id="rId8" Type="http://schemas.openxmlformats.org/officeDocument/2006/relationships/image" Target="../media/image51.svg"/><Relationship Id="rId13" Type="http://schemas.openxmlformats.org/officeDocument/2006/relationships/image" Target="../media/image56.png"/><Relationship Id="rId3" Type="http://schemas.openxmlformats.org/officeDocument/2006/relationships/image" Target="../media/image46.pn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9.svg"/><Relationship Id="rId11" Type="http://schemas.openxmlformats.org/officeDocument/2006/relationships/image" Target="../media/image54.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svg"/><Relationship Id="rId9" Type="http://schemas.openxmlformats.org/officeDocument/2006/relationships/image" Target="../media/image52.png"/></Relationships>
</file>

<file path=ppt/slides/_rels/slide9.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54.png"/><Relationship Id="rId3" Type="http://schemas.openxmlformats.org/officeDocument/2006/relationships/image" Target="../media/image50.png"/><Relationship Id="rId7" Type="http://schemas.openxmlformats.org/officeDocument/2006/relationships/image" Target="../media/image59.png"/><Relationship Id="rId12" Type="http://schemas.openxmlformats.org/officeDocument/2006/relationships/image" Target="../media/image52.png"/><Relationship Id="rId2" Type="http://schemas.openxmlformats.org/officeDocument/2006/relationships/notesSlide" Target="../notesSlides/notesSlide8.xml"/><Relationship Id="rId16" Type="http://schemas.openxmlformats.org/officeDocument/2006/relationships/image" Target="../media/image56.png"/><Relationship Id="rId1" Type="http://schemas.openxmlformats.org/officeDocument/2006/relationships/slideLayout" Target="../slideLayouts/slideLayout1.xml"/><Relationship Id="rId6" Type="http://schemas.openxmlformats.org/officeDocument/2006/relationships/image" Target="../media/image58.png"/><Relationship Id="rId11" Type="http://schemas.openxmlformats.org/officeDocument/2006/relationships/image" Target="../media/image63.png"/><Relationship Id="rId5" Type="http://schemas.openxmlformats.org/officeDocument/2006/relationships/image" Target="../media/image57.png"/><Relationship Id="rId15" Type="http://schemas.openxmlformats.org/officeDocument/2006/relationships/image" Target="../media/image55.png"/><Relationship Id="rId10" Type="http://schemas.openxmlformats.org/officeDocument/2006/relationships/image" Target="../media/image62.png"/><Relationship Id="rId4" Type="http://schemas.openxmlformats.org/officeDocument/2006/relationships/image" Target="../media/image51.svg"/><Relationship Id="rId9" Type="http://schemas.openxmlformats.org/officeDocument/2006/relationships/image" Target="../media/image61.png"/><Relationship Id="rId14" Type="http://schemas.openxmlformats.org/officeDocument/2006/relationships/image" Target="../media/image53.png"/></Relationships>
</file>

<file path=ppt/slides/_rels/slide10.xml.rels><?xml version="1.0" encoding="UTF-8" standalone="yes"?>
<Relationships xmlns="http://schemas.openxmlformats.org/package/2006/relationships"><Relationship Id="rId8" Type="http://schemas.openxmlformats.org/officeDocument/2006/relationships/image" Target="../media/image51.svg"/><Relationship Id="rId13" Type="http://schemas.openxmlformats.org/officeDocument/2006/relationships/image" Target="../media/image56.png"/><Relationship Id="rId3" Type="http://schemas.openxmlformats.org/officeDocument/2006/relationships/image" Target="../media/image64.pn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63.png"/><Relationship Id="rId11" Type="http://schemas.openxmlformats.org/officeDocument/2006/relationships/image" Target="../media/image53.png"/><Relationship Id="rId5" Type="http://schemas.openxmlformats.org/officeDocument/2006/relationships/image" Target="../media/image60.png"/><Relationship Id="rId10" Type="http://schemas.openxmlformats.org/officeDocument/2006/relationships/image" Target="../media/image54.png"/><Relationship Id="rId4" Type="http://schemas.openxmlformats.org/officeDocument/2006/relationships/image" Target="../media/image59.png"/><Relationship Id="rId9" Type="http://schemas.openxmlformats.org/officeDocument/2006/relationships/image" Target="../media/image52.png"/></Relationships>
</file>

<file path=ppt/slides/_rels/slide11.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50.png"/><Relationship Id="rId7" Type="http://schemas.openxmlformats.org/officeDocument/2006/relationships/image" Target="../media/image5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58.png"/><Relationship Id="rId11" Type="http://schemas.openxmlformats.org/officeDocument/2006/relationships/image" Target="../media/image56.png"/><Relationship Id="rId5" Type="http://schemas.openxmlformats.org/officeDocument/2006/relationships/image" Target="../media/image37.jpeg"/><Relationship Id="rId10" Type="http://schemas.openxmlformats.org/officeDocument/2006/relationships/image" Target="../media/image55.png"/><Relationship Id="rId4" Type="http://schemas.openxmlformats.org/officeDocument/2006/relationships/image" Target="../media/image51.svg"/><Relationship Id="rId9" Type="http://schemas.openxmlformats.org/officeDocument/2006/relationships/image" Target="../media/image53.png"/></Relationships>
</file>

<file path=ppt/slides/_rels/slide12.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hyperlink" Target="https://safeshare.tv/x/ss5f99511a01ff1" TargetMode="External"/><Relationship Id="rId7" Type="http://schemas.openxmlformats.org/officeDocument/2006/relationships/image" Target="../media/image52.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51.sv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65.png"/><Relationship Id="rId9" Type="http://schemas.openxmlformats.org/officeDocument/2006/relationships/image" Target="../media/image53.png"/></Relationships>
</file>

<file path=ppt/slides/_rels/slide13.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54.png"/><Relationship Id="rId5" Type="http://schemas.openxmlformats.org/officeDocument/2006/relationships/image" Target="../media/image52.png"/><Relationship Id="rId4" Type="http://schemas.openxmlformats.org/officeDocument/2006/relationships/image" Target="../media/image51.svg"/><Relationship Id="rId9" Type="http://schemas.openxmlformats.org/officeDocument/2006/relationships/image" Target="../media/image56.png"/></Relationships>
</file>

<file path=ppt/slides/_rels/slide1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hyperlink" Target="https://members.parliament.uk/FindYourMP" TargetMode="External"/><Relationship Id="rId3" Type="http://schemas.openxmlformats.org/officeDocument/2006/relationships/image" Target="../media/image66.png"/><Relationship Id="rId7" Type="http://schemas.openxmlformats.org/officeDocument/2006/relationships/image" Target="../media/image27.png"/><Relationship Id="rId12" Type="http://schemas.openxmlformats.org/officeDocument/2006/relationships/image" Target="../media/image73.sv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69.svg"/><Relationship Id="rId11" Type="http://schemas.openxmlformats.org/officeDocument/2006/relationships/image" Target="../media/image72.png"/><Relationship Id="rId5" Type="http://schemas.openxmlformats.org/officeDocument/2006/relationships/image" Target="../media/image68.png"/><Relationship Id="rId10" Type="http://schemas.openxmlformats.org/officeDocument/2006/relationships/image" Target="../media/image71.svg"/><Relationship Id="rId4" Type="http://schemas.openxmlformats.org/officeDocument/2006/relationships/image" Target="../media/image67.svg"/><Relationship Id="rId9" Type="http://schemas.openxmlformats.org/officeDocument/2006/relationships/image" Target="../media/image70.png"/><Relationship Id="rId14" Type="http://schemas.openxmlformats.org/officeDocument/2006/relationships/image" Target="../media/image58.png"/></Relationships>
</file>

<file path=ppt/slides/_rels/slide16.xml.rels><?xml version="1.0" encoding="UTF-8" standalone="yes"?>
<Relationships xmlns="http://schemas.openxmlformats.org/package/2006/relationships"><Relationship Id="rId8" Type="http://schemas.openxmlformats.org/officeDocument/2006/relationships/image" Target="../media/image73.svg"/><Relationship Id="rId3" Type="http://schemas.openxmlformats.org/officeDocument/2006/relationships/image" Target="../media/image27.png"/><Relationship Id="rId7" Type="http://schemas.openxmlformats.org/officeDocument/2006/relationships/image" Target="../media/image72.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71.svg"/><Relationship Id="rId5" Type="http://schemas.openxmlformats.org/officeDocument/2006/relationships/image" Target="../media/image70.png"/><Relationship Id="rId4" Type="http://schemas.openxmlformats.org/officeDocument/2006/relationships/image" Target="../media/image28.svg"/><Relationship Id="rId9" Type="http://schemas.openxmlformats.org/officeDocument/2006/relationships/image" Target="../media/image74.png"/></Relationships>
</file>

<file path=ppt/slides/_rels/slide17.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27.png"/><Relationship Id="rId7" Type="http://schemas.openxmlformats.org/officeDocument/2006/relationships/image" Target="../media/image71.sv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image" Target="../media/image75.png"/><Relationship Id="rId4" Type="http://schemas.openxmlformats.org/officeDocument/2006/relationships/image" Target="../media/image28.svg"/><Relationship Id="rId9" Type="http://schemas.openxmlformats.org/officeDocument/2006/relationships/image" Target="../media/image73.svg"/></Relationships>
</file>

<file path=ppt/slides/_rels/slide18.xml.rels><?xml version="1.0" encoding="UTF-8" standalone="yes"?>
<Relationships xmlns="http://schemas.openxmlformats.org/package/2006/relationships"><Relationship Id="rId8" Type="http://schemas.openxmlformats.org/officeDocument/2006/relationships/image" Target="../media/image73.svg"/><Relationship Id="rId3" Type="http://schemas.openxmlformats.org/officeDocument/2006/relationships/hyperlink" Target="https://safeshare.tv/x/lZAmhB55_-k" TargetMode="External"/><Relationship Id="rId7" Type="http://schemas.openxmlformats.org/officeDocument/2006/relationships/image" Target="../media/image7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71.svg"/><Relationship Id="rId5" Type="http://schemas.openxmlformats.org/officeDocument/2006/relationships/image" Target="../media/image70.png"/><Relationship Id="rId10" Type="http://schemas.openxmlformats.org/officeDocument/2006/relationships/image" Target="../media/image28.svg"/><Relationship Id="rId4" Type="http://schemas.openxmlformats.org/officeDocument/2006/relationships/image" Target="../media/image76.jpeg"/><Relationship Id="rId9" Type="http://schemas.openxmlformats.org/officeDocument/2006/relationships/image" Target="../media/image27.png"/></Relationships>
</file>

<file path=ppt/slides/_rels/slide19.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77.jpeg"/><Relationship Id="rId7" Type="http://schemas.openxmlformats.org/officeDocument/2006/relationships/image" Target="../media/image71.sv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image" Target="../media/image28.svg"/><Relationship Id="rId4" Type="http://schemas.openxmlformats.org/officeDocument/2006/relationships/image" Target="../media/image27.png"/><Relationship Id="rId9" Type="http://schemas.openxmlformats.org/officeDocument/2006/relationships/image" Target="../media/image73.svg"/></Relationships>
</file>

<file path=ppt/slides/_rels/slide20.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27.png"/><Relationship Id="rId7" Type="http://schemas.openxmlformats.org/officeDocument/2006/relationships/image" Target="../media/image7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image" Target="../media/image78.png"/><Relationship Id="rId4" Type="http://schemas.openxmlformats.org/officeDocument/2006/relationships/image" Target="../media/image28.svg"/><Relationship Id="rId9" Type="http://schemas.openxmlformats.org/officeDocument/2006/relationships/image" Target="../media/image73.svg"/></Relationships>
</file>

<file path=ppt/slides/_rels/slide21.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79.png"/><Relationship Id="rId7" Type="http://schemas.openxmlformats.org/officeDocument/2006/relationships/image" Target="../media/image27.png"/><Relationship Id="rId12" Type="http://schemas.openxmlformats.org/officeDocument/2006/relationships/image" Target="../media/image73.sv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82.svg"/><Relationship Id="rId11" Type="http://schemas.openxmlformats.org/officeDocument/2006/relationships/image" Target="../media/image72.png"/><Relationship Id="rId5" Type="http://schemas.openxmlformats.org/officeDocument/2006/relationships/image" Target="../media/image81.png"/><Relationship Id="rId10" Type="http://schemas.openxmlformats.org/officeDocument/2006/relationships/image" Target="../media/image71.svg"/><Relationship Id="rId4" Type="http://schemas.openxmlformats.org/officeDocument/2006/relationships/image" Target="../media/image80.svg"/><Relationship Id="rId9" Type="http://schemas.openxmlformats.org/officeDocument/2006/relationships/image" Target="../media/image70.png"/></Relationships>
</file>

<file path=ppt/slides/_rels/slide22.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svg"/><Relationship Id="rId7" Type="http://schemas.openxmlformats.org/officeDocument/2006/relationships/image" Target="../media/image88.svg"/><Relationship Id="rId12" Type="http://schemas.openxmlformats.org/officeDocument/2006/relationships/image" Target="../media/image58.png"/><Relationship Id="rId2" Type="http://schemas.openxmlformats.org/officeDocument/2006/relationships/image" Target="../media/image83.png"/><Relationship Id="rId1" Type="http://schemas.openxmlformats.org/officeDocument/2006/relationships/slideLayout" Target="../slideLayouts/slideLayout1.xml"/><Relationship Id="rId6" Type="http://schemas.openxmlformats.org/officeDocument/2006/relationships/image" Target="../media/image87.png"/><Relationship Id="rId11" Type="http://schemas.openxmlformats.org/officeDocument/2006/relationships/image" Target="../media/image92.svg"/><Relationship Id="rId5" Type="http://schemas.openxmlformats.org/officeDocument/2006/relationships/image" Target="../media/image86.svg"/><Relationship Id="rId10" Type="http://schemas.openxmlformats.org/officeDocument/2006/relationships/image" Target="../media/image91.png"/><Relationship Id="rId4" Type="http://schemas.openxmlformats.org/officeDocument/2006/relationships/image" Target="../media/image85.png"/><Relationship Id="rId9" Type="http://schemas.openxmlformats.org/officeDocument/2006/relationships/image" Target="../media/image90.svg"/></Relationships>
</file>

<file path=ppt/slides/_rels/slide24.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4.jpeg"/><Relationship Id="rId5" Type="http://schemas.openxmlformats.org/officeDocument/2006/relationships/image" Target="../media/image93.png"/><Relationship Id="rId4" Type="http://schemas.openxmlformats.org/officeDocument/2006/relationships/image" Target="../media/image92.svg"/></Relationships>
</file>

<file path=ppt/slides/_rels/slide25.xml.rels><?xml version="1.0" encoding="UTF-8" standalone="yes"?>
<Relationships xmlns="http://schemas.openxmlformats.org/package/2006/relationships"><Relationship Id="rId8" Type="http://schemas.openxmlformats.org/officeDocument/2006/relationships/image" Target="../media/image92.svg"/><Relationship Id="rId3" Type="http://schemas.openxmlformats.org/officeDocument/2006/relationships/image" Target="../media/image95.png"/><Relationship Id="rId7" Type="http://schemas.openxmlformats.org/officeDocument/2006/relationships/image" Target="../media/image91.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hyperlink" Target="https://safeshare.tv/x/Xw5jOZOjH60" TargetMode="External"/><Relationship Id="rId4" Type="http://schemas.openxmlformats.org/officeDocument/2006/relationships/image" Target="../media/image96.png"/></Relationships>
</file>

<file path=ppt/slides/_rels/slide26.xml.rels><?xml version="1.0" encoding="UTF-8" standalone="yes"?>
<Relationships xmlns="http://schemas.openxmlformats.org/package/2006/relationships"><Relationship Id="rId8" Type="http://schemas.openxmlformats.org/officeDocument/2006/relationships/image" Target="../media/image102.png"/><Relationship Id="rId3" Type="http://schemas.openxmlformats.org/officeDocument/2006/relationships/image" Target="../media/image97.png"/><Relationship Id="rId7" Type="http://schemas.openxmlformats.org/officeDocument/2006/relationships/image" Target="../media/image101.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00.png"/><Relationship Id="rId11" Type="http://schemas.openxmlformats.org/officeDocument/2006/relationships/image" Target="../media/image58.png"/><Relationship Id="rId5" Type="http://schemas.openxmlformats.org/officeDocument/2006/relationships/image" Target="../media/image99.png"/><Relationship Id="rId10" Type="http://schemas.openxmlformats.org/officeDocument/2006/relationships/image" Target="../media/image92.svg"/><Relationship Id="rId4" Type="http://schemas.openxmlformats.org/officeDocument/2006/relationships/image" Target="../media/image98.png"/><Relationship Id="rId9" Type="http://schemas.openxmlformats.org/officeDocument/2006/relationships/image" Target="../media/image91.png"/></Relationships>
</file>

<file path=ppt/slides/_rels/slide27.xml.rels><?xml version="1.0" encoding="UTF-8" standalone="yes"?>
<Relationships xmlns="http://schemas.openxmlformats.org/package/2006/relationships"><Relationship Id="rId8" Type="http://schemas.openxmlformats.org/officeDocument/2006/relationships/image" Target="../media/image106.svg"/><Relationship Id="rId3" Type="http://schemas.openxmlformats.org/officeDocument/2006/relationships/image" Target="../media/image91.png"/><Relationship Id="rId7" Type="http://schemas.openxmlformats.org/officeDocument/2006/relationships/image" Target="../media/image105.png"/><Relationship Id="rId12" Type="http://schemas.openxmlformats.org/officeDocument/2006/relationships/image" Target="../media/image58.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04.svg"/><Relationship Id="rId11" Type="http://schemas.openxmlformats.org/officeDocument/2006/relationships/image" Target="../media/image109.png"/><Relationship Id="rId5" Type="http://schemas.openxmlformats.org/officeDocument/2006/relationships/image" Target="../media/image103.png"/><Relationship Id="rId10" Type="http://schemas.openxmlformats.org/officeDocument/2006/relationships/image" Target="../media/image108.svg"/><Relationship Id="rId4" Type="http://schemas.openxmlformats.org/officeDocument/2006/relationships/image" Target="../media/image92.svg"/><Relationship Id="rId9" Type="http://schemas.openxmlformats.org/officeDocument/2006/relationships/image" Target="../media/image107.png"/></Relationships>
</file>

<file path=ppt/slides/_rels/slide2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9.xml.rels><?xml version="1.0" encoding="UTF-8" standalone="yes"?>
<Relationships xmlns="http://schemas.openxmlformats.org/package/2006/relationships"><Relationship Id="rId8" Type="http://schemas.openxmlformats.org/officeDocument/2006/relationships/image" Target="../media/image112.png"/><Relationship Id="rId3" Type="http://schemas.openxmlformats.org/officeDocument/2006/relationships/hyperlink" Target="https://safeshare.tv/x/uQmcfq-HpnA" TargetMode="External"/><Relationship Id="rId7" Type="http://schemas.openxmlformats.org/officeDocument/2006/relationships/hyperlink" Target="https://www.thetennews.com/" TargetMode="External"/><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image" Target="../media/image111.png"/><Relationship Id="rId5" Type="http://schemas.openxmlformats.org/officeDocument/2006/relationships/hyperlink" Target="https://www.ukparliamentweek.org/en/resources/" TargetMode="External"/><Relationship Id="rId4" Type="http://schemas.openxmlformats.org/officeDocument/2006/relationships/image" Target="../media/image110.jpeg"/><Relationship Id="rId9" Type="http://schemas.openxmlformats.org/officeDocument/2006/relationships/image" Target="../media/image113.png"/></Relationships>
</file>

<file path=ppt/slides/_rels/slide30.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8" Type="http://schemas.openxmlformats.org/officeDocument/2006/relationships/hyperlink" Target="mailto:amy@votesforschools.com" TargetMode="External"/><Relationship Id="rId3" Type="http://schemas.openxmlformats.org/officeDocument/2006/relationships/hyperlink" Target="http://www.votesforschools.com/login/teacher" TargetMode="External"/><Relationship Id="rId7" Type="http://schemas.openxmlformats.org/officeDocument/2006/relationships/hyperlink" Target="https://www.surveymonkey.co.uk/r/vfs-primary-parliament-week" TargetMode="External"/><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115.png"/><Relationship Id="rId5" Type="http://schemas.openxmlformats.org/officeDocument/2006/relationships/hyperlink" Target="https://safeshare.tv/x/N0-AjP3cFjg" TargetMode="External"/><Relationship Id="rId4" Type="http://schemas.openxmlformats.org/officeDocument/2006/relationships/image" Target="../media/image14.png"/><Relationship Id="rId9" Type="http://schemas.openxmlformats.org/officeDocument/2006/relationships/image" Target="../media/image1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7931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D691AA7-8798-456E-BD63-05F56C92E1AB}"/>
              </a:ext>
            </a:extLst>
          </p:cNvPr>
          <p:cNvSpPr/>
          <p:nvPr/>
        </p:nvSpPr>
        <p:spPr>
          <a:xfrm>
            <a:off x="611929" y="-23205"/>
            <a:ext cx="7458219" cy="1015663"/>
          </a:xfrm>
          <a:prstGeom prst="rect">
            <a:avLst/>
          </a:prstGeom>
        </p:spPr>
        <p:txBody>
          <a:bodyPr wrap="square" anchor="ctr">
            <a:spAutoFit/>
          </a:bodyPr>
          <a:lstStyle/>
          <a:p>
            <a:pPr algn="ctr">
              <a:buSzPct val="25000"/>
            </a:pPr>
            <a:r>
              <a:rPr lang="en-GB" sz="3000" b="1" dirty="0">
                <a:solidFill>
                  <a:schemeClr val="bg1"/>
                </a:solidFill>
                <a:latin typeface="Century Gothic" panose="020B0502020202020204" pitchFamily="34" charset="0"/>
                <a:ea typeface="Lato"/>
                <a:cs typeface="Lato"/>
                <a:sym typeface="Lato"/>
              </a:rPr>
              <a:t>Feedback: “Have we forgotten about the environment this year?</a:t>
            </a:r>
            <a:endParaRPr lang="en-GB" sz="3000" b="1" dirty="0">
              <a:solidFill>
                <a:schemeClr val="bg1"/>
              </a:solidFill>
              <a:latin typeface="Century Gothic" panose="020B0502020202020204" pitchFamily="34" charset="0"/>
            </a:endParaRPr>
          </a:p>
        </p:txBody>
      </p:sp>
      <p:graphicFrame>
        <p:nvGraphicFramePr>
          <p:cNvPr id="18" name="Chart 17">
            <a:extLst>
              <a:ext uri="{FF2B5EF4-FFF2-40B4-BE49-F238E27FC236}">
                <a16:creationId xmlns:a16="http://schemas.microsoft.com/office/drawing/2014/main" id="{0B47675D-8C01-4E1D-BC00-B86F2A8EC850}"/>
              </a:ext>
            </a:extLst>
          </p:cNvPr>
          <p:cNvGraphicFramePr/>
          <p:nvPr>
            <p:extLst>
              <p:ext uri="{D42A27DB-BD31-4B8C-83A1-F6EECF244321}">
                <p14:modId xmlns:p14="http://schemas.microsoft.com/office/powerpoint/2010/main" val="41099957"/>
              </p:ext>
            </p:extLst>
          </p:nvPr>
        </p:nvGraphicFramePr>
        <p:xfrm>
          <a:off x="2629445" y="876872"/>
          <a:ext cx="3738193" cy="3176476"/>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a:extLst>
              <a:ext uri="{FF2B5EF4-FFF2-40B4-BE49-F238E27FC236}">
                <a16:creationId xmlns:a16="http://schemas.microsoft.com/office/drawing/2014/main" id="{E0804D2E-EDCC-48EA-AE05-F60E93A25BFE}"/>
              </a:ext>
            </a:extLst>
          </p:cNvPr>
          <p:cNvSpPr txBox="1"/>
          <p:nvPr/>
        </p:nvSpPr>
        <p:spPr>
          <a:xfrm>
            <a:off x="2670652" y="1604967"/>
            <a:ext cx="837089" cy="369332"/>
          </a:xfrm>
          <a:prstGeom prst="rect">
            <a:avLst/>
          </a:prstGeom>
          <a:noFill/>
        </p:spPr>
        <p:txBody>
          <a:bodyPr wrap="none" rtlCol="0">
            <a:spAutoFit/>
          </a:bodyPr>
          <a:lstStyle/>
          <a:p>
            <a:r>
              <a:rPr lang="en-GB" b="1" dirty="0"/>
              <a:t>46.1%</a:t>
            </a:r>
          </a:p>
        </p:txBody>
      </p:sp>
      <p:grpSp>
        <p:nvGrpSpPr>
          <p:cNvPr id="20" name="Group 19">
            <a:extLst>
              <a:ext uri="{FF2B5EF4-FFF2-40B4-BE49-F238E27FC236}">
                <a16:creationId xmlns:a16="http://schemas.microsoft.com/office/drawing/2014/main" id="{D5F1EFD1-0787-4E5F-A31A-B5E260105F99}"/>
              </a:ext>
            </a:extLst>
          </p:cNvPr>
          <p:cNvGrpSpPr/>
          <p:nvPr/>
        </p:nvGrpSpPr>
        <p:grpSpPr>
          <a:xfrm>
            <a:off x="2753129" y="1217964"/>
            <a:ext cx="880223" cy="369332"/>
            <a:chOff x="2730423" y="3886887"/>
            <a:chExt cx="880223" cy="369332"/>
          </a:xfrm>
        </p:grpSpPr>
        <p:sp>
          <p:nvSpPr>
            <p:cNvPr id="27" name="Oval 26">
              <a:extLst>
                <a:ext uri="{FF2B5EF4-FFF2-40B4-BE49-F238E27FC236}">
                  <a16:creationId xmlns:a16="http://schemas.microsoft.com/office/drawing/2014/main" id="{2CF11E90-22BD-4340-BEB5-FB2C83BDFA24}"/>
                </a:ext>
              </a:extLst>
            </p:cNvPr>
            <p:cNvSpPr/>
            <p:nvPr/>
          </p:nvSpPr>
          <p:spPr>
            <a:xfrm>
              <a:off x="2730423" y="3913956"/>
              <a:ext cx="315195" cy="315195"/>
            </a:xfrm>
            <a:prstGeom prst="ellipse">
              <a:avLst/>
            </a:prstGeom>
            <a:solidFill>
              <a:srgbClr val="80A0F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TextBox 27">
              <a:extLst>
                <a:ext uri="{FF2B5EF4-FFF2-40B4-BE49-F238E27FC236}">
                  <a16:creationId xmlns:a16="http://schemas.microsoft.com/office/drawing/2014/main" id="{A9792CE9-6D5E-46C2-9A67-6197A82911BB}"/>
                </a:ext>
              </a:extLst>
            </p:cNvPr>
            <p:cNvSpPr txBox="1"/>
            <p:nvPr/>
          </p:nvSpPr>
          <p:spPr>
            <a:xfrm>
              <a:off x="3034847" y="3886887"/>
              <a:ext cx="575799" cy="369332"/>
            </a:xfrm>
            <a:prstGeom prst="rect">
              <a:avLst/>
            </a:prstGeom>
            <a:noFill/>
          </p:spPr>
          <p:txBody>
            <a:bodyPr wrap="none" rtlCol="0">
              <a:spAutoFit/>
            </a:bodyPr>
            <a:lstStyle/>
            <a:p>
              <a:pPr defTabSz="457200"/>
              <a:r>
                <a:rPr lang="en-GB" b="1" dirty="0">
                  <a:solidFill>
                    <a:prstClr val="black"/>
                  </a:solidFill>
                  <a:latin typeface="Century Gothic"/>
                </a:rPr>
                <a:t>Yes</a:t>
              </a:r>
            </a:p>
          </p:txBody>
        </p:sp>
      </p:grpSp>
      <p:grpSp>
        <p:nvGrpSpPr>
          <p:cNvPr id="29" name="Group 28">
            <a:extLst>
              <a:ext uri="{FF2B5EF4-FFF2-40B4-BE49-F238E27FC236}">
                <a16:creationId xmlns:a16="http://schemas.microsoft.com/office/drawing/2014/main" id="{38862E7F-B410-40C8-BEFA-6590B38E3D2D}"/>
              </a:ext>
            </a:extLst>
          </p:cNvPr>
          <p:cNvGrpSpPr/>
          <p:nvPr/>
        </p:nvGrpSpPr>
        <p:grpSpPr>
          <a:xfrm>
            <a:off x="5257155" y="3425068"/>
            <a:ext cx="808088" cy="369332"/>
            <a:chOff x="2730423" y="3886887"/>
            <a:chExt cx="808088" cy="369332"/>
          </a:xfrm>
        </p:grpSpPr>
        <p:sp>
          <p:nvSpPr>
            <p:cNvPr id="30" name="Oval 29">
              <a:extLst>
                <a:ext uri="{FF2B5EF4-FFF2-40B4-BE49-F238E27FC236}">
                  <a16:creationId xmlns:a16="http://schemas.microsoft.com/office/drawing/2014/main" id="{982B9F01-9D25-4B9D-9176-9992B5DC4B93}"/>
                </a:ext>
              </a:extLst>
            </p:cNvPr>
            <p:cNvSpPr/>
            <p:nvPr/>
          </p:nvSpPr>
          <p:spPr>
            <a:xfrm>
              <a:off x="2730423" y="3913956"/>
              <a:ext cx="315195" cy="315195"/>
            </a:xfrm>
            <a:prstGeom prst="ellipse">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DA9FE047-1A1C-43C3-AF61-C4B098A20E53}"/>
                </a:ext>
              </a:extLst>
            </p:cNvPr>
            <p:cNvSpPr txBox="1"/>
            <p:nvPr/>
          </p:nvSpPr>
          <p:spPr>
            <a:xfrm>
              <a:off x="3034847" y="3886887"/>
              <a:ext cx="503664" cy="369332"/>
            </a:xfrm>
            <a:prstGeom prst="rect">
              <a:avLst/>
            </a:prstGeom>
            <a:noFill/>
          </p:spPr>
          <p:txBody>
            <a:bodyPr wrap="none" rtlCol="0">
              <a:spAutoFit/>
            </a:bodyPr>
            <a:lstStyle/>
            <a:p>
              <a:pPr defTabSz="457200"/>
              <a:r>
                <a:rPr lang="en-GB" b="1" dirty="0">
                  <a:solidFill>
                    <a:prstClr val="black"/>
                  </a:solidFill>
                  <a:latin typeface="Century Gothic"/>
                </a:rPr>
                <a:t>No</a:t>
              </a:r>
            </a:p>
          </p:txBody>
        </p:sp>
      </p:grpSp>
      <p:sp>
        <p:nvSpPr>
          <p:cNvPr id="32" name="TextBox 31">
            <a:extLst>
              <a:ext uri="{FF2B5EF4-FFF2-40B4-BE49-F238E27FC236}">
                <a16:creationId xmlns:a16="http://schemas.microsoft.com/office/drawing/2014/main" id="{C39E23B6-06D9-4E9F-986E-7896C8201D9D}"/>
              </a:ext>
            </a:extLst>
          </p:cNvPr>
          <p:cNvSpPr txBox="1"/>
          <p:nvPr/>
        </p:nvSpPr>
        <p:spPr>
          <a:xfrm>
            <a:off x="5231090" y="3786739"/>
            <a:ext cx="837089" cy="369332"/>
          </a:xfrm>
          <a:prstGeom prst="rect">
            <a:avLst/>
          </a:prstGeom>
          <a:noFill/>
        </p:spPr>
        <p:txBody>
          <a:bodyPr wrap="none" rtlCol="0">
            <a:spAutoFit/>
          </a:bodyPr>
          <a:lstStyle/>
          <a:p>
            <a:r>
              <a:rPr lang="en-GB" b="1" dirty="0"/>
              <a:t>53.9%</a:t>
            </a:r>
          </a:p>
        </p:txBody>
      </p:sp>
      <p:sp>
        <p:nvSpPr>
          <p:cNvPr id="3" name="Rounded Rectangular Callout 26">
            <a:extLst>
              <a:ext uri="{FF2B5EF4-FFF2-40B4-BE49-F238E27FC236}">
                <a16:creationId xmlns:a16="http://schemas.microsoft.com/office/drawing/2014/main" id="{45896485-FE31-4C15-A557-D2C72F761888}"/>
              </a:ext>
            </a:extLst>
          </p:cNvPr>
          <p:cNvSpPr/>
          <p:nvPr/>
        </p:nvSpPr>
        <p:spPr>
          <a:xfrm>
            <a:off x="6161419" y="1217964"/>
            <a:ext cx="2744822" cy="2835384"/>
          </a:xfrm>
          <a:prstGeom prst="wedgeRoundRectCallout">
            <a:avLst>
              <a:gd name="adj1" fmla="val -58643"/>
              <a:gd name="adj2" fmla="val -13616"/>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i="0" dirty="0">
                <a:solidFill>
                  <a:srgbClr val="333333"/>
                </a:solidFill>
                <a:effectLst/>
                <a:latin typeface="+mj-lt"/>
              </a:rPr>
              <a:t>“I don't think that we have forgotten about the environment this year, but I just think that it wasn't the main focus due to coronavirus and people's safety.”</a:t>
            </a:r>
          </a:p>
          <a:p>
            <a:pPr algn="ctr"/>
            <a:r>
              <a:rPr lang="en-GB" sz="1600" dirty="0">
                <a:solidFill>
                  <a:schemeClr val="tx1"/>
                </a:solidFill>
                <a:latin typeface="+mj-lt"/>
              </a:rPr>
              <a:t>Skippers Hill Manor School</a:t>
            </a:r>
          </a:p>
        </p:txBody>
      </p:sp>
      <p:sp>
        <p:nvSpPr>
          <p:cNvPr id="5" name="Rounded Rectangular Callout 26">
            <a:extLst>
              <a:ext uri="{FF2B5EF4-FFF2-40B4-BE49-F238E27FC236}">
                <a16:creationId xmlns:a16="http://schemas.microsoft.com/office/drawing/2014/main" id="{BCBFD418-7AE6-47DB-9D7C-99C2CE7C0257}"/>
              </a:ext>
            </a:extLst>
          </p:cNvPr>
          <p:cNvSpPr/>
          <p:nvPr/>
        </p:nvSpPr>
        <p:spPr>
          <a:xfrm>
            <a:off x="3855308" y="4426820"/>
            <a:ext cx="5050933" cy="2171689"/>
          </a:xfrm>
          <a:prstGeom prst="wedgeRoundRectCallout">
            <a:avLst>
              <a:gd name="adj1" fmla="val -26473"/>
              <a:gd name="adj2" fmla="val -60190"/>
              <a:gd name="adj3" fmla="val 16667"/>
            </a:avLst>
          </a:prstGeom>
          <a:solidFill>
            <a:schemeClr val="bg1"/>
          </a:solidFill>
          <a:ln w="28575"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“I think the environment is the most beautiful thing in the world. I have learnt so much about climate change this year and yet so many people have forgotten about the situation. Greta Thunberg and David Attenborough are the most inspirational people on earth , and they are fighting for it.”</a:t>
            </a:r>
          </a:p>
          <a:p>
            <a:pPr algn="ctr"/>
            <a:r>
              <a:rPr lang="en-GB" sz="1600" dirty="0">
                <a:solidFill>
                  <a:schemeClr val="tx1"/>
                </a:solidFill>
                <a:latin typeface="Century Gothic" panose="020B0502020202020204" pitchFamily="34" charset="0"/>
              </a:rPr>
              <a:t>Northwood College for Girls</a:t>
            </a:r>
          </a:p>
        </p:txBody>
      </p:sp>
      <p:sp>
        <p:nvSpPr>
          <p:cNvPr id="2" name="Rounded Rectangular Callout 26">
            <a:extLst>
              <a:ext uri="{FF2B5EF4-FFF2-40B4-BE49-F238E27FC236}">
                <a16:creationId xmlns:a16="http://schemas.microsoft.com/office/drawing/2014/main" id="{56CCAA8A-F183-4204-8C18-5707E22FDDFA}"/>
              </a:ext>
            </a:extLst>
          </p:cNvPr>
          <p:cNvSpPr/>
          <p:nvPr/>
        </p:nvSpPr>
        <p:spPr>
          <a:xfrm>
            <a:off x="215474" y="1621791"/>
            <a:ext cx="2289934" cy="2014102"/>
          </a:xfrm>
          <a:prstGeom prst="wedgeRoundRectCallout">
            <a:avLst>
              <a:gd name="adj1" fmla="val 65906"/>
              <a:gd name="adj2" fmla="val 7586"/>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i="0" dirty="0">
                <a:solidFill>
                  <a:srgbClr val="333333"/>
                </a:solidFill>
                <a:effectLst/>
                <a:latin typeface="+mj-lt"/>
              </a:rPr>
              <a:t>“Everyone is wasting fabric masks and not recycling rubbish!”</a:t>
            </a:r>
          </a:p>
          <a:p>
            <a:pPr algn="ctr"/>
            <a:r>
              <a:rPr lang="en-GB" sz="1600" dirty="0">
                <a:solidFill>
                  <a:schemeClr val="tx1"/>
                </a:solidFill>
                <a:latin typeface="+mj-lt"/>
              </a:rPr>
              <a:t>Broadford Primary School</a:t>
            </a:r>
          </a:p>
        </p:txBody>
      </p:sp>
      <p:sp>
        <p:nvSpPr>
          <p:cNvPr id="4" name="Rounded Rectangular Callout 26">
            <a:extLst>
              <a:ext uri="{FF2B5EF4-FFF2-40B4-BE49-F238E27FC236}">
                <a16:creationId xmlns:a16="http://schemas.microsoft.com/office/drawing/2014/main" id="{D0393983-131B-45DF-B3B3-9A90F3C9AAFE}"/>
              </a:ext>
            </a:extLst>
          </p:cNvPr>
          <p:cNvSpPr/>
          <p:nvPr/>
        </p:nvSpPr>
        <p:spPr>
          <a:xfrm>
            <a:off x="84349" y="4123561"/>
            <a:ext cx="3455763" cy="2603710"/>
          </a:xfrm>
          <a:prstGeom prst="wedgeRoundRectCallout">
            <a:avLst>
              <a:gd name="adj1" fmla="val 40615"/>
              <a:gd name="adj2" fmla="val -65990"/>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i="0" dirty="0">
                <a:solidFill>
                  <a:srgbClr val="333333"/>
                </a:solidFill>
                <a:effectLst/>
                <a:latin typeface="+mj-lt"/>
              </a:rPr>
              <a:t>“I think that our country and world has completely forgotten about the environment because there are masks on the floor everywhere and more plastic is being used because of the making of masks.”</a:t>
            </a:r>
          </a:p>
          <a:p>
            <a:pPr algn="ctr"/>
            <a:r>
              <a:rPr lang="en-GB" sz="1600" dirty="0">
                <a:solidFill>
                  <a:schemeClr val="tx1"/>
                </a:solidFill>
                <a:latin typeface="+mj-lt"/>
              </a:rPr>
              <a:t>North Harringay Primary School</a:t>
            </a:r>
          </a:p>
        </p:txBody>
      </p:sp>
      <p:pic>
        <p:nvPicPr>
          <p:cNvPr id="13" name="Picture 12" descr="A picture containing building, room, table&#10;&#10;Description automatically generated">
            <a:extLst>
              <a:ext uri="{FF2B5EF4-FFF2-40B4-BE49-F238E27FC236}">
                <a16:creationId xmlns:a16="http://schemas.microsoft.com/office/drawing/2014/main" id="{E7C13E28-C745-46C1-82DE-CFEE934876EF}"/>
              </a:ext>
            </a:extLst>
          </p:cNvPr>
          <p:cNvPicPr>
            <a:picLocks noChangeAspect="1"/>
          </p:cNvPicPr>
          <p:nvPr/>
        </p:nvPicPr>
        <p:blipFill>
          <a:blip r:embed="rId4"/>
          <a:stretch>
            <a:fillRect/>
          </a:stretch>
        </p:blipFill>
        <p:spPr>
          <a:xfrm>
            <a:off x="2910726" y="5865137"/>
            <a:ext cx="952500" cy="952500"/>
          </a:xfrm>
          <a:prstGeom prst="rect">
            <a:avLst/>
          </a:prstGeom>
        </p:spPr>
      </p:pic>
      <p:pic>
        <p:nvPicPr>
          <p:cNvPr id="21" name="Picture 20" descr="A picture containing circle&#10;&#10;Description automatically generated">
            <a:extLst>
              <a:ext uri="{FF2B5EF4-FFF2-40B4-BE49-F238E27FC236}">
                <a16:creationId xmlns:a16="http://schemas.microsoft.com/office/drawing/2014/main" id="{0A964670-566E-4E1A-A2FA-1CB8899CF5C0}"/>
              </a:ext>
            </a:extLst>
          </p:cNvPr>
          <p:cNvPicPr>
            <a:picLocks noChangeAspect="1"/>
          </p:cNvPicPr>
          <p:nvPr/>
        </p:nvPicPr>
        <p:blipFill>
          <a:blip r:embed="rId5"/>
          <a:stretch>
            <a:fillRect/>
          </a:stretch>
        </p:blipFill>
        <p:spPr>
          <a:xfrm>
            <a:off x="8220395" y="3499364"/>
            <a:ext cx="837090" cy="837090"/>
          </a:xfrm>
          <a:prstGeom prst="rect">
            <a:avLst/>
          </a:prstGeom>
        </p:spPr>
      </p:pic>
      <p:pic>
        <p:nvPicPr>
          <p:cNvPr id="23" name="Picture 22" descr="A picture containing icon&#10;&#10;Description automatically generated">
            <a:extLst>
              <a:ext uri="{FF2B5EF4-FFF2-40B4-BE49-F238E27FC236}">
                <a16:creationId xmlns:a16="http://schemas.microsoft.com/office/drawing/2014/main" id="{E423282C-FBDB-4226-965D-9425B094C3CE}"/>
              </a:ext>
            </a:extLst>
          </p:cNvPr>
          <p:cNvPicPr>
            <a:picLocks noChangeAspect="1"/>
          </p:cNvPicPr>
          <p:nvPr/>
        </p:nvPicPr>
        <p:blipFill>
          <a:blip r:embed="rId6"/>
          <a:stretch>
            <a:fillRect/>
          </a:stretch>
        </p:blipFill>
        <p:spPr>
          <a:xfrm>
            <a:off x="4042654" y="3769686"/>
            <a:ext cx="734546" cy="734546"/>
          </a:xfrm>
          <a:prstGeom prst="rect">
            <a:avLst/>
          </a:prstGeom>
        </p:spPr>
      </p:pic>
      <p:pic>
        <p:nvPicPr>
          <p:cNvPr id="25" name="Picture 24" descr="Shape&#10;&#10;Description automatically generated">
            <a:extLst>
              <a:ext uri="{FF2B5EF4-FFF2-40B4-BE49-F238E27FC236}">
                <a16:creationId xmlns:a16="http://schemas.microsoft.com/office/drawing/2014/main" id="{218348B0-DCA6-4C85-843F-C1536553AD12}"/>
              </a:ext>
            </a:extLst>
          </p:cNvPr>
          <p:cNvPicPr>
            <a:picLocks noChangeAspect="1"/>
          </p:cNvPicPr>
          <p:nvPr/>
        </p:nvPicPr>
        <p:blipFill>
          <a:blip r:embed="rId7"/>
          <a:stretch>
            <a:fillRect/>
          </a:stretch>
        </p:blipFill>
        <p:spPr>
          <a:xfrm>
            <a:off x="28457" y="1021799"/>
            <a:ext cx="952500" cy="952500"/>
          </a:xfrm>
          <a:prstGeom prst="rect">
            <a:avLst/>
          </a:prstGeom>
        </p:spPr>
      </p:pic>
    </p:spTree>
    <p:extLst>
      <p:ext uri="{BB962C8B-B14F-4D97-AF65-F5344CB8AC3E}">
        <p14:creationId xmlns:p14="http://schemas.microsoft.com/office/powerpoint/2010/main" val="1312434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0492DF40-5592-44D6-9A2E-573A4BE58102}"/>
              </a:ext>
            </a:extLst>
          </p:cNvPr>
          <p:cNvSpPr/>
          <p:nvPr/>
        </p:nvSpPr>
        <p:spPr>
          <a:xfrm>
            <a:off x="191961" y="1117229"/>
            <a:ext cx="8760078" cy="9144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Who am I? (3-4 mins)</a:t>
            </a:r>
          </a:p>
          <a:p>
            <a:pPr algn="ctr"/>
            <a:r>
              <a:rPr lang="en-GB" sz="1600" dirty="0"/>
              <a:t>Take a look at the people shown on this slide. How many of them do you recognise? Do you know any of their names? Click to find out if you’re right!</a:t>
            </a:r>
          </a:p>
        </p:txBody>
      </p:sp>
      <p:sp>
        <p:nvSpPr>
          <p:cNvPr id="65" name="Rectangle: Rounded Corners 33">
            <a:extLst>
              <a:ext uri="{FF2B5EF4-FFF2-40B4-BE49-F238E27FC236}">
                <a16:creationId xmlns:a16="http://schemas.microsoft.com/office/drawing/2014/main" id="{ACD3BE98-934F-4EC1-A6FA-BAAC8EE33AE5}"/>
              </a:ext>
            </a:extLst>
          </p:cNvPr>
          <p:cNvSpPr/>
          <p:nvPr/>
        </p:nvSpPr>
        <p:spPr>
          <a:xfrm>
            <a:off x="191961" y="5381611"/>
            <a:ext cx="1776849" cy="38229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Rishi Sunak</a:t>
            </a:r>
          </a:p>
        </p:txBody>
      </p:sp>
      <p:sp>
        <p:nvSpPr>
          <p:cNvPr id="68" name="Rectangle: Rounded Corners 33">
            <a:extLst>
              <a:ext uri="{FF2B5EF4-FFF2-40B4-BE49-F238E27FC236}">
                <a16:creationId xmlns:a16="http://schemas.microsoft.com/office/drawing/2014/main" id="{FB873006-FBA6-4463-B825-FDB6103A405A}"/>
              </a:ext>
            </a:extLst>
          </p:cNvPr>
          <p:cNvSpPr/>
          <p:nvPr/>
        </p:nvSpPr>
        <p:spPr>
          <a:xfrm>
            <a:off x="4847447" y="5372719"/>
            <a:ext cx="1776849" cy="38229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Matt Hancock</a:t>
            </a:r>
          </a:p>
        </p:txBody>
      </p:sp>
      <p:sp>
        <p:nvSpPr>
          <p:cNvPr id="75" name="Rectangle: Rounded Corners 33">
            <a:extLst>
              <a:ext uri="{FF2B5EF4-FFF2-40B4-BE49-F238E27FC236}">
                <a16:creationId xmlns:a16="http://schemas.microsoft.com/office/drawing/2014/main" id="{93AF87B4-657D-415D-B639-90929B20D865}"/>
              </a:ext>
            </a:extLst>
          </p:cNvPr>
          <p:cNvSpPr/>
          <p:nvPr/>
        </p:nvSpPr>
        <p:spPr>
          <a:xfrm>
            <a:off x="2519704" y="5377793"/>
            <a:ext cx="1776849" cy="382295"/>
          </a:xfrm>
          <a:prstGeom prst="roundRect">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err="1">
                <a:solidFill>
                  <a:schemeClr val="tx1"/>
                </a:solidFill>
                <a:latin typeface="Century Gothic"/>
                <a:ea typeface="Century Gothic"/>
                <a:cs typeface="Century Gothic"/>
                <a:sym typeface="Century Gothic"/>
              </a:rPr>
              <a:t>Priti</a:t>
            </a:r>
            <a:r>
              <a:rPr lang="en-GB" sz="1600" b="1" dirty="0">
                <a:solidFill>
                  <a:schemeClr val="tx1"/>
                </a:solidFill>
                <a:latin typeface="Century Gothic"/>
                <a:ea typeface="Century Gothic"/>
                <a:cs typeface="Century Gothic"/>
                <a:sym typeface="Century Gothic"/>
              </a:rPr>
              <a:t> Patel</a:t>
            </a:r>
          </a:p>
        </p:txBody>
      </p:sp>
      <p:sp>
        <p:nvSpPr>
          <p:cNvPr id="76" name="Rectangle: Rounded Corners 33">
            <a:extLst>
              <a:ext uri="{FF2B5EF4-FFF2-40B4-BE49-F238E27FC236}">
                <a16:creationId xmlns:a16="http://schemas.microsoft.com/office/drawing/2014/main" id="{0AAF504A-051B-4B76-8094-0A16F10F2307}"/>
              </a:ext>
            </a:extLst>
          </p:cNvPr>
          <p:cNvSpPr/>
          <p:nvPr/>
        </p:nvSpPr>
        <p:spPr>
          <a:xfrm>
            <a:off x="7175190" y="5381611"/>
            <a:ext cx="1776849" cy="38229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Robert Buckland</a:t>
            </a:r>
          </a:p>
        </p:txBody>
      </p:sp>
      <p:sp>
        <p:nvSpPr>
          <p:cNvPr id="84" name="Rectangle: Rounded Corners 83">
            <a:extLst>
              <a:ext uri="{FF2B5EF4-FFF2-40B4-BE49-F238E27FC236}">
                <a16:creationId xmlns:a16="http://schemas.microsoft.com/office/drawing/2014/main" id="{5095261A-8D34-4F4D-B564-98B9FB1E0DDD}"/>
              </a:ext>
            </a:extLst>
          </p:cNvPr>
          <p:cNvSpPr/>
          <p:nvPr/>
        </p:nvSpPr>
        <p:spPr>
          <a:xfrm>
            <a:off x="191962" y="5897880"/>
            <a:ext cx="8760078" cy="633640"/>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 (1 min)</a:t>
            </a:r>
          </a:p>
          <a:p>
            <a:pPr algn="ctr"/>
            <a:r>
              <a:rPr lang="en-GB" sz="1600" dirty="0">
                <a:solidFill>
                  <a:schemeClr val="bg1"/>
                </a:solidFill>
              </a:rPr>
              <a:t>Do you know what all of these people have in common?</a:t>
            </a:r>
          </a:p>
        </p:txBody>
      </p:sp>
      <p:sp>
        <p:nvSpPr>
          <p:cNvPr id="5" name="Shape 114">
            <a:extLst>
              <a:ext uri="{FF2B5EF4-FFF2-40B4-BE49-F238E27FC236}">
                <a16:creationId xmlns:a16="http://schemas.microsoft.com/office/drawing/2014/main" id="{93A04936-FBE4-4144-B895-83E75BCD850C}"/>
              </a:ext>
            </a:extLst>
          </p:cNvPr>
          <p:cNvSpPr/>
          <p:nvPr/>
        </p:nvSpPr>
        <p:spPr>
          <a:xfrm>
            <a:off x="796573" y="220697"/>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Starter: Who am I?</a:t>
            </a:r>
          </a:p>
        </p:txBody>
      </p:sp>
      <p:sp>
        <p:nvSpPr>
          <p:cNvPr id="8" name="Pentagon 20">
            <a:extLst>
              <a:ext uri="{FF2B5EF4-FFF2-40B4-BE49-F238E27FC236}">
                <a16:creationId xmlns:a16="http://schemas.microsoft.com/office/drawing/2014/main" id="{930E734C-B363-42D1-9841-CD416AC3D0E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3" name="Graphic 2" descr="Thought bubble">
            <a:extLst>
              <a:ext uri="{FF2B5EF4-FFF2-40B4-BE49-F238E27FC236}">
                <a16:creationId xmlns:a16="http://schemas.microsoft.com/office/drawing/2014/main" id="{479B8A96-0473-4EC3-AEEC-01597339A76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pic>
        <p:nvPicPr>
          <p:cNvPr id="1026" name="Picture 2" descr="The Rt Hon Rishi Sunak MP">
            <a:extLst>
              <a:ext uri="{FF2B5EF4-FFF2-40B4-BE49-F238E27FC236}">
                <a16:creationId xmlns:a16="http://schemas.microsoft.com/office/drawing/2014/main" id="{6E082BA8-70A0-42C7-903F-8EB215585A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6857" y="4129851"/>
            <a:ext cx="1776849" cy="1151661"/>
          </a:xfrm>
          <a:prstGeom prst="rect">
            <a:avLst/>
          </a:prstGeom>
          <a:noFill/>
          <a:extLst>
            <a:ext uri="{909E8E84-426E-40DD-AFC4-6F175D3DCCD1}">
              <a14:hiddenFill xmlns:a14="http://schemas.microsoft.com/office/drawing/2010/main">
                <a:solidFill>
                  <a:srgbClr val="FFFFFF"/>
                </a:solidFill>
              </a14:hiddenFill>
            </a:ext>
          </a:extLst>
        </p:spPr>
      </p:pic>
      <p:sp>
        <p:nvSpPr>
          <p:cNvPr id="63" name="Rectangle: Rounded Corners 33">
            <a:extLst>
              <a:ext uri="{FF2B5EF4-FFF2-40B4-BE49-F238E27FC236}">
                <a16:creationId xmlns:a16="http://schemas.microsoft.com/office/drawing/2014/main" id="{CBC4E19B-98DA-417E-BBF7-90659FF64D76}"/>
              </a:ext>
            </a:extLst>
          </p:cNvPr>
          <p:cNvSpPr/>
          <p:nvPr/>
        </p:nvSpPr>
        <p:spPr>
          <a:xfrm>
            <a:off x="191960" y="3468468"/>
            <a:ext cx="1776849" cy="38229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Boris Johnson</a:t>
            </a:r>
          </a:p>
        </p:txBody>
      </p:sp>
      <p:sp>
        <p:nvSpPr>
          <p:cNvPr id="70" name="Rectangle: Rounded Corners 33">
            <a:extLst>
              <a:ext uri="{FF2B5EF4-FFF2-40B4-BE49-F238E27FC236}">
                <a16:creationId xmlns:a16="http://schemas.microsoft.com/office/drawing/2014/main" id="{F523FD2C-E7C0-469A-BD36-8B9DE9A56F1B}"/>
              </a:ext>
            </a:extLst>
          </p:cNvPr>
          <p:cNvSpPr/>
          <p:nvPr/>
        </p:nvSpPr>
        <p:spPr>
          <a:xfrm>
            <a:off x="2519704" y="3500742"/>
            <a:ext cx="1776849" cy="38229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Dominic </a:t>
            </a:r>
            <a:r>
              <a:rPr lang="en-GB" sz="1600" b="1" dirty="0" err="1">
                <a:solidFill>
                  <a:schemeClr val="tx1"/>
                </a:solidFill>
                <a:latin typeface="Century Gothic"/>
                <a:ea typeface="Century Gothic"/>
                <a:cs typeface="Century Gothic"/>
                <a:sym typeface="Century Gothic"/>
              </a:rPr>
              <a:t>Raab</a:t>
            </a:r>
            <a:r>
              <a:rPr lang="en-GB" sz="1600" b="1" dirty="0">
                <a:solidFill>
                  <a:schemeClr val="tx1"/>
                </a:solidFill>
                <a:latin typeface="Century Gothic"/>
                <a:ea typeface="Century Gothic"/>
                <a:cs typeface="Century Gothic"/>
                <a:sym typeface="Century Gothic"/>
              </a:rPr>
              <a:t> </a:t>
            </a:r>
          </a:p>
        </p:txBody>
      </p:sp>
      <p:sp>
        <p:nvSpPr>
          <p:cNvPr id="74" name="Rectangle: Rounded Corners 33">
            <a:extLst>
              <a:ext uri="{FF2B5EF4-FFF2-40B4-BE49-F238E27FC236}">
                <a16:creationId xmlns:a16="http://schemas.microsoft.com/office/drawing/2014/main" id="{AB806D49-07D6-4FA3-A430-20D4B62FA469}"/>
              </a:ext>
            </a:extLst>
          </p:cNvPr>
          <p:cNvSpPr/>
          <p:nvPr/>
        </p:nvSpPr>
        <p:spPr>
          <a:xfrm>
            <a:off x="4847447" y="3500741"/>
            <a:ext cx="1776849" cy="382295"/>
          </a:xfrm>
          <a:prstGeom prst="roundRect">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Michael Gove</a:t>
            </a:r>
          </a:p>
        </p:txBody>
      </p:sp>
      <p:sp>
        <p:nvSpPr>
          <p:cNvPr id="40" name="Rectangle: Rounded Corners 33">
            <a:extLst>
              <a:ext uri="{FF2B5EF4-FFF2-40B4-BE49-F238E27FC236}">
                <a16:creationId xmlns:a16="http://schemas.microsoft.com/office/drawing/2014/main" id="{E39A2E45-A86A-42DA-BB33-558CA4EB83E7}"/>
              </a:ext>
            </a:extLst>
          </p:cNvPr>
          <p:cNvSpPr/>
          <p:nvPr/>
        </p:nvSpPr>
        <p:spPr>
          <a:xfrm>
            <a:off x="7175190" y="3500740"/>
            <a:ext cx="1776849" cy="38229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Century Gothic"/>
                <a:cs typeface="Century Gothic"/>
                <a:sym typeface="Century Gothic"/>
              </a:rPr>
              <a:t>Thérèse Coffey</a:t>
            </a:r>
            <a:endParaRPr lang="en-GB" sz="1600" b="1" dirty="0">
              <a:solidFill>
                <a:schemeClr val="tx1"/>
              </a:solidFill>
              <a:latin typeface="Century Gothic"/>
              <a:ea typeface="Century Gothic"/>
              <a:cs typeface="Century Gothic"/>
              <a:sym typeface="Century Gothic"/>
            </a:endParaRPr>
          </a:p>
        </p:txBody>
      </p:sp>
      <p:pic>
        <p:nvPicPr>
          <p:cNvPr id="1028" name="Picture 4" descr="The Rt Hon Dominic Raab MP">
            <a:extLst>
              <a:ext uri="{FF2B5EF4-FFF2-40B4-BE49-F238E27FC236}">
                <a16:creationId xmlns:a16="http://schemas.microsoft.com/office/drawing/2014/main" id="{B0923684-207D-443E-94CC-318018FDD49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9703" y="2254060"/>
            <a:ext cx="1776849" cy="115166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Rt Hon Priti Patel MP">
            <a:extLst>
              <a:ext uri="{FF2B5EF4-FFF2-40B4-BE49-F238E27FC236}">
                <a16:creationId xmlns:a16="http://schemas.microsoft.com/office/drawing/2014/main" id="{65965559-F7F1-4C09-8D40-8A7EE299AF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9703" y="4129851"/>
            <a:ext cx="1776850" cy="115166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Rt Hon Michael Gove MP">
            <a:extLst>
              <a:ext uri="{FF2B5EF4-FFF2-40B4-BE49-F238E27FC236}">
                <a16:creationId xmlns:a16="http://schemas.microsoft.com/office/drawing/2014/main" id="{BE0F2F33-6EB0-44D0-A1D0-57ABDE0E1C8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47447" y="2254060"/>
            <a:ext cx="1776849" cy="115166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he Rt Hon Robert Buckland QC MP">
            <a:extLst>
              <a:ext uri="{FF2B5EF4-FFF2-40B4-BE49-F238E27FC236}">
                <a16:creationId xmlns:a16="http://schemas.microsoft.com/office/drawing/2014/main" id="{6B7FF1EB-EE8B-4D7B-9EBF-81EB78CAAA4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75190" y="4129851"/>
            <a:ext cx="1776851" cy="115166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he Rt Hon Matt Hancock MP">
            <a:extLst>
              <a:ext uri="{FF2B5EF4-FFF2-40B4-BE49-F238E27FC236}">
                <a16:creationId xmlns:a16="http://schemas.microsoft.com/office/drawing/2014/main" id="{489D001E-3C66-482F-AAB8-1681A136750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53676" y="4129851"/>
            <a:ext cx="1776853" cy="1151664"/>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he Rt Hon Thérèse Coffey MP">
            <a:extLst>
              <a:ext uri="{FF2B5EF4-FFF2-40B4-BE49-F238E27FC236}">
                <a16:creationId xmlns:a16="http://schemas.microsoft.com/office/drawing/2014/main" id="{5C43B1B5-2F28-4ED6-93FB-919BD252E58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75190" y="2254060"/>
            <a:ext cx="1776849" cy="115166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Prime Minister's statement on coronavirus (COVID-19): 10 May 2020 - GOV.UK">
            <a:extLst>
              <a:ext uri="{FF2B5EF4-FFF2-40B4-BE49-F238E27FC236}">
                <a16:creationId xmlns:a16="http://schemas.microsoft.com/office/drawing/2014/main" id="{C0A74597-87CC-4AEE-A739-8AEB75A04DE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6857" y="2226679"/>
            <a:ext cx="1776849" cy="1182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868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0"/>
                                        </p:tgtEl>
                                        <p:attrNameLst>
                                          <p:attrName>style.visibility</p:attrName>
                                        </p:attrNameLst>
                                      </p:cBhvr>
                                      <p:to>
                                        <p:strVal val="visible"/>
                                      </p:to>
                                    </p:set>
                                    <p:animEffect transition="in" filter="fade">
                                      <p:cBhvr>
                                        <p:cTn id="12" dur="500"/>
                                        <p:tgtEl>
                                          <p:spTgt spid="7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4"/>
                                        </p:tgtEl>
                                        <p:attrNameLst>
                                          <p:attrName>style.visibility</p:attrName>
                                        </p:attrNameLst>
                                      </p:cBhvr>
                                      <p:to>
                                        <p:strVal val="visible"/>
                                      </p:to>
                                    </p:set>
                                    <p:animEffect transition="in" filter="fade">
                                      <p:cBhvr>
                                        <p:cTn id="17" dur="500"/>
                                        <p:tgtEl>
                                          <p:spTgt spid="7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500"/>
                                        <p:tgtEl>
                                          <p:spTgt spid="4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5"/>
                                        </p:tgtEl>
                                        <p:attrNameLst>
                                          <p:attrName>style.visibility</p:attrName>
                                        </p:attrNameLst>
                                      </p:cBhvr>
                                      <p:to>
                                        <p:strVal val="visible"/>
                                      </p:to>
                                    </p:set>
                                    <p:animEffect transition="in" filter="fade">
                                      <p:cBhvr>
                                        <p:cTn id="27" dur="500"/>
                                        <p:tgtEl>
                                          <p:spTgt spid="6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5"/>
                                        </p:tgtEl>
                                        <p:attrNameLst>
                                          <p:attrName>style.visibility</p:attrName>
                                        </p:attrNameLst>
                                      </p:cBhvr>
                                      <p:to>
                                        <p:strVal val="visible"/>
                                      </p:to>
                                    </p:set>
                                    <p:animEffect transition="in" filter="fade">
                                      <p:cBhvr>
                                        <p:cTn id="32" dur="500"/>
                                        <p:tgtEl>
                                          <p:spTgt spid="7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8"/>
                                        </p:tgtEl>
                                        <p:attrNameLst>
                                          <p:attrName>style.visibility</p:attrName>
                                        </p:attrNameLst>
                                      </p:cBhvr>
                                      <p:to>
                                        <p:strVal val="visible"/>
                                      </p:to>
                                    </p:set>
                                    <p:animEffect transition="in" filter="fade">
                                      <p:cBhvr>
                                        <p:cTn id="37" dur="500"/>
                                        <p:tgtEl>
                                          <p:spTgt spid="6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6"/>
                                        </p:tgtEl>
                                        <p:attrNameLst>
                                          <p:attrName>style.visibility</p:attrName>
                                        </p:attrNameLst>
                                      </p:cBhvr>
                                      <p:to>
                                        <p:strVal val="visible"/>
                                      </p:to>
                                    </p:set>
                                    <p:animEffect transition="in" filter="fade">
                                      <p:cBhvr>
                                        <p:cTn id="42" dur="500"/>
                                        <p:tgtEl>
                                          <p:spTgt spid="7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fade">
                                      <p:cBhvr>
                                        <p:cTn id="45"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8" grpId="0" animBg="1"/>
      <p:bldP spid="75" grpId="0" animBg="1"/>
      <p:bldP spid="76" grpId="0" animBg="1"/>
      <p:bldP spid="84" grpId="0" animBg="1"/>
      <p:bldP spid="63" grpId="0" animBg="1"/>
      <p:bldP spid="70" grpId="0" animBg="1"/>
      <p:bldP spid="74" grpId="0" animBg="1"/>
      <p:bldP spid="4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ouse of Commons | British government | Britannica">
            <a:extLst>
              <a:ext uri="{FF2B5EF4-FFF2-40B4-BE49-F238E27FC236}">
                <a16:creationId xmlns:a16="http://schemas.microsoft.com/office/drawing/2014/main" id="{8307A0E7-02AD-4EE6-85D1-A2FCD9C9E894}"/>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707858" y="1149652"/>
            <a:ext cx="7728282" cy="5144136"/>
          </a:xfrm>
          <a:prstGeom prst="rect">
            <a:avLst/>
          </a:prstGeom>
          <a:noFill/>
          <a:extLst>
            <a:ext uri="{909E8E84-426E-40DD-AFC4-6F175D3DCCD1}">
              <a14:hiddenFill xmlns:a14="http://schemas.microsoft.com/office/drawing/2010/main">
                <a:solidFill>
                  <a:srgbClr val="FFFFFF"/>
                </a:solidFill>
              </a14:hiddenFill>
            </a:ext>
          </a:extLst>
        </p:spPr>
      </p:pic>
      <p:sp>
        <p:nvSpPr>
          <p:cNvPr id="4" name="Shape 114">
            <a:extLst>
              <a:ext uri="{FF2B5EF4-FFF2-40B4-BE49-F238E27FC236}">
                <a16:creationId xmlns:a16="http://schemas.microsoft.com/office/drawing/2014/main" id="{3CD7446C-5F32-4959-83D1-1462F2696DE4}"/>
              </a:ext>
            </a:extLst>
          </p:cNvPr>
          <p:cNvSpPr/>
          <p:nvPr/>
        </p:nvSpPr>
        <p:spPr>
          <a:xfrm>
            <a:off x="1351596" y="249508"/>
            <a:ext cx="6440807" cy="538608"/>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en-GB" sz="3000" b="1" dirty="0">
                <a:solidFill>
                  <a:schemeClr val="bg1"/>
                </a:solidFill>
                <a:latin typeface="Century Gothic" panose="020B0502020202020204" pitchFamily="34" charset="0"/>
                <a:ea typeface="Lato"/>
                <a:cs typeface="Lato"/>
                <a:sym typeface="Lato"/>
              </a:rPr>
              <a:t>Would you want to be a politician right now?</a:t>
            </a:r>
          </a:p>
        </p:txBody>
      </p:sp>
      <p:sp>
        <p:nvSpPr>
          <p:cNvPr id="9" name="Rectangle: Rounded Corners 33">
            <a:extLst>
              <a:ext uri="{FF2B5EF4-FFF2-40B4-BE49-F238E27FC236}">
                <a16:creationId xmlns:a16="http://schemas.microsoft.com/office/drawing/2014/main" id="{03EF088A-1432-4B76-A87D-535B92FD3D9A}"/>
              </a:ext>
            </a:extLst>
          </p:cNvPr>
          <p:cNvSpPr/>
          <p:nvPr/>
        </p:nvSpPr>
        <p:spPr>
          <a:xfrm>
            <a:off x="902326" y="5979085"/>
            <a:ext cx="7231022" cy="629407"/>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200" b="1" dirty="0">
                <a:solidFill>
                  <a:schemeClr val="tx1"/>
                </a:solidFill>
                <a:latin typeface="Century Gothic"/>
                <a:ea typeface="Century Gothic"/>
                <a:cs typeface="Century Gothic"/>
                <a:sym typeface="Century Gothic"/>
              </a:rPr>
              <a:t>Having trouble watching videos in our lessons?</a:t>
            </a:r>
          </a:p>
          <a:p>
            <a:pPr algn="ctr"/>
            <a:r>
              <a:rPr lang="en-GB" sz="1200" dirty="0">
                <a:solidFill>
                  <a:schemeClr val="tx1"/>
                </a:solidFill>
                <a:latin typeface="Century Gothic"/>
                <a:ea typeface="Century Gothic"/>
                <a:cs typeface="Century Gothic"/>
                <a:sym typeface="Century Gothic"/>
              </a:rPr>
              <a:t>We’re here to help! Email </a:t>
            </a:r>
            <a:r>
              <a:rPr lang="en-GB" sz="1200" dirty="0">
                <a:solidFill>
                  <a:schemeClr val="tx1"/>
                </a:solidFill>
                <a:latin typeface="Century Gothic"/>
                <a:ea typeface="Century Gothic"/>
                <a:cs typeface="Century Gothic"/>
                <a:sym typeface="Century Gothic"/>
                <a:hlinkClick r:id="rId4"/>
              </a:rPr>
              <a:t>amy@votesforschools.com</a:t>
            </a:r>
            <a:r>
              <a:rPr lang="en-GB" sz="1200" dirty="0">
                <a:solidFill>
                  <a:schemeClr val="tx1"/>
                </a:solidFill>
                <a:latin typeface="Century Gothic"/>
                <a:ea typeface="Century Gothic"/>
                <a:cs typeface="Century Gothic"/>
                <a:sym typeface="Century Gothic"/>
              </a:rPr>
              <a:t> for any technical support, or with any queries about your VotesforSchools lessons. </a:t>
            </a:r>
          </a:p>
        </p:txBody>
      </p:sp>
    </p:spTree>
    <p:extLst>
      <p:ext uri="{BB962C8B-B14F-4D97-AF65-F5344CB8AC3E}">
        <p14:creationId xmlns:p14="http://schemas.microsoft.com/office/powerpoint/2010/main" val="2152316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1850592" y="1472876"/>
            <a:ext cx="1814272" cy="1105200"/>
          </a:xfrm>
        </p:spPr>
        <p:txBody>
          <a:bodyPr/>
          <a:lstStyle/>
          <a:p>
            <a:r>
              <a:rPr lang="en-GB" dirty="0"/>
              <a:t>Starter: Who am I?</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5618526" y="1384067"/>
            <a:ext cx="1980000" cy="1180370"/>
          </a:xfrm>
          <a:solidFill>
            <a:schemeClr val="accent5"/>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5418088" y="2988245"/>
            <a:ext cx="1814272" cy="1103776"/>
          </a:xfrm>
          <a:solidFill>
            <a:schemeClr val="bg1"/>
          </a:solidFill>
        </p:spPr>
        <p:txBody>
          <a:bodyPr/>
          <a:lstStyle/>
          <a:p>
            <a:r>
              <a:rPr lang="en-GB" dirty="0"/>
              <a:t>How does it all work?</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1830553" y="3185198"/>
            <a:ext cx="1980000" cy="1180370"/>
          </a:xfrm>
        </p:spPr>
        <p:txBody>
          <a:bodyPr anchor="ctr"/>
          <a:lstStyle/>
          <a:p>
            <a:r>
              <a:rPr lang="en-GB" dirty="0"/>
              <a:t>A day in the life…</a:t>
            </a:r>
          </a:p>
        </p:txBody>
      </p:sp>
      <p:sp>
        <p:nvSpPr>
          <p:cNvPr id="12" name="Text Placeholder 11">
            <a:extLst>
              <a:ext uri="{FF2B5EF4-FFF2-40B4-BE49-F238E27FC236}">
                <a16:creationId xmlns:a16="http://schemas.microsoft.com/office/drawing/2014/main" id="{8EEDB934-9E34-4BEE-A11B-0EAE3D2C2978}"/>
              </a:ext>
            </a:extLst>
          </p:cNvPr>
          <p:cNvSpPr>
            <a:spLocks noGrp="1"/>
          </p:cNvSpPr>
          <p:nvPr>
            <p:ph type="body" sz="quarter" idx="18"/>
          </p:nvPr>
        </p:nvSpPr>
        <p:spPr>
          <a:xfrm>
            <a:off x="4711391" y="5404115"/>
            <a:ext cx="1980000" cy="1180800"/>
          </a:xfrm>
        </p:spPr>
        <p:txBody>
          <a:bodyPr/>
          <a:lstStyle/>
          <a:p>
            <a:r>
              <a:rPr lang="en-GB" dirty="0"/>
              <a:t>Vote!</a:t>
            </a:r>
          </a:p>
        </p:txBody>
      </p:sp>
      <p:sp>
        <p:nvSpPr>
          <p:cNvPr id="25" name="Text Placeholder 7">
            <a:extLst>
              <a:ext uri="{FF2B5EF4-FFF2-40B4-BE49-F238E27FC236}">
                <a16:creationId xmlns:a16="http://schemas.microsoft.com/office/drawing/2014/main" id="{6F0B21AF-928B-4418-A06A-DBBAD3FC086B}"/>
              </a:ext>
            </a:extLst>
          </p:cNvPr>
          <p:cNvSpPr txBox="1">
            <a:spLocks/>
          </p:cNvSpPr>
          <p:nvPr/>
        </p:nvSpPr>
        <p:spPr>
          <a:xfrm>
            <a:off x="1179281" y="5134586"/>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A Parliamentary Debate…</a:t>
            </a:r>
          </a:p>
        </p:txBody>
      </p:sp>
      <p:pic>
        <p:nvPicPr>
          <p:cNvPr id="9" name="Picture 8" descr="A picture containing icon&#10;&#10;Description automatically generated">
            <a:extLst>
              <a:ext uri="{FF2B5EF4-FFF2-40B4-BE49-F238E27FC236}">
                <a16:creationId xmlns:a16="http://schemas.microsoft.com/office/drawing/2014/main" id="{987652E0-2E5B-4B16-97CA-ADDD7E0E9C6F}"/>
              </a:ext>
            </a:extLst>
          </p:cNvPr>
          <p:cNvPicPr>
            <a:picLocks noChangeAspect="1"/>
          </p:cNvPicPr>
          <p:nvPr/>
        </p:nvPicPr>
        <p:blipFill>
          <a:blip r:embed="rId3"/>
          <a:stretch>
            <a:fillRect/>
          </a:stretch>
        </p:blipFill>
        <p:spPr>
          <a:xfrm>
            <a:off x="6657129" y="2997772"/>
            <a:ext cx="1150463" cy="1150463"/>
          </a:xfrm>
          <a:prstGeom prst="rect">
            <a:avLst/>
          </a:prstGeom>
        </p:spPr>
      </p:pic>
      <p:pic>
        <p:nvPicPr>
          <p:cNvPr id="11" name="Picture 10" descr="A close up of a card&#10;&#10;Description automatically generated">
            <a:extLst>
              <a:ext uri="{FF2B5EF4-FFF2-40B4-BE49-F238E27FC236}">
                <a16:creationId xmlns:a16="http://schemas.microsoft.com/office/drawing/2014/main" id="{C7E4A798-557B-4323-B053-E42CF61B5A8D}"/>
              </a:ext>
            </a:extLst>
          </p:cNvPr>
          <p:cNvPicPr>
            <a:picLocks noChangeAspect="1"/>
          </p:cNvPicPr>
          <p:nvPr/>
        </p:nvPicPr>
        <p:blipFill>
          <a:blip r:embed="rId4"/>
          <a:stretch>
            <a:fillRect/>
          </a:stretch>
        </p:blipFill>
        <p:spPr>
          <a:xfrm>
            <a:off x="6300305" y="5340948"/>
            <a:ext cx="1045376" cy="1045376"/>
          </a:xfrm>
          <a:prstGeom prst="rect">
            <a:avLst/>
          </a:prstGeom>
        </p:spPr>
      </p:pic>
      <p:pic>
        <p:nvPicPr>
          <p:cNvPr id="14" name="Picture 13" descr="Icon&#10;&#10;Description automatically generated">
            <a:extLst>
              <a:ext uri="{FF2B5EF4-FFF2-40B4-BE49-F238E27FC236}">
                <a16:creationId xmlns:a16="http://schemas.microsoft.com/office/drawing/2014/main" id="{E35CCB16-1D98-4318-B118-110866AB0C2C}"/>
              </a:ext>
            </a:extLst>
          </p:cNvPr>
          <p:cNvPicPr>
            <a:picLocks noChangeAspect="1"/>
          </p:cNvPicPr>
          <p:nvPr/>
        </p:nvPicPr>
        <p:blipFill>
          <a:blip r:embed="rId5"/>
          <a:stretch>
            <a:fillRect/>
          </a:stretch>
        </p:blipFill>
        <p:spPr>
          <a:xfrm>
            <a:off x="3318956" y="1118586"/>
            <a:ext cx="1105200" cy="1105200"/>
          </a:xfrm>
          <a:prstGeom prst="rect">
            <a:avLst/>
          </a:prstGeom>
        </p:spPr>
      </p:pic>
      <p:pic>
        <p:nvPicPr>
          <p:cNvPr id="16" name="Picture 15" descr="Icon&#10;&#10;Description automatically generated">
            <a:extLst>
              <a:ext uri="{FF2B5EF4-FFF2-40B4-BE49-F238E27FC236}">
                <a16:creationId xmlns:a16="http://schemas.microsoft.com/office/drawing/2014/main" id="{5E49357E-FF6F-4FCE-9BCB-EB93F4CCC46A}"/>
              </a:ext>
            </a:extLst>
          </p:cNvPr>
          <p:cNvPicPr>
            <a:picLocks noChangeAspect="1"/>
          </p:cNvPicPr>
          <p:nvPr/>
        </p:nvPicPr>
        <p:blipFill>
          <a:blip r:embed="rId6"/>
          <a:stretch>
            <a:fillRect/>
          </a:stretch>
        </p:blipFill>
        <p:spPr>
          <a:xfrm>
            <a:off x="7335424" y="1517052"/>
            <a:ext cx="914400" cy="914400"/>
          </a:xfrm>
          <a:prstGeom prst="rect">
            <a:avLst/>
          </a:prstGeom>
        </p:spPr>
      </p:pic>
      <p:pic>
        <p:nvPicPr>
          <p:cNvPr id="18" name="Picture 17" descr="Icon&#10;&#10;Description automatically generated">
            <a:extLst>
              <a:ext uri="{FF2B5EF4-FFF2-40B4-BE49-F238E27FC236}">
                <a16:creationId xmlns:a16="http://schemas.microsoft.com/office/drawing/2014/main" id="{0F4DC178-D8C4-45BD-9E58-A9AC9F9E4B7A}"/>
              </a:ext>
            </a:extLst>
          </p:cNvPr>
          <p:cNvPicPr>
            <a:picLocks noChangeAspect="1"/>
          </p:cNvPicPr>
          <p:nvPr/>
        </p:nvPicPr>
        <p:blipFill>
          <a:blip r:embed="rId7"/>
          <a:stretch>
            <a:fillRect/>
          </a:stretch>
        </p:blipFill>
        <p:spPr>
          <a:xfrm>
            <a:off x="2635983" y="5186814"/>
            <a:ext cx="1105200" cy="1105200"/>
          </a:xfrm>
          <a:prstGeom prst="rect">
            <a:avLst/>
          </a:prstGeom>
        </p:spPr>
      </p:pic>
      <p:pic>
        <p:nvPicPr>
          <p:cNvPr id="20" name="Picture 19" descr="Icon&#10;&#10;Description automatically generated">
            <a:extLst>
              <a:ext uri="{FF2B5EF4-FFF2-40B4-BE49-F238E27FC236}">
                <a16:creationId xmlns:a16="http://schemas.microsoft.com/office/drawing/2014/main" id="{C8735824-947D-45AE-8258-8157BDD49BA7}"/>
              </a:ext>
            </a:extLst>
          </p:cNvPr>
          <p:cNvPicPr>
            <a:picLocks noChangeAspect="1"/>
          </p:cNvPicPr>
          <p:nvPr/>
        </p:nvPicPr>
        <p:blipFill>
          <a:blip r:embed="rId8"/>
          <a:stretch>
            <a:fillRect/>
          </a:stretch>
        </p:blipFill>
        <p:spPr>
          <a:xfrm>
            <a:off x="3562916" y="3270841"/>
            <a:ext cx="1009084" cy="1009084"/>
          </a:xfrm>
          <a:prstGeom prst="rect">
            <a:avLst/>
          </a:prstGeom>
        </p:spPr>
      </p:pic>
    </p:spTree>
    <p:extLst>
      <p:ext uri="{BB962C8B-B14F-4D97-AF65-F5344CB8AC3E}">
        <p14:creationId xmlns:p14="http://schemas.microsoft.com/office/powerpoint/2010/main" val="2767560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hape 114">
            <a:extLst>
              <a:ext uri="{FF2B5EF4-FFF2-40B4-BE49-F238E27FC236}">
                <a16:creationId xmlns:a16="http://schemas.microsoft.com/office/drawing/2014/main" id="{E49DDE19-8914-4D7E-A028-1D7FF03989FC}"/>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24" name="Pentagon 20">
            <a:extLst>
              <a:ext uri="{FF2B5EF4-FFF2-40B4-BE49-F238E27FC236}">
                <a16:creationId xmlns:a16="http://schemas.microsoft.com/office/drawing/2014/main" id="{1C1820D1-D742-4105-BF4A-0E23DC489E1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25" descr="Thought bubble">
            <a:extLst>
              <a:ext uri="{FF2B5EF4-FFF2-40B4-BE49-F238E27FC236}">
                <a16:creationId xmlns:a16="http://schemas.microsoft.com/office/drawing/2014/main" id="{96103F31-650D-42E7-9F47-3ED2F1A98FF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sp>
        <p:nvSpPr>
          <p:cNvPr id="17" name="Rectangle: Rounded Corners 16">
            <a:extLst>
              <a:ext uri="{FF2B5EF4-FFF2-40B4-BE49-F238E27FC236}">
                <a16:creationId xmlns:a16="http://schemas.microsoft.com/office/drawing/2014/main" id="{50A2AEF5-9BE9-469B-93B6-864CA62A21E6}"/>
              </a:ext>
            </a:extLst>
          </p:cNvPr>
          <p:cNvSpPr/>
          <p:nvPr/>
        </p:nvSpPr>
        <p:spPr>
          <a:xfrm>
            <a:off x="305446" y="1336941"/>
            <a:ext cx="5000480" cy="124128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This week is </a:t>
            </a:r>
            <a:r>
              <a:rPr lang="en-GB" sz="1600" b="1" dirty="0">
                <a:solidFill>
                  <a:schemeClr val="tx1"/>
                </a:solidFill>
                <a:ea typeface="Lato" panose="020F0502020204030203" pitchFamily="34" charset="0"/>
                <a:cs typeface="Century Gothic"/>
              </a:rPr>
              <a:t>Parliament Week </a:t>
            </a:r>
            <a:r>
              <a:rPr lang="en-GB" sz="1600" dirty="0">
                <a:solidFill>
                  <a:schemeClr val="tx1"/>
                </a:solidFill>
                <a:ea typeface="Lato" panose="020F0502020204030203" pitchFamily="34" charset="0"/>
                <a:cs typeface="Century Gothic"/>
              </a:rPr>
              <a:t>here in the UK – a week where young people are </a:t>
            </a:r>
            <a:r>
              <a:rPr lang="en-GB" sz="1600" b="1" dirty="0">
                <a:solidFill>
                  <a:schemeClr val="tx1"/>
                </a:solidFill>
                <a:ea typeface="Lato" panose="020F0502020204030203" pitchFamily="34" charset="0"/>
                <a:cs typeface="Century Gothic"/>
              </a:rPr>
              <a:t>encouraged to get involved</a:t>
            </a:r>
            <a:r>
              <a:rPr lang="en-GB" sz="1600" dirty="0">
                <a:solidFill>
                  <a:schemeClr val="tx1"/>
                </a:solidFill>
                <a:ea typeface="Lato" panose="020F0502020204030203" pitchFamily="34" charset="0"/>
                <a:cs typeface="Century Gothic"/>
              </a:rPr>
              <a:t> and have their </a:t>
            </a:r>
            <a:r>
              <a:rPr lang="en-GB" sz="1600" b="1" dirty="0">
                <a:solidFill>
                  <a:schemeClr val="tx1"/>
                </a:solidFill>
                <a:ea typeface="Lato" panose="020F0502020204030203" pitchFamily="34" charset="0"/>
                <a:cs typeface="Century Gothic"/>
              </a:rPr>
              <a:t>voice heard.</a:t>
            </a:r>
          </a:p>
        </p:txBody>
      </p:sp>
      <p:sp>
        <p:nvSpPr>
          <p:cNvPr id="14" name="Rectangle: Rounded Corners 13">
            <a:extLst>
              <a:ext uri="{FF2B5EF4-FFF2-40B4-BE49-F238E27FC236}">
                <a16:creationId xmlns:a16="http://schemas.microsoft.com/office/drawing/2014/main" id="{EC960820-C835-49D7-87F2-648081365EDA}"/>
              </a:ext>
            </a:extLst>
          </p:cNvPr>
          <p:cNvSpPr/>
          <p:nvPr/>
        </p:nvSpPr>
        <p:spPr>
          <a:xfrm>
            <a:off x="305447" y="5242877"/>
            <a:ext cx="5818627" cy="1241283"/>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is-IS" altLang="en-US" sz="1600" dirty="0">
                <a:solidFill>
                  <a:schemeClr val="tx1"/>
                </a:solidFill>
              </a:rPr>
              <a:t>But </a:t>
            </a:r>
            <a:r>
              <a:rPr lang="is-IS" altLang="en-US" sz="1600" b="1" dirty="0">
                <a:solidFill>
                  <a:schemeClr val="tx1"/>
                </a:solidFill>
              </a:rPr>
              <a:t>what exactly is a politician? </a:t>
            </a:r>
            <a:r>
              <a:rPr lang="is-IS" altLang="en-US" sz="1600" dirty="0">
                <a:solidFill>
                  <a:schemeClr val="tx1"/>
                </a:solidFill>
              </a:rPr>
              <a:t>What do they do, how do they do it and, most importantly, would you like to do it? This is what you‘ll be finding out today…</a:t>
            </a:r>
          </a:p>
        </p:txBody>
      </p:sp>
      <p:sp>
        <p:nvSpPr>
          <p:cNvPr id="15" name="Rectangle: Rounded Corners 14">
            <a:extLst>
              <a:ext uri="{FF2B5EF4-FFF2-40B4-BE49-F238E27FC236}">
                <a16:creationId xmlns:a16="http://schemas.microsoft.com/office/drawing/2014/main" id="{2EDEB639-02D8-4337-8C2F-564EB25402A5}"/>
              </a:ext>
            </a:extLst>
          </p:cNvPr>
          <p:cNvSpPr/>
          <p:nvPr/>
        </p:nvSpPr>
        <p:spPr>
          <a:xfrm>
            <a:off x="4247146" y="2994408"/>
            <a:ext cx="4691245" cy="149617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ct val="0"/>
              </a:spcBef>
            </a:pPr>
            <a:r>
              <a:rPr lang="en-GB" altLang="en-US" sz="1600" dirty="0"/>
              <a:t>Lots of things that affect our lives, such </a:t>
            </a:r>
            <a:r>
              <a:rPr lang="en-GB" altLang="en-US" sz="1600" b="1" dirty="0"/>
              <a:t>as schools, hospitals and the environment</a:t>
            </a:r>
            <a:r>
              <a:rPr lang="en-GB" altLang="en-US" sz="1600" dirty="0"/>
              <a:t>, are </a:t>
            </a:r>
            <a:r>
              <a:rPr lang="en-GB" altLang="en-US" sz="1600" b="1" dirty="0"/>
              <a:t>discussed in Parliament</a:t>
            </a:r>
            <a:r>
              <a:rPr lang="en-GB" altLang="en-US" sz="1600" dirty="0"/>
              <a:t> by the </a:t>
            </a:r>
            <a:r>
              <a:rPr lang="en-GB" altLang="en-US" sz="1600" b="1" dirty="0"/>
              <a:t>politicians</a:t>
            </a:r>
            <a:r>
              <a:rPr lang="en-GB" altLang="en-US" sz="1600" dirty="0"/>
              <a:t> here in the UK, who help </a:t>
            </a:r>
            <a:r>
              <a:rPr lang="en-GB" altLang="en-US" sz="1600" b="1" dirty="0"/>
              <a:t>make decisions </a:t>
            </a:r>
            <a:r>
              <a:rPr lang="en-GB" altLang="en-US" sz="1600" dirty="0"/>
              <a:t>for our country.</a:t>
            </a:r>
            <a:endParaRPr lang="is-IS" altLang="en-US" sz="1600" dirty="0">
              <a:solidFill>
                <a:schemeClr val="tx1"/>
              </a:solidFill>
            </a:endParaRPr>
          </a:p>
        </p:txBody>
      </p:sp>
      <p:pic>
        <p:nvPicPr>
          <p:cNvPr id="2" name="Picture 2" descr="UK Parliament Week 2020 to be celebrated across constituency | David TC  Davies MP">
            <a:extLst>
              <a:ext uri="{FF2B5EF4-FFF2-40B4-BE49-F238E27FC236}">
                <a16:creationId xmlns:a16="http://schemas.microsoft.com/office/drawing/2014/main" id="{74E8F79B-C980-4B24-B3A7-432AF6C4F755}"/>
              </a:ext>
            </a:extLst>
          </p:cNvPr>
          <p:cNvPicPr>
            <a:picLocks noChangeAspect="1" noChangeArrowheads="1"/>
          </p:cNvPicPr>
          <p:nvPr/>
        </p:nvPicPr>
        <p:blipFill rotWithShape="1">
          <a:blip r:embed="rId5">
            <a:clrChange>
              <a:clrFrom>
                <a:srgbClr val="FEFEFE"/>
              </a:clrFrom>
              <a:clrTo>
                <a:srgbClr val="FEFEFE">
                  <a:alpha val="0"/>
                </a:srgbClr>
              </a:clrTo>
            </a:clrChange>
            <a:extLst>
              <a:ext uri="{28A0092B-C50C-407E-A947-70E740481C1C}">
                <a14:useLocalDpi xmlns:a14="http://schemas.microsoft.com/office/drawing/2010/main" val="0"/>
              </a:ext>
            </a:extLst>
          </a:blip>
          <a:srcRect b="24269"/>
          <a:stretch/>
        </p:blipFill>
        <p:spPr bwMode="auto">
          <a:xfrm>
            <a:off x="5515128" y="995135"/>
            <a:ext cx="3423264" cy="1686668"/>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ouse of Commons | British government | Britannica">
            <a:extLst>
              <a:ext uri="{FF2B5EF4-FFF2-40B4-BE49-F238E27FC236}">
                <a16:creationId xmlns:a16="http://schemas.microsoft.com/office/drawing/2014/main" id="{C5AAB1E7-1ADF-4D0D-949E-00A2238BDBB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096" y="2823503"/>
            <a:ext cx="3366325" cy="224071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9737ABA-9095-4A8A-9570-F48AA8951427}"/>
              </a:ext>
            </a:extLst>
          </p:cNvPr>
          <p:cNvPicPr>
            <a:picLocks noChangeAspect="1"/>
          </p:cNvPicPr>
          <p:nvPr/>
        </p:nvPicPr>
        <p:blipFill rotWithShape="1">
          <a:blip r:embed="rId7"/>
          <a:srcRect t="-1" b="2784"/>
          <a:stretch/>
        </p:blipFill>
        <p:spPr>
          <a:xfrm>
            <a:off x="6337856" y="4803183"/>
            <a:ext cx="2500697" cy="1664526"/>
          </a:xfrm>
          <a:prstGeom prst="rect">
            <a:avLst/>
          </a:prstGeom>
        </p:spPr>
      </p:pic>
    </p:spTree>
    <p:extLst>
      <p:ext uri="{BB962C8B-B14F-4D97-AF65-F5344CB8AC3E}">
        <p14:creationId xmlns:p14="http://schemas.microsoft.com/office/powerpoint/2010/main" val="1459240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1850592" y="1472876"/>
            <a:ext cx="1814272" cy="1105200"/>
          </a:xfrm>
        </p:spPr>
        <p:txBody>
          <a:bodyPr/>
          <a:lstStyle/>
          <a:p>
            <a:r>
              <a:rPr lang="en-GB" dirty="0"/>
              <a:t>Starter: Who am I?</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5618526" y="1384067"/>
            <a:ext cx="1980000"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5418088" y="2988245"/>
            <a:ext cx="1814272" cy="1103776"/>
          </a:xfrm>
          <a:solidFill>
            <a:schemeClr val="accent5"/>
          </a:solidFill>
        </p:spPr>
        <p:txBody>
          <a:bodyPr/>
          <a:lstStyle/>
          <a:p>
            <a:r>
              <a:rPr lang="en-GB" dirty="0"/>
              <a:t>How does it all work?</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1830553" y="3185198"/>
            <a:ext cx="1980000" cy="1180370"/>
          </a:xfrm>
        </p:spPr>
        <p:txBody>
          <a:bodyPr anchor="ctr"/>
          <a:lstStyle/>
          <a:p>
            <a:r>
              <a:rPr lang="en-GB" dirty="0"/>
              <a:t>A day in the life…</a:t>
            </a:r>
          </a:p>
        </p:txBody>
      </p:sp>
      <p:sp>
        <p:nvSpPr>
          <p:cNvPr id="12" name="Text Placeholder 11">
            <a:extLst>
              <a:ext uri="{FF2B5EF4-FFF2-40B4-BE49-F238E27FC236}">
                <a16:creationId xmlns:a16="http://schemas.microsoft.com/office/drawing/2014/main" id="{8EEDB934-9E34-4BEE-A11B-0EAE3D2C2978}"/>
              </a:ext>
            </a:extLst>
          </p:cNvPr>
          <p:cNvSpPr>
            <a:spLocks noGrp="1"/>
          </p:cNvSpPr>
          <p:nvPr>
            <p:ph type="body" sz="quarter" idx="18"/>
          </p:nvPr>
        </p:nvSpPr>
        <p:spPr>
          <a:xfrm>
            <a:off x="4711391" y="5404115"/>
            <a:ext cx="1980000" cy="1180800"/>
          </a:xfrm>
        </p:spPr>
        <p:txBody>
          <a:bodyPr/>
          <a:lstStyle/>
          <a:p>
            <a:r>
              <a:rPr lang="en-GB" dirty="0"/>
              <a:t>Vote!</a:t>
            </a:r>
          </a:p>
        </p:txBody>
      </p:sp>
      <p:sp>
        <p:nvSpPr>
          <p:cNvPr id="25" name="Text Placeholder 7">
            <a:extLst>
              <a:ext uri="{FF2B5EF4-FFF2-40B4-BE49-F238E27FC236}">
                <a16:creationId xmlns:a16="http://schemas.microsoft.com/office/drawing/2014/main" id="{6F0B21AF-928B-4418-A06A-DBBAD3FC086B}"/>
              </a:ext>
            </a:extLst>
          </p:cNvPr>
          <p:cNvSpPr txBox="1">
            <a:spLocks/>
          </p:cNvSpPr>
          <p:nvPr/>
        </p:nvSpPr>
        <p:spPr>
          <a:xfrm>
            <a:off x="1179281" y="5134586"/>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A Parliamentary Debate…</a:t>
            </a:r>
          </a:p>
        </p:txBody>
      </p:sp>
      <p:pic>
        <p:nvPicPr>
          <p:cNvPr id="9" name="Picture 8" descr="A picture containing icon&#10;&#10;Description automatically generated">
            <a:extLst>
              <a:ext uri="{FF2B5EF4-FFF2-40B4-BE49-F238E27FC236}">
                <a16:creationId xmlns:a16="http://schemas.microsoft.com/office/drawing/2014/main" id="{987652E0-2E5B-4B16-97CA-ADDD7E0E9C6F}"/>
              </a:ext>
            </a:extLst>
          </p:cNvPr>
          <p:cNvPicPr>
            <a:picLocks noChangeAspect="1"/>
          </p:cNvPicPr>
          <p:nvPr/>
        </p:nvPicPr>
        <p:blipFill>
          <a:blip r:embed="rId3"/>
          <a:stretch>
            <a:fillRect/>
          </a:stretch>
        </p:blipFill>
        <p:spPr>
          <a:xfrm>
            <a:off x="6657129" y="2997772"/>
            <a:ext cx="1150463" cy="1150463"/>
          </a:xfrm>
          <a:prstGeom prst="rect">
            <a:avLst/>
          </a:prstGeom>
        </p:spPr>
      </p:pic>
      <p:pic>
        <p:nvPicPr>
          <p:cNvPr id="11" name="Picture 10" descr="A close up of a card&#10;&#10;Description automatically generated">
            <a:extLst>
              <a:ext uri="{FF2B5EF4-FFF2-40B4-BE49-F238E27FC236}">
                <a16:creationId xmlns:a16="http://schemas.microsoft.com/office/drawing/2014/main" id="{C7E4A798-557B-4323-B053-E42CF61B5A8D}"/>
              </a:ext>
            </a:extLst>
          </p:cNvPr>
          <p:cNvPicPr>
            <a:picLocks noChangeAspect="1"/>
          </p:cNvPicPr>
          <p:nvPr/>
        </p:nvPicPr>
        <p:blipFill>
          <a:blip r:embed="rId4"/>
          <a:stretch>
            <a:fillRect/>
          </a:stretch>
        </p:blipFill>
        <p:spPr>
          <a:xfrm>
            <a:off x="6300305" y="5340948"/>
            <a:ext cx="1045376" cy="1045376"/>
          </a:xfrm>
          <a:prstGeom prst="rect">
            <a:avLst/>
          </a:prstGeom>
        </p:spPr>
      </p:pic>
      <p:pic>
        <p:nvPicPr>
          <p:cNvPr id="14" name="Picture 13" descr="Icon&#10;&#10;Description automatically generated">
            <a:extLst>
              <a:ext uri="{FF2B5EF4-FFF2-40B4-BE49-F238E27FC236}">
                <a16:creationId xmlns:a16="http://schemas.microsoft.com/office/drawing/2014/main" id="{E35CCB16-1D98-4318-B118-110866AB0C2C}"/>
              </a:ext>
            </a:extLst>
          </p:cNvPr>
          <p:cNvPicPr>
            <a:picLocks noChangeAspect="1"/>
          </p:cNvPicPr>
          <p:nvPr/>
        </p:nvPicPr>
        <p:blipFill>
          <a:blip r:embed="rId5"/>
          <a:stretch>
            <a:fillRect/>
          </a:stretch>
        </p:blipFill>
        <p:spPr>
          <a:xfrm>
            <a:off x="3318956" y="1118586"/>
            <a:ext cx="1105200" cy="1105200"/>
          </a:xfrm>
          <a:prstGeom prst="rect">
            <a:avLst/>
          </a:prstGeom>
        </p:spPr>
      </p:pic>
      <p:pic>
        <p:nvPicPr>
          <p:cNvPr id="16" name="Picture 15" descr="Icon&#10;&#10;Description automatically generated">
            <a:extLst>
              <a:ext uri="{FF2B5EF4-FFF2-40B4-BE49-F238E27FC236}">
                <a16:creationId xmlns:a16="http://schemas.microsoft.com/office/drawing/2014/main" id="{5E49357E-FF6F-4FCE-9BCB-EB93F4CCC46A}"/>
              </a:ext>
            </a:extLst>
          </p:cNvPr>
          <p:cNvPicPr>
            <a:picLocks noChangeAspect="1"/>
          </p:cNvPicPr>
          <p:nvPr/>
        </p:nvPicPr>
        <p:blipFill>
          <a:blip r:embed="rId6"/>
          <a:stretch>
            <a:fillRect/>
          </a:stretch>
        </p:blipFill>
        <p:spPr>
          <a:xfrm>
            <a:off x="7335424" y="1517052"/>
            <a:ext cx="914400" cy="914400"/>
          </a:xfrm>
          <a:prstGeom prst="rect">
            <a:avLst/>
          </a:prstGeom>
        </p:spPr>
      </p:pic>
      <p:pic>
        <p:nvPicPr>
          <p:cNvPr id="18" name="Picture 17" descr="Icon&#10;&#10;Description automatically generated">
            <a:extLst>
              <a:ext uri="{FF2B5EF4-FFF2-40B4-BE49-F238E27FC236}">
                <a16:creationId xmlns:a16="http://schemas.microsoft.com/office/drawing/2014/main" id="{0F4DC178-D8C4-45BD-9E58-A9AC9F9E4B7A}"/>
              </a:ext>
            </a:extLst>
          </p:cNvPr>
          <p:cNvPicPr>
            <a:picLocks noChangeAspect="1"/>
          </p:cNvPicPr>
          <p:nvPr/>
        </p:nvPicPr>
        <p:blipFill>
          <a:blip r:embed="rId7"/>
          <a:stretch>
            <a:fillRect/>
          </a:stretch>
        </p:blipFill>
        <p:spPr>
          <a:xfrm>
            <a:off x="2635983" y="5186814"/>
            <a:ext cx="1105200" cy="1105200"/>
          </a:xfrm>
          <a:prstGeom prst="rect">
            <a:avLst/>
          </a:prstGeom>
        </p:spPr>
      </p:pic>
      <p:pic>
        <p:nvPicPr>
          <p:cNvPr id="20" name="Picture 19" descr="Icon&#10;&#10;Description automatically generated">
            <a:extLst>
              <a:ext uri="{FF2B5EF4-FFF2-40B4-BE49-F238E27FC236}">
                <a16:creationId xmlns:a16="http://schemas.microsoft.com/office/drawing/2014/main" id="{C8735824-947D-45AE-8258-8157BDD49BA7}"/>
              </a:ext>
            </a:extLst>
          </p:cNvPr>
          <p:cNvPicPr>
            <a:picLocks noChangeAspect="1"/>
          </p:cNvPicPr>
          <p:nvPr/>
        </p:nvPicPr>
        <p:blipFill>
          <a:blip r:embed="rId8"/>
          <a:stretch>
            <a:fillRect/>
          </a:stretch>
        </p:blipFill>
        <p:spPr>
          <a:xfrm>
            <a:off x="3562916" y="3270841"/>
            <a:ext cx="1009084" cy="1009084"/>
          </a:xfrm>
          <a:prstGeom prst="rect">
            <a:avLst/>
          </a:prstGeom>
        </p:spPr>
      </p:pic>
    </p:spTree>
    <p:extLst>
      <p:ext uri="{BB962C8B-B14F-4D97-AF65-F5344CB8AC3E}">
        <p14:creationId xmlns:p14="http://schemas.microsoft.com/office/powerpoint/2010/main" val="28454977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Graphic 55" descr="Lecturer">
            <a:extLst>
              <a:ext uri="{FF2B5EF4-FFF2-40B4-BE49-F238E27FC236}">
                <a16:creationId xmlns:a16="http://schemas.microsoft.com/office/drawing/2014/main" id="{F0DB9C16-0A71-4140-B751-048EFA332E0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08830" y="2360404"/>
            <a:ext cx="3105878" cy="3105878"/>
          </a:xfrm>
          <a:prstGeom prst="rect">
            <a:avLst/>
          </a:prstGeom>
        </p:spPr>
      </p:pic>
      <p:pic>
        <p:nvPicPr>
          <p:cNvPr id="60" name="Graphic 59" descr="Gavel">
            <a:extLst>
              <a:ext uri="{FF2B5EF4-FFF2-40B4-BE49-F238E27FC236}">
                <a16:creationId xmlns:a16="http://schemas.microsoft.com/office/drawing/2014/main" id="{837DC074-3E95-495C-8A42-E65AE4A95D81}"/>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l="-100"/>
          <a:stretch/>
        </p:blipFill>
        <p:spPr>
          <a:xfrm>
            <a:off x="2241895" y="4033192"/>
            <a:ext cx="3105878" cy="3102803"/>
          </a:xfrm>
          <a:prstGeom prst="rect">
            <a:avLst/>
          </a:prstGeom>
        </p:spPr>
      </p:pic>
      <p:sp>
        <p:nvSpPr>
          <p:cNvPr id="3" name="Text Placeholder 1">
            <a:extLst>
              <a:ext uri="{FF2B5EF4-FFF2-40B4-BE49-F238E27FC236}">
                <a16:creationId xmlns:a16="http://schemas.microsoft.com/office/drawing/2014/main" id="{436E1891-B566-4673-9160-1F4BF7807FFF}"/>
              </a:ext>
            </a:extLst>
          </p:cNvPr>
          <p:cNvSpPr>
            <a:spLocks noGrp="1"/>
          </p:cNvSpPr>
          <p:nvPr>
            <p:ph type="body" sz="quarter" idx="10"/>
          </p:nvPr>
        </p:nvSpPr>
        <p:spPr/>
        <p:txBody>
          <a:bodyPr/>
          <a:lstStyle/>
          <a:p>
            <a:r>
              <a:rPr lang="en-GB" dirty="0"/>
              <a:t>How does it all work?</a:t>
            </a:r>
          </a:p>
        </p:txBody>
      </p:sp>
      <p:sp>
        <p:nvSpPr>
          <p:cNvPr id="4" name="Pentagon 20">
            <a:extLst>
              <a:ext uri="{FF2B5EF4-FFF2-40B4-BE49-F238E27FC236}">
                <a16:creationId xmlns:a16="http://schemas.microsoft.com/office/drawing/2014/main" id="{E89A403A-77B0-4769-8181-F4EF8C4663C9}"/>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26" name="Rectangle: Rounded Corners 33">
            <a:extLst>
              <a:ext uri="{FF2B5EF4-FFF2-40B4-BE49-F238E27FC236}">
                <a16:creationId xmlns:a16="http://schemas.microsoft.com/office/drawing/2014/main" id="{D35B6A2F-846B-4222-9B77-18CED3D86C2A}"/>
              </a:ext>
            </a:extLst>
          </p:cNvPr>
          <p:cNvSpPr/>
          <p:nvPr/>
        </p:nvSpPr>
        <p:spPr>
          <a:xfrm>
            <a:off x="283599" y="1273406"/>
            <a:ext cx="8475391" cy="103241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For some people, </a:t>
            </a:r>
            <a:r>
              <a:rPr lang="en-GB" sz="1600" b="1" dirty="0">
                <a:solidFill>
                  <a:schemeClr val="tx1"/>
                </a:solidFill>
                <a:latin typeface="Century Gothic"/>
                <a:ea typeface="Century Gothic"/>
                <a:cs typeface="Century Gothic"/>
                <a:sym typeface="Century Gothic"/>
              </a:rPr>
              <a:t>talking about politics can feel boring, confusing or even scary</a:t>
            </a:r>
            <a:r>
              <a:rPr lang="en-GB" sz="1600" dirty="0">
                <a:solidFill>
                  <a:schemeClr val="tx1"/>
                </a:solidFill>
                <a:latin typeface="Century Gothic"/>
                <a:ea typeface="Century Gothic"/>
                <a:cs typeface="Century Gothic"/>
                <a:sym typeface="Century Gothic"/>
              </a:rPr>
              <a:t>. Usually, this is because they’re not quite sure what politics is, or what all the different words mean!</a:t>
            </a:r>
          </a:p>
        </p:txBody>
      </p:sp>
      <p:sp>
        <p:nvSpPr>
          <p:cNvPr id="2" name="Rectangle: Rounded Corners 1">
            <a:extLst>
              <a:ext uri="{FF2B5EF4-FFF2-40B4-BE49-F238E27FC236}">
                <a16:creationId xmlns:a16="http://schemas.microsoft.com/office/drawing/2014/main" id="{2FAD7141-54F6-419A-930B-53DE743CBE25}"/>
              </a:ext>
            </a:extLst>
          </p:cNvPr>
          <p:cNvSpPr/>
          <p:nvPr/>
        </p:nvSpPr>
        <p:spPr>
          <a:xfrm>
            <a:off x="1325128" y="3326505"/>
            <a:ext cx="6493744" cy="1411631"/>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Are you Quiz ready? (8-15 mins)</a:t>
            </a:r>
          </a:p>
          <a:p>
            <a:pPr algn="ctr"/>
            <a:r>
              <a:rPr lang="en-GB" sz="1600" dirty="0"/>
              <a:t>On the next few slides, you are going to find out exactly how the UK “works”, and why parliament and politicians are so important. Pay attention though - you’ll be quizzed at the end on all of these key words!</a:t>
            </a:r>
          </a:p>
        </p:txBody>
      </p:sp>
      <p:pic>
        <p:nvPicPr>
          <p:cNvPr id="6" name="Graphic 15" descr="Chat">
            <a:extLst>
              <a:ext uri="{FF2B5EF4-FFF2-40B4-BE49-F238E27FC236}">
                <a16:creationId xmlns:a16="http://schemas.microsoft.com/office/drawing/2014/main" id="{0228C9E8-7706-43E0-BE77-2C96AF3386F6}"/>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0" y="203254"/>
            <a:ext cx="579600" cy="579600"/>
          </a:xfrm>
          <a:prstGeom prst="rect">
            <a:avLst/>
          </a:prstGeom>
        </p:spPr>
      </p:pic>
      <p:sp>
        <p:nvSpPr>
          <p:cNvPr id="11" name="Rectangle: Rounded Corners 33">
            <a:extLst>
              <a:ext uri="{FF2B5EF4-FFF2-40B4-BE49-F238E27FC236}">
                <a16:creationId xmlns:a16="http://schemas.microsoft.com/office/drawing/2014/main" id="{BFF204A9-5F8D-40CC-AEA3-87ABA1D25C23}"/>
              </a:ext>
            </a:extLst>
          </p:cNvPr>
          <p:cNvSpPr/>
          <p:nvPr/>
        </p:nvSpPr>
        <p:spPr>
          <a:xfrm>
            <a:off x="3644756" y="2512209"/>
            <a:ext cx="1890404" cy="605595"/>
          </a:xfrm>
          <a:prstGeom prst="wedgeRoundRectCallout">
            <a:avLst>
              <a:gd name="adj1" fmla="val 60112"/>
              <a:gd name="adj2" fmla="val 11186"/>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Member of Parliament</a:t>
            </a:r>
          </a:p>
        </p:txBody>
      </p:sp>
      <p:sp>
        <p:nvSpPr>
          <p:cNvPr id="17" name="Rectangle: Rounded Corners 33">
            <a:extLst>
              <a:ext uri="{FF2B5EF4-FFF2-40B4-BE49-F238E27FC236}">
                <a16:creationId xmlns:a16="http://schemas.microsoft.com/office/drawing/2014/main" id="{74ED8521-DDEE-4A62-9579-88E718CAD8BF}"/>
              </a:ext>
            </a:extLst>
          </p:cNvPr>
          <p:cNvSpPr/>
          <p:nvPr/>
        </p:nvSpPr>
        <p:spPr>
          <a:xfrm flipH="1">
            <a:off x="385007" y="5038512"/>
            <a:ext cx="1609783" cy="605595"/>
          </a:xfrm>
          <a:prstGeom prst="wedgeRoundRectCallout">
            <a:avLst>
              <a:gd name="adj1" fmla="val 28029"/>
              <a:gd name="adj2" fmla="val -118285"/>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a:t>
            </a:r>
          </a:p>
          <a:p>
            <a:pPr algn="ctr"/>
            <a:r>
              <a:rPr lang="en-GB" sz="1600" b="1" dirty="0"/>
              <a:t>Lords</a:t>
            </a:r>
          </a:p>
        </p:txBody>
      </p:sp>
      <p:sp>
        <p:nvSpPr>
          <p:cNvPr id="44" name="Rectangle: Rounded Corners 33">
            <a:extLst>
              <a:ext uri="{FF2B5EF4-FFF2-40B4-BE49-F238E27FC236}">
                <a16:creationId xmlns:a16="http://schemas.microsoft.com/office/drawing/2014/main" id="{1F89754D-EFE2-435D-9272-EA566CDD0B20}"/>
              </a:ext>
            </a:extLst>
          </p:cNvPr>
          <p:cNvSpPr/>
          <p:nvPr/>
        </p:nvSpPr>
        <p:spPr>
          <a:xfrm flipH="1">
            <a:off x="385009" y="2512209"/>
            <a:ext cx="1526918" cy="479057"/>
          </a:xfrm>
          <a:prstGeom prst="wedgeRoundRectCallout">
            <a:avLst>
              <a:gd name="adj1" fmla="val -63129"/>
              <a:gd name="adj2" fmla="val 26022"/>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Parliament</a:t>
            </a:r>
          </a:p>
        </p:txBody>
      </p:sp>
      <p:sp>
        <p:nvSpPr>
          <p:cNvPr id="46" name="Rectangle: Rounded Corners 33">
            <a:extLst>
              <a:ext uri="{FF2B5EF4-FFF2-40B4-BE49-F238E27FC236}">
                <a16:creationId xmlns:a16="http://schemas.microsoft.com/office/drawing/2014/main" id="{B67937BA-F350-4403-B747-CFE98AD86A11}"/>
              </a:ext>
            </a:extLst>
          </p:cNvPr>
          <p:cNvSpPr/>
          <p:nvPr/>
        </p:nvSpPr>
        <p:spPr>
          <a:xfrm flipH="1">
            <a:off x="6941323" y="5038512"/>
            <a:ext cx="1890404" cy="605595"/>
          </a:xfrm>
          <a:prstGeom prst="wedgeRoundRectCallout">
            <a:avLst>
              <a:gd name="adj1" fmla="val 66679"/>
              <a:gd name="adj2" fmla="val -14508"/>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 Commons</a:t>
            </a:r>
          </a:p>
        </p:txBody>
      </p:sp>
      <p:sp>
        <p:nvSpPr>
          <p:cNvPr id="48" name="Rectangle: Rounded Corners 33">
            <a:extLst>
              <a:ext uri="{FF2B5EF4-FFF2-40B4-BE49-F238E27FC236}">
                <a16:creationId xmlns:a16="http://schemas.microsoft.com/office/drawing/2014/main" id="{45AD4E31-F706-47B9-BC0A-6BB0BA9B2C6B}"/>
              </a:ext>
            </a:extLst>
          </p:cNvPr>
          <p:cNvSpPr/>
          <p:nvPr/>
        </p:nvSpPr>
        <p:spPr>
          <a:xfrm flipH="1">
            <a:off x="3722556" y="5038512"/>
            <a:ext cx="1491001" cy="479057"/>
          </a:xfrm>
          <a:prstGeom prst="wedgeRoundRectCallout">
            <a:avLst>
              <a:gd name="adj1" fmla="val 58922"/>
              <a:gd name="adj2" fmla="val 11263"/>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Election</a:t>
            </a:r>
          </a:p>
        </p:txBody>
      </p:sp>
      <p:sp>
        <p:nvSpPr>
          <p:cNvPr id="54" name="Rectangle: Rounded Corners 33">
            <a:extLst>
              <a:ext uri="{FF2B5EF4-FFF2-40B4-BE49-F238E27FC236}">
                <a16:creationId xmlns:a16="http://schemas.microsoft.com/office/drawing/2014/main" id="{25F903EA-1D6C-4874-BF98-9AEA6FE52B31}"/>
              </a:ext>
            </a:extLst>
          </p:cNvPr>
          <p:cNvSpPr/>
          <p:nvPr/>
        </p:nvSpPr>
        <p:spPr>
          <a:xfrm flipH="1">
            <a:off x="7267988" y="2512209"/>
            <a:ext cx="1491001" cy="479057"/>
          </a:xfrm>
          <a:prstGeom prst="wedgeRoundRectCallout">
            <a:avLst>
              <a:gd name="adj1" fmla="val -18434"/>
              <a:gd name="adj2" fmla="val 107850"/>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Government</a:t>
            </a:r>
          </a:p>
        </p:txBody>
      </p:sp>
      <p:pic>
        <p:nvPicPr>
          <p:cNvPr id="5" name="Picture 4" descr="A picture containing diagram&#10;&#10;Description automatically generated">
            <a:extLst>
              <a:ext uri="{FF2B5EF4-FFF2-40B4-BE49-F238E27FC236}">
                <a16:creationId xmlns:a16="http://schemas.microsoft.com/office/drawing/2014/main" id="{22565D9C-8BA3-4E87-94F5-DD336A1FFA65}"/>
              </a:ext>
            </a:extLst>
          </p:cNvPr>
          <p:cNvPicPr>
            <a:picLocks noChangeAspect="1"/>
          </p:cNvPicPr>
          <p:nvPr/>
        </p:nvPicPr>
        <p:blipFill rotWithShape="1">
          <a:blip r:embed="rId9">
            <a:clrChange>
              <a:clrFrom>
                <a:srgbClr val="FFFFFF"/>
              </a:clrFrom>
              <a:clrTo>
                <a:srgbClr val="FFFFFF">
                  <a:alpha val="0"/>
                </a:srgbClr>
              </a:clrTo>
            </a:clrChange>
          </a:blip>
          <a:srcRect l="15757" t="32467" r="15606" b="33488"/>
          <a:stretch/>
        </p:blipFill>
        <p:spPr>
          <a:xfrm>
            <a:off x="2183804" y="2461663"/>
            <a:ext cx="1236714" cy="608308"/>
          </a:xfrm>
          <a:prstGeom prst="rect">
            <a:avLst/>
          </a:prstGeom>
        </p:spPr>
      </p:pic>
      <p:pic>
        <p:nvPicPr>
          <p:cNvPr id="7" name="Picture 6" descr="Icon&#10;&#10;Description automatically generated">
            <a:extLst>
              <a:ext uri="{FF2B5EF4-FFF2-40B4-BE49-F238E27FC236}">
                <a16:creationId xmlns:a16="http://schemas.microsoft.com/office/drawing/2014/main" id="{89D807AD-2F6F-49F9-AE8C-4226F96C9FE4}"/>
              </a:ext>
            </a:extLst>
          </p:cNvPr>
          <p:cNvPicPr>
            <a:picLocks noChangeAspect="1"/>
          </p:cNvPicPr>
          <p:nvPr/>
        </p:nvPicPr>
        <p:blipFill rotWithShape="1">
          <a:blip r:embed="rId10">
            <a:clrChange>
              <a:clrFrom>
                <a:srgbClr val="FFFFFF"/>
              </a:clrFrom>
              <a:clrTo>
                <a:srgbClr val="FFFFFF">
                  <a:alpha val="0"/>
                </a:srgbClr>
              </a:clrTo>
            </a:clrChange>
          </a:blip>
          <a:srcRect l="13031" t="13280" r="13333" b="14393"/>
          <a:stretch/>
        </p:blipFill>
        <p:spPr>
          <a:xfrm>
            <a:off x="222185" y="3554492"/>
            <a:ext cx="898240" cy="882265"/>
          </a:xfrm>
          <a:prstGeom prst="rect">
            <a:avLst/>
          </a:prstGeom>
        </p:spPr>
      </p:pic>
      <p:pic>
        <p:nvPicPr>
          <p:cNvPr id="8" name="Picture 7" descr="Icon&#10;&#10;Description automatically generated">
            <a:extLst>
              <a:ext uri="{FF2B5EF4-FFF2-40B4-BE49-F238E27FC236}">
                <a16:creationId xmlns:a16="http://schemas.microsoft.com/office/drawing/2014/main" id="{15E1A4BD-D8DE-4D4A-93C0-3D7BEAE2C347}"/>
              </a:ext>
            </a:extLst>
          </p:cNvPr>
          <p:cNvPicPr>
            <a:picLocks noChangeAspect="1"/>
          </p:cNvPicPr>
          <p:nvPr/>
        </p:nvPicPr>
        <p:blipFill rotWithShape="1">
          <a:blip r:embed="rId10">
            <a:clrChange>
              <a:clrFrom>
                <a:srgbClr val="FFFFFF"/>
              </a:clrFrom>
              <a:clrTo>
                <a:srgbClr val="FFFFFF">
                  <a:alpha val="0"/>
                </a:srgbClr>
              </a:clrTo>
            </a:clrChange>
          </a:blip>
          <a:srcRect l="13031" t="13280" r="13333" b="14393"/>
          <a:stretch/>
        </p:blipFill>
        <p:spPr>
          <a:xfrm>
            <a:off x="5594876" y="4848463"/>
            <a:ext cx="898240" cy="882265"/>
          </a:xfrm>
          <a:prstGeom prst="rect">
            <a:avLst/>
          </a:prstGeom>
        </p:spPr>
      </p:pic>
      <p:pic>
        <p:nvPicPr>
          <p:cNvPr id="9" name="Picture 8" descr="Icon&#10;&#10;Description automatically generated">
            <a:extLst>
              <a:ext uri="{FF2B5EF4-FFF2-40B4-BE49-F238E27FC236}">
                <a16:creationId xmlns:a16="http://schemas.microsoft.com/office/drawing/2014/main" id="{60AA1176-86E3-4F11-9549-833CD212D773}"/>
              </a:ext>
            </a:extLst>
          </p:cNvPr>
          <p:cNvPicPr>
            <a:picLocks noChangeAspect="1"/>
          </p:cNvPicPr>
          <p:nvPr/>
        </p:nvPicPr>
        <p:blipFill rotWithShape="1">
          <a:blip r:embed="rId11">
            <a:clrChange>
              <a:clrFrom>
                <a:srgbClr val="FFFFFF"/>
              </a:clrFrom>
              <a:clrTo>
                <a:srgbClr val="FFFFFF">
                  <a:alpha val="0"/>
                </a:srgbClr>
              </a:clrTo>
            </a:clrChange>
          </a:blip>
          <a:srcRect l="15000" t="14583" r="14697" b="16515"/>
          <a:stretch/>
        </p:blipFill>
        <p:spPr>
          <a:xfrm>
            <a:off x="5947600" y="2414637"/>
            <a:ext cx="907947" cy="889855"/>
          </a:xfrm>
          <a:prstGeom prst="rect">
            <a:avLst/>
          </a:prstGeom>
        </p:spPr>
      </p:pic>
      <p:pic>
        <p:nvPicPr>
          <p:cNvPr id="10" name="Picture 9" descr="Icon&#10;&#10;Description automatically generated">
            <a:extLst>
              <a:ext uri="{FF2B5EF4-FFF2-40B4-BE49-F238E27FC236}">
                <a16:creationId xmlns:a16="http://schemas.microsoft.com/office/drawing/2014/main" id="{F6A2485E-BCA5-47CB-9749-685752BD5074}"/>
              </a:ext>
            </a:extLst>
          </p:cNvPr>
          <p:cNvPicPr>
            <a:picLocks noChangeAspect="1"/>
          </p:cNvPicPr>
          <p:nvPr/>
        </p:nvPicPr>
        <p:blipFill rotWithShape="1">
          <a:blip r:embed="rId12">
            <a:clrChange>
              <a:clrFrom>
                <a:srgbClr val="FFFFFF"/>
              </a:clrFrom>
              <a:clrTo>
                <a:srgbClr val="FFFFFF">
                  <a:alpha val="0"/>
                </a:srgbClr>
              </a:clrTo>
            </a:clrChange>
          </a:blip>
          <a:srcRect l="16818" t="16970" r="16212" b="17121"/>
          <a:stretch/>
        </p:blipFill>
        <p:spPr>
          <a:xfrm>
            <a:off x="7940706" y="3554492"/>
            <a:ext cx="898240" cy="884014"/>
          </a:xfrm>
          <a:prstGeom prst="rect">
            <a:avLst/>
          </a:prstGeom>
        </p:spPr>
      </p:pic>
      <p:sp>
        <p:nvSpPr>
          <p:cNvPr id="21" name="Rectangle: Rounded Corners 20">
            <a:extLst>
              <a:ext uri="{FF2B5EF4-FFF2-40B4-BE49-F238E27FC236}">
                <a16:creationId xmlns:a16="http://schemas.microsoft.com/office/drawing/2014/main" id="{9502ADBC-A875-489C-81E2-176DFB01981B}"/>
              </a:ext>
            </a:extLst>
          </p:cNvPr>
          <p:cNvSpPr/>
          <p:nvPr/>
        </p:nvSpPr>
        <p:spPr>
          <a:xfrm>
            <a:off x="306267" y="5933740"/>
            <a:ext cx="8532679" cy="604908"/>
          </a:xfrm>
          <a:prstGeom prst="roundRect">
            <a:avLst/>
          </a:prstGeom>
          <a:solidFill>
            <a:schemeClr val="bg1">
              <a:lumMod val="95000"/>
            </a:schemeClr>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Short on time?</a:t>
            </a:r>
          </a:p>
          <a:p>
            <a:pPr algn="ctr"/>
            <a:r>
              <a:rPr lang="en-GB" sz="1600" dirty="0"/>
              <a:t>Skip to slide 13 to watch a quick video explaining how the UK government works.</a:t>
            </a:r>
          </a:p>
        </p:txBody>
      </p:sp>
      <p:pic>
        <p:nvPicPr>
          <p:cNvPr id="16" name="Picture 15" descr="Icon&#10;&#10;Description automatically generated">
            <a:extLst>
              <a:ext uri="{FF2B5EF4-FFF2-40B4-BE49-F238E27FC236}">
                <a16:creationId xmlns:a16="http://schemas.microsoft.com/office/drawing/2014/main" id="{9C0CA181-0503-448F-8BF3-79785B6BF551}"/>
              </a:ext>
            </a:extLst>
          </p:cNvPr>
          <p:cNvPicPr>
            <a:picLocks noChangeAspect="1"/>
          </p:cNvPicPr>
          <p:nvPr/>
        </p:nvPicPr>
        <p:blipFill rotWithShape="1">
          <a:blip r:embed="rId13">
            <a:clrChange>
              <a:clrFrom>
                <a:srgbClr val="FFFFFF"/>
              </a:clrFrom>
              <a:clrTo>
                <a:srgbClr val="FFFFFF">
                  <a:alpha val="0"/>
                </a:srgbClr>
              </a:clrTo>
            </a:clrChange>
          </a:blip>
          <a:srcRect l="18955" t="17929" r="19079" b="19546"/>
          <a:stretch/>
        </p:blipFill>
        <p:spPr>
          <a:xfrm>
            <a:off x="2523174" y="4843219"/>
            <a:ext cx="811469" cy="818810"/>
          </a:xfrm>
          <a:prstGeom prst="rect">
            <a:avLst/>
          </a:prstGeom>
        </p:spPr>
      </p:pic>
    </p:spTree>
    <p:extLst>
      <p:ext uri="{BB962C8B-B14F-4D97-AF65-F5344CB8AC3E}">
        <p14:creationId xmlns:p14="http://schemas.microsoft.com/office/powerpoint/2010/main" val="169410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fade">
                                      <p:cBhvr>
                                        <p:cTn id="16" dur="500"/>
                                        <p:tgtEl>
                                          <p:spTgt spid="4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fade">
                                      <p:cBhvr>
                                        <p:cTn id="19" dur="500"/>
                                        <p:tgtEl>
                                          <p:spTgt spid="4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17" grpId="0" animBg="1"/>
      <p:bldP spid="44" grpId="0" animBg="1"/>
      <p:bldP spid="46" grpId="0" animBg="1"/>
      <p:bldP spid="48" grpId="0" animBg="1"/>
      <p:bldP spid="54" grpId="0" animBg="1"/>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a:extLst>
              <a:ext uri="{FF2B5EF4-FFF2-40B4-BE49-F238E27FC236}">
                <a16:creationId xmlns:a16="http://schemas.microsoft.com/office/drawing/2014/main" id="{FDF220F3-CB04-478B-A439-0240A3AD8766}"/>
              </a:ext>
            </a:extLst>
          </p:cNvPr>
          <p:cNvSpPr>
            <a:spLocks noGrp="1"/>
          </p:cNvSpPr>
          <p:nvPr>
            <p:ph type="body" sz="quarter" idx="10"/>
          </p:nvPr>
        </p:nvSpPr>
        <p:spPr>
          <a:xfrm>
            <a:off x="776288" y="241911"/>
            <a:ext cx="7739062" cy="571500"/>
          </a:xfrm>
        </p:spPr>
        <p:txBody>
          <a:bodyPr/>
          <a:lstStyle/>
          <a:p>
            <a:r>
              <a:rPr lang="en-GB" dirty="0"/>
              <a:t>How does it all work?</a:t>
            </a:r>
          </a:p>
        </p:txBody>
      </p:sp>
      <p:sp>
        <p:nvSpPr>
          <p:cNvPr id="4" name="Pentagon 20">
            <a:extLst>
              <a:ext uri="{FF2B5EF4-FFF2-40B4-BE49-F238E27FC236}">
                <a16:creationId xmlns:a16="http://schemas.microsoft.com/office/drawing/2014/main" id="{E8A97125-B49C-4459-B5A5-CFECF09EABE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F431A38D-DCB3-4A58-979B-4EBD0513D7C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sp>
        <p:nvSpPr>
          <p:cNvPr id="2" name="Rectangle: Rounded Corners 1">
            <a:extLst>
              <a:ext uri="{FF2B5EF4-FFF2-40B4-BE49-F238E27FC236}">
                <a16:creationId xmlns:a16="http://schemas.microsoft.com/office/drawing/2014/main" id="{F1A666AC-EF57-4524-A54E-0A2BF4396ADE}"/>
              </a:ext>
            </a:extLst>
          </p:cNvPr>
          <p:cNvSpPr/>
          <p:nvPr/>
        </p:nvSpPr>
        <p:spPr>
          <a:xfrm>
            <a:off x="376600" y="1184272"/>
            <a:ext cx="3140813" cy="211904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When you are 18, you will be allowed to vote in an </a:t>
            </a:r>
            <a:r>
              <a:rPr lang="en-GB" sz="1600" b="1" dirty="0">
                <a:solidFill>
                  <a:schemeClr val="tx1"/>
                </a:solidFill>
                <a:ea typeface="Lato" panose="020F0502020204030203" pitchFamily="34" charset="0"/>
                <a:cs typeface="Century Gothic"/>
              </a:rPr>
              <a:t>election</a:t>
            </a:r>
            <a:r>
              <a:rPr lang="en-GB" sz="1600" dirty="0">
                <a:solidFill>
                  <a:schemeClr val="tx1"/>
                </a:solidFill>
                <a:ea typeface="Lato" panose="020F0502020204030203" pitchFamily="34" charset="0"/>
                <a:cs typeface="Century Gothic"/>
              </a:rPr>
              <a:t>. An election is when you </a:t>
            </a:r>
            <a:r>
              <a:rPr lang="en-GB" sz="1600" b="1" dirty="0">
                <a:solidFill>
                  <a:schemeClr val="tx1"/>
                </a:solidFill>
                <a:ea typeface="Lato" panose="020F0502020204030203" pitchFamily="34" charset="0"/>
                <a:cs typeface="Century Gothic"/>
              </a:rPr>
              <a:t>vote</a:t>
            </a:r>
            <a:r>
              <a:rPr lang="en-GB" sz="1600" dirty="0">
                <a:solidFill>
                  <a:schemeClr val="tx1"/>
                </a:solidFill>
                <a:ea typeface="Lato" panose="020F0502020204030203" pitchFamily="34" charset="0"/>
                <a:cs typeface="Century Gothic"/>
              </a:rPr>
              <a:t> for a </a:t>
            </a:r>
            <a:r>
              <a:rPr lang="en-GB" sz="1600" b="1" dirty="0">
                <a:solidFill>
                  <a:schemeClr val="tx1"/>
                </a:solidFill>
                <a:ea typeface="Lato" panose="020F0502020204030203" pitchFamily="34" charset="0"/>
                <a:cs typeface="Century Gothic"/>
              </a:rPr>
              <a:t>Member of Parliament (MP) </a:t>
            </a:r>
            <a:r>
              <a:rPr lang="en-GB" sz="1600" dirty="0">
                <a:solidFill>
                  <a:schemeClr val="tx1"/>
                </a:solidFill>
                <a:ea typeface="Lato" panose="020F0502020204030203" pitchFamily="34" charset="0"/>
                <a:cs typeface="Century Gothic"/>
              </a:rPr>
              <a:t>who you want to </a:t>
            </a:r>
            <a:r>
              <a:rPr lang="en-GB" sz="1600" b="1" dirty="0">
                <a:solidFill>
                  <a:schemeClr val="tx1"/>
                </a:solidFill>
                <a:ea typeface="Lato" panose="020F0502020204030203" pitchFamily="34" charset="0"/>
                <a:cs typeface="Century Gothic"/>
              </a:rPr>
              <a:t>represent </a:t>
            </a:r>
            <a:r>
              <a:rPr lang="en-GB" sz="1600" dirty="0">
                <a:solidFill>
                  <a:schemeClr val="tx1"/>
                </a:solidFill>
                <a:ea typeface="Lato" panose="020F0502020204030203" pitchFamily="34" charset="0"/>
                <a:cs typeface="Century Gothic"/>
              </a:rPr>
              <a:t>your local area  in </a:t>
            </a:r>
            <a:r>
              <a:rPr lang="en-GB" sz="1600" b="1" dirty="0">
                <a:solidFill>
                  <a:schemeClr val="tx1"/>
                </a:solidFill>
                <a:ea typeface="Lato" panose="020F0502020204030203" pitchFamily="34" charset="0"/>
                <a:cs typeface="Century Gothic"/>
              </a:rPr>
              <a:t>parliament.</a:t>
            </a:r>
          </a:p>
        </p:txBody>
      </p:sp>
      <p:pic>
        <p:nvPicPr>
          <p:cNvPr id="16" name="Picture 15">
            <a:extLst>
              <a:ext uri="{FF2B5EF4-FFF2-40B4-BE49-F238E27FC236}">
                <a16:creationId xmlns:a16="http://schemas.microsoft.com/office/drawing/2014/main" id="{9D42EC65-67DF-43EB-B246-01C9561D8E43}"/>
              </a:ext>
            </a:extLst>
          </p:cNvPr>
          <p:cNvPicPr>
            <a:picLocks noChangeAspect="1"/>
          </p:cNvPicPr>
          <p:nvPr/>
        </p:nvPicPr>
        <p:blipFill rotWithShape="1">
          <a:blip r:embed="rId5"/>
          <a:srcRect l="11105"/>
          <a:stretch/>
        </p:blipFill>
        <p:spPr>
          <a:xfrm>
            <a:off x="3665869" y="1188154"/>
            <a:ext cx="2964927" cy="2119046"/>
          </a:xfrm>
          <a:prstGeom prst="roundRect">
            <a:avLst/>
          </a:prstGeom>
        </p:spPr>
      </p:pic>
      <p:sp>
        <p:nvSpPr>
          <p:cNvPr id="20" name="Rectangle: Rounded Corners 33">
            <a:extLst>
              <a:ext uri="{FF2B5EF4-FFF2-40B4-BE49-F238E27FC236}">
                <a16:creationId xmlns:a16="http://schemas.microsoft.com/office/drawing/2014/main" id="{F95A4216-8B69-410F-9629-28BA7C575E55}"/>
              </a:ext>
            </a:extLst>
          </p:cNvPr>
          <p:cNvSpPr/>
          <p:nvPr/>
        </p:nvSpPr>
        <p:spPr>
          <a:xfrm flipH="1">
            <a:off x="6779251" y="2187210"/>
            <a:ext cx="2134897" cy="1116108"/>
          </a:xfrm>
          <a:prstGeom prst="wedgeRoundRectCallout">
            <a:avLst>
              <a:gd name="adj1" fmla="val -500"/>
              <a:gd name="adj2" fmla="val -88611"/>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Confused?</a:t>
            </a:r>
          </a:p>
          <a:p>
            <a:pPr algn="ctr"/>
            <a:r>
              <a:rPr lang="en-GB" sz="1600" dirty="0"/>
              <a:t>It’s a bit like when you vote for your school councillor! </a:t>
            </a:r>
          </a:p>
        </p:txBody>
      </p:sp>
      <p:pic>
        <p:nvPicPr>
          <p:cNvPr id="21" name="Picture 20" descr="A picture containing graphics, clock, drawing&#10;&#10;Description automatically generated">
            <a:extLst>
              <a:ext uri="{FF2B5EF4-FFF2-40B4-BE49-F238E27FC236}">
                <a16:creationId xmlns:a16="http://schemas.microsoft.com/office/drawing/2014/main" id="{29BFF8C4-C493-4CEF-A821-388FE72FDCC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885031" y="1340021"/>
            <a:ext cx="685876" cy="1028011"/>
          </a:xfrm>
          <a:prstGeom prst="rect">
            <a:avLst/>
          </a:prstGeom>
        </p:spPr>
      </p:pic>
      <p:sp>
        <p:nvSpPr>
          <p:cNvPr id="24" name="Rectangle: Rounded Corners 23">
            <a:extLst>
              <a:ext uri="{FF2B5EF4-FFF2-40B4-BE49-F238E27FC236}">
                <a16:creationId xmlns:a16="http://schemas.microsoft.com/office/drawing/2014/main" id="{1E7E9803-24BD-44FA-A620-C88ECCC35326}"/>
              </a:ext>
            </a:extLst>
          </p:cNvPr>
          <p:cNvSpPr/>
          <p:nvPr/>
        </p:nvSpPr>
        <p:spPr>
          <a:xfrm>
            <a:off x="376601" y="3443916"/>
            <a:ext cx="3970056" cy="856114"/>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Most MPs are part of a </a:t>
            </a:r>
            <a:r>
              <a:rPr lang="en-GB" sz="1600" b="1" dirty="0">
                <a:solidFill>
                  <a:schemeClr val="tx1"/>
                </a:solidFill>
                <a:ea typeface="Lato" panose="020F0502020204030203" pitchFamily="34" charset="0"/>
                <a:cs typeface="Century Gothic"/>
              </a:rPr>
              <a:t>political party. </a:t>
            </a:r>
            <a:r>
              <a:rPr lang="en-GB" sz="1600" dirty="0">
                <a:solidFill>
                  <a:schemeClr val="tx1"/>
                </a:solidFill>
                <a:ea typeface="Lato" panose="020F0502020204030203" pitchFamily="34" charset="0"/>
                <a:cs typeface="Century Gothic"/>
              </a:rPr>
              <a:t>A political party is a big club of people that have </a:t>
            </a:r>
            <a:r>
              <a:rPr lang="en-GB" sz="1600" b="1" dirty="0">
                <a:solidFill>
                  <a:schemeClr val="tx1"/>
                </a:solidFill>
                <a:ea typeface="Lato" panose="020F0502020204030203" pitchFamily="34" charset="0"/>
                <a:cs typeface="Century Gothic"/>
              </a:rPr>
              <a:t>similar views </a:t>
            </a:r>
            <a:r>
              <a:rPr lang="en-GB" sz="1600" dirty="0">
                <a:solidFill>
                  <a:schemeClr val="tx1"/>
                </a:solidFill>
                <a:ea typeface="Lato" panose="020F0502020204030203" pitchFamily="34" charset="0"/>
                <a:cs typeface="Century Gothic"/>
              </a:rPr>
              <a:t>to each other. </a:t>
            </a:r>
          </a:p>
        </p:txBody>
      </p:sp>
      <p:sp>
        <p:nvSpPr>
          <p:cNvPr id="27" name="Rectangle: Rounded Corners 26">
            <a:extLst>
              <a:ext uri="{FF2B5EF4-FFF2-40B4-BE49-F238E27FC236}">
                <a16:creationId xmlns:a16="http://schemas.microsoft.com/office/drawing/2014/main" id="{11E9BF3F-5C91-4366-864A-E143E356C13E}"/>
              </a:ext>
            </a:extLst>
          </p:cNvPr>
          <p:cNvSpPr/>
          <p:nvPr/>
        </p:nvSpPr>
        <p:spPr>
          <a:xfrm>
            <a:off x="376601" y="4428560"/>
            <a:ext cx="3970056" cy="773065"/>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Question (1-2 mins)</a:t>
            </a:r>
          </a:p>
          <a:p>
            <a:pPr algn="ctr"/>
            <a:r>
              <a:rPr lang="en-GB" sz="1600" dirty="0"/>
              <a:t>Which of these political parties have you heard of before?</a:t>
            </a:r>
          </a:p>
        </p:txBody>
      </p:sp>
      <p:pic>
        <p:nvPicPr>
          <p:cNvPr id="1028" name="Picture 4" descr="Build Back Better | Conservatives">
            <a:extLst>
              <a:ext uri="{FF2B5EF4-FFF2-40B4-BE49-F238E27FC236}">
                <a16:creationId xmlns:a16="http://schemas.microsoft.com/office/drawing/2014/main" id="{DBD52719-3A80-4AF1-B36D-EAC91BB6448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60195" y="3443695"/>
            <a:ext cx="2932547" cy="42891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407B4CD9-C127-4D60-B6EA-21335A7AB12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18913" y="4798441"/>
            <a:ext cx="2096437" cy="3861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Green Party of England and Wales - Wikipedia">
            <a:extLst>
              <a:ext uri="{FF2B5EF4-FFF2-40B4-BE49-F238E27FC236}">
                <a16:creationId xmlns:a16="http://schemas.microsoft.com/office/drawing/2014/main" id="{D503ABE1-67F9-4919-9D8E-9C584307491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43275" y="3414927"/>
            <a:ext cx="1032529" cy="11021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Liberal Democrats (UK) - Wikipedia">
            <a:extLst>
              <a:ext uri="{FF2B5EF4-FFF2-40B4-BE49-F238E27FC236}">
                <a16:creationId xmlns:a16="http://schemas.microsoft.com/office/drawing/2014/main" id="{4C732D90-4EED-47D6-A7F2-51F4EF9F496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02976" y="3900427"/>
            <a:ext cx="1655640" cy="75596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orking at Scottish National Party | Glassdoor.co.uk">
            <a:extLst>
              <a:ext uri="{FF2B5EF4-FFF2-40B4-BE49-F238E27FC236}">
                <a16:creationId xmlns:a16="http://schemas.microsoft.com/office/drawing/2014/main" id="{2A446704-70D8-4B77-9D07-A8428E11A38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40567" y="4057484"/>
            <a:ext cx="1118569" cy="1118569"/>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36C20F4A-D3D6-47ED-B45E-239621A36601}"/>
              </a:ext>
            </a:extLst>
          </p:cNvPr>
          <p:cNvSpPr/>
          <p:nvPr/>
        </p:nvSpPr>
        <p:spPr>
          <a:xfrm>
            <a:off x="-2729" y="5318325"/>
            <a:ext cx="9146729" cy="1517904"/>
          </a:xfrm>
          <a:prstGeom prst="rect">
            <a:avLst/>
          </a:prstGeom>
          <a:solidFill>
            <a:schemeClr val="bg1">
              <a:lumMod val="95000"/>
              <a:alpha val="4902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9" name="Rectangle: Rounded Corners 33">
            <a:extLst>
              <a:ext uri="{FF2B5EF4-FFF2-40B4-BE49-F238E27FC236}">
                <a16:creationId xmlns:a16="http://schemas.microsoft.com/office/drawing/2014/main" id="{9A78C922-0DE4-4325-81BF-2B6F85542422}"/>
              </a:ext>
            </a:extLst>
          </p:cNvPr>
          <p:cNvSpPr/>
          <p:nvPr/>
        </p:nvSpPr>
        <p:spPr>
          <a:xfrm>
            <a:off x="3151792" y="5479598"/>
            <a:ext cx="1618337" cy="535641"/>
          </a:xfrm>
          <a:prstGeom prst="wedgeRoundRectCallout">
            <a:avLst>
              <a:gd name="adj1" fmla="val -21305"/>
              <a:gd name="adj2" fmla="val 8528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Member of Parliament</a:t>
            </a:r>
          </a:p>
        </p:txBody>
      </p:sp>
      <p:sp>
        <p:nvSpPr>
          <p:cNvPr id="30" name="Rectangle: Rounded Corners 33">
            <a:extLst>
              <a:ext uri="{FF2B5EF4-FFF2-40B4-BE49-F238E27FC236}">
                <a16:creationId xmlns:a16="http://schemas.microsoft.com/office/drawing/2014/main" id="{5740083D-ECC3-46A1-B445-53EC241AA824}"/>
              </a:ext>
            </a:extLst>
          </p:cNvPr>
          <p:cNvSpPr/>
          <p:nvPr/>
        </p:nvSpPr>
        <p:spPr>
          <a:xfrm flipH="1">
            <a:off x="1693290" y="6178052"/>
            <a:ext cx="1371055" cy="535641"/>
          </a:xfrm>
          <a:prstGeom prst="wedgeRoundRectCallout">
            <a:avLst>
              <a:gd name="adj1" fmla="val 7950"/>
              <a:gd name="adj2" fmla="val -80021"/>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a:t>
            </a:r>
          </a:p>
          <a:p>
            <a:pPr algn="ctr"/>
            <a:r>
              <a:rPr lang="en-GB" sz="1600" b="1" dirty="0"/>
              <a:t>Lords</a:t>
            </a:r>
          </a:p>
        </p:txBody>
      </p:sp>
      <p:sp>
        <p:nvSpPr>
          <p:cNvPr id="31" name="Rectangle: Rounded Corners 33">
            <a:extLst>
              <a:ext uri="{FF2B5EF4-FFF2-40B4-BE49-F238E27FC236}">
                <a16:creationId xmlns:a16="http://schemas.microsoft.com/office/drawing/2014/main" id="{A465DA02-19E7-4AF3-88BA-00775AFACF2D}"/>
              </a:ext>
            </a:extLst>
          </p:cNvPr>
          <p:cNvSpPr/>
          <p:nvPr/>
        </p:nvSpPr>
        <p:spPr>
          <a:xfrm flipH="1">
            <a:off x="114841" y="5475687"/>
            <a:ext cx="1491002" cy="535641"/>
          </a:xfrm>
          <a:prstGeom prst="wedgeRoundRectCallout">
            <a:avLst>
              <a:gd name="adj1" fmla="val -12353"/>
              <a:gd name="adj2" fmla="val 71051"/>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Parliament</a:t>
            </a:r>
          </a:p>
        </p:txBody>
      </p:sp>
      <p:sp>
        <p:nvSpPr>
          <p:cNvPr id="32" name="Rectangle: Rounded Corners 33">
            <a:extLst>
              <a:ext uri="{FF2B5EF4-FFF2-40B4-BE49-F238E27FC236}">
                <a16:creationId xmlns:a16="http://schemas.microsoft.com/office/drawing/2014/main" id="{E6423F69-B129-4FE3-8692-EA21806D018C}"/>
              </a:ext>
            </a:extLst>
          </p:cNvPr>
          <p:cNvSpPr/>
          <p:nvPr/>
        </p:nvSpPr>
        <p:spPr>
          <a:xfrm flipH="1">
            <a:off x="7580266" y="6178052"/>
            <a:ext cx="1423358" cy="535641"/>
          </a:xfrm>
          <a:prstGeom prst="wedgeRoundRectCallout">
            <a:avLst>
              <a:gd name="adj1" fmla="val 17373"/>
              <a:gd name="adj2" fmla="val -60472"/>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 Commons</a:t>
            </a:r>
          </a:p>
        </p:txBody>
      </p:sp>
      <p:sp>
        <p:nvSpPr>
          <p:cNvPr id="33" name="Rectangle: Rounded Corners 33">
            <a:extLst>
              <a:ext uri="{FF2B5EF4-FFF2-40B4-BE49-F238E27FC236}">
                <a16:creationId xmlns:a16="http://schemas.microsoft.com/office/drawing/2014/main" id="{574E2E40-9A69-436C-A2A2-5F829FCE4CE7}"/>
              </a:ext>
            </a:extLst>
          </p:cNvPr>
          <p:cNvSpPr/>
          <p:nvPr/>
        </p:nvSpPr>
        <p:spPr>
          <a:xfrm flipH="1">
            <a:off x="6436024" y="5479598"/>
            <a:ext cx="1056794" cy="535641"/>
          </a:xfrm>
          <a:prstGeom prst="wedgeRoundRectCallout">
            <a:avLst>
              <a:gd name="adj1" fmla="val -29802"/>
              <a:gd name="adj2" fmla="val 72489"/>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Election</a:t>
            </a:r>
          </a:p>
        </p:txBody>
      </p:sp>
      <p:sp>
        <p:nvSpPr>
          <p:cNvPr id="35" name="Rectangle: Rounded Corners 33">
            <a:extLst>
              <a:ext uri="{FF2B5EF4-FFF2-40B4-BE49-F238E27FC236}">
                <a16:creationId xmlns:a16="http://schemas.microsoft.com/office/drawing/2014/main" id="{3D616639-214C-4BAF-A12D-229B8743A6FE}"/>
              </a:ext>
            </a:extLst>
          </p:cNvPr>
          <p:cNvSpPr/>
          <p:nvPr/>
        </p:nvSpPr>
        <p:spPr>
          <a:xfrm flipH="1">
            <a:off x="4857576" y="6178052"/>
            <a:ext cx="1491001" cy="535641"/>
          </a:xfrm>
          <a:prstGeom prst="wedgeRoundRectCallout">
            <a:avLst>
              <a:gd name="adj1" fmla="val 17804"/>
              <a:gd name="adj2" fmla="val -71838"/>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Government</a:t>
            </a:r>
          </a:p>
        </p:txBody>
      </p:sp>
      <p:pic>
        <p:nvPicPr>
          <p:cNvPr id="39" name="Picture 38" descr="A picture containing diagram&#10;&#10;Description automatically generated">
            <a:extLst>
              <a:ext uri="{FF2B5EF4-FFF2-40B4-BE49-F238E27FC236}">
                <a16:creationId xmlns:a16="http://schemas.microsoft.com/office/drawing/2014/main" id="{0BBD1131-9D95-46AB-BC6D-FE7717C49512}"/>
              </a:ext>
            </a:extLst>
          </p:cNvPr>
          <p:cNvPicPr>
            <a:picLocks noChangeAspect="1"/>
          </p:cNvPicPr>
          <p:nvPr/>
        </p:nvPicPr>
        <p:blipFill rotWithShape="1">
          <a:blip r:embed="rId12">
            <a:clrChange>
              <a:clrFrom>
                <a:srgbClr val="FFFFFF"/>
              </a:clrFrom>
              <a:clrTo>
                <a:srgbClr val="FFFFFF">
                  <a:alpha val="0"/>
                </a:srgbClr>
              </a:clrTo>
            </a:clrChange>
          </a:blip>
          <a:srcRect l="15757" t="32467" r="15606" b="33488"/>
          <a:stretch/>
        </p:blipFill>
        <p:spPr>
          <a:xfrm>
            <a:off x="329763" y="6149811"/>
            <a:ext cx="1037502" cy="510321"/>
          </a:xfrm>
          <a:prstGeom prst="rect">
            <a:avLst/>
          </a:prstGeom>
        </p:spPr>
      </p:pic>
      <p:pic>
        <p:nvPicPr>
          <p:cNvPr id="41" name="Picture 40" descr="Icon&#10;&#10;Description automatically generated">
            <a:extLst>
              <a:ext uri="{FF2B5EF4-FFF2-40B4-BE49-F238E27FC236}">
                <a16:creationId xmlns:a16="http://schemas.microsoft.com/office/drawing/2014/main" id="{9BBB5CA0-D86B-4FA5-B612-53506BD0427F}"/>
              </a:ext>
            </a:extLst>
          </p:cNvPr>
          <p:cNvPicPr>
            <a:picLocks noChangeAspect="1"/>
          </p:cNvPicPr>
          <p:nvPr/>
        </p:nvPicPr>
        <p:blipFill rotWithShape="1">
          <a:blip r:embed="rId13">
            <a:clrChange>
              <a:clrFrom>
                <a:srgbClr val="FFFFFF"/>
              </a:clrFrom>
              <a:clrTo>
                <a:srgbClr val="FFFFFF">
                  <a:alpha val="0"/>
                </a:srgbClr>
              </a:clrTo>
            </a:clrChange>
          </a:blip>
          <a:srcRect l="15000" t="14583" r="14697" b="16515"/>
          <a:stretch/>
        </p:blipFill>
        <p:spPr>
          <a:xfrm>
            <a:off x="3805775" y="6112522"/>
            <a:ext cx="678539" cy="665018"/>
          </a:xfrm>
          <a:prstGeom prst="rect">
            <a:avLst/>
          </a:prstGeom>
        </p:spPr>
      </p:pic>
      <p:pic>
        <p:nvPicPr>
          <p:cNvPr id="43" name="Picture 42" descr="Icon&#10;&#10;Description automatically generated">
            <a:extLst>
              <a:ext uri="{FF2B5EF4-FFF2-40B4-BE49-F238E27FC236}">
                <a16:creationId xmlns:a16="http://schemas.microsoft.com/office/drawing/2014/main" id="{32C5DABA-A25E-4141-901F-23E4CBB61D26}"/>
              </a:ext>
            </a:extLst>
          </p:cNvPr>
          <p:cNvPicPr>
            <a:picLocks noChangeAspect="1"/>
          </p:cNvPicPr>
          <p:nvPr/>
        </p:nvPicPr>
        <p:blipFill rotWithShape="1">
          <a:blip r:embed="rId14">
            <a:clrChange>
              <a:clrFrom>
                <a:srgbClr val="FFFFFF"/>
              </a:clrFrom>
              <a:clrTo>
                <a:srgbClr val="FFFFFF">
                  <a:alpha val="0"/>
                </a:srgbClr>
              </a:clrTo>
            </a:clrChange>
          </a:blip>
          <a:srcRect l="13031" t="13280" r="13333" b="14393"/>
          <a:stretch/>
        </p:blipFill>
        <p:spPr>
          <a:xfrm>
            <a:off x="7924650" y="5376347"/>
            <a:ext cx="665018" cy="653191"/>
          </a:xfrm>
          <a:prstGeom prst="rect">
            <a:avLst/>
          </a:prstGeom>
        </p:spPr>
      </p:pic>
      <p:pic>
        <p:nvPicPr>
          <p:cNvPr id="45" name="Picture 44" descr="Icon&#10;&#10;Description automatically generated">
            <a:extLst>
              <a:ext uri="{FF2B5EF4-FFF2-40B4-BE49-F238E27FC236}">
                <a16:creationId xmlns:a16="http://schemas.microsoft.com/office/drawing/2014/main" id="{F60F7594-0CC7-4FFA-BE85-A111A3A77E29}"/>
              </a:ext>
            </a:extLst>
          </p:cNvPr>
          <p:cNvPicPr>
            <a:picLocks noChangeAspect="1"/>
          </p:cNvPicPr>
          <p:nvPr/>
        </p:nvPicPr>
        <p:blipFill rotWithShape="1">
          <a:blip r:embed="rId14">
            <a:clrChange>
              <a:clrFrom>
                <a:srgbClr val="FFFFFF"/>
              </a:clrFrom>
              <a:clrTo>
                <a:srgbClr val="FFFFFF">
                  <a:alpha val="0"/>
                </a:srgbClr>
              </a:clrTo>
            </a:clrChange>
          </a:blip>
          <a:srcRect l="13031" t="13280" r="13333" b="14393"/>
          <a:stretch/>
        </p:blipFill>
        <p:spPr>
          <a:xfrm>
            <a:off x="2084799" y="5358137"/>
            <a:ext cx="665018" cy="653191"/>
          </a:xfrm>
          <a:prstGeom prst="rect">
            <a:avLst/>
          </a:prstGeom>
        </p:spPr>
      </p:pic>
      <p:pic>
        <p:nvPicPr>
          <p:cNvPr id="47" name="Picture 46" descr="Icon&#10;&#10;Description automatically generated">
            <a:extLst>
              <a:ext uri="{FF2B5EF4-FFF2-40B4-BE49-F238E27FC236}">
                <a16:creationId xmlns:a16="http://schemas.microsoft.com/office/drawing/2014/main" id="{51EA1423-804B-48A2-9B57-F0E7DB2A5997}"/>
              </a:ext>
            </a:extLst>
          </p:cNvPr>
          <p:cNvPicPr>
            <a:picLocks noChangeAspect="1"/>
          </p:cNvPicPr>
          <p:nvPr/>
        </p:nvPicPr>
        <p:blipFill rotWithShape="1">
          <a:blip r:embed="rId15">
            <a:clrChange>
              <a:clrFrom>
                <a:srgbClr val="FFFFFF"/>
              </a:clrFrom>
              <a:clrTo>
                <a:srgbClr val="FFFFFF">
                  <a:alpha val="0"/>
                </a:srgbClr>
              </a:clrTo>
            </a:clrChange>
          </a:blip>
          <a:srcRect l="16818" t="16970" r="16212" b="17121"/>
          <a:stretch/>
        </p:blipFill>
        <p:spPr>
          <a:xfrm>
            <a:off x="5281890" y="5356842"/>
            <a:ext cx="665018" cy="654486"/>
          </a:xfrm>
          <a:prstGeom prst="rect">
            <a:avLst/>
          </a:prstGeom>
        </p:spPr>
      </p:pic>
      <p:pic>
        <p:nvPicPr>
          <p:cNvPr id="6" name="Picture 5" descr="Icon&#10;&#10;Description automatically generated">
            <a:extLst>
              <a:ext uri="{FF2B5EF4-FFF2-40B4-BE49-F238E27FC236}">
                <a16:creationId xmlns:a16="http://schemas.microsoft.com/office/drawing/2014/main" id="{04451801-9246-47D9-8559-9B8A02B2E6E5}"/>
              </a:ext>
            </a:extLst>
          </p:cNvPr>
          <p:cNvPicPr>
            <a:picLocks noChangeAspect="1"/>
          </p:cNvPicPr>
          <p:nvPr/>
        </p:nvPicPr>
        <p:blipFill rotWithShape="1">
          <a:blip r:embed="rId16">
            <a:clrChange>
              <a:clrFrom>
                <a:srgbClr val="FFFFFF"/>
              </a:clrFrom>
              <a:clrTo>
                <a:srgbClr val="FFFFFF">
                  <a:alpha val="0"/>
                </a:srgbClr>
              </a:clrTo>
            </a:clrChange>
          </a:blip>
          <a:srcRect l="18955" t="17929" r="19079" b="19546"/>
          <a:stretch/>
        </p:blipFill>
        <p:spPr>
          <a:xfrm>
            <a:off x="6617679" y="6097065"/>
            <a:ext cx="610290" cy="615811"/>
          </a:xfrm>
          <a:prstGeom prst="rect">
            <a:avLst/>
          </a:prstGeom>
        </p:spPr>
      </p:pic>
    </p:spTree>
    <p:extLst>
      <p:ext uri="{BB962C8B-B14F-4D97-AF65-F5344CB8AC3E}">
        <p14:creationId xmlns:p14="http://schemas.microsoft.com/office/powerpoint/2010/main" val="2579671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nodeType="withEffect">
                                  <p:stCondLst>
                                    <p:cond delay="0"/>
                                  </p:stCondLst>
                                  <p:childTnLst>
                                    <p:set>
                                      <p:cBhvr>
                                        <p:cTn id="9" dur="1" fill="hold">
                                          <p:stCondLst>
                                            <p:cond delay="0"/>
                                          </p:stCondLst>
                                        </p:cTn>
                                        <p:tgtEl>
                                          <p:spTgt spid="1036"/>
                                        </p:tgtEl>
                                        <p:attrNameLst>
                                          <p:attrName>style.visibility</p:attrName>
                                        </p:attrNameLst>
                                      </p:cBhvr>
                                      <p:to>
                                        <p:strVal val="visible"/>
                                      </p:to>
                                    </p:set>
                                    <p:animEffect transition="in" filter="fade">
                                      <p:cBhvr>
                                        <p:cTn id="10" dur="500"/>
                                        <p:tgtEl>
                                          <p:spTgt spid="1036"/>
                                        </p:tgtEl>
                                      </p:cBhvr>
                                    </p:animEffect>
                                  </p:childTnLst>
                                </p:cTn>
                              </p:par>
                              <p:par>
                                <p:cTn id="11" presetID="10" presetClass="entr" presetSubtype="0" fill="hold" nodeType="withEffect">
                                  <p:stCondLst>
                                    <p:cond delay="0"/>
                                  </p:stCondLst>
                                  <p:childTnLst>
                                    <p:set>
                                      <p:cBhvr>
                                        <p:cTn id="12" dur="1" fill="hold">
                                          <p:stCondLst>
                                            <p:cond delay="0"/>
                                          </p:stCondLst>
                                        </p:cTn>
                                        <p:tgtEl>
                                          <p:spTgt spid="1034"/>
                                        </p:tgtEl>
                                        <p:attrNameLst>
                                          <p:attrName>style.visibility</p:attrName>
                                        </p:attrNameLst>
                                      </p:cBhvr>
                                      <p:to>
                                        <p:strVal val="visible"/>
                                      </p:to>
                                    </p:set>
                                    <p:animEffect transition="in" filter="fade">
                                      <p:cBhvr>
                                        <p:cTn id="13" dur="500"/>
                                        <p:tgtEl>
                                          <p:spTgt spid="1034"/>
                                        </p:tgtEl>
                                      </p:cBhvr>
                                    </p:animEffect>
                                  </p:childTnLst>
                                </p:cTn>
                              </p:par>
                              <p:par>
                                <p:cTn id="14" presetID="10" presetClass="entr" presetSubtype="0" fill="hold" nodeType="withEffect">
                                  <p:stCondLst>
                                    <p:cond delay="0"/>
                                  </p:stCondLst>
                                  <p:childTnLst>
                                    <p:set>
                                      <p:cBhvr>
                                        <p:cTn id="15" dur="1" fill="hold">
                                          <p:stCondLst>
                                            <p:cond delay="0"/>
                                          </p:stCondLst>
                                        </p:cTn>
                                        <p:tgtEl>
                                          <p:spTgt spid="1030"/>
                                        </p:tgtEl>
                                        <p:attrNameLst>
                                          <p:attrName>style.visibility</p:attrName>
                                        </p:attrNameLst>
                                      </p:cBhvr>
                                      <p:to>
                                        <p:strVal val="visible"/>
                                      </p:to>
                                    </p:set>
                                    <p:animEffect transition="in" filter="fade">
                                      <p:cBhvr>
                                        <p:cTn id="16" dur="500"/>
                                        <p:tgtEl>
                                          <p:spTgt spid="1030"/>
                                        </p:tgtEl>
                                      </p:cBhvr>
                                    </p:animEffect>
                                  </p:childTnLst>
                                </p:cTn>
                              </p:par>
                              <p:par>
                                <p:cTn id="17" presetID="10" presetClass="entr" presetSubtype="0" fill="hold" nodeType="withEffect">
                                  <p:stCondLst>
                                    <p:cond delay="0"/>
                                  </p:stCondLst>
                                  <p:childTnLst>
                                    <p:set>
                                      <p:cBhvr>
                                        <p:cTn id="18" dur="1" fill="hold">
                                          <p:stCondLst>
                                            <p:cond delay="0"/>
                                          </p:stCondLst>
                                        </p:cTn>
                                        <p:tgtEl>
                                          <p:spTgt spid="1032"/>
                                        </p:tgtEl>
                                        <p:attrNameLst>
                                          <p:attrName>style.visibility</p:attrName>
                                        </p:attrNameLst>
                                      </p:cBhvr>
                                      <p:to>
                                        <p:strVal val="visible"/>
                                      </p:to>
                                    </p:set>
                                    <p:animEffect transition="in" filter="fade">
                                      <p:cBhvr>
                                        <p:cTn id="19" dur="500"/>
                                        <p:tgtEl>
                                          <p:spTgt spid="1032"/>
                                        </p:tgtEl>
                                      </p:cBhvr>
                                    </p:animEffect>
                                  </p:childTnLst>
                                </p:cTn>
                              </p:par>
                              <p:par>
                                <p:cTn id="20" presetID="10" presetClass="entr" presetSubtype="0" fill="hold" nodeType="with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fade">
                                      <p:cBhvr>
                                        <p:cTn id="22" dur="500"/>
                                        <p:tgtEl>
                                          <p:spTgt spid="102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eating the boundaries? The stalled debate on how to draw up the UK's  parliamentary constituencies | The Constitution Unit Blog">
            <a:extLst>
              <a:ext uri="{FF2B5EF4-FFF2-40B4-BE49-F238E27FC236}">
                <a16:creationId xmlns:a16="http://schemas.microsoft.com/office/drawing/2014/main" id="{AF25ED8E-D9BF-4A17-A737-D749ABCFD9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0943" y="1068156"/>
            <a:ext cx="3174092" cy="4136374"/>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Rounded Corners 25">
            <a:extLst>
              <a:ext uri="{FF2B5EF4-FFF2-40B4-BE49-F238E27FC236}">
                <a16:creationId xmlns:a16="http://schemas.microsoft.com/office/drawing/2014/main" id="{4E00A3FA-EBF5-47D4-B462-132CEB86EDB6}"/>
              </a:ext>
            </a:extLst>
          </p:cNvPr>
          <p:cNvSpPr/>
          <p:nvPr/>
        </p:nvSpPr>
        <p:spPr>
          <a:xfrm>
            <a:off x="385009" y="1257548"/>
            <a:ext cx="5099408" cy="144462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This map shows all the different constituencies </a:t>
            </a:r>
            <a:r>
              <a:rPr lang="en-GB" sz="1600" b="1" dirty="0">
                <a:solidFill>
                  <a:schemeClr val="tx1"/>
                </a:solidFill>
                <a:ea typeface="Lato" panose="020F0502020204030203" pitchFamily="34" charset="0"/>
                <a:cs typeface="Century Gothic"/>
              </a:rPr>
              <a:t>(local areas)</a:t>
            </a:r>
            <a:r>
              <a:rPr lang="en-GB" sz="1600" dirty="0">
                <a:solidFill>
                  <a:schemeClr val="tx1"/>
                </a:solidFill>
                <a:ea typeface="Lato" panose="020F0502020204030203" pitchFamily="34" charset="0"/>
                <a:cs typeface="Century Gothic"/>
              </a:rPr>
              <a:t> in the UK. When each area has chosen their MP, we look at what party those MPs belong to. The party with the most chosen MPs becomes the </a:t>
            </a:r>
            <a:r>
              <a:rPr lang="en-GB" sz="1600" b="1" dirty="0">
                <a:solidFill>
                  <a:schemeClr val="tx1"/>
                </a:solidFill>
                <a:ea typeface="Lato" panose="020F0502020204030203" pitchFamily="34" charset="0"/>
                <a:cs typeface="Century Gothic"/>
              </a:rPr>
              <a:t>Government.</a:t>
            </a:r>
          </a:p>
        </p:txBody>
      </p:sp>
      <p:sp>
        <p:nvSpPr>
          <p:cNvPr id="27" name="Rectangle: Rounded Corners 26">
            <a:extLst>
              <a:ext uri="{FF2B5EF4-FFF2-40B4-BE49-F238E27FC236}">
                <a16:creationId xmlns:a16="http://schemas.microsoft.com/office/drawing/2014/main" id="{B940678E-8CE5-463F-AC09-5343E333AB8E}"/>
              </a:ext>
            </a:extLst>
          </p:cNvPr>
          <p:cNvSpPr/>
          <p:nvPr/>
        </p:nvSpPr>
        <p:spPr>
          <a:xfrm>
            <a:off x="385009" y="2861539"/>
            <a:ext cx="5099408" cy="109739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Question (1-2 mins)</a:t>
            </a:r>
          </a:p>
          <a:p>
            <a:pPr algn="ctr"/>
            <a:r>
              <a:rPr lang="en-GB" sz="1600" dirty="0"/>
              <a:t>Take a look at this map from the last election. Which party had the most local areas? (Hint: they’re now our </a:t>
            </a:r>
            <a:r>
              <a:rPr lang="en-GB" sz="1600" b="1" dirty="0"/>
              <a:t>government</a:t>
            </a:r>
            <a:r>
              <a:rPr lang="en-GB" sz="1600" dirty="0"/>
              <a:t>!) </a:t>
            </a:r>
          </a:p>
        </p:txBody>
      </p:sp>
      <p:pic>
        <p:nvPicPr>
          <p:cNvPr id="28" name="Picture 4" descr="Build Back Better | Conservatives">
            <a:extLst>
              <a:ext uri="{FF2B5EF4-FFF2-40B4-BE49-F238E27FC236}">
                <a16:creationId xmlns:a16="http://schemas.microsoft.com/office/drawing/2014/main" id="{730077B1-0E83-40DC-B676-EA3018E449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246" y="4119109"/>
            <a:ext cx="3383263" cy="494831"/>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a:extLst>
              <a:ext uri="{FF2B5EF4-FFF2-40B4-BE49-F238E27FC236}">
                <a16:creationId xmlns:a16="http://schemas.microsoft.com/office/drawing/2014/main" id="{F3BC7E7E-AA2B-4E3D-801F-4102E12DF33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64692" y="4774113"/>
            <a:ext cx="2096437" cy="386166"/>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12" descr="Working at Scottish National Party | Glassdoor.co.uk">
            <a:extLst>
              <a:ext uri="{FF2B5EF4-FFF2-40B4-BE49-F238E27FC236}">
                <a16:creationId xmlns:a16="http://schemas.microsoft.com/office/drawing/2014/main" id="{AC7A008B-65BE-40EC-885A-91D266B8C77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86534" y="4090232"/>
            <a:ext cx="1118569" cy="1118569"/>
          </a:xfrm>
          <a:prstGeom prst="rect">
            <a:avLst/>
          </a:prstGeom>
          <a:noFill/>
          <a:extLst>
            <a:ext uri="{909E8E84-426E-40DD-AFC4-6F175D3DCCD1}">
              <a14:hiddenFill xmlns:a14="http://schemas.microsoft.com/office/drawing/2010/main">
                <a:solidFill>
                  <a:srgbClr val="FFFFFF"/>
                </a:solidFill>
              </a14:hiddenFill>
            </a:ext>
          </a:extLst>
        </p:spPr>
      </p:pic>
      <p:sp>
        <p:nvSpPr>
          <p:cNvPr id="38" name="Text Placeholder 1">
            <a:extLst>
              <a:ext uri="{FF2B5EF4-FFF2-40B4-BE49-F238E27FC236}">
                <a16:creationId xmlns:a16="http://schemas.microsoft.com/office/drawing/2014/main" id="{AEA30D20-CE86-484F-9125-D07AB5347F0C}"/>
              </a:ext>
            </a:extLst>
          </p:cNvPr>
          <p:cNvSpPr>
            <a:spLocks noGrp="1"/>
          </p:cNvSpPr>
          <p:nvPr>
            <p:ph type="body" sz="quarter" idx="10"/>
          </p:nvPr>
        </p:nvSpPr>
        <p:spPr>
          <a:xfrm>
            <a:off x="776288" y="241911"/>
            <a:ext cx="7739062" cy="571500"/>
          </a:xfrm>
        </p:spPr>
        <p:txBody>
          <a:bodyPr/>
          <a:lstStyle/>
          <a:p>
            <a:r>
              <a:rPr lang="en-GB" dirty="0"/>
              <a:t>How does it all work?</a:t>
            </a:r>
          </a:p>
        </p:txBody>
      </p:sp>
      <p:sp>
        <p:nvSpPr>
          <p:cNvPr id="39" name="Pentagon 20">
            <a:extLst>
              <a:ext uri="{FF2B5EF4-FFF2-40B4-BE49-F238E27FC236}">
                <a16:creationId xmlns:a16="http://schemas.microsoft.com/office/drawing/2014/main" id="{3FCA6EB0-ACAB-4331-ACC1-8026692DD7B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0" name="Graphic 15" descr="Chat">
            <a:extLst>
              <a:ext uri="{FF2B5EF4-FFF2-40B4-BE49-F238E27FC236}">
                <a16:creationId xmlns:a16="http://schemas.microsoft.com/office/drawing/2014/main" id="{D99CA01E-3D9F-4C4F-8AE3-CBCA61AD5042}"/>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0" y="203254"/>
            <a:ext cx="579600" cy="579600"/>
          </a:xfrm>
          <a:prstGeom prst="rect">
            <a:avLst/>
          </a:prstGeom>
        </p:spPr>
      </p:pic>
      <p:sp>
        <p:nvSpPr>
          <p:cNvPr id="25" name="Rectangle 24">
            <a:extLst>
              <a:ext uri="{FF2B5EF4-FFF2-40B4-BE49-F238E27FC236}">
                <a16:creationId xmlns:a16="http://schemas.microsoft.com/office/drawing/2014/main" id="{72BA9C25-8987-46E6-BEB9-DB3116AE3C21}"/>
              </a:ext>
            </a:extLst>
          </p:cNvPr>
          <p:cNvSpPr/>
          <p:nvPr/>
        </p:nvSpPr>
        <p:spPr>
          <a:xfrm>
            <a:off x="-2729" y="5318325"/>
            <a:ext cx="9146729" cy="1517904"/>
          </a:xfrm>
          <a:prstGeom prst="rect">
            <a:avLst/>
          </a:prstGeom>
          <a:solidFill>
            <a:schemeClr val="bg1">
              <a:lumMod val="95000"/>
              <a:alpha val="4902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0" name="Rectangle: Rounded Corners 33">
            <a:extLst>
              <a:ext uri="{FF2B5EF4-FFF2-40B4-BE49-F238E27FC236}">
                <a16:creationId xmlns:a16="http://schemas.microsoft.com/office/drawing/2014/main" id="{542B0DE6-7B8C-429E-9D55-FAB44BA92ACA}"/>
              </a:ext>
            </a:extLst>
          </p:cNvPr>
          <p:cNvSpPr/>
          <p:nvPr/>
        </p:nvSpPr>
        <p:spPr>
          <a:xfrm>
            <a:off x="3151792" y="5479598"/>
            <a:ext cx="1618337" cy="535641"/>
          </a:xfrm>
          <a:prstGeom prst="wedgeRoundRectCallout">
            <a:avLst>
              <a:gd name="adj1" fmla="val -21305"/>
              <a:gd name="adj2" fmla="val 8528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Member of Parliament</a:t>
            </a:r>
          </a:p>
        </p:txBody>
      </p:sp>
      <p:sp>
        <p:nvSpPr>
          <p:cNvPr id="31" name="Rectangle: Rounded Corners 33">
            <a:extLst>
              <a:ext uri="{FF2B5EF4-FFF2-40B4-BE49-F238E27FC236}">
                <a16:creationId xmlns:a16="http://schemas.microsoft.com/office/drawing/2014/main" id="{DD6BA6C0-DB59-41D3-A346-2F6F2A3AA684}"/>
              </a:ext>
            </a:extLst>
          </p:cNvPr>
          <p:cNvSpPr/>
          <p:nvPr/>
        </p:nvSpPr>
        <p:spPr>
          <a:xfrm flipH="1">
            <a:off x="1693290" y="6178052"/>
            <a:ext cx="1371055" cy="535641"/>
          </a:xfrm>
          <a:prstGeom prst="wedgeRoundRectCallout">
            <a:avLst>
              <a:gd name="adj1" fmla="val 7950"/>
              <a:gd name="adj2" fmla="val -80021"/>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a:t>
            </a:r>
          </a:p>
          <a:p>
            <a:pPr algn="ctr"/>
            <a:r>
              <a:rPr lang="en-GB" sz="1600" b="1" dirty="0"/>
              <a:t>Lords</a:t>
            </a:r>
          </a:p>
        </p:txBody>
      </p:sp>
      <p:sp>
        <p:nvSpPr>
          <p:cNvPr id="32" name="Rectangle: Rounded Corners 33">
            <a:extLst>
              <a:ext uri="{FF2B5EF4-FFF2-40B4-BE49-F238E27FC236}">
                <a16:creationId xmlns:a16="http://schemas.microsoft.com/office/drawing/2014/main" id="{E0A35390-312E-43C9-8165-2CCD3E7F8C76}"/>
              </a:ext>
            </a:extLst>
          </p:cNvPr>
          <p:cNvSpPr/>
          <p:nvPr/>
        </p:nvSpPr>
        <p:spPr>
          <a:xfrm flipH="1">
            <a:off x="114841" y="5475687"/>
            <a:ext cx="1491002" cy="535641"/>
          </a:xfrm>
          <a:prstGeom prst="wedgeRoundRectCallout">
            <a:avLst>
              <a:gd name="adj1" fmla="val -12353"/>
              <a:gd name="adj2" fmla="val 71051"/>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Parliament</a:t>
            </a:r>
          </a:p>
        </p:txBody>
      </p:sp>
      <p:sp>
        <p:nvSpPr>
          <p:cNvPr id="33" name="Rectangle: Rounded Corners 33">
            <a:extLst>
              <a:ext uri="{FF2B5EF4-FFF2-40B4-BE49-F238E27FC236}">
                <a16:creationId xmlns:a16="http://schemas.microsoft.com/office/drawing/2014/main" id="{7B741DEF-B1B3-425E-8DF9-0A9E29084A61}"/>
              </a:ext>
            </a:extLst>
          </p:cNvPr>
          <p:cNvSpPr/>
          <p:nvPr/>
        </p:nvSpPr>
        <p:spPr>
          <a:xfrm flipH="1">
            <a:off x="7580266" y="6178052"/>
            <a:ext cx="1423358" cy="535641"/>
          </a:xfrm>
          <a:prstGeom prst="wedgeRoundRectCallout">
            <a:avLst>
              <a:gd name="adj1" fmla="val 17373"/>
              <a:gd name="adj2" fmla="val -60472"/>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 Commons</a:t>
            </a:r>
          </a:p>
        </p:txBody>
      </p:sp>
      <p:sp>
        <p:nvSpPr>
          <p:cNvPr id="34" name="Rectangle: Rounded Corners 33">
            <a:extLst>
              <a:ext uri="{FF2B5EF4-FFF2-40B4-BE49-F238E27FC236}">
                <a16:creationId xmlns:a16="http://schemas.microsoft.com/office/drawing/2014/main" id="{A48B0F14-DCEA-414D-9B44-53EB17213CEB}"/>
              </a:ext>
            </a:extLst>
          </p:cNvPr>
          <p:cNvSpPr/>
          <p:nvPr/>
        </p:nvSpPr>
        <p:spPr>
          <a:xfrm flipH="1">
            <a:off x="6436024" y="5479598"/>
            <a:ext cx="1056794" cy="535641"/>
          </a:xfrm>
          <a:prstGeom prst="wedgeRoundRectCallout">
            <a:avLst>
              <a:gd name="adj1" fmla="val -29802"/>
              <a:gd name="adj2" fmla="val 72489"/>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Election</a:t>
            </a:r>
          </a:p>
        </p:txBody>
      </p:sp>
      <p:sp>
        <p:nvSpPr>
          <p:cNvPr id="35" name="Rectangle: Rounded Corners 33">
            <a:extLst>
              <a:ext uri="{FF2B5EF4-FFF2-40B4-BE49-F238E27FC236}">
                <a16:creationId xmlns:a16="http://schemas.microsoft.com/office/drawing/2014/main" id="{F5195272-6B58-4003-96F7-424ADFA3EA0F}"/>
              </a:ext>
            </a:extLst>
          </p:cNvPr>
          <p:cNvSpPr/>
          <p:nvPr/>
        </p:nvSpPr>
        <p:spPr>
          <a:xfrm flipH="1">
            <a:off x="4857576" y="6178052"/>
            <a:ext cx="1491001" cy="535641"/>
          </a:xfrm>
          <a:prstGeom prst="wedgeRoundRectCallout">
            <a:avLst>
              <a:gd name="adj1" fmla="val 17804"/>
              <a:gd name="adj2" fmla="val -71838"/>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Government</a:t>
            </a:r>
          </a:p>
        </p:txBody>
      </p:sp>
      <p:pic>
        <p:nvPicPr>
          <p:cNvPr id="36" name="Picture 35" descr="A picture containing diagram&#10;&#10;Description automatically generated">
            <a:extLst>
              <a:ext uri="{FF2B5EF4-FFF2-40B4-BE49-F238E27FC236}">
                <a16:creationId xmlns:a16="http://schemas.microsoft.com/office/drawing/2014/main" id="{883B78A6-1EF6-4FCC-9577-6EAE6A520E4E}"/>
              </a:ext>
            </a:extLst>
          </p:cNvPr>
          <p:cNvPicPr>
            <a:picLocks noChangeAspect="1"/>
          </p:cNvPicPr>
          <p:nvPr/>
        </p:nvPicPr>
        <p:blipFill rotWithShape="1">
          <a:blip r:embed="rId9">
            <a:clrChange>
              <a:clrFrom>
                <a:srgbClr val="FFFFFF"/>
              </a:clrFrom>
              <a:clrTo>
                <a:srgbClr val="FFFFFF">
                  <a:alpha val="0"/>
                </a:srgbClr>
              </a:clrTo>
            </a:clrChange>
          </a:blip>
          <a:srcRect l="15757" t="32467" r="15606" b="33488"/>
          <a:stretch/>
        </p:blipFill>
        <p:spPr>
          <a:xfrm>
            <a:off x="329763" y="6149811"/>
            <a:ext cx="1037502" cy="510321"/>
          </a:xfrm>
          <a:prstGeom prst="rect">
            <a:avLst/>
          </a:prstGeom>
        </p:spPr>
      </p:pic>
      <p:pic>
        <p:nvPicPr>
          <p:cNvPr id="41" name="Picture 40" descr="Icon&#10;&#10;Description automatically generated">
            <a:extLst>
              <a:ext uri="{FF2B5EF4-FFF2-40B4-BE49-F238E27FC236}">
                <a16:creationId xmlns:a16="http://schemas.microsoft.com/office/drawing/2014/main" id="{394A0DB3-EA4F-4CD0-9EB4-439678598BA7}"/>
              </a:ext>
            </a:extLst>
          </p:cNvPr>
          <p:cNvPicPr>
            <a:picLocks noChangeAspect="1"/>
          </p:cNvPicPr>
          <p:nvPr/>
        </p:nvPicPr>
        <p:blipFill rotWithShape="1">
          <a:blip r:embed="rId10">
            <a:clrChange>
              <a:clrFrom>
                <a:srgbClr val="FFFFFF"/>
              </a:clrFrom>
              <a:clrTo>
                <a:srgbClr val="FFFFFF">
                  <a:alpha val="0"/>
                </a:srgbClr>
              </a:clrTo>
            </a:clrChange>
          </a:blip>
          <a:srcRect l="15000" t="14583" r="14697" b="16515"/>
          <a:stretch/>
        </p:blipFill>
        <p:spPr>
          <a:xfrm>
            <a:off x="3805775" y="6112522"/>
            <a:ext cx="678539" cy="665018"/>
          </a:xfrm>
          <a:prstGeom prst="rect">
            <a:avLst/>
          </a:prstGeom>
        </p:spPr>
      </p:pic>
      <p:pic>
        <p:nvPicPr>
          <p:cNvPr id="43" name="Picture 42" descr="Icon&#10;&#10;Description automatically generated">
            <a:extLst>
              <a:ext uri="{FF2B5EF4-FFF2-40B4-BE49-F238E27FC236}">
                <a16:creationId xmlns:a16="http://schemas.microsoft.com/office/drawing/2014/main" id="{C6F2DFF2-AF2D-4B10-8ED7-E2F4B4B2AC79}"/>
              </a:ext>
            </a:extLst>
          </p:cNvPr>
          <p:cNvPicPr>
            <a:picLocks noChangeAspect="1"/>
          </p:cNvPicPr>
          <p:nvPr/>
        </p:nvPicPr>
        <p:blipFill rotWithShape="1">
          <a:blip r:embed="rId11">
            <a:clrChange>
              <a:clrFrom>
                <a:srgbClr val="FFFFFF"/>
              </a:clrFrom>
              <a:clrTo>
                <a:srgbClr val="FFFFFF">
                  <a:alpha val="0"/>
                </a:srgbClr>
              </a:clrTo>
            </a:clrChange>
          </a:blip>
          <a:srcRect l="13031" t="13280" r="13333" b="14393"/>
          <a:stretch/>
        </p:blipFill>
        <p:spPr>
          <a:xfrm>
            <a:off x="7924650" y="5376347"/>
            <a:ext cx="665018" cy="653191"/>
          </a:xfrm>
          <a:prstGeom prst="rect">
            <a:avLst/>
          </a:prstGeom>
        </p:spPr>
      </p:pic>
      <p:pic>
        <p:nvPicPr>
          <p:cNvPr id="45" name="Picture 44" descr="Icon&#10;&#10;Description automatically generated">
            <a:extLst>
              <a:ext uri="{FF2B5EF4-FFF2-40B4-BE49-F238E27FC236}">
                <a16:creationId xmlns:a16="http://schemas.microsoft.com/office/drawing/2014/main" id="{00D95B52-FCD4-47C6-891E-798512EA7D1E}"/>
              </a:ext>
            </a:extLst>
          </p:cNvPr>
          <p:cNvPicPr>
            <a:picLocks noChangeAspect="1"/>
          </p:cNvPicPr>
          <p:nvPr/>
        </p:nvPicPr>
        <p:blipFill rotWithShape="1">
          <a:blip r:embed="rId11">
            <a:clrChange>
              <a:clrFrom>
                <a:srgbClr val="FFFFFF"/>
              </a:clrFrom>
              <a:clrTo>
                <a:srgbClr val="FFFFFF">
                  <a:alpha val="0"/>
                </a:srgbClr>
              </a:clrTo>
            </a:clrChange>
          </a:blip>
          <a:srcRect l="13031" t="13280" r="13333" b="14393"/>
          <a:stretch/>
        </p:blipFill>
        <p:spPr>
          <a:xfrm>
            <a:off x="2084799" y="5358137"/>
            <a:ext cx="665018" cy="653191"/>
          </a:xfrm>
          <a:prstGeom prst="rect">
            <a:avLst/>
          </a:prstGeom>
        </p:spPr>
      </p:pic>
      <p:pic>
        <p:nvPicPr>
          <p:cNvPr id="47" name="Picture 46" descr="Icon&#10;&#10;Description automatically generated">
            <a:extLst>
              <a:ext uri="{FF2B5EF4-FFF2-40B4-BE49-F238E27FC236}">
                <a16:creationId xmlns:a16="http://schemas.microsoft.com/office/drawing/2014/main" id="{2CEDA064-AB90-4FE0-B7E0-2B9B8F14CBCA}"/>
              </a:ext>
            </a:extLst>
          </p:cNvPr>
          <p:cNvPicPr>
            <a:picLocks noChangeAspect="1"/>
          </p:cNvPicPr>
          <p:nvPr/>
        </p:nvPicPr>
        <p:blipFill rotWithShape="1">
          <a:blip r:embed="rId12">
            <a:clrChange>
              <a:clrFrom>
                <a:srgbClr val="FFFFFF"/>
              </a:clrFrom>
              <a:clrTo>
                <a:srgbClr val="FFFFFF">
                  <a:alpha val="0"/>
                </a:srgbClr>
              </a:clrTo>
            </a:clrChange>
          </a:blip>
          <a:srcRect l="16818" t="16970" r="16212" b="17121"/>
          <a:stretch/>
        </p:blipFill>
        <p:spPr>
          <a:xfrm>
            <a:off x="5281890" y="5356842"/>
            <a:ext cx="665018" cy="654486"/>
          </a:xfrm>
          <a:prstGeom prst="rect">
            <a:avLst/>
          </a:prstGeom>
        </p:spPr>
      </p:pic>
      <p:pic>
        <p:nvPicPr>
          <p:cNvPr id="49" name="Picture 48" descr="Icon&#10;&#10;Description automatically generated">
            <a:extLst>
              <a:ext uri="{FF2B5EF4-FFF2-40B4-BE49-F238E27FC236}">
                <a16:creationId xmlns:a16="http://schemas.microsoft.com/office/drawing/2014/main" id="{87DBB2E5-450B-41DC-83ED-56443C7D15D2}"/>
              </a:ext>
            </a:extLst>
          </p:cNvPr>
          <p:cNvPicPr>
            <a:picLocks noChangeAspect="1"/>
          </p:cNvPicPr>
          <p:nvPr/>
        </p:nvPicPr>
        <p:blipFill rotWithShape="1">
          <a:blip r:embed="rId13">
            <a:clrChange>
              <a:clrFrom>
                <a:srgbClr val="FFFFFF"/>
              </a:clrFrom>
              <a:clrTo>
                <a:srgbClr val="FFFFFF">
                  <a:alpha val="0"/>
                </a:srgbClr>
              </a:clrTo>
            </a:clrChange>
          </a:blip>
          <a:srcRect l="18955" t="17929" r="19079" b="19546"/>
          <a:stretch/>
        </p:blipFill>
        <p:spPr>
          <a:xfrm>
            <a:off x="6617679" y="6097065"/>
            <a:ext cx="610290" cy="615811"/>
          </a:xfrm>
          <a:prstGeom prst="rect">
            <a:avLst/>
          </a:prstGeom>
        </p:spPr>
      </p:pic>
    </p:spTree>
    <p:extLst>
      <p:ext uri="{BB962C8B-B14F-4D97-AF65-F5344CB8AC3E}">
        <p14:creationId xmlns:p14="http://schemas.microsoft.com/office/powerpoint/2010/main" val="241078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500"/>
                                        <p:tgtEl>
                                          <p:spTgt spid="28"/>
                                        </p:tgtEl>
                                      </p:cBhvr>
                                    </p:animEffect>
                                  </p:childTnLst>
                                </p:cTn>
                              </p:par>
                              <p:par>
                                <p:cTn id="11" presetID="10" presetClass="entr" presetSubtype="0"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par>
                                <p:cTn id="14" presetID="10" presetClass="entr" presetSubtype="0"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a:extLst>
              <a:ext uri="{FF2B5EF4-FFF2-40B4-BE49-F238E27FC236}">
                <a16:creationId xmlns:a16="http://schemas.microsoft.com/office/drawing/2014/main" id="{FFB77EF0-FDBE-4B3E-BFD3-4EEC1FC26A8C}"/>
              </a:ext>
            </a:extLst>
          </p:cNvPr>
          <p:cNvSpPr>
            <a:spLocks noGrp="1"/>
          </p:cNvSpPr>
          <p:nvPr>
            <p:ph type="body" sz="quarter" idx="10"/>
          </p:nvPr>
        </p:nvSpPr>
        <p:spPr>
          <a:xfrm>
            <a:off x="776288" y="241911"/>
            <a:ext cx="7739062" cy="571500"/>
          </a:xfrm>
        </p:spPr>
        <p:txBody>
          <a:bodyPr/>
          <a:lstStyle/>
          <a:p>
            <a:r>
              <a:rPr lang="en-GB" dirty="0"/>
              <a:t>How does it all work?</a:t>
            </a:r>
          </a:p>
        </p:txBody>
      </p:sp>
      <p:sp>
        <p:nvSpPr>
          <p:cNvPr id="4" name="Pentagon 20">
            <a:extLst>
              <a:ext uri="{FF2B5EF4-FFF2-40B4-BE49-F238E27FC236}">
                <a16:creationId xmlns:a16="http://schemas.microsoft.com/office/drawing/2014/main" id="{C93C1D61-C922-4E9F-AE20-C1A4BDDFC83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A457AE50-9B73-4D2E-815F-85258A8ABF0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pic>
        <p:nvPicPr>
          <p:cNvPr id="6" name="Picture 2" descr="House of Commons | British government | Britannica">
            <a:extLst>
              <a:ext uri="{FF2B5EF4-FFF2-40B4-BE49-F238E27FC236}">
                <a16:creationId xmlns:a16="http://schemas.microsoft.com/office/drawing/2014/main" id="{0F6C72EB-BDF8-41FF-8182-9B3C9928A5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2847" y="1327212"/>
            <a:ext cx="3693353" cy="2458388"/>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Rounded Corners 7">
            <a:extLst>
              <a:ext uri="{FF2B5EF4-FFF2-40B4-BE49-F238E27FC236}">
                <a16:creationId xmlns:a16="http://schemas.microsoft.com/office/drawing/2014/main" id="{7ED804B2-93F2-4273-BA7A-BCE6960B8089}"/>
              </a:ext>
            </a:extLst>
          </p:cNvPr>
          <p:cNvSpPr/>
          <p:nvPr/>
        </p:nvSpPr>
        <p:spPr>
          <a:xfrm>
            <a:off x="4135582" y="1327212"/>
            <a:ext cx="4608368" cy="1587363"/>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So, the party who has the most MPs becomes the </a:t>
            </a:r>
            <a:r>
              <a:rPr lang="en-GB" sz="1600" b="1" dirty="0">
                <a:solidFill>
                  <a:schemeClr val="tx1"/>
                </a:solidFill>
                <a:ea typeface="Lato" panose="020F0502020204030203" pitchFamily="34" charset="0"/>
                <a:cs typeface="Century Gothic"/>
              </a:rPr>
              <a:t>Government</a:t>
            </a:r>
            <a:r>
              <a:rPr lang="en-GB" sz="1600" dirty="0">
                <a:solidFill>
                  <a:schemeClr val="tx1"/>
                </a:solidFill>
                <a:ea typeface="Lato" panose="020F0502020204030203" pitchFamily="34" charset="0"/>
                <a:cs typeface="Century Gothic"/>
              </a:rPr>
              <a:t>, and they are “in charge” of the UK – which means it’s their job to make decisions and</a:t>
            </a:r>
            <a:r>
              <a:rPr lang="en-GB" sz="1600" b="1" dirty="0">
                <a:solidFill>
                  <a:schemeClr val="tx1"/>
                </a:solidFill>
                <a:ea typeface="Lato" panose="020F0502020204030203" pitchFamily="34" charset="0"/>
                <a:cs typeface="Century Gothic"/>
              </a:rPr>
              <a:t> laws </a:t>
            </a:r>
            <a:r>
              <a:rPr lang="en-GB" sz="1600" dirty="0">
                <a:solidFill>
                  <a:schemeClr val="tx1"/>
                </a:solidFill>
                <a:ea typeface="Lato" panose="020F0502020204030203" pitchFamily="34" charset="0"/>
                <a:cs typeface="Century Gothic"/>
              </a:rPr>
              <a:t>to help all the people that live here.</a:t>
            </a:r>
          </a:p>
        </p:txBody>
      </p:sp>
      <p:sp>
        <p:nvSpPr>
          <p:cNvPr id="24" name="Rectangle: Rounded Corners 23">
            <a:extLst>
              <a:ext uri="{FF2B5EF4-FFF2-40B4-BE49-F238E27FC236}">
                <a16:creationId xmlns:a16="http://schemas.microsoft.com/office/drawing/2014/main" id="{753FBE18-1DD0-4CA7-9D8A-AA4B99B8CD01}"/>
              </a:ext>
            </a:extLst>
          </p:cNvPr>
          <p:cNvSpPr/>
          <p:nvPr/>
        </p:nvSpPr>
        <p:spPr>
          <a:xfrm>
            <a:off x="4135582" y="3167074"/>
            <a:ext cx="4608368" cy="180777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But if your local area’s MP isn’t part of the winning party, they’re still important too. It’s their job to </a:t>
            </a:r>
            <a:r>
              <a:rPr lang="en-GB" sz="1600" b="1" dirty="0">
                <a:solidFill>
                  <a:schemeClr val="tx1"/>
                </a:solidFill>
                <a:ea typeface="Lato" panose="020F0502020204030203" pitchFamily="34" charset="0"/>
                <a:cs typeface="Century Gothic"/>
              </a:rPr>
              <a:t>help the Government to make these decisions, and to tell the Government when they disagree with them.</a:t>
            </a:r>
            <a:r>
              <a:rPr lang="en-GB" sz="1600" dirty="0">
                <a:solidFill>
                  <a:schemeClr val="tx1"/>
                </a:solidFill>
                <a:ea typeface="Lato" panose="020F0502020204030203" pitchFamily="34" charset="0"/>
                <a:cs typeface="Century Gothic"/>
              </a:rPr>
              <a:t> They do all of this in the </a:t>
            </a:r>
            <a:r>
              <a:rPr lang="en-GB" sz="1600" b="1" dirty="0">
                <a:solidFill>
                  <a:schemeClr val="tx1"/>
                </a:solidFill>
                <a:ea typeface="Lato" panose="020F0502020204030203" pitchFamily="34" charset="0"/>
                <a:cs typeface="Century Gothic"/>
              </a:rPr>
              <a:t>House of Commons</a:t>
            </a:r>
            <a:r>
              <a:rPr lang="en-GB" sz="1600" dirty="0">
                <a:solidFill>
                  <a:schemeClr val="tx1"/>
                </a:solidFill>
                <a:ea typeface="Lato" panose="020F0502020204030203" pitchFamily="34" charset="0"/>
                <a:cs typeface="Century Gothic"/>
              </a:rPr>
              <a:t>.</a:t>
            </a:r>
          </a:p>
        </p:txBody>
      </p:sp>
      <p:sp>
        <p:nvSpPr>
          <p:cNvPr id="26" name="Speech Bubble: Rectangle with Corners Rounded 25">
            <a:extLst>
              <a:ext uri="{FF2B5EF4-FFF2-40B4-BE49-F238E27FC236}">
                <a16:creationId xmlns:a16="http://schemas.microsoft.com/office/drawing/2014/main" id="{0D7B1CFF-4BE7-4461-AE9A-3CF20120E584}"/>
              </a:ext>
            </a:extLst>
          </p:cNvPr>
          <p:cNvSpPr/>
          <p:nvPr/>
        </p:nvSpPr>
        <p:spPr>
          <a:xfrm>
            <a:off x="1433944" y="3942550"/>
            <a:ext cx="2452255" cy="1270715"/>
          </a:xfrm>
          <a:prstGeom prst="wedgeRoundRectCallout">
            <a:avLst>
              <a:gd name="adj1" fmla="val -63859"/>
              <a:gd name="adj2" fmla="val -6640"/>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This picture shows all the </a:t>
            </a:r>
            <a:r>
              <a:rPr lang="en-GB" sz="1600" b="1" dirty="0">
                <a:solidFill>
                  <a:schemeClr val="tx1"/>
                </a:solidFill>
                <a:ea typeface="Lato" panose="020F0502020204030203" pitchFamily="34" charset="0"/>
                <a:cs typeface="Century Gothic"/>
              </a:rPr>
              <a:t>chosen MPs </a:t>
            </a:r>
            <a:r>
              <a:rPr lang="en-GB" sz="1600" dirty="0">
                <a:solidFill>
                  <a:schemeClr val="tx1"/>
                </a:solidFill>
                <a:ea typeface="Lato" panose="020F0502020204030203" pitchFamily="34" charset="0"/>
                <a:cs typeface="Century Gothic"/>
              </a:rPr>
              <a:t>sitting inside of the </a:t>
            </a:r>
            <a:r>
              <a:rPr lang="en-GB" sz="1600" b="1" dirty="0">
                <a:solidFill>
                  <a:schemeClr val="tx1"/>
                </a:solidFill>
                <a:ea typeface="Lato" panose="020F0502020204030203" pitchFamily="34" charset="0"/>
                <a:cs typeface="Century Gothic"/>
              </a:rPr>
              <a:t>House of Commons.</a:t>
            </a:r>
          </a:p>
        </p:txBody>
      </p:sp>
      <p:pic>
        <p:nvPicPr>
          <p:cNvPr id="28" name="Picture 27" descr="A picture containing graphics, clock, drawing&#10;&#10;Description automatically generated">
            <a:extLst>
              <a:ext uri="{FF2B5EF4-FFF2-40B4-BE49-F238E27FC236}">
                <a16:creationId xmlns:a16="http://schemas.microsoft.com/office/drawing/2014/main" id="{82A260C6-4FB1-472E-BF13-E7AF5817619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1486" y="4183712"/>
            <a:ext cx="780740" cy="1170196"/>
          </a:xfrm>
          <a:prstGeom prst="rect">
            <a:avLst/>
          </a:prstGeom>
        </p:spPr>
      </p:pic>
      <p:sp>
        <p:nvSpPr>
          <p:cNvPr id="25" name="Rectangle 24">
            <a:extLst>
              <a:ext uri="{FF2B5EF4-FFF2-40B4-BE49-F238E27FC236}">
                <a16:creationId xmlns:a16="http://schemas.microsoft.com/office/drawing/2014/main" id="{F9E9D330-998D-4C1F-A2C9-587A8BFD28EE}"/>
              </a:ext>
            </a:extLst>
          </p:cNvPr>
          <p:cNvSpPr/>
          <p:nvPr/>
        </p:nvSpPr>
        <p:spPr>
          <a:xfrm>
            <a:off x="-2729" y="5318325"/>
            <a:ext cx="9146729" cy="1517904"/>
          </a:xfrm>
          <a:prstGeom prst="rect">
            <a:avLst/>
          </a:prstGeom>
          <a:solidFill>
            <a:schemeClr val="bg1">
              <a:lumMod val="95000"/>
              <a:alpha val="4902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7" name="Rectangle: Rounded Corners 33">
            <a:extLst>
              <a:ext uri="{FF2B5EF4-FFF2-40B4-BE49-F238E27FC236}">
                <a16:creationId xmlns:a16="http://schemas.microsoft.com/office/drawing/2014/main" id="{2033A9EA-3A4C-44B8-806C-EC224848BDB2}"/>
              </a:ext>
            </a:extLst>
          </p:cNvPr>
          <p:cNvSpPr/>
          <p:nvPr/>
        </p:nvSpPr>
        <p:spPr>
          <a:xfrm>
            <a:off x="3151792" y="5479598"/>
            <a:ext cx="1618337" cy="535641"/>
          </a:xfrm>
          <a:prstGeom prst="wedgeRoundRectCallout">
            <a:avLst>
              <a:gd name="adj1" fmla="val -21305"/>
              <a:gd name="adj2" fmla="val 8528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Member of Parliament</a:t>
            </a:r>
          </a:p>
        </p:txBody>
      </p:sp>
      <p:sp>
        <p:nvSpPr>
          <p:cNvPr id="29" name="Rectangle: Rounded Corners 33">
            <a:extLst>
              <a:ext uri="{FF2B5EF4-FFF2-40B4-BE49-F238E27FC236}">
                <a16:creationId xmlns:a16="http://schemas.microsoft.com/office/drawing/2014/main" id="{E1E23D0D-706C-4327-BA86-2986BD9D8CC3}"/>
              </a:ext>
            </a:extLst>
          </p:cNvPr>
          <p:cNvSpPr/>
          <p:nvPr/>
        </p:nvSpPr>
        <p:spPr>
          <a:xfrm flipH="1">
            <a:off x="1693290" y="6178052"/>
            <a:ext cx="1371055" cy="535641"/>
          </a:xfrm>
          <a:prstGeom prst="wedgeRoundRectCallout">
            <a:avLst>
              <a:gd name="adj1" fmla="val 7950"/>
              <a:gd name="adj2" fmla="val -80021"/>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a:t>
            </a:r>
          </a:p>
          <a:p>
            <a:pPr algn="ctr"/>
            <a:r>
              <a:rPr lang="en-GB" sz="1600" b="1" dirty="0"/>
              <a:t>Lords</a:t>
            </a:r>
          </a:p>
        </p:txBody>
      </p:sp>
      <p:sp>
        <p:nvSpPr>
          <p:cNvPr id="31" name="Rectangle: Rounded Corners 33">
            <a:extLst>
              <a:ext uri="{FF2B5EF4-FFF2-40B4-BE49-F238E27FC236}">
                <a16:creationId xmlns:a16="http://schemas.microsoft.com/office/drawing/2014/main" id="{67C57A8E-5CA5-49A1-85F9-BC74ACE119E6}"/>
              </a:ext>
            </a:extLst>
          </p:cNvPr>
          <p:cNvSpPr/>
          <p:nvPr/>
        </p:nvSpPr>
        <p:spPr>
          <a:xfrm flipH="1">
            <a:off x="114841" y="5475687"/>
            <a:ext cx="1491002" cy="535641"/>
          </a:xfrm>
          <a:prstGeom prst="wedgeRoundRectCallout">
            <a:avLst>
              <a:gd name="adj1" fmla="val -12353"/>
              <a:gd name="adj2" fmla="val 71051"/>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Parliament</a:t>
            </a:r>
          </a:p>
        </p:txBody>
      </p:sp>
      <p:sp>
        <p:nvSpPr>
          <p:cNvPr id="33" name="Rectangle: Rounded Corners 33">
            <a:extLst>
              <a:ext uri="{FF2B5EF4-FFF2-40B4-BE49-F238E27FC236}">
                <a16:creationId xmlns:a16="http://schemas.microsoft.com/office/drawing/2014/main" id="{C4E75E8F-ACD9-4430-99E5-1158E5EBEC34}"/>
              </a:ext>
            </a:extLst>
          </p:cNvPr>
          <p:cNvSpPr/>
          <p:nvPr/>
        </p:nvSpPr>
        <p:spPr>
          <a:xfrm flipH="1">
            <a:off x="7580266" y="6178052"/>
            <a:ext cx="1423358" cy="535641"/>
          </a:xfrm>
          <a:prstGeom prst="wedgeRoundRectCallout">
            <a:avLst>
              <a:gd name="adj1" fmla="val 17373"/>
              <a:gd name="adj2" fmla="val -60472"/>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 Commons</a:t>
            </a:r>
          </a:p>
        </p:txBody>
      </p:sp>
      <p:sp>
        <p:nvSpPr>
          <p:cNvPr id="35" name="Rectangle: Rounded Corners 33">
            <a:extLst>
              <a:ext uri="{FF2B5EF4-FFF2-40B4-BE49-F238E27FC236}">
                <a16:creationId xmlns:a16="http://schemas.microsoft.com/office/drawing/2014/main" id="{AE478C55-98DF-4F6A-88C3-7BAE2BBF5157}"/>
              </a:ext>
            </a:extLst>
          </p:cNvPr>
          <p:cNvSpPr/>
          <p:nvPr/>
        </p:nvSpPr>
        <p:spPr>
          <a:xfrm flipH="1">
            <a:off x="6436024" y="5479598"/>
            <a:ext cx="1056794" cy="535641"/>
          </a:xfrm>
          <a:prstGeom prst="wedgeRoundRectCallout">
            <a:avLst>
              <a:gd name="adj1" fmla="val -29802"/>
              <a:gd name="adj2" fmla="val 72489"/>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Election</a:t>
            </a:r>
          </a:p>
        </p:txBody>
      </p:sp>
      <p:sp>
        <p:nvSpPr>
          <p:cNvPr id="37" name="Rectangle: Rounded Corners 33">
            <a:extLst>
              <a:ext uri="{FF2B5EF4-FFF2-40B4-BE49-F238E27FC236}">
                <a16:creationId xmlns:a16="http://schemas.microsoft.com/office/drawing/2014/main" id="{8DD29144-E216-41D9-8794-9067969A27BD}"/>
              </a:ext>
            </a:extLst>
          </p:cNvPr>
          <p:cNvSpPr/>
          <p:nvPr/>
        </p:nvSpPr>
        <p:spPr>
          <a:xfrm flipH="1">
            <a:off x="4857576" y="6178052"/>
            <a:ext cx="1491001" cy="535641"/>
          </a:xfrm>
          <a:prstGeom prst="wedgeRoundRectCallout">
            <a:avLst>
              <a:gd name="adj1" fmla="val 17804"/>
              <a:gd name="adj2" fmla="val -71838"/>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Government</a:t>
            </a:r>
          </a:p>
        </p:txBody>
      </p:sp>
      <p:pic>
        <p:nvPicPr>
          <p:cNvPr id="39" name="Picture 38" descr="A picture containing diagram&#10;&#10;Description automatically generated">
            <a:extLst>
              <a:ext uri="{FF2B5EF4-FFF2-40B4-BE49-F238E27FC236}">
                <a16:creationId xmlns:a16="http://schemas.microsoft.com/office/drawing/2014/main" id="{CFCBE1DF-A5D7-4B69-BA58-E4BFD4261A80}"/>
              </a:ext>
            </a:extLst>
          </p:cNvPr>
          <p:cNvPicPr>
            <a:picLocks noChangeAspect="1"/>
          </p:cNvPicPr>
          <p:nvPr/>
        </p:nvPicPr>
        <p:blipFill rotWithShape="1">
          <a:blip r:embed="rId7">
            <a:clrChange>
              <a:clrFrom>
                <a:srgbClr val="FFFFFF"/>
              </a:clrFrom>
              <a:clrTo>
                <a:srgbClr val="FFFFFF">
                  <a:alpha val="0"/>
                </a:srgbClr>
              </a:clrTo>
            </a:clrChange>
          </a:blip>
          <a:srcRect l="15757" t="32467" r="15606" b="33488"/>
          <a:stretch/>
        </p:blipFill>
        <p:spPr>
          <a:xfrm>
            <a:off x="329763" y="6149811"/>
            <a:ext cx="1037502" cy="510321"/>
          </a:xfrm>
          <a:prstGeom prst="rect">
            <a:avLst/>
          </a:prstGeom>
        </p:spPr>
      </p:pic>
      <p:pic>
        <p:nvPicPr>
          <p:cNvPr id="41" name="Picture 40" descr="Icon&#10;&#10;Description automatically generated">
            <a:extLst>
              <a:ext uri="{FF2B5EF4-FFF2-40B4-BE49-F238E27FC236}">
                <a16:creationId xmlns:a16="http://schemas.microsoft.com/office/drawing/2014/main" id="{6A8CF13E-8A29-4644-BD7E-66A5B82FF1AC}"/>
              </a:ext>
            </a:extLst>
          </p:cNvPr>
          <p:cNvPicPr>
            <a:picLocks noChangeAspect="1"/>
          </p:cNvPicPr>
          <p:nvPr/>
        </p:nvPicPr>
        <p:blipFill rotWithShape="1">
          <a:blip r:embed="rId8">
            <a:clrChange>
              <a:clrFrom>
                <a:srgbClr val="FFFFFF"/>
              </a:clrFrom>
              <a:clrTo>
                <a:srgbClr val="FFFFFF">
                  <a:alpha val="0"/>
                </a:srgbClr>
              </a:clrTo>
            </a:clrChange>
          </a:blip>
          <a:srcRect l="15000" t="14583" r="14697" b="16515"/>
          <a:stretch/>
        </p:blipFill>
        <p:spPr>
          <a:xfrm>
            <a:off x="3805775" y="6112522"/>
            <a:ext cx="678539" cy="665018"/>
          </a:xfrm>
          <a:prstGeom prst="rect">
            <a:avLst/>
          </a:prstGeom>
        </p:spPr>
      </p:pic>
      <p:pic>
        <p:nvPicPr>
          <p:cNvPr id="43" name="Picture 42" descr="Icon&#10;&#10;Description automatically generated">
            <a:extLst>
              <a:ext uri="{FF2B5EF4-FFF2-40B4-BE49-F238E27FC236}">
                <a16:creationId xmlns:a16="http://schemas.microsoft.com/office/drawing/2014/main" id="{0E07AD2F-BE75-4AC9-8117-59F562A9B428}"/>
              </a:ext>
            </a:extLst>
          </p:cNvPr>
          <p:cNvPicPr>
            <a:picLocks noChangeAspect="1"/>
          </p:cNvPicPr>
          <p:nvPr/>
        </p:nvPicPr>
        <p:blipFill rotWithShape="1">
          <a:blip r:embed="rId9">
            <a:clrChange>
              <a:clrFrom>
                <a:srgbClr val="FFFFFF"/>
              </a:clrFrom>
              <a:clrTo>
                <a:srgbClr val="FFFFFF">
                  <a:alpha val="0"/>
                </a:srgbClr>
              </a:clrTo>
            </a:clrChange>
          </a:blip>
          <a:srcRect l="13031" t="13280" r="13333" b="14393"/>
          <a:stretch/>
        </p:blipFill>
        <p:spPr>
          <a:xfrm>
            <a:off x="7924650" y="5376347"/>
            <a:ext cx="665018" cy="653191"/>
          </a:xfrm>
          <a:prstGeom prst="rect">
            <a:avLst/>
          </a:prstGeom>
        </p:spPr>
      </p:pic>
      <p:pic>
        <p:nvPicPr>
          <p:cNvPr id="44" name="Picture 43" descr="Icon&#10;&#10;Description automatically generated">
            <a:extLst>
              <a:ext uri="{FF2B5EF4-FFF2-40B4-BE49-F238E27FC236}">
                <a16:creationId xmlns:a16="http://schemas.microsoft.com/office/drawing/2014/main" id="{1AEC6D3D-5141-4D57-9D29-38F4A439FA47}"/>
              </a:ext>
            </a:extLst>
          </p:cNvPr>
          <p:cNvPicPr>
            <a:picLocks noChangeAspect="1"/>
          </p:cNvPicPr>
          <p:nvPr/>
        </p:nvPicPr>
        <p:blipFill rotWithShape="1">
          <a:blip r:embed="rId9">
            <a:clrChange>
              <a:clrFrom>
                <a:srgbClr val="FFFFFF"/>
              </a:clrFrom>
              <a:clrTo>
                <a:srgbClr val="FFFFFF">
                  <a:alpha val="0"/>
                </a:srgbClr>
              </a:clrTo>
            </a:clrChange>
          </a:blip>
          <a:srcRect l="13031" t="13280" r="13333" b="14393"/>
          <a:stretch/>
        </p:blipFill>
        <p:spPr>
          <a:xfrm>
            <a:off x="2084799" y="5358137"/>
            <a:ext cx="665018" cy="653191"/>
          </a:xfrm>
          <a:prstGeom prst="rect">
            <a:avLst/>
          </a:prstGeom>
        </p:spPr>
      </p:pic>
      <p:pic>
        <p:nvPicPr>
          <p:cNvPr id="45" name="Picture 44" descr="Icon&#10;&#10;Description automatically generated">
            <a:extLst>
              <a:ext uri="{FF2B5EF4-FFF2-40B4-BE49-F238E27FC236}">
                <a16:creationId xmlns:a16="http://schemas.microsoft.com/office/drawing/2014/main" id="{E153F987-0760-4A9C-934F-801216AAD7A0}"/>
              </a:ext>
            </a:extLst>
          </p:cNvPr>
          <p:cNvPicPr>
            <a:picLocks noChangeAspect="1"/>
          </p:cNvPicPr>
          <p:nvPr/>
        </p:nvPicPr>
        <p:blipFill rotWithShape="1">
          <a:blip r:embed="rId10">
            <a:clrChange>
              <a:clrFrom>
                <a:srgbClr val="FFFFFF"/>
              </a:clrFrom>
              <a:clrTo>
                <a:srgbClr val="FFFFFF">
                  <a:alpha val="0"/>
                </a:srgbClr>
              </a:clrTo>
            </a:clrChange>
          </a:blip>
          <a:srcRect l="16818" t="16970" r="16212" b="17121"/>
          <a:stretch/>
        </p:blipFill>
        <p:spPr>
          <a:xfrm>
            <a:off x="5281890" y="5356842"/>
            <a:ext cx="665018" cy="654486"/>
          </a:xfrm>
          <a:prstGeom prst="rect">
            <a:avLst/>
          </a:prstGeom>
        </p:spPr>
      </p:pic>
      <p:pic>
        <p:nvPicPr>
          <p:cNvPr id="47" name="Picture 46" descr="Icon&#10;&#10;Description automatically generated">
            <a:extLst>
              <a:ext uri="{FF2B5EF4-FFF2-40B4-BE49-F238E27FC236}">
                <a16:creationId xmlns:a16="http://schemas.microsoft.com/office/drawing/2014/main" id="{3CBA5A2C-410B-44DB-BDA3-98E94754625A}"/>
              </a:ext>
            </a:extLst>
          </p:cNvPr>
          <p:cNvPicPr>
            <a:picLocks noChangeAspect="1"/>
          </p:cNvPicPr>
          <p:nvPr/>
        </p:nvPicPr>
        <p:blipFill rotWithShape="1">
          <a:blip r:embed="rId11">
            <a:clrChange>
              <a:clrFrom>
                <a:srgbClr val="FFFFFF"/>
              </a:clrFrom>
              <a:clrTo>
                <a:srgbClr val="FFFFFF">
                  <a:alpha val="0"/>
                </a:srgbClr>
              </a:clrTo>
            </a:clrChange>
          </a:blip>
          <a:srcRect l="18955" t="17929" r="19079" b="19546"/>
          <a:stretch/>
        </p:blipFill>
        <p:spPr>
          <a:xfrm>
            <a:off x="6617679" y="6097065"/>
            <a:ext cx="610290" cy="615811"/>
          </a:xfrm>
          <a:prstGeom prst="rect">
            <a:avLst/>
          </a:prstGeom>
        </p:spPr>
      </p:pic>
    </p:spTree>
    <p:extLst>
      <p:ext uri="{BB962C8B-B14F-4D97-AF65-F5344CB8AC3E}">
        <p14:creationId xmlns:p14="http://schemas.microsoft.com/office/powerpoint/2010/main" val="2670448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a:hlinkClick r:id="rId3"/>
            <a:extLst>
              <a:ext uri="{FF2B5EF4-FFF2-40B4-BE49-F238E27FC236}">
                <a16:creationId xmlns:a16="http://schemas.microsoft.com/office/drawing/2014/main" id="{8991598C-68AB-4BC4-81CB-F66BE2CDDA5D}"/>
              </a:ext>
            </a:extLst>
          </p:cNvPr>
          <p:cNvPicPr>
            <a:picLocks noChangeAspect="1"/>
          </p:cNvPicPr>
          <p:nvPr/>
        </p:nvPicPr>
        <p:blipFill rotWithShape="1">
          <a:blip r:embed="rId4"/>
          <a:srcRect l="7018" r="7599"/>
          <a:stretch/>
        </p:blipFill>
        <p:spPr>
          <a:xfrm>
            <a:off x="4935682" y="1421401"/>
            <a:ext cx="3864856" cy="2546155"/>
          </a:xfrm>
          <a:prstGeom prst="rect">
            <a:avLst/>
          </a:prstGeom>
        </p:spPr>
      </p:pic>
      <p:sp>
        <p:nvSpPr>
          <p:cNvPr id="30" name="Rectangle: Rounded Corners 29">
            <a:extLst>
              <a:ext uri="{FF2B5EF4-FFF2-40B4-BE49-F238E27FC236}">
                <a16:creationId xmlns:a16="http://schemas.microsoft.com/office/drawing/2014/main" id="{F805727C-BAA1-467D-88E9-BBFDFA762F28}"/>
              </a:ext>
            </a:extLst>
          </p:cNvPr>
          <p:cNvSpPr/>
          <p:nvPr/>
        </p:nvSpPr>
        <p:spPr>
          <a:xfrm>
            <a:off x="376602" y="1477123"/>
            <a:ext cx="4228539" cy="219463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Once the </a:t>
            </a:r>
            <a:r>
              <a:rPr lang="en-GB" sz="1600" b="1" dirty="0">
                <a:solidFill>
                  <a:schemeClr val="tx1"/>
                </a:solidFill>
                <a:ea typeface="Lato" panose="020F0502020204030203" pitchFamily="34" charset="0"/>
                <a:cs typeface="Century Gothic"/>
              </a:rPr>
              <a:t>Government</a:t>
            </a:r>
            <a:r>
              <a:rPr lang="en-GB" sz="1600" dirty="0">
                <a:solidFill>
                  <a:schemeClr val="tx1"/>
                </a:solidFill>
                <a:ea typeface="Lato" panose="020F0502020204030203" pitchFamily="34" charset="0"/>
                <a:cs typeface="Century Gothic"/>
              </a:rPr>
              <a:t> and all the </a:t>
            </a:r>
            <a:r>
              <a:rPr lang="en-GB" sz="1600" b="1" dirty="0">
                <a:solidFill>
                  <a:schemeClr val="tx1"/>
                </a:solidFill>
                <a:ea typeface="Lato" panose="020F0502020204030203" pitchFamily="34" charset="0"/>
                <a:cs typeface="Century Gothic"/>
              </a:rPr>
              <a:t>MPs</a:t>
            </a:r>
            <a:r>
              <a:rPr lang="en-GB" sz="1600" dirty="0">
                <a:solidFill>
                  <a:schemeClr val="tx1"/>
                </a:solidFill>
                <a:ea typeface="Lato" panose="020F0502020204030203" pitchFamily="34" charset="0"/>
                <a:cs typeface="Century Gothic"/>
              </a:rPr>
              <a:t> have decided that they want to change something, they ask the </a:t>
            </a:r>
            <a:r>
              <a:rPr lang="en-GB" sz="1600" b="1" dirty="0">
                <a:solidFill>
                  <a:schemeClr val="tx1"/>
                </a:solidFill>
                <a:ea typeface="Lato" panose="020F0502020204030203" pitchFamily="34" charset="0"/>
                <a:cs typeface="Century Gothic"/>
              </a:rPr>
              <a:t>House of Lords </a:t>
            </a:r>
            <a:r>
              <a:rPr lang="en-GB" sz="1600" dirty="0">
                <a:solidFill>
                  <a:schemeClr val="tx1"/>
                </a:solidFill>
                <a:ea typeface="Lato" panose="020F0502020204030203" pitchFamily="34" charset="0"/>
                <a:cs typeface="Century Gothic"/>
              </a:rPr>
              <a:t>to check it before it becomes a </a:t>
            </a:r>
            <a:r>
              <a:rPr lang="en-GB" sz="1600" b="1" dirty="0">
                <a:solidFill>
                  <a:schemeClr val="tx1"/>
                </a:solidFill>
                <a:ea typeface="Lato" panose="020F0502020204030203" pitchFamily="34" charset="0"/>
                <a:cs typeface="Century Gothic"/>
              </a:rPr>
              <a:t>law</a:t>
            </a:r>
            <a:r>
              <a:rPr lang="en-GB" sz="1600" dirty="0">
                <a:solidFill>
                  <a:schemeClr val="tx1"/>
                </a:solidFill>
                <a:ea typeface="Lato" panose="020F0502020204030203" pitchFamily="34" charset="0"/>
                <a:cs typeface="Century Gothic"/>
              </a:rPr>
              <a:t>. The </a:t>
            </a:r>
            <a:r>
              <a:rPr lang="en-GB" sz="1600" b="1" dirty="0">
                <a:solidFill>
                  <a:schemeClr val="tx1"/>
                </a:solidFill>
                <a:ea typeface="Lato" panose="020F0502020204030203" pitchFamily="34" charset="0"/>
                <a:cs typeface="Century Gothic"/>
              </a:rPr>
              <a:t>House of Lords </a:t>
            </a:r>
            <a:r>
              <a:rPr lang="en-GB" sz="1600" dirty="0">
                <a:solidFill>
                  <a:schemeClr val="tx1"/>
                </a:solidFill>
                <a:ea typeface="Lato" panose="020F0502020204030203" pitchFamily="34" charset="0"/>
                <a:cs typeface="Century Gothic"/>
              </a:rPr>
              <a:t>is made up of people who have been chosen to help the Government because they have </a:t>
            </a:r>
            <a:r>
              <a:rPr lang="en-GB" sz="1600" b="1" dirty="0">
                <a:solidFill>
                  <a:schemeClr val="tx1"/>
                </a:solidFill>
                <a:ea typeface="Lato" panose="020F0502020204030203" pitchFamily="34" charset="0"/>
                <a:cs typeface="Century Gothic"/>
              </a:rPr>
              <a:t>special skills or knowledge. </a:t>
            </a:r>
          </a:p>
        </p:txBody>
      </p:sp>
      <p:sp>
        <p:nvSpPr>
          <p:cNvPr id="33" name="Rectangle: Rounded Corners 32">
            <a:extLst>
              <a:ext uri="{FF2B5EF4-FFF2-40B4-BE49-F238E27FC236}">
                <a16:creationId xmlns:a16="http://schemas.microsoft.com/office/drawing/2014/main" id="{2A2F7935-F87B-41D4-B7F1-1EF3EA236B0C}"/>
              </a:ext>
            </a:extLst>
          </p:cNvPr>
          <p:cNvSpPr/>
          <p:nvPr/>
        </p:nvSpPr>
        <p:spPr>
          <a:xfrm>
            <a:off x="348831" y="4134280"/>
            <a:ext cx="8451707" cy="905311"/>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Watch (2-3 mins)</a:t>
            </a:r>
          </a:p>
          <a:p>
            <a:pPr algn="ctr"/>
            <a:r>
              <a:rPr lang="en-GB" sz="1600" dirty="0"/>
              <a:t>If you’re short on time, or if you just need a quick reminder, click to watch a short video explaining how the UK works in under three minutes!</a:t>
            </a:r>
          </a:p>
        </p:txBody>
      </p:sp>
      <p:sp>
        <p:nvSpPr>
          <p:cNvPr id="34" name="Rectangle: Rounded Corners 33">
            <a:extLst>
              <a:ext uri="{FF2B5EF4-FFF2-40B4-BE49-F238E27FC236}">
                <a16:creationId xmlns:a16="http://schemas.microsoft.com/office/drawing/2014/main" id="{BF581121-5BD5-48B4-8072-49F220AB33EB}"/>
              </a:ext>
            </a:extLst>
          </p:cNvPr>
          <p:cNvSpPr/>
          <p:nvPr/>
        </p:nvSpPr>
        <p:spPr>
          <a:xfrm>
            <a:off x="8231796" y="1269691"/>
            <a:ext cx="771828" cy="556452"/>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0:00-2:25</a:t>
            </a:r>
            <a:endParaRPr lang="en-GB" sz="1600" dirty="0"/>
          </a:p>
        </p:txBody>
      </p:sp>
      <p:sp>
        <p:nvSpPr>
          <p:cNvPr id="37" name="Text Placeholder 1">
            <a:extLst>
              <a:ext uri="{FF2B5EF4-FFF2-40B4-BE49-F238E27FC236}">
                <a16:creationId xmlns:a16="http://schemas.microsoft.com/office/drawing/2014/main" id="{95E9FFD6-61E0-458D-824F-48963D267D94}"/>
              </a:ext>
            </a:extLst>
          </p:cNvPr>
          <p:cNvSpPr>
            <a:spLocks noGrp="1"/>
          </p:cNvSpPr>
          <p:nvPr>
            <p:ph type="body" sz="quarter" idx="10"/>
          </p:nvPr>
        </p:nvSpPr>
        <p:spPr>
          <a:xfrm>
            <a:off x="776288" y="241911"/>
            <a:ext cx="7739062" cy="571500"/>
          </a:xfrm>
        </p:spPr>
        <p:txBody>
          <a:bodyPr/>
          <a:lstStyle/>
          <a:p>
            <a:r>
              <a:rPr lang="en-GB" dirty="0"/>
              <a:t>How does it all work?</a:t>
            </a:r>
          </a:p>
        </p:txBody>
      </p:sp>
      <p:sp>
        <p:nvSpPr>
          <p:cNvPr id="38" name="Pentagon 20">
            <a:extLst>
              <a:ext uri="{FF2B5EF4-FFF2-40B4-BE49-F238E27FC236}">
                <a16:creationId xmlns:a16="http://schemas.microsoft.com/office/drawing/2014/main" id="{FF3699D0-A608-403C-B026-C8E5390468C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39" name="Graphic 15" descr="Chat">
            <a:extLst>
              <a:ext uri="{FF2B5EF4-FFF2-40B4-BE49-F238E27FC236}">
                <a16:creationId xmlns:a16="http://schemas.microsoft.com/office/drawing/2014/main" id="{988DB65D-91C4-4476-8102-1DED4E0C5ADD}"/>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0" y="203254"/>
            <a:ext cx="579600" cy="579600"/>
          </a:xfrm>
          <a:prstGeom prst="rect">
            <a:avLst/>
          </a:prstGeom>
        </p:spPr>
      </p:pic>
      <p:sp>
        <p:nvSpPr>
          <p:cNvPr id="25" name="Rectangle 24">
            <a:extLst>
              <a:ext uri="{FF2B5EF4-FFF2-40B4-BE49-F238E27FC236}">
                <a16:creationId xmlns:a16="http://schemas.microsoft.com/office/drawing/2014/main" id="{E77A0950-2AC9-4BF2-A55D-D8CC7C95F787}"/>
              </a:ext>
            </a:extLst>
          </p:cNvPr>
          <p:cNvSpPr/>
          <p:nvPr/>
        </p:nvSpPr>
        <p:spPr>
          <a:xfrm>
            <a:off x="-2729" y="5318325"/>
            <a:ext cx="9146729" cy="1517904"/>
          </a:xfrm>
          <a:prstGeom prst="rect">
            <a:avLst/>
          </a:prstGeom>
          <a:solidFill>
            <a:schemeClr val="bg1">
              <a:lumMod val="95000"/>
              <a:alpha val="4902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7" name="Rectangle: Rounded Corners 33">
            <a:extLst>
              <a:ext uri="{FF2B5EF4-FFF2-40B4-BE49-F238E27FC236}">
                <a16:creationId xmlns:a16="http://schemas.microsoft.com/office/drawing/2014/main" id="{89FBD9EB-54D1-412C-92F8-E5E86E5C4F61}"/>
              </a:ext>
            </a:extLst>
          </p:cNvPr>
          <p:cNvSpPr/>
          <p:nvPr/>
        </p:nvSpPr>
        <p:spPr>
          <a:xfrm>
            <a:off x="3151792" y="5479598"/>
            <a:ext cx="1618337" cy="535641"/>
          </a:xfrm>
          <a:prstGeom prst="wedgeRoundRectCallout">
            <a:avLst>
              <a:gd name="adj1" fmla="val -21305"/>
              <a:gd name="adj2" fmla="val 8528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Member of Parliament</a:t>
            </a:r>
          </a:p>
        </p:txBody>
      </p:sp>
      <p:sp>
        <p:nvSpPr>
          <p:cNvPr id="29" name="Rectangle: Rounded Corners 33">
            <a:extLst>
              <a:ext uri="{FF2B5EF4-FFF2-40B4-BE49-F238E27FC236}">
                <a16:creationId xmlns:a16="http://schemas.microsoft.com/office/drawing/2014/main" id="{EC215098-BABA-42E2-9BCA-970D835BFF09}"/>
              </a:ext>
            </a:extLst>
          </p:cNvPr>
          <p:cNvSpPr/>
          <p:nvPr/>
        </p:nvSpPr>
        <p:spPr>
          <a:xfrm flipH="1">
            <a:off x="1693290" y="6178052"/>
            <a:ext cx="1371055" cy="535641"/>
          </a:xfrm>
          <a:prstGeom prst="wedgeRoundRectCallout">
            <a:avLst>
              <a:gd name="adj1" fmla="val 7950"/>
              <a:gd name="adj2" fmla="val -80021"/>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a:t>
            </a:r>
          </a:p>
          <a:p>
            <a:pPr algn="ctr"/>
            <a:r>
              <a:rPr lang="en-GB" sz="1600" b="1" dirty="0"/>
              <a:t>Lords</a:t>
            </a:r>
          </a:p>
        </p:txBody>
      </p:sp>
      <p:sp>
        <p:nvSpPr>
          <p:cNvPr id="31" name="Rectangle: Rounded Corners 33">
            <a:extLst>
              <a:ext uri="{FF2B5EF4-FFF2-40B4-BE49-F238E27FC236}">
                <a16:creationId xmlns:a16="http://schemas.microsoft.com/office/drawing/2014/main" id="{9EE5BDF5-3ACE-4532-9A12-7A82F562381D}"/>
              </a:ext>
            </a:extLst>
          </p:cNvPr>
          <p:cNvSpPr/>
          <p:nvPr/>
        </p:nvSpPr>
        <p:spPr>
          <a:xfrm flipH="1">
            <a:off x="114841" y="5475687"/>
            <a:ext cx="1491002" cy="535641"/>
          </a:xfrm>
          <a:prstGeom prst="wedgeRoundRectCallout">
            <a:avLst>
              <a:gd name="adj1" fmla="val -12353"/>
              <a:gd name="adj2" fmla="val 71051"/>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Parliament</a:t>
            </a:r>
          </a:p>
        </p:txBody>
      </p:sp>
      <p:sp>
        <p:nvSpPr>
          <p:cNvPr id="32" name="Rectangle: Rounded Corners 33">
            <a:extLst>
              <a:ext uri="{FF2B5EF4-FFF2-40B4-BE49-F238E27FC236}">
                <a16:creationId xmlns:a16="http://schemas.microsoft.com/office/drawing/2014/main" id="{F031DE8B-470B-463D-B157-6EA093716409}"/>
              </a:ext>
            </a:extLst>
          </p:cNvPr>
          <p:cNvSpPr/>
          <p:nvPr/>
        </p:nvSpPr>
        <p:spPr>
          <a:xfrm flipH="1">
            <a:off x="7580266" y="6178052"/>
            <a:ext cx="1423358" cy="535641"/>
          </a:xfrm>
          <a:prstGeom prst="wedgeRoundRectCallout">
            <a:avLst>
              <a:gd name="adj1" fmla="val 17373"/>
              <a:gd name="adj2" fmla="val -60472"/>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 Commons</a:t>
            </a:r>
          </a:p>
        </p:txBody>
      </p:sp>
      <p:sp>
        <p:nvSpPr>
          <p:cNvPr id="35" name="Rectangle: Rounded Corners 33">
            <a:extLst>
              <a:ext uri="{FF2B5EF4-FFF2-40B4-BE49-F238E27FC236}">
                <a16:creationId xmlns:a16="http://schemas.microsoft.com/office/drawing/2014/main" id="{C0975842-47A8-4BB6-BCB1-F4222365D44F}"/>
              </a:ext>
            </a:extLst>
          </p:cNvPr>
          <p:cNvSpPr/>
          <p:nvPr/>
        </p:nvSpPr>
        <p:spPr>
          <a:xfrm flipH="1">
            <a:off x="6436024" y="5479598"/>
            <a:ext cx="1056794" cy="535641"/>
          </a:xfrm>
          <a:prstGeom prst="wedgeRoundRectCallout">
            <a:avLst>
              <a:gd name="adj1" fmla="val -29802"/>
              <a:gd name="adj2" fmla="val 72489"/>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Election</a:t>
            </a:r>
          </a:p>
        </p:txBody>
      </p:sp>
      <p:sp>
        <p:nvSpPr>
          <p:cNvPr id="40" name="Rectangle: Rounded Corners 33">
            <a:extLst>
              <a:ext uri="{FF2B5EF4-FFF2-40B4-BE49-F238E27FC236}">
                <a16:creationId xmlns:a16="http://schemas.microsoft.com/office/drawing/2014/main" id="{3DFCBE2C-E678-451B-8A12-4F42DB888187}"/>
              </a:ext>
            </a:extLst>
          </p:cNvPr>
          <p:cNvSpPr/>
          <p:nvPr/>
        </p:nvSpPr>
        <p:spPr>
          <a:xfrm flipH="1">
            <a:off x="4857576" y="6178052"/>
            <a:ext cx="1491001" cy="535641"/>
          </a:xfrm>
          <a:prstGeom prst="wedgeRoundRectCallout">
            <a:avLst>
              <a:gd name="adj1" fmla="val 17804"/>
              <a:gd name="adj2" fmla="val -71838"/>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Government</a:t>
            </a:r>
          </a:p>
        </p:txBody>
      </p:sp>
      <p:pic>
        <p:nvPicPr>
          <p:cNvPr id="41" name="Picture 40" descr="A picture containing diagram&#10;&#10;Description automatically generated">
            <a:extLst>
              <a:ext uri="{FF2B5EF4-FFF2-40B4-BE49-F238E27FC236}">
                <a16:creationId xmlns:a16="http://schemas.microsoft.com/office/drawing/2014/main" id="{F0A33A3A-58A3-42BB-B8B2-158405E9CEE8}"/>
              </a:ext>
            </a:extLst>
          </p:cNvPr>
          <p:cNvPicPr>
            <a:picLocks noChangeAspect="1"/>
          </p:cNvPicPr>
          <p:nvPr/>
        </p:nvPicPr>
        <p:blipFill rotWithShape="1">
          <a:blip r:embed="rId7">
            <a:clrChange>
              <a:clrFrom>
                <a:srgbClr val="FFFFFF"/>
              </a:clrFrom>
              <a:clrTo>
                <a:srgbClr val="FFFFFF">
                  <a:alpha val="0"/>
                </a:srgbClr>
              </a:clrTo>
            </a:clrChange>
          </a:blip>
          <a:srcRect l="15757" t="32467" r="15606" b="33488"/>
          <a:stretch/>
        </p:blipFill>
        <p:spPr>
          <a:xfrm>
            <a:off x="329763" y="6149811"/>
            <a:ext cx="1037502" cy="510321"/>
          </a:xfrm>
          <a:prstGeom prst="rect">
            <a:avLst/>
          </a:prstGeom>
        </p:spPr>
      </p:pic>
      <p:pic>
        <p:nvPicPr>
          <p:cNvPr id="42" name="Picture 41" descr="Icon&#10;&#10;Description automatically generated">
            <a:extLst>
              <a:ext uri="{FF2B5EF4-FFF2-40B4-BE49-F238E27FC236}">
                <a16:creationId xmlns:a16="http://schemas.microsoft.com/office/drawing/2014/main" id="{BC5A3A79-3F39-4279-AA34-74D4BCCF4BB2}"/>
              </a:ext>
            </a:extLst>
          </p:cNvPr>
          <p:cNvPicPr>
            <a:picLocks noChangeAspect="1"/>
          </p:cNvPicPr>
          <p:nvPr/>
        </p:nvPicPr>
        <p:blipFill rotWithShape="1">
          <a:blip r:embed="rId8">
            <a:clrChange>
              <a:clrFrom>
                <a:srgbClr val="FFFFFF"/>
              </a:clrFrom>
              <a:clrTo>
                <a:srgbClr val="FFFFFF">
                  <a:alpha val="0"/>
                </a:srgbClr>
              </a:clrTo>
            </a:clrChange>
          </a:blip>
          <a:srcRect l="15000" t="14583" r="14697" b="16515"/>
          <a:stretch/>
        </p:blipFill>
        <p:spPr>
          <a:xfrm>
            <a:off x="3805775" y="6112522"/>
            <a:ext cx="678539" cy="665018"/>
          </a:xfrm>
          <a:prstGeom prst="rect">
            <a:avLst/>
          </a:prstGeom>
        </p:spPr>
      </p:pic>
      <p:pic>
        <p:nvPicPr>
          <p:cNvPr id="43" name="Picture 42" descr="Icon&#10;&#10;Description automatically generated">
            <a:extLst>
              <a:ext uri="{FF2B5EF4-FFF2-40B4-BE49-F238E27FC236}">
                <a16:creationId xmlns:a16="http://schemas.microsoft.com/office/drawing/2014/main" id="{A27A3DF3-437D-4717-BF9D-E146F75A8030}"/>
              </a:ext>
            </a:extLst>
          </p:cNvPr>
          <p:cNvPicPr>
            <a:picLocks noChangeAspect="1"/>
          </p:cNvPicPr>
          <p:nvPr/>
        </p:nvPicPr>
        <p:blipFill rotWithShape="1">
          <a:blip r:embed="rId9">
            <a:clrChange>
              <a:clrFrom>
                <a:srgbClr val="FFFFFF"/>
              </a:clrFrom>
              <a:clrTo>
                <a:srgbClr val="FFFFFF">
                  <a:alpha val="0"/>
                </a:srgbClr>
              </a:clrTo>
            </a:clrChange>
          </a:blip>
          <a:srcRect l="13031" t="13280" r="13333" b="14393"/>
          <a:stretch/>
        </p:blipFill>
        <p:spPr>
          <a:xfrm>
            <a:off x="7924650" y="5376347"/>
            <a:ext cx="665018" cy="653191"/>
          </a:xfrm>
          <a:prstGeom prst="rect">
            <a:avLst/>
          </a:prstGeom>
        </p:spPr>
      </p:pic>
      <p:pic>
        <p:nvPicPr>
          <p:cNvPr id="44" name="Picture 43" descr="Icon&#10;&#10;Description automatically generated">
            <a:extLst>
              <a:ext uri="{FF2B5EF4-FFF2-40B4-BE49-F238E27FC236}">
                <a16:creationId xmlns:a16="http://schemas.microsoft.com/office/drawing/2014/main" id="{3145FF71-3FAE-47E3-A230-3E9455F46123}"/>
              </a:ext>
            </a:extLst>
          </p:cNvPr>
          <p:cNvPicPr>
            <a:picLocks noChangeAspect="1"/>
          </p:cNvPicPr>
          <p:nvPr/>
        </p:nvPicPr>
        <p:blipFill rotWithShape="1">
          <a:blip r:embed="rId9">
            <a:clrChange>
              <a:clrFrom>
                <a:srgbClr val="FFFFFF"/>
              </a:clrFrom>
              <a:clrTo>
                <a:srgbClr val="FFFFFF">
                  <a:alpha val="0"/>
                </a:srgbClr>
              </a:clrTo>
            </a:clrChange>
          </a:blip>
          <a:srcRect l="13031" t="13280" r="13333" b="14393"/>
          <a:stretch/>
        </p:blipFill>
        <p:spPr>
          <a:xfrm>
            <a:off x="2084799" y="5358137"/>
            <a:ext cx="665018" cy="653191"/>
          </a:xfrm>
          <a:prstGeom prst="rect">
            <a:avLst/>
          </a:prstGeom>
        </p:spPr>
      </p:pic>
      <p:pic>
        <p:nvPicPr>
          <p:cNvPr id="45" name="Picture 44" descr="Icon&#10;&#10;Description automatically generated">
            <a:extLst>
              <a:ext uri="{FF2B5EF4-FFF2-40B4-BE49-F238E27FC236}">
                <a16:creationId xmlns:a16="http://schemas.microsoft.com/office/drawing/2014/main" id="{04627316-BE04-4D4E-BB04-89C5C1AA4B54}"/>
              </a:ext>
            </a:extLst>
          </p:cNvPr>
          <p:cNvPicPr>
            <a:picLocks noChangeAspect="1"/>
          </p:cNvPicPr>
          <p:nvPr/>
        </p:nvPicPr>
        <p:blipFill rotWithShape="1">
          <a:blip r:embed="rId10">
            <a:clrChange>
              <a:clrFrom>
                <a:srgbClr val="FFFFFF"/>
              </a:clrFrom>
              <a:clrTo>
                <a:srgbClr val="FFFFFF">
                  <a:alpha val="0"/>
                </a:srgbClr>
              </a:clrTo>
            </a:clrChange>
          </a:blip>
          <a:srcRect l="16818" t="16970" r="16212" b="17121"/>
          <a:stretch/>
        </p:blipFill>
        <p:spPr>
          <a:xfrm>
            <a:off x="5281890" y="5356842"/>
            <a:ext cx="665018" cy="654486"/>
          </a:xfrm>
          <a:prstGeom prst="rect">
            <a:avLst/>
          </a:prstGeom>
        </p:spPr>
      </p:pic>
      <p:pic>
        <p:nvPicPr>
          <p:cNvPr id="46" name="Picture 45" descr="Icon&#10;&#10;Description automatically generated">
            <a:extLst>
              <a:ext uri="{FF2B5EF4-FFF2-40B4-BE49-F238E27FC236}">
                <a16:creationId xmlns:a16="http://schemas.microsoft.com/office/drawing/2014/main" id="{69741184-C297-47A1-998C-656FEE7FFE9D}"/>
              </a:ext>
            </a:extLst>
          </p:cNvPr>
          <p:cNvPicPr>
            <a:picLocks noChangeAspect="1"/>
          </p:cNvPicPr>
          <p:nvPr/>
        </p:nvPicPr>
        <p:blipFill rotWithShape="1">
          <a:blip r:embed="rId11">
            <a:clrChange>
              <a:clrFrom>
                <a:srgbClr val="FFFFFF"/>
              </a:clrFrom>
              <a:clrTo>
                <a:srgbClr val="FFFFFF">
                  <a:alpha val="0"/>
                </a:srgbClr>
              </a:clrTo>
            </a:clrChange>
          </a:blip>
          <a:srcRect l="18955" t="17929" r="19079" b="19546"/>
          <a:stretch/>
        </p:blipFill>
        <p:spPr>
          <a:xfrm>
            <a:off x="6617679" y="6097065"/>
            <a:ext cx="610290" cy="615811"/>
          </a:xfrm>
          <a:prstGeom prst="rect">
            <a:avLst/>
          </a:prstGeom>
        </p:spPr>
      </p:pic>
    </p:spTree>
    <p:extLst>
      <p:ext uri="{BB962C8B-B14F-4D97-AF65-F5344CB8AC3E}">
        <p14:creationId xmlns:p14="http://schemas.microsoft.com/office/powerpoint/2010/main" val="3353154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Placeholder 1">
            <a:extLst>
              <a:ext uri="{FF2B5EF4-FFF2-40B4-BE49-F238E27FC236}">
                <a16:creationId xmlns:a16="http://schemas.microsoft.com/office/drawing/2014/main" id="{3FF00F93-5F9E-4A79-A4D2-D862F64835E1}"/>
              </a:ext>
            </a:extLst>
          </p:cNvPr>
          <p:cNvSpPr>
            <a:spLocks noGrp="1"/>
          </p:cNvSpPr>
          <p:nvPr>
            <p:ph type="body" sz="quarter" idx="10"/>
          </p:nvPr>
        </p:nvSpPr>
        <p:spPr>
          <a:xfrm>
            <a:off x="776288" y="241911"/>
            <a:ext cx="7739062" cy="571500"/>
          </a:xfrm>
        </p:spPr>
        <p:txBody>
          <a:bodyPr/>
          <a:lstStyle/>
          <a:p>
            <a:r>
              <a:rPr lang="en-GB" dirty="0"/>
              <a:t>How does it all work?</a:t>
            </a:r>
          </a:p>
        </p:txBody>
      </p:sp>
      <p:sp>
        <p:nvSpPr>
          <p:cNvPr id="20" name="Pentagon 20">
            <a:extLst>
              <a:ext uri="{FF2B5EF4-FFF2-40B4-BE49-F238E27FC236}">
                <a16:creationId xmlns:a16="http://schemas.microsoft.com/office/drawing/2014/main" id="{97EABF77-CB00-4A85-8F69-5AA7923CBCA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1" name="Graphic 15" descr="Chat">
            <a:extLst>
              <a:ext uri="{FF2B5EF4-FFF2-40B4-BE49-F238E27FC236}">
                <a16:creationId xmlns:a16="http://schemas.microsoft.com/office/drawing/2014/main" id="{89B7A090-EEC3-4341-BD25-DFE4CF74097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sp>
        <p:nvSpPr>
          <p:cNvPr id="3" name="Rectangle: Rounded Corners 33">
            <a:extLst>
              <a:ext uri="{FF2B5EF4-FFF2-40B4-BE49-F238E27FC236}">
                <a16:creationId xmlns:a16="http://schemas.microsoft.com/office/drawing/2014/main" id="{1AB41CCE-8223-42F6-B864-3CF0711379A9}"/>
              </a:ext>
            </a:extLst>
          </p:cNvPr>
          <p:cNvSpPr/>
          <p:nvPr/>
        </p:nvSpPr>
        <p:spPr>
          <a:xfrm>
            <a:off x="1219705" y="2195473"/>
            <a:ext cx="1378021" cy="535641"/>
          </a:xfrm>
          <a:prstGeom prst="wedgeRoundRectCallout">
            <a:avLst>
              <a:gd name="adj1" fmla="val 44187"/>
              <a:gd name="adj2" fmla="val -7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Member of Parliament</a:t>
            </a:r>
          </a:p>
        </p:txBody>
      </p:sp>
      <p:sp>
        <p:nvSpPr>
          <p:cNvPr id="4" name="Rectangle: Rounded Corners 33">
            <a:extLst>
              <a:ext uri="{FF2B5EF4-FFF2-40B4-BE49-F238E27FC236}">
                <a16:creationId xmlns:a16="http://schemas.microsoft.com/office/drawing/2014/main" id="{B86B7A07-DC8D-4844-B443-79E31D736F50}"/>
              </a:ext>
            </a:extLst>
          </p:cNvPr>
          <p:cNvSpPr/>
          <p:nvPr/>
        </p:nvSpPr>
        <p:spPr>
          <a:xfrm flipH="1">
            <a:off x="1219705" y="6139528"/>
            <a:ext cx="1378021" cy="535641"/>
          </a:xfrm>
          <a:prstGeom prst="wedgeRoundRectCallout">
            <a:avLst>
              <a:gd name="adj1" fmla="val 17802"/>
              <a:gd name="adj2" fmla="val -29584"/>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a:t>
            </a:r>
          </a:p>
          <a:p>
            <a:pPr algn="ctr"/>
            <a:r>
              <a:rPr lang="en-GB" sz="1600" b="1" dirty="0"/>
              <a:t>Lords</a:t>
            </a:r>
          </a:p>
        </p:txBody>
      </p:sp>
      <p:sp>
        <p:nvSpPr>
          <p:cNvPr id="5" name="Rectangle: Rounded Corners 33">
            <a:extLst>
              <a:ext uri="{FF2B5EF4-FFF2-40B4-BE49-F238E27FC236}">
                <a16:creationId xmlns:a16="http://schemas.microsoft.com/office/drawing/2014/main" id="{6A0CF364-7C38-4F9F-8020-811745AA2F8C}"/>
              </a:ext>
            </a:extLst>
          </p:cNvPr>
          <p:cNvSpPr/>
          <p:nvPr/>
        </p:nvSpPr>
        <p:spPr>
          <a:xfrm flipH="1">
            <a:off x="1219705" y="4561906"/>
            <a:ext cx="1378021" cy="535641"/>
          </a:xfrm>
          <a:prstGeom prst="wedgeRoundRectCallout">
            <a:avLst>
              <a:gd name="adj1" fmla="val -20019"/>
              <a:gd name="adj2" fmla="val 3225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Parliament</a:t>
            </a:r>
          </a:p>
        </p:txBody>
      </p:sp>
      <p:sp>
        <p:nvSpPr>
          <p:cNvPr id="6" name="Rectangle: Rounded Corners 33">
            <a:extLst>
              <a:ext uri="{FF2B5EF4-FFF2-40B4-BE49-F238E27FC236}">
                <a16:creationId xmlns:a16="http://schemas.microsoft.com/office/drawing/2014/main" id="{A1CB72BA-DCE1-42AF-BCF6-402F4C901149}"/>
              </a:ext>
            </a:extLst>
          </p:cNvPr>
          <p:cNvSpPr/>
          <p:nvPr/>
        </p:nvSpPr>
        <p:spPr>
          <a:xfrm flipH="1">
            <a:off x="1219705" y="5350717"/>
            <a:ext cx="1378021" cy="535641"/>
          </a:xfrm>
          <a:prstGeom prst="wedgeRoundRectCallout">
            <a:avLst>
              <a:gd name="adj1" fmla="val 19563"/>
              <a:gd name="adj2" fmla="val -43013"/>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House of Commons</a:t>
            </a:r>
          </a:p>
        </p:txBody>
      </p:sp>
      <p:sp>
        <p:nvSpPr>
          <p:cNvPr id="7" name="Rectangle: Rounded Corners 33">
            <a:extLst>
              <a:ext uri="{FF2B5EF4-FFF2-40B4-BE49-F238E27FC236}">
                <a16:creationId xmlns:a16="http://schemas.microsoft.com/office/drawing/2014/main" id="{E75C0D23-47F1-4FB6-9742-C62324BF6779}"/>
              </a:ext>
            </a:extLst>
          </p:cNvPr>
          <p:cNvSpPr/>
          <p:nvPr/>
        </p:nvSpPr>
        <p:spPr>
          <a:xfrm flipH="1">
            <a:off x="1219705" y="2984284"/>
            <a:ext cx="1378021" cy="535641"/>
          </a:xfrm>
          <a:prstGeom prst="wedgeRoundRectCallout">
            <a:avLst>
              <a:gd name="adj1" fmla="val -18003"/>
              <a:gd name="adj2" fmla="val 16232"/>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Election</a:t>
            </a:r>
          </a:p>
        </p:txBody>
      </p:sp>
      <p:sp>
        <p:nvSpPr>
          <p:cNvPr id="8" name="Rectangle: Rounded Corners 33">
            <a:extLst>
              <a:ext uri="{FF2B5EF4-FFF2-40B4-BE49-F238E27FC236}">
                <a16:creationId xmlns:a16="http://schemas.microsoft.com/office/drawing/2014/main" id="{503E91E0-7497-4750-911B-B3EE68153BA7}"/>
              </a:ext>
            </a:extLst>
          </p:cNvPr>
          <p:cNvSpPr/>
          <p:nvPr/>
        </p:nvSpPr>
        <p:spPr>
          <a:xfrm flipH="1">
            <a:off x="1219705" y="3773095"/>
            <a:ext cx="1378021" cy="535641"/>
          </a:xfrm>
          <a:prstGeom prst="wedgeRoundRectCallout">
            <a:avLst>
              <a:gd name="adj1" fmla="val 17804"/>
              <a:gd name="adj2" fmla="val -27220"/>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Government</a:t>
            </a:r>
          </a:p>
        </p:txBody>
      </p:sp>
      <p:pic>
        <p:nvPicPr>
          <p:cNvPr id="10" name="Picture 9" descr="A picture containing diagram&#10;&#10;Description automatically generated">
            <a:extLst>
              <a:ext uri="{FF2B5EF4-FFF2-40B4-BE49-F238E27FC236}">
                <a16:creationId xmlns:a16="http://schemas.microsoft.com/office/drawing/2014/main" id="{577A71D9-4C04-46F7-B71C-E8428ADC11C0}"/>
              </a:ext>
            </a:extLst>
          </p:cNvPr>
          <p:cNvPicPr>
            <a:picLocks noChangeAspect="1"/>
          </p:cNvPicPr>
          <p:nvPr/>
        </p:nvPicPr>
        <p:blipFill rotWithShape="1">
          <a:blip r:embed="rId5">
            <a:clrChange>
              <a:clrFrom>
                <a:srgbClr val="FFFFFF"/>
              </a:clrFrom>
              <a:clrTo>
                <a:srgbClr val="FFFFFF">
                  <a:alpha val="0"/>
                </a:srgbClr>
              </a:clrTo>
            </a:clrChange>
          </a:blip>
          <a:srcRect l="15757" t="32467" r="15606" b="33488"/>
          <a:stretch/>
        </p:blipFill>
        <p:spPr>
          <a:xfrm>
            <a:off x="38022" y="4518996"/>
            <a:ext cx="1037502" cy="510321"/>
          </a:xfrm>
          <a:prstGeom prst="rect">
            <a:avLst/>
          </a:prstGeom>
        </p:spPr>
      </p:pic>
      <p:pic>
        <p:nvPicPr>
          <p:cNvPr id="11" name="Picture 10" descr="Icon&#10;&#10;Description automatically generated">
            <a:extLst>
              <a:ext uri="{FF2B5EF4-FFF2-40B4-BE49-F238E27FC236}">
                <a16:creationId xmlns:a16="http://schemas.microsoft.com/office/drawing/2014/main" id="{C25B2B98-17FA-43FC-BE7C-E0729B33F4B2}"/>
              </a:ext>
            </a:extLst>
          </p:cNvPr>
          <p:cNvPicPr>
            <a:picLocks noChangeAspect="1"/>
          </p:cNvPicPr>
          <p:nvPr/>
        </p:nvPicPr>
        <p:blipFill rotWithShape="1">
          <a:blip r:embed="rId6">
            <a:clrChange>
              <a:clrFrom>
                <a:srgbClr val="FFFFFF"/>
              </a:clrFrom>
              <a:clrTo>
                <a:srgbClr val="FFFFFF">
                  <a:alpha val="0"/>
                </a:srgbClr>
              </a:clrTo>
            </a:clrChange>
          </a:blip>
          <a:srcRect l="15000" t="14583" r="14697" b="16515"/>
          <a:stretch/>
        </p:blipFill>
        <p:spPr>
          <a:xfrm>
            <a:off x="269459" y="2104487"/>
            <a:ext cx="678539" cy="665018"/>
          </a:xfrm>
          <a:prstGeom prst="rect">
            <a:avLst/>
          </a:prstGeom>
        </p:spPr>
      </p:pic>
      <p:pic>
        <p:nvPicPr>
          <p:cNvPr id="12" name="Picture 11" descr="Icon&#10;&#10;Description automatically generated">
            <a:extLst>
              <a:ext uri="{FF2B5EF4-FFF2-40B4-BE49-F238E27FC236}">
                <a16:creationId xmlns:a16="http://schemas.microsoft.com/office/drawing/2014/main" id="{CA4466DE-5EC8-4200-AC64-DE0BE0792901}"/>
              </a:ext>
            </a:extLst>
          </p:cNvPr>
          <p:cNvPicPr>
            <a:picLocks noChangeAspect="1"/>
          </p:cNvPicPr>
          <p:nvPr/>
        </p:nvPicPr>
        <p:blipFill rotWithShape="1">
          <a:blip r:embed="rId7">
            <a:clrChange>
              <a:clrFrom>
                <a:srgbClr val="FFFFFF"/>
              </a:clrFrom>
              <a:clrTo>
                <a:srgbClr val="FFFFFF">
                  <a:alpha val="0"/>
                </a:srgbClr>
              </a:clrTo>
            </a:clrChange>
          </a:blip>
          <a:srcRect l="13031" t="13280" r="13333" b="14393"/>
          <a:stretch/>
        </p:blipFill>
        <p:spPr>
          <a:xfrm>
            <a:off x="276219" y="5199053"/>
            <a:ext cx="665018" cy="653191"/>
          </a:xfrm>
          <a:prstGeom prst="rect">
            <a:avLst/>
          </a:prstGeom>
        </p:spPr>
      </p:pic>
      <p:pic>
        <p:nvPicPr>
          <p:cNvPr id="14" name="Picture 13" descr="Icon&#10;&#10;Description automatically generated">
            <a:extLst>
              <a:ext uri="{FF2B5EF4-FFF2-40B4-BE49-F238E27FC236}">
                <a16:creationId xmlns:a16="http://schemas.microsoft.com/office/drawing/2014/main" id="{2BF51881-B810-4B7B-BD3B-0C9F10714CDF}"/>
              </a:ext>
            </a:extLst>
          </p:cNvPr>
          <p:cNvPicPr>
            <a:picLocks noChangeAspect="1"/>
          </p:cNvPicPr>
          <p:nvPr/>
        </p:nvPicPr>
        <p:blipFill rotWithShape="1">
          <a:blip r:embed="rId7">
            <a:clrChange>
              <a:clrFrom>
                <a:srgbClr val="FFFFFF"/>
              </a:clrFrom>
              <a:clrTo>
                <a:srgbClr val="FFFFFF">
                  <a:alpha val="0"/>
                </a:srgbClr>
              </a:clrTo>
            </a:clrChange>
          </a:blip>
          <a:srcRect l="13031" t="13280" r="13333" b="14393"/>
          <a:stretch/>
        </p:blipFill>
        <p:spPr>
          <a:xfrm>
            <a:off x="276219" y="6021978"/>
            <a:ext cx="665018" cy="653191"/>
          </a:xfrm>
          <a:prstGeom prst="rect">
            <a:avLst/>
          </a:prstGeom>
        </p:spPr>
      </p:pic>
      <p:pic>
        <p:nvPicPr>
          <p:cNvPr id="16" name="Picture 15" descr="Icon&#10;&#10;Description automatically generated">
            <a:extLst>
              <a:ext uri="{FF2B5EF4-FFF2-40B4-BE49-F238E27FC236}">
                <a16:creationId xmlns:a16="http://schemas.microsoft.com/office/drawing/2014/main" id="{24DE4176-7F9B-4151-A048-39B57969993B}"/>
              </a:ext>
            </a:extLst>
          </p:cNvPr>
          <p:cNvPicPr>
            <a:picLocks noChangeAspect="1"/>
          </p:cNvPicPr>
          <p:nvPr/>
        </p:nvPicPr>
        <p:blipFill rotWithShape="1">
          <a:blip r:embed="rId8">
            <a:clrChange>
              <a:clrFrom>
                <a:srgbClr val="FFFFFF"/>
              </a:clrFrom>
              <a:clrTo>
                <a:srgbClr val="FFFFFF">
                  <a:alpha val="0"/>
                </a:srgbClr>
              </a:clrTo>
            </a:clrChange>
          </a:blip>
          <a:srcRect l="16818" t="16970" r="16212" b="17121"/>
          <a:stretch/>
        </p:blipFill>
        <p:spPr>
          <a:xfrm>
            <a:off x="276219" y="3694774"/>
            <a:ext cx="665018" cy="654486"/>
          </a:xfrm>
          <a:prstGeom prst="rect">
            <a:avLst/>
          </a:prstGeom>
        </p:spPr>
      </p:pic>
      <p:sp>
        <p:nvSpPr>
          <p:cNvPr id="18" name="Rectangle: Rounded Corners 33">
            <a:extLst>
              <a:ext uri="{FF2B5EF4-FFF2-40B4-BE49-F238E27FC236}">
                <a16:creationId xmlns:a16="http://schemas.microsoft.com/office/drawing/2014/main" id="{5CF33270-6E93-4F70-93D2-9492C9C8E90D}"/>
              </a:ext>
            </a:extLst>
          </p:cNvPr>
          <p:cNvSpPr/>
          <p:nvPr/>
        </p:nvSpPr>
        <p:spPr>
          <a:xfrm>
            <a:off x="262700" y="1081232"/>
            <a:ext cx="8605081" cy="891055"/>
          </a:xfrm>
          <a:prstGeom prst="wedgeRoundRectCallout">
            <a:avLst>
              <a:gd name="adj1" fmla="val 44187"/>
              <a:gd name="adj2" fmla="val -73"/>
              <a:gd name="adj3" fmla="val 16667"/>
            </a:avLst>
          </a:prstGeom>
          <a:solidFill>
            <a:schemeClr val="accent5"/>
          </a:solidFill>
          <a:ln w="28575">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Quiz (2-5 mins)</a:t>
            </a:r>
          </a:p>
          <a:p>
            <a:pPr algn="ctr"/>
            <a:r>
              <a:rPr lang="en-GB" sz="1600" dirty="0"/>
              <a:t>Now that you’ve learned how the UK works, it’s time to test your knowledge. In pairs, can you match each key word to its definition? Click to reveal the answers!</a:t>
            </a:r>
          </a:p>
        </p:txBody>
      </p:sp>
      <p:sp>
        <p:nvSpPr>
          <p:cNvPr id="44" name="Rectangle: Rounded Corners 33">
            <a:extLst>
              <a:ext uri="{FF2B5EF4-FFF2-40B4-BE49-F238E27FC236}">
                <a16:creationId xmlns:a16="http://schemas.microsoft.com/office/drawing/2014/main" id="{2B19BA8B-4D9E-413A-94CC-983832D52337}"/>
              </a:ext>
            </a:extLst>
          </p:cNvPr>
          <p:cNvSpPr/>
          <p:nvPr/>
        </p:nvSpPr>
        <p:spPr>
          <a:xfrm>
            <a:off x="3491345" y="6135438"/>
            <a:ext cx="5383194" cy="535641"/>
          </a:xfrm>
          <a:prstGeom prst="wedgeRoundRectCallout">
            <a:avLst>
              <a:gd name="adj1" fmla="val 44187"/>
              <a:gd name="adj2" fmla="val -7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A person chosen to represent their local area in parliament.</a:t>
            </a:r>
          </a:p>
        </p:txBody>
      </p:sp>
      <p:sp>
        <p:nvSpPr>
          <p:cNvPr id="46" name="Rectangle: Rounded Corners 33">
            <a:extLst>
              <a:ext uri="{FF2B5EF4-FFF2-40B4-BE49-F238E27FC236}">
                <a16:creationId xmlns:a16="http://schemas.microsoft.com/office/drawing/2014/main" id="{212D8C25-6201-48F3-BED1-078EC010BFC4}"/>
              </a:ext>
            </a:extLst>
          </p:cNvPr>
          <p:cNvSpPr/>
          <p:nvPr/>
        </p:nvSpPr>
        <p:spPr>
          <a:xfrm>
            <a:off x="3491345" y="4561906"/>
            <a:ext cx="5383194" cy="535641"/>
          </a:xfrm>
          <a:prstGeom prst="wedgeRoundRectCallout">
            <a:avLst>
              <a:gd name="adj1" fmla="val 44187"/>
              <a:gd name="adj2" fmla="val -73"/>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A day where everyone 18+ can vote for the MP they want to represent them in parliament.</a:t>
            </a:r>
          </a:p>
        </p:txBody>
      </p:sp>
      <p:sp>
        <p:nvSpPr>
          <p:cNvPr id="48" name="Rectangle: Rounded Corners 33">
            <a:extLst>
              <a:ext uri="{FF2B5EF4-FFF2-40B4-BE49-F238E27FC236}">
                <a16:creationId xmlns:a16="http://schemas.microsoft.com/office/drawing/2014/main" id="{A85DEB19-C01C-4CF7-A8CD-3AD32E1BFE0E}"/>
              </a:ext>
            </a:extLst>
          </p:cNvPr>
          <p:cNvSpPr/>
          <p:nvPr/>
        </p:nvSpPr>
        <p:spPr>
          <a:xfrm>
            <a:off x="3491345" y="5350717"/>
            <a:ext cx="5383194" cy="535641"/>
          </a:xfrm>
          <a:prstGeom prst="wedgeRoundRectCallout">
            <a:avLst>
              <a:gd name="adj1" fmla="val 44187"/>
              <a:gd name="adj2" fmla="val -73"/>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The party with the most MPs becomes the government, who are “in charge” of the country.</a:t>
            </a:r>
          </a:p>
        </p:txBody>
      </p:sp>
      <p:sp>
        <p:nvSpPr>
          <p:cNvPr id="50" name="Rectangle: Rounded Corners 33">
            <a:extLst>
              <a:ext uri="{FF2B5EF4-FFF2-40B4-BE49-F238E27FC236}">
                <a16:creationId xmlns:a16="http://schemas.microsoft.com/office/drawing/2014/main" id="{8920B423-9AE0-49E1-8D41-6CB4453D38F9}"/>
              </a:ext>
            </a:extLst>
          </p:cNvPr>
          <p:cNvSpPr/>
          <p:nvPr/>
        </p:nvSpPr>
        <p:spPr>
          <a:xfrm>
            <a:off x="3491344" y="3773095"/>
            <a:ext cx="5383194" cy="535641"/>
          </a:xfrm>
          <a:prstGeom prst="wedgeRoundRectCallout">
            <a:avLst>
              <a:gd name="adj1" fmla="val 44187"/>
              <a:gd name="adj2" fmla="val -7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All the MPs who have been chosen to represent their local area are called parliament.</a:t>
            </a:r>
          </a:p>
        </p:txBody>
      </p:sp>
      <p:sp>
        <p:nvSpPr>
          <p:cNvPr id="52" name="Rectangle: Rounded Corners 33">
            <a:extLst>
              <a:ext uri="{FF2B5EF4-FFF2-40B4-BE49-F238E27FC236}">
                <a16:creationId xmlns:a16="http://schemas.microsoft.com/office/drawing/2014/main" id="{0E412A0F-5E8F-484E-851C-90F1D886191B}"/>
              </a:ext>
            </a:extLst>
          </p:cNvPr>
          <p:cNvSpPr/>
          <p:nvPr/>
        </p:nvSpPr>
        <p:spPr>
          <a:xfrm>
            <a:off x="3484587" y="2195473"/>
            <a:ext cx="5383194" cy="535641"/>
          </a:xfrm>
          <a:prstGeom prst="wedgeRoundRectCallout">
            <a:avLst>
              <a:gd name="adj1" fmla="val 44187"/>
              <a:gd name="adj2" fmla="val -73"/>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A place where MPs meet to talk about the country and make new laws to help people.</a:t>
            </a:r>
          </a:p>
        </p:txBody>
      </p:sp>
      <p:sp>
        <p:nvSpPr>
          <p:cNvPr id="54" name="Rectangle: Rounded Corners 33">
            <a:extLst>
              <a:ext uri="{FF2B5EF4-FFF2-40B4-BE49-F238E27FC236}">
                <a16:creationId xmlns:a16="http://schemas.microsoft.com/office/drawing/2014/main" id="{6BD24667-C835-4C37-BA7B-A43EC25CB700}"/>
              </a:ext>
            </a:extLst>
          </p:cNvPr>
          <p:cNvSpPr/>
          <p:nvPr/>
        </p:nvSpPr>
        <p:spPr>
          <a:xfrm>
            <a:off x="3491344" y="2984284"/>
            <a:ext cx="5383194" cy="535641"/>
          </a:xfrm>
          <a:prstGeom prst="wedgeRoundRectCallout">
            <a:avLst>
              <a:gd name="adj1" fmla="val 44187"/>
              <a:gd name="adj2" fmla="val -73"/>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A group of “experts” who are chosen by the prime minister and queen to help parliament to make laws.</a:t>
            </a:r>
          </a:p>
        </p:txBody>
      </p:sp>
      <p:cxnSp>
        <p:nvCxnSpPr>
          <p:cNvPr id="13" name="Straight Arrow Connector 12">
            <a:extLst>
              <a:ext uri="{FF2B5EF4-FFF2-40B4-BE49-F238E27FC236}">
                <a16:creationId xmlns:a16="http://schemas.microsoft.com/office/drawing/2014/main" id="{6456C87E-9229-480B-81A2-A3C4151D898B}"/>
              </a:ext>
            </a:extLst>
          </p:cNvPr>
          <p:cNvCxnSpPr>
            <a:stCxn id="3" idx="3"/>
            <a:endCxn id="44" idx="1"/>
          </p:cNvCxnSpPr>
          <p:nvPr/>
        </p:nvCxnSpPr>
        <p:spPr>
          <a:xfrm>
            <a:off x="2597726" y="2463294"/>
            <a:ext cx="893619" cy="3939965"/>
          </a:xfrm>
          <a:prstGeom prst="straightConnector1">
            <a:avLst/>
          </a:prstGeom>
          <a:ln w="28575">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26" name="Straight Arrow Connector 25">
            <a:extLst>
              <a:ext uri="{FF2B5EF4-FFF2-40B4-BE49-F238E27FC236}">
                <a16:creationId xmlns:a16="http://schemas.microsoft.com/office/drawing/2014/main" id="{D1D8BD1C-6D5D-4F9E-9AD4-E6DEE281D458}"/>
              </a:ext>
            </a:extLst>
          </p:cNvPr>
          <p:cNvCxnSpPr>
            <a:cxnSpLocks/>
            <a:stCxn id="7" idx="1"/>
            <a:endCxn id="46" idx="1"/>
          </p:cNvCxnSpPr>
          <p:nvPr/>
        </p:nvCxnSpPr>
        <p:spPr>
          <a:xfrm>
            <a:off x="2597726" y="3252105"/>
            <a:ext cx="893619" cy="1577622"/>
          </a:xfrm>
          <a:prstGeom prst="straightConnector1">
            <a:avLst/>
          </a:prstGeom>
          <a:ln w="28575">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A573A83A-1FB5-437F-8BEF-2ABF78FC5214}"/>
              </a:ext>
            </a:extLst>
          </p:cNvPr>
          <p:cNvCxnSpPr>
            <a:cxnSpLocks/>
            <a:stCxn id="8" idx="1"/>
            <a:endCxn id="48" idx="1"/>
          </p:cNvCxnSpPr>
          <p:nvPr/>
        </p:nvCxnSpPr>
        <p:spPr>
          <a:xfrm>
            <a:off x="2597726" y="4040916"/>
            <a:ext cx="893619" cy="1577622"/>
          </a:xfrm>
          <a:prstGeom prst="straightConnector1">
            <a:avLst/>
          </a:prstGeom>
          <a:ln w="28575">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EC44530F-4A25-44FB-9EE6-0D7232D95EBD}"/>
              </a:ext>
            </a:extLst>
          </p:cNvPr>
          <p:cNvCxnSpPr>
            <a:cxnSpLocks/>
            <a:stCxn id="5" idx="1"/>
            <a:endCxn id="50" idx="1"/>
          </p:cNvCxnSpPr>
          <p:nvPr/>
        </p:nvCxnSpPr>
        <p:spPr>
          <a:xfrm flipV="1">
            <a:off x="2597726" y="4040916"/>
            <a:ext cx="893618" cy="788811"/>
          </a:xfrm>
          <a:prstGeom prst="straightConnector1">
            <a:avLst/>
          </a:prstGeom>
          <a:ln w="28575">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35" name="Straight Arrow Connector 34">
            <a:extLst>
              <a:ext uri="{FF2B5EF4-FFF2-40B4-BE49-F238E27FC236}">
                <a16:creationId xmlns:a16="http://schemas.microsoft.com/office/drawing/2014/main" id="{103E4BA5-D17D-4D53-8690-1A8C2FFC9650}"/>
              </a:ext>
            </a:extLst>
          </p:cNvPr>
          <p:cNvCxnSpPr>
            <a:cxnSpLocks/>
            <a:stCxn id="4" idx="1"/>
            <a:endCxn id="54" idx="1"/>
          </p:cNvCxnSpPr>
          <p:nvPr/>
        </p:nvCxnSpPr>
        <p:spPr>
          <a:xfrm flipV="1">
            <a:off x="2597726" y="3252105"/>
            <a:ext cx="893618" cy="3155244"/>
          </a:xfrm>
          <a:prstGeom prst="straightConnector1">
            <a:avLst/>
          </a:prstGeom>
          <a:ln w="28575">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97C89601-1BAA-4F3D-BEF3-BB8823E70517}"/>
              </a:ext>
            </a:extLst>
          </p:cNvPr>
          <p:cNvCxnSpPr>
            <a:cxnSpLocks/>
            <a:stCxn id="6" idx="1"/>
            <a:endCxn id="52" idx="1"/>
          </p:cNvCxnSpPr>
          <p:nvPr/>
        </p:nvCxnSpPr>
        <p:spPr>
          <a:xfrm flipV="1">
            <a:off x="2597726" y="2463294"/>
            <a:ext cx="886861" cy="3155244"/>
          </a:xfrm>
          <a:prstGeom prst="straightConnector1">
            <a:avLst/>
          </a:prstGeom>
          <a:ln w="28575">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pic>
        <p:nvPicPr>
          <p:cNvPr id="2" name="Picture 1" descr="Icon&#10;&#10;Description automatically generated">
            <a:extLst>
              <a:ext uri="{FF2B5EF4-FFF2-40B4-BE49-F238E27FC236}">
                <a16:creationId xmlns:a16="http://schemas.microsoft.com/office/drawing/2014/main" id="{659D9CB4-803C-4496-8CE5-0DE71F3FF3AF}"/>
              </a:ext>
            </a:extLst>
          </p:cNvPr>
          <p:cNvPicPr>
            <a:picLocks noChangeAspect="1"/>
          </p:cNvPicPr>
          <p:nvPr/>
        </p:nvPicPr>
        <p:blipFill rotWithShape="1">
          <a:blip r:embed="rId9">
            <a:clrChange>
              <a:clrFrom>
                <a:srgbClr val="FFFFFF"/>
              </a:clrFrom>
              <a:clrTo>
                <a:srgbClr val="FFFFFF">
                  <a:alpha val="0"/>
                </a:srgbClr>
              </a:clrTo>
            </a:clrChange>
          </a:blip>
          <a:srcRect l="18955" t="17929" r="19079" b="19546"/>
          <a:stretch/>
        </p:blipFill>
        <p:spPr>
          <a:xfrm>
            <a:off x="337708" y="2924230"/>
            <a:ext cx="610290" cy="615811"/>
          </a:xfrm>
          <a:prstGeom prst="rect">
            <a:avLst/>
          </a:prstGeom>
        </p:spPr>
      </p:pic>
    </p:spTree>
    <p:extLst>
      <p:ext uri="{BB962C8B-B14F-4D97-AF65-F5344CB8AC3E}">
        <p14:creationId xmlns:p14="http://schemas.microsoft.com/office/powerpoint/2010/main" val="3835663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1850592" y="1472876"/>
            <a:ext cx="1814272" cy="1105200"/>
          </a:xfrm>
        </p:spPr>
        <p:txBody>
          <a:bodyPr/>
          <a:lstStyle/>
          <a:p>
            <a:r>
              <a:rPr lang="en-GB" dirty="0"/>
              <a:t>Starter: Who am I?</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5618526" y="1384067"/>
            <a:ext cx="1980000"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5418088" y="2988245"/>
            <a:ext cx="1814272" cy="1103776"/>
          </a:xfrm>
          <a:solidFill>
            <a:schemeClr val="bg1"/>
          </a:solidFill>
        </p:spPr>
        <p:txBody>
          <a:bodyPr/>
          <a:lstStyle/>
          <a:p>
            <a:r>
              <a:rPr lang="en-GB" dirty="0"/>
              <a:t>How does it all work?</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1830553" y="3185198"/>
            <a:ext cx="1980000" cy="1180370"/>
          </a:xfrm>
          <a:solidFill>
            <a:schemeClr val="accent5"/>
          </a:solidFill>
        </p:spPr>
        <p:txBody>
          <a:bodyPr anchor="ctr"/>
          <a:lstStyle/>
          <a:p>
            <a:r>
              <a:rPr lang="en-GB" dirty="0"/>
              <a:t>A day in the life…</a:t>
            </a:r>
          </a:p>
        </p:txBody>
      </p:sp>
      <p:sp>
        <p:nvSpPr>
          <p:cNvPr id="12" name="Text Placeholder 11">
            <a:extLst>
              <a:ext uri="{FF2B5EF4-FFF2-40B4-BE49-F238E27FC236}">
                <a16:creationId xmlns:a16="http://schemas.microsoft.com/office/drawing/2014/main" id="{8EEDB934-9E34-4BEE-A11B-0EAE3D2C2978}"/>
              </a:ext>
            </a:extLst>
          </p:cNvPr>
          <p:cNvSpPr>
            <a:spLocks noGrp="1"/>
          </p:cNvSpPr>
          <p:nvPr>
            <p:ph type="body" sz="quarter" idx="18"/>
          </p:nvPr>
        </p:nvSpPr>
        <p:spPr>
          <a:xfrm>
            <a:off x="4711391" y="5404115"/>
            <a:ext cx="1980000" cy="1180800"/>
          </a:xfrm>
        </p:spPr>
        <p:txBody>
          <a:bodyPr/>
          <a:lstStyle/>
          <a:p>
            <a:r>
              <a:rPr lang="en-GB" dirty="0"/>
              <a:t>Vote!</a:t>
            </a:r>
          </a:p>
        </p:txBody>
      </p:sp>
      <p:sp>
        <p:nvSpPr>
          <p:cNvPr id="25" name="Text Placeholder 7">
            <a:extLst>
              <a:ext uri="{FF2B5EF4-FFF2-40B4-BE49-F238E27FC236}">
                <a16:creationId xmlns:a16="http://schemas.microsoft.com/office/drawing/2014/main" id="{6F0B21AF-928B-4418-A06A-DBBAD3FC086B}"/>
              </a:ext>
            </a:extLst>
          </p:cNvPr>
          <p:cNvSpPr txBox="1">
            <a:spLocks/>
          </p:cNvSpPr>
          <p:nvPr/>
        </p:nvSpPr>
        <p:spPr>
          <a:xfrm>
            <a:off x="1179281" y="5134586"/>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A Parliamentary Debate…</a:t>
            </a:r>
          </a:p>
        </p:txBody>
      </p:sp>
      <p:pic>
        <p:nvPicPr>
          <p:cNvPr id="9" name="Picture 8" descr="A picture containing icon&#10;&#10;Description automatically generated">
            <a:extLst>
              <a:ext uri="{FF2B5EF4-FFF2-40B4-BE49-F238E27FC236}">
                <a16:creationId xmlns:a16="http://schemas.microsoft.com/office/drawing/2014/main" id="{987652E0-2E5B-4B16-97CA-ADDD7E0E9C6F}"/>
              </a:ext>
            </a:extLst>
          </p:cNvPr>
          <p:cNvPicPr>
            <a:picLocks noChangeAspect="1"/>
          </p:cNvPicPr>
          <p:nvPr/>
        </p:nvPicPr>
        <p:blipFill>
          <a:blip r:embed="rId3"/>
          <a:stretch>
            <a:fillRect/>
          </a:stretch>
        </p:blipFill>
        <p:spPr>
          <a:xfrm>
            <a:off x="6657129" y="2997772"/>
            <a:ext cx="1150463" cy="1150463"/>
          </a:xfrm>
          <a:prstGeom prst="rect">
            <a:avLst/>
          </a:prstGeom>
        </p:spPr>
      </p:pic>
      <p:pic>
        <p:nvPicPr>
          <p:cNvPr id="11" name="Picture 10" descr="A close up of a card&#10;&#10;Description automatically generated">
            <a:extLst>
              <a:ext uri="{FF2B5EF4-FFF2-40B4-BE49-F238E27FC236}">
                <a16:creationId xmlns:a16="http://schemas.microsoft.com/office/drawing/2014/main" id="{C7E4A798-557B-4323-B053-E42CF61B5A8D}"/>
              </a:ext>
            </a:extLst>
          </p:cNvPr>
          <p:cNvPicPr>
            <a:picLocks noChangeAspect="1"/>
          </p:cNvPicPr>
          <p:nvPr/>
        </p:nvPicPr>
        <p:blipFill>
          <a:blip r:embed="rId4"/>
          <a:stretch>
            <a:fillRect/>
          </a:stretch>
        </p:blipFill>
        <p:spPr>
          <a:xfrm>
            <a:off x="6300305" y="5340948"/>
            <a:ext cx="1045376" cy="1045376"/>
          </a:xfrm>
          <a:prstGeom prst="rect">
            <a:avLst/>
          </a:prstGeom>
        </p:spPr>
      </p:pic>
      <p:pic>
        <p:nvPicPr>
          <p:cNvPr id="14" name="Picture 13" descr="Icon&#10;&#10;Description automatically generated">
            <a:extLst>
              <a:ext uri="{FF2B5EF4-FFF2-40B4-BE49-F238E27FC236}">
                <a16:creationId xmlns:a16="http://schemas.microsoft.com/office/drawing/2014/main" id="{E35CCB16-1D98-4318-B118-110866AB0C2C}"/>
              </a:ext>
            </a:extLst>
          </p:cNvPr>
          <p:cNvPicPr>
            <a:picLocks noChangeAspect="1"/>
          </p:cNvPicPr>
          <p:nvPr/>
        </p:nvPicPr>
        <p:blipFill>
          <a:blip r:embed="rId5"/>
          <a:stretch>
            <a:fillRect/>
          </a:stretch>
        </p:blipFill>
        <p:spPr>
          <a:xfrm>
            <a:off x="3318956" y="1118586"/>
            <a:ext cx="1105200" cy="1105200"/>
          </a:xfrm>
          <a:prstGeom prst="rect">
            <a:avLst/>
          </a:prstGeom>
        </p:spPr>
      </p:pic>
      <p:pic>
        <p:nvPicPr>
          <p:cNvPr id="16" name="Picture 15" descr="Icon&#10;&#10;Description automatically generated">
            <a:extLst>
              <a:ext uri="{FF2B5EF4-FFF2-40B4-BE49-F238E27FC236}">
                <a16:creationId xmlns:a16="http://schemas.microsoft.com/office/drawing/2014/main" id="{5E49357E-FF6F-4FCE-9BCB-EB93F4CCC46A}"/>
              </a:ext>
            </a:extLst>
          </p:cNvPr>
          <p:cNvPicPr>
            <a:picLocks noChangeAspect="1"/>
          </p:cNvPicPr>
          <p:nvPr/>
        </p:nvPicPr>
        <p:blipFill>
          <a:blip r:embed="rId6"/>
          <a:stretch>
            <a:fillRect/>
          </a:stretch>
        </p:blipFill>
        <p:spPr>
          <a:xfrm>
            <a:off x="7335424" y="1517052"/>
            <a:ext cx="914400" cy="914400"/>
          </a:xfrm>
          <a:prstGeom prst="rect">
            <a:avLst/>
          </a:prstGeom>
        </p:spPr>
      </p:pic>
      <p:pic>
        <p:nvPicPr>
          <p:cNvPr id="18" name="Picture 17" descr="Icon&#10;&#10;Description automatically generated">
            <a:extLst>
              <a:ext uri="{FF2B5EF4-FFF2-40B4-BE49-F238E27FC236}">
                <a16:creationId xmlns:a16="http://schemas.microsoft.com/office/drawing/2014/main" id="{0F4DC178-D8C4-45BD-9E58-A9AC9F9E4B7A}"/>
              </a:ext>
            </a:extLst>
          </p:cNvPr>
          <p:cNvPicPr>
            <a:picLocks noChangeAspect="1"/>
          </p:cNvPicPr>
          <p:nvPr/>
        </p:nvPicPr>
        <p:blipFill>
          <a:blip r:embed="rId7"/>
          <a:stretch>
            <a:fillRect/>
          </a:stretch>
        </p:blipFill>
        <p:spPr>
          <a:xfrm>
            <a:off x="2635983" y="5186814"/>
            <a:ext cx="1105200" cy="1105200"/>
          </a:xfrm>
          <a:prstGeom prst="rect">
            <a:avLst/>
          </a:prstGeom>
        </p:spPr>
      </p:pic>
      <p:pic>
        <p:nvPicPr>
          <p:cNvPr id="20" name="Picture 19" descr="Icon&#10;&#10;Description automatically generated">
            <a:extLst>
              <a:ext uri="{FF2B5EF4-FFF2-40B4-BE49-F238E27FC236}">
                <a16:creationId xmlns:a16="http://schemas.microsoft.com/office/drawing/2014/main" id="{C8735824-947D-45AE-8258-8157BDD49BA7}"/>
              </a:ext>
            </a:extLst>
          </p:cNvPr>
          <p:cNvPicPr>
            <a:picLocks noChangeAspect="1"/>
          </p:cNvPicPr>
          <p:nvPr/>
        </p:nvPicPr>
        <p:blipFill>
          <a:blip r:embed="rId8"/>
          <a:stretch>
            <a:fillRect/>
          </a:stretch>
        </p:blipFill>
        <p:spPr>
          <a:xfrm>
            <a:off x="3562916" y="3270841"/>
            <a:ext cx="1009084" cy="1009084"/>
          </a:xfrm>
          <a:prstGeom prst="rect">
            <a:avLst/>
          </a:prstGeom>
        </p:spPr>
      </p:pic>
    </p:spTree>
    <p:extLst>
      <p:ext uri="{BB962C8B-B14F-4D97-AF65-F5344CB8AC3E}">
        <p14:creationId xmlns:p14="http://schemas.microsoft.com/office/powerpoint/2010/main" val="4148217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descr="Thumbs up sign">
            <a:extLst>
              <a:ext uri="{FF2B5EF4-FFF2-40B4-BE49-F238E27FC236}">
                <a16:creationId xmlns:a16="http://schemas.microsoft.com/office/drawing/2014/main" id="{3736C84A-EE74-44E1-91DC-D17EC74E00C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6359" y="2053477"/>
            <a:ext cx="5541656" cy="5541656"/>
          </a:xfrm>
          <a:prstGeom prst="rect">
            <a:avLst/>
          </a:prstGeom>
        </p:spPr>
      </p:pic>
      <p:pic>
        <p:nvPicPr>
          <p:cNvPr id="18" name="Graphic 17" descr="Thumbs Down">
            <a:extLst>
              <a:ext uri="{FF2B5EF4-FFF2-40B4-BE49-F238E27FC236}">
                <a16:creationId xmlns:a16="http://schemas.microsoft.com/office/drawing/2014/main" id="{1EC8F269-409A-4102-A932-F2F0AAD54EE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H="1">
            <a:off x="4067901" y="1249141"/>
            <a:ext cx="5541779" cy="5541779"/>
          </a:xfrm>
          <a:prstGeom prst="rect">
            <a:avLst/>
          </a:prstGeom>
        </p:spPr>
      </p:pic>
      <p:sp>
        <p:nvSpPr>
          <p:cNvPr id="9" name="Rectangle: Rounded Corners 8">
            <a:extLst>
              <a:ext uri="{FF2B5EF4-FFF2-40B4-BE49-F238E27FC236}">
                <a16:creationId xmlns:a16="http://schemas.microsoft.com/office/drawing/2014/main" id="{E99BEFB1-69B8-4A16-B633-8A0B5155BBFA}"/>
              </a:ext>
            </a:extLst>
          </p:cNvPr>
          <p:cNvSpPr/>
          <p:nvPr/>
        </p:nvSpPr>
        <p:spPr>
          <a:xfrm>
            <a:off x="315404" y="2296702"/>
            <a:ext cx="5990804" cy="1996126"/>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Is it the job for you? (5-10 mins)</a:t>
            </a:r>
            <a:br>
              <a:rPr lang="en-GB" sz="1600" b="1" dirty="0"/>
            </a:br>
            <a:r>
              <a:rPr lang="en-GB" sz="1600" dirty="0"/>
              <a:t>Over the next few slides you are going to find out more about what a Member of Parliament (MP) does at work everyday! For each part of the job that you hear about, use your thumbs to show whether it’s something that you think you would enjoy doing, or whether it’s something that you’d rather avoid!</a:t>
            </a:r>
          </a:p>
        </p:txBody>
      </p:sp>
      <p:sp>
        <p:nvSpPr>
          <p:cNvPr id="13" name="Shape 114">
            <a:extLst>
              <a:ext uri="{FF2B5EF4-FFF2-40B4-BE49-F238E27FC236}">
                <a16:creationId xmlns:a16="http://schemas.microsoft.com/office/drawing/2014/main" id="{191FE364-F986-40E3-A100-969F2A39A3EC}"/>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Day in the Life…</a:t>
            </a:r>
          </a:p>
        </p:txBody>
      </p:sp>
      <p:sp>
        <p:nvSpPr>
          <p:cNvPr id="15" name="Pentagon 20">
            <a:extLst>
              <a:ext uri="{FF2B5EF4-FFF2-40B4-BE49-F238E27FC236}">
                <a16:creationId xmlns:a16="http://schemas.microsoft.com/office/drawing/2014/main" id="{40DCA272-88B3-46A5-8F93-62B0BDB5560E}"/>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7" name="Graphic 16" descr="Thought bubble">
            <a:extLst>
              <a:ext uri="{FF2B5EF4-FFF2-40B4-BE49-F238E27FC236}">
                <a16:creationId xmlns:a16="http://schemas.microsoft.com/office/drawing/2014/main" id="{133BFD1E-A055-4887-90F9-D5181F4D933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96" y="181055"/>
            <a:ext cx="597300" cy="597300"/>
          </a:xfrm>
          <a:prstGeom prst="rect">
            <a:avLst/>
          </a:prstGeom>
        </p:spPr>
      </p:pic>
      <p:pic>
        <p:nvPicPr>
          <p:cNvPr id="5" name="Graphic 4" descr="Thumbs up sign">
            <a:extLst>
              <a:ext uri="{FF2B5EF4-FFF2-40B4-BE49-F238E27FC236}">
                <a16:creationId xmlns:a16="http://schemas.microsoft.com/office/drawing/2014/main" id="{ED83C157-74BF-4B4B-B035-D7772207808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50891" y="4136874"/>
            <a:ext cx="2980188" cy="2980188"/>
          </a:xfrm>
          <a:prstGeom prst="rect">
            <a:avLst/>
          </a:prstGeom>
        </p:spPr>
      </p:pic>
      <p:pic>
        <p:nvPicPr>
          <p:cNvPr id="14" name="Graphic 13" descr="Thumbs Down">
            <a:extLst>
              <a:ext uri="{FF2B5EF4-FFF2-40B4-BE49-F238E27FC236}">
                <a16:creationId xmlns:a16="http://schemas.microsoft.com/office/drawing/2014/main" id="{E24D4DB6-545D-460C-B013-BE360BFD10B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flipH="1">
            <a:off x="6417438" y="1988640"/>
            <a:ext cx="2980800" cy="2980800"/>
          </a:xfrm>
          <a:prstGeom prst="rect">
            <a:avLst/>
          </a:prstGeom>
        </p:spPr>
      </p:pic>
      <p:sp>
        <p:nvSpPr>
          <p:cNvPr id="20" name="Speech Bubble: Rectangle with Corners Rounded 19">
            <a:extLst>
              <a:ext uri="{FF2B5EF4-FFF2-40B4-BE49-F238E27FC236}">
                <a16:creationId xmlns:a16="http://schemas.microsoft.com/office/drawing/2014/main" id="{2A553BE4-ECAE-49BC-A293-121F68931123}"/>
              </a:ext>
            </a:extLst>
          </p:cNvPr>
          <p:cNvSpPr/>
          <p:nvPr/>
        </p:nvSpPr>
        <p:spPr>
          <a:xfrm>
            <a:off x="2944766" y="4789898"/>
            <a:ext cx="2797606" cy="691554"/>
          </a:xfrm>
          <a:prstGeom prst="wedgeRoundRectCallout">
            <a:avLst>
              <a:gd name="adj1" fmla="val -61498"/>
              <a:gd name="adj2" fmla="val -1204"/>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I’d like to do this!</a:t>
            </a:r>
          </a:p>
        </p:txBody>
      </p:sp>
      <p:sp>
        <p:nvSpPr>
          <p:cNvPr id="24" name="Speech Bubble: Rectangle with Corners Rounded 23">
            <a:extLst>
              <a:ext uri="{FF2B5EF4-FFF2-40B4-BE49-F238E27FC236}">
                <a16:creationId xmlns:a16="http://schemas.microsoft.com/office/drawing/2014/main" id="{E0E87CE7-AE52-4E9D-9054-4A12CC7CE458}"/>
              </a:ext>
            </a:extLst>
          </p:cNvPr>
          <p:cNvSpPr/>
          <p:nvPr/>
        </p:nvSpPr>
        <p:spPr>
          <a:xfrm>
            <a:off x="6030188" y="4789898"/>
            <a:ext cx="2797606" cy="691554"/>
          </a:xfrm>
          <a:prstGeom prst="wedgeRoundRectCallout">
            <a:avLst>
              <a:gd name="adj1" fmla="val -8909"/>
              <a:gd name="adj2" fmla="val -106264"/>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No, thank you!</a:t>
            </a:r>
          </a:p>
        </p:txBody>
      </p:sp>
      <p:sp>
        <p:nvSpPr>
          <p:cNvPr id="28" name="Rectangle: Rounded Corners 27">
            <a:extLst>
              <a:ext uri="{FF2B5EF4-FFF2-40B4-BE49-F238E27FC236}">
                <a16:creationId xmlns:a16="http://schemas.microsoft.com/office/drawing/2014/main" id="{F77D121A-0D6E-4C58-838F-9B26866815B5}"/>
              </a:ext>
            </a:extLst>
          </p:cNvPr>
          <p:cNvSpPr/>
          <p:nvPr/>
        </p:nvSpPr>
        <p:spPr>
          <a:xfrm>
            <a:off x="3213100" y="5656933"/>
            <a:ext cx="5614694" cy="836316"/>
          </a:xfrm>
          <a:prstGeom prst="roundRect">
            <a:avLst/>
          </a:prstGeom>
          <a:solidFill>
            <a:schemeClr val="tx2"/>
          </a:solidFill>
          <a:ln w="28575">
            <a:solidFill>
              <a:schemeClr val="bg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Challenge:</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Do you know who your local MP is? If you’re not sure,  </a:t>
            </a: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hlinkClick r:id="rId13">
                  <a:extLst>
                    <a:ext uri="{A12FA001-AC4F-418D-AE19-62706E023703}">
                      <ahyp:hlinkClr xmlns:ahyp="http://schemas.microsoft.com/office/drawing/2018/hyperlinkcolor" val="tx"/>
                    </a:ext>
                  </a:extLst>
                </a:hlinkClick>
              </a:rPr>
              <a:t>click here </a:t>
            </a: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and enter your postcode to find out!</a:t>
            </a:r>
          </a:p>
        </p:txBody>
      </p:sp>
      <p:pic>
        <p:nvPicPr>
          <p:cNvPr id="26" name="Picture 25" descr="A picture containing graphics, clock, drawing&#10;&#10;Description automatically generated">
            <a:extLst>
              <a:ext uri="{FF2B5EF4-FFF2-40B4-BE49-F238E27FC236}">
                <a16:creationId xmlns:a16="http://schemas.microsoft.com/office/drawing/2014/main" id="{C4E175F5-8A7A-41C4-A05D-8CAC5D1AC951}"/>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2772641" y="5616994"/>
            <a:ext cx="680737" cy="1020309"/>
          </a:xfrm>
          <a:prstGeom prst="rect">
            <a:avLst/>
          </a:prstGeom>
        </p:spPr>
      </p:pic>
      <p:sp>
        <p:nvSpPr>
          <p:cNvPr id="2" name="Rectangle: Rounded Corners 33">
            <a:extLst>
              <a:ext uri="{FF2B5EF4-FFF2-40B4-BE49-F238E27FC236}">
                <a16:creationId xmlns:a16="http://schemas.microsoft.com/office/drawing/2014/main" id="{F7A5C526-6498-4E38-A570-B9EB7B5AEE37}"/>
              </a:ext>
            </a:extLst>
          </p:cNvPr>
          <p:cNvSpPr/>
          <p:nvPr/>
        </p:nvSpPr>
        <p:spPr>
          <a:xfrm>
            <a:off x="315404" y="1204575"/>
            <a:ext cx="8644311" cy="76379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Now that you know what a politician is, and why their job is important, it’s time to think about </a:t>
            </a:r>
            <a:r>
              <a:rPr lang="en-GB" sz="1600" b="1" dirty="0"/>
              <a:t>what it’s like to be a politician</a:t>
            </a:r>
            <a:r>
              <a:rPr lang="en-GB" sz="1600" dirty="0"/>
              <a:t>, and </a:t>
            </a:r>
            <a:r>
              <a:rPr lang="en-GB" sz="1600" b="1" dirty="0"/>
              <a:t>whether it’s a job that you would like.</a:t>
            </a:r>
          </a:p>
        </p:txBody>
      </p:sp>
    </p:spTree>
    <p:extLst>
      <p:ext uri="{BB962C8B-B14F-4D97-AF65-F5344CB8AC3E}">
        <p14:creationId xmlns:p14="http://schemas.microsoft.com/office/powerpoint/2010/main" val="15065554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4231B33F-C76A-4527-AF21-C1E52E52602E}"/>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Day in the Life…</a:t>
            </a:r>
          </a:p>
        </p:txBody>
      </p:sp>
      <p:sp>
        <p:nvSpPr>
          <p:cNvPr id="6" name="Pentagon 20">
            <a:extLst>
              <a:ext uri="{FF2B5EF4-FFF2-40B4-BE49-F238E27FC236}">
                <a16:creationId xmlns:a16="http://schemas.microsoft.com/office/drawing/2014/main" id="{DD5F0E6D-FA5A-4547-AAE8-7F7080DC960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96F55A3B-E3DF-49A8-96B3-7DDEAB4B75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pic>
        <p:nvPicPr>
          <p:cNvPr id="10" name="Graphic 9" descr="Thumbs up sign">
            <a:extLst>
              <a:ext uri="{FF2B5EF4-FFF2-40B4-BE49-F238E27FC236}">
                <a16:creationId xmlns:a16="http://schemas.microsoft.com/office/drawing/2014/main" id="{CB8C0F31-280B-41DF-94C2-7C7940CFCFD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4303" y="5034757"/>
            <a:ext cx="1843246" cy="1843246"/>
          </a:xfrm>
          <a:prstGeom prst="rect">
            <a:avLst/>
          </a:prstGeom>
        </p:spPr>
      </p:pic>
      <p:pic>
        <p:nvPicPr>
          <p:cNvPr id="12" name="Graphic 11" descr="Thumbs Down">
            <a:extLst>
              <a:ext uri="{FF2B5EF4-FFF2-40B4-BE49-F238E27FC236}">
                <a16:creationId xmlns:a16="http://schemas.microsoft.com/office/drawing/2014/main" id="{48CCEE3E-CA81-4E0A-A1B2-1C4A4F750C2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7300754" y="5034757"/>
            <a:ext cx="1843246" cy="1843246"/>
          </a:xfrm>
          <a:prstGeom prst="rect">
            <a:avLst/>
          </a:prstGeom>
        </p:spPr>
      </p:pic>
      <p:sp>
        <p:nvSpPr>
          <p:cNvPr id="14" name="Speech Bubble: Rectangle with Corners Rounded 13">
            <a:extLst>
              <a:ext uri="{FF2B5EF4-FFF2-40B4-BE49-F238E27FC236}">
                <a16:creationId xmlns:a16="http://schemas.microsoft.com/office/drawing/2014/main" id="{DA8E448C-9715-45E9-A8CB-2AF362036142}"/>
              </a:ext>
            </a:extLst>
          </p:cNvPr>
          <p:cNvSpPr/>
          <p:nvPr/>
        </p:nvSpPr>
        <p:spPr>
          <a:xfrm>
            <a:off x="2158359" y="6163061"/>
            <a:ext cx="2054679" cy="429799"/>
          </a:xfrm>
          <a:prstGeom prst="wedgeRoundRectCallout">
            <a:avLst>
              <a:gd name="adj1" fmla="val -58571"/>
              <a:gd name="adj2" fmla="val -28815"/>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I’d like to do this.</a:t>
            </a:r>
            <a:endPar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16" name="Speech Bubble: Rectangle with Corners Rounded 15">
            <a:extLst>
              <a:ext uri="{FF2B5EF4-FFF2-40B4-BE49-F238E27FC236}">
                <a16:creationId xmlns:a16="http://schemas.microsoft.com/office/drawing/2014/main" id="{566230D9-451E-4C43-AF33-5A0584B80D08}"/>
              </a:ext>
            </a:extLst>
          </p:cNvPr>
          <p:cNvSpPr/>
          <p:nvPr/>
        </p:nvSpPr>
        <p:spPr>
          <a:xfrm>
            <a:off x="4795872" y="6123026"/>
            <a:ext cx="2054679" cy="429799"/>
          </a:xfrm>
          <a:prstGeom prst="wedgeRoundRectCallout">
            <a:avLst>
              <a:gd name="adj1" fmla="val 60567"/>
              <a:gd name="adj2" fmla="val -26998"/>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No, thank you!</a:t>
            </a:r>
          </a:p>
        </p:txBody>
      </p:sp>
      <p:sp>
        <p:nvSpPr>
          <p:cNvPr id="18" name="Rectangle: Rounded Corners 17">
            <a:extLst>
              <a:ext uri="{FF2B5EF4-FFF2-40B4-BE49-F238E27FC236}">
                <a16:creationId xmlns:a16="http://schemas.microsoft.com/office/drawing/2014/main" id="{493BFE1A-97CE-4203-87D4-AFD1898EFEA5}"/>
              </a:ext>
            </a:extLst>
          </p:cNvPr>
          <p:cNvSpPr/>
          <p:nvPr/>
        </p:nvSpPr>
        <p:spPr>
          <a:xfrm>
            <a:off x="2158359" y="5307225"/>
            <a:ext cx="4701627" cy="54337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Would you enjoy this part of the job?</a:t>
            </a:r>
            <a:endParaRPr lang="en-GB" sz="1600" dirty="0"/>
          </a:p>
        </p:txBody>
      </p:sp>
      <p:pic>
        <p:nvPicPr>
          <p:cNvPr id="22" name="Picture 21">
            <a:extLst>
              <a:ext uri="{FF2B5EF4-FFF2-40B4-BE49-F238E27FC236}">
                <a16:creationId xmlns:a16="http://schemas.microsoft.com/office/drawing/2014/main" id="{371BFE18-D5FF-4403-9A23-AEF3F6CDACF7}"/>
              </a:ext>
            </a:extLst>
          </p:cNvPr>
          <p:cNvPicPr>
            <a:picLocks noChangeAspect="1"/>
          </p:cNvPicPr>
          <p:nvPr/>
        </p:nvPicPr>
        <p:blipFill>
          <a:blip r:embed="rId9"/>
          <a:stretch>
            <a:fillRect/>
          </a:stretch>
        </p:blipFill>
        <p:spPr>
          <a:xfrm>
            <a:off x="399290" y="1789442"/>
            <a:ext cx="3941004" cy="2556023"/>
          </a:xfrm>
          <a:prstGeom prst="rect">
            <a:avLst/>
          </a:prstGeom>
        </p:spPr>
      </p:pic>
      <p:sp>
        <p:nvSpPr>
          <p:cNvPr id="23" name="Rectangle: Rounded Corners 33">
            <a:extLst>
              <a:ext uri="{FF2B5EF4-FFF2-40B4-BE49-F238E27FC236}">
                <a16:creationId xmlns:a16="http://schemas.microsoft.com/office/drawing/2014/main" id="{70AD28E2-CC56-4B31-88EB-378502532893}"/>
              </a:ext>
            </a:extLst>
          </p:cNvPr>
          <p:cNvSpPr/>
          <p:nvPr/>
        </p:nvSpPr>
        <p:spPr>
          <a:xfrm>
            <a:off x="4680284" y="1444990"/>
            <a:ext cx="4191682" cy="107808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One of your main jobs as MP will be to </a:t>
            </a:r>
            <a:r>
              <a:rPr lang="en-GB" sz="1600" b="1" dirty="0"/>
              <a:t>talk to the people who live in your area </a:t>
            </a:r>
            <a:r>
              <a:rPr lang="en-GB" sz="1600" dirty="0"/>
              <a:t>and to find out how you can help them.</a:t>
            </a:r>
          </a:p>
        </p:txBody>
      </p:sp>
      <p:sp>
        <p:nvSpPr>
          <p:cNvPr id="26" name="Rectangle: Rounded Corners 33">
            <a:extLst>
              <a:ext uri="{FF2B5EF4-FFF2-40B4-BE49-F238E27FC236}">
                <a16:creationId xmlns:a16="http://schemas.microsoft.com/office/drawing/2014/main" id="{745E3CF9-C6DC-487A-BB7E-2EBAEA34F1C9}"/>
              </a:ext>
            </a:extLst>
          </p:cNvPr>
          <p:cNvSpPr/>
          <p:nvPr/>
        </p:nvSpPr>
        <p:spPr>
          <a:xfrm>
            <a:off x="4680284" y="2689717"/>
            <a:ext cx="4191682" cy="1843245"/>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People who live in your area will come to you for </a:t>
            </a:r>
            <a:r>
              <a:rPr lang="en-GB" sz="1600" b="1" dirty="0"/>
              <a:t>advice</a:t>
            </a:r>
            <a:r>
              <a:rPr lang="en-GB" sz="1600" dirty="0"/>
              <a:t> about lots of different things, </a:t>
            </a:r>
            <a:r>
              <a:rPr lang="en-GB" sz="1600" b="1" dirty="0"/>
              <a:t>like asking for a new library </a:t>
            </a:r>
            <a:r>
              <a:rPr lang="en-GB" sz="1600" dirty="0"/>
              <a:t>in the area or complaining about the </a:t>
            </a:r>
            <a:r>
              <a:rPr lang="en-GB" sz="1600" b="1" dirty="0"/>
              <a:t>bin collection </a:t>
            </a:r>
            <a:r>
              <a:rPr lang="en-GB" sz="1600" dirty="0"/>
              <a:t>in the area.</a:t>
            </a:r>
          </a:p>
        </p:txBody>
      </p:sp>
    </p:spTree>
    <p:extLst>
      <p:ext uri="{BB962C8B-B14F-4D97-AF65-F5344CB8AC3E}">
        <p14:creationId xmlns:p14="http://schemas.microsoft.com/office/powerpoint/2010/main" val="2344464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4231B33F-C76A-4527-AF21-C1E52E52602E}"/>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Day in the Life…</a:t>
            </a:r>
          </a:p>
        </p:txBody>
      </p:sp>
      <p:sp>
        <p:nvSpPr>
          <p:cNvPr id="6" name="Pentagon 20">
            <a:extLst>
              <a:ext uri="{FF2B5EF4-FFF2-40B4-BE49-F238E27FC236}">
                <a16:creationId xmlns:a16="http://schemas.microsoft.com/office/drawing/2014/main" id="{DD5F0E6D-FA5A-4547-AAE8-7F7080DC960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96F55A3B-E3DF-49A8-96B3-7DDEAB4B75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pic>
        <p:nvPicPr>
          <p:cNvPr id="7" name="Picture 6">
            <a:extLst>
              <a:ext uri="{FF2B5EF4-FFF2-40B4-BE49-F238E27FC236}">
                <a16:creationId xmlns:a16="http://schemas.microsoft.com/office/drawing/2014/main" id="{B5FFC696-1FED-46DB-B92F-00530A943BE4}"/>
              </a:ext>
            </a:extLst>
          </p:cNvPr>
          <p:cNvPicPr>
            <a:picLocks noChangeAspect="1"/>
          </p:cNvPicPr>
          <p:nvPr/>
        </p:nvPicPr>
        <p:blipFill rotWithShape="1">
          <a:blip r:embed="rId5"/>
          <a:srcRect b="593"/>
          <a:stretch/>
        </p:blipFill>
        <p:spPr>
          <a:xfrm>
            <a:off x="4795872" y="1755265"/>
            <a:ext cx="3942189" cy="2556000"/>
          </a:xfrm>
          <a:prstGeom prst="rect">
            <a:avLst/>
          </a:prstGeom>
        </p:spPr>
      </p:pic>
      <p:sp>
        <p:nvSpPr>
          <p:cNvPr id="9" name="Rectangle: Rounded Corners 33">
            <a:extLst>
              <a:ext uri="{FF2B5EF4-FFF2-40B4-BE49-F238E27FC236}">
                <a16:creationId xmlns:a16="http://schemas.microsoft.com/office/drawing/2014/main" id="{E15FD1EB-3664-424C-BF24-A1EFDF69BC8A}"/>
              </a:ext>
            </a:extLst>
          </p:cNvPr>
          <p:cNvSpPr/>
          <p:nvPr/>
        </p:nvSpPr>
        <p:spPr>
          <a:xfrm>
            <a:off x="252657" y="1444990"/>
            <a:ext cx="4191682" cy="107808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To help the people in your area, you will often need to </a:t>
            </a:r>
            <a:r>
              <a:rPr lang="en-GB" sz="1600" b="1" dirty="0"/>
              <a:t>speak to other MPs for advice</a:t>
            </a:r>
            <a:r>
              <a:rPr lang="en-GB" sz="1600" dirty="0"/>
              <a:t> and help.</a:t>
            </a:r>
          </a:p>
        </p:txBody>
      </p:sp>
      <p:sp>
        <p:nvSpPr>
          <p:cNvPr id="11" name="Rectangle: Rounded Corners 33">
            <a:extLst>
              <a:ext uri="{FF2B5EF4-FFF2-40B4-BE49-F238E27FC236}">
                <a16:creationId xmlns:a16="http://schemas.microsoft.com/office/drawing/2014/main" id="{EBE03295-65CE-48E3-B88F-1031F1063E0D}"/>
              </a:ext>
            </a:extLst>
          </p:cNvPr>
          <p:cNvSpPr/>
          <p:nvPr/>
        </p:nvSpPr>
        <p:spPr>
          <a:xfrm>
            <a:off x="252657" y="2689717"/>
            <a:ext cx="4191682" cy="1843245"/>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For example, if people in your local area were </a:t>
            </a:r>
            <a:r>
              <a:rPr lang="en-GB" sz="1600" b="1" dirty="0"/>
              <a:t>complaining about a new office building </a:t>
            </a:r>
            <a:r>
              <a:rPr lang="en-GB" sz="1600" dirty="0"/>
              <a:t>which would take up half of the </a:t>
            </a:r>
            <a:r>
              <a:rPr lang="en-GB" sz="1600" b="1" dirty="0"/>
              <a:t>local park</a:t>
            </a:r>
            <a:r>
              <a:rPr lang="en-GB" sz="1600" dirty="0"/>
              <a:t>, you may decide to </a:t>
            </a:r>
            <a:r>
              <a:rPr lang="en-GB" sz="1600" b="1" dirty="0"/>
              <a:t>speak to other ministers and ask for the office to be smaller</a:t>
            </a:r>
            <a:r>
              <a:rPr lang="en-GB" sz="1600" dirty="0"/>
              <a:t>, or built somewhere else.</a:t>
            </a:r>
          </a:p>
        </p:txBody>
      </p:sp>
      <p:pic>
        <p:nvPicPr>
          <p:cNvPr id="20" name="Graphic 19" descr="Thumbs up sign">
            <a:extLst>
              <a:ext uri="{FF2B5EF4-FFF2-40B4-BE49-F238E27FC236}">
                <a16:creationId xmlns:a16="http://schemas.microsoft.com/office/drawing/2014/main" id="{197BCC92-EE9B-465C-85BA-DF76A9B91EE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4303" y="5034757"/>
            <a:ext cx="1843246" cy="1843246"/>
          </a:xfrm>
          <a:prstGeom prst="rect">
            <a:avLst/>
          </a:prstGeom>
        </p:spPr>
      </p:pic>
      <p:pic>
        <p:nvPicPr>
          <p:cNvPr id="22" name="Graphic 21" descr="Thumbs Down">
            <a:extLst>
              <a:ext uri="{FF2B5EF4-FFF2-40B4-BE49-F238E27FC236}">
                <a16:creationId xmlns:a16="http://schemas.microsoft.com/office/drawing/2014/main" id="{07BEDF20-2F09-422B-BD41-9E838AA2938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7300754" y="5034757"/>
            <a:ext cx="1843246" cy="1843246"/>
          </a:xfrm>
          <a:prstGeom prst="rect">
            <a:avLst/>
          </a:prstGeom>
        </p:spPr>
      </p:pic>
      <p:sp>
        <p:nvSpPr>
          <p:cNvPr id="24" name="Speech Bubble: Rectangle with Corners Rounded 23">
            <a:extLst>
              <a:ext uri="{FF2B5EF4-FFF2-40B4-BE49-F238E27FC236}">
                <a16:creationId xmlns:a16="http://schemas.microsoft.com/office/drawing/2014/main" id="{9FA26B23-8034-4128-B9C6-EBD1F9291316}"/>
              </a:ext>
            </a:extLst>
          </p:cNvPr>
          <p:cNvSpPr/>
          <p:nvPr/>
        </p:nvSpPr>
        <p:spPr>
          <a:xfrm>
            <a:off x="2158359" y="6163061"/>
            <a:ext cx="2054679" cy="429799"/>
          </a:xfrm>
          <a:prstGeom prst="wedgeRoundRectCallout">
            <a:avLst>
              <a:gd name="adj1" fmla="val -58571"/>
              <a:gd name="adj2" fmla="val -28815"/>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I’d like to do this.</a:t>
            </a:r>
            <a:endPar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6" name="Speech Bubble: Rectangle with Corners Rounded 25">
            <a:extLst>
              <a:ext uri="{FF2B5EF4-FFF2-40B4-BE49-F238E27FC236}">
                <a16:creationId xmlns:a16="http://schemas.microsoft.com/office/drawing/2014/main" id="{F89AF8AD-7FB1-4887-B93A-647A38A80110}"/>
              </a:ext>
            </a:extLst>
          </p:cNvPr>
          <p:cNvSpPr/>
          <p:nvPr/>
        </p:nvSpPr>
        <p:spPr>
          <a:xfrm>
            <a:off x="4795872" y="6123026"/>
            <a:ext cx="2054679" cy="429799"/>
          </a:xfrm>
          <a:prstGeom prst="wedgeRoundRectCallout">
            <a:avLst>
              <a:gd name="adj1" fmla="val 60567"/>
              <a:gd name="adj2" fmla="val -26998"/>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No, thank you!</a:t>
            </a:r>
          </a:p>
        </p:txBody>
      </p:sp>
      <p:sp>
        <p:nvSpPr>
          <p:cNvPr id="28" name="Rectangle: Rounded Corners 27">
            <a:extLst>
              <a:ext uri="{FF2B5EF4-FFF2-40B4-BE49-F238E27FC236}">
                <a16:creationId xmlns:a16="http://schemas.microsoft.com/office/drawing/2014/main" id="{C09DB184-B58C-4024-AA6C-5E5921D6F9DD}"/>
              </a:ext>
            </a:extLst>
          </p:cNvPr>
          <p:cNvSpPr/>
          <p:nvPr/>
        </p:nvSpPr>
        <p:spPr>
          <a:xfrm>
            <a:off x="2158359" y="5307225"/>
            <a:ext cx="4701627" cy="54337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Would you enjoy this part of the job?</a:t>
            </a:r>
            <a:endParaRPr lang="en-GB" sz="1600" dirty="0"/>
          </a:p>
        </p:txBody>
      </p:sp>
    </p:spTree>
    <p:extLst>
      <p:ext uri="{BB962C8B-B14F-4D97-AF65-F5344CB8AC3E}">
        <p14:creationId xmlns:p14="http://schemas.microsoft.com/office/powerpoint/2010/main" val="2955965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 descr="WATCH: Mhairi Black nails the absurdity of the UK on Brexit | The National">
            <a:hlinkClick r:id="rId3"/>
            <a:extLst>
              <a:ext uri="{FF2B5EF4-FFF2-40B4-BE49-F238E27FC236}">
                <a16:creationId xmlns:a16="http://schemas.microsoft.com/office/drawing/2014/main" id="{BBB9AE4D-33A8-42B1-A664-338988A32BC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2253"/>
          <a:stretch/>
        </p:blipFill>
        <p:spPr bwMode="auto">
          <a:xfrm>
            <a:off x="376602" y="1190180"/>
            <a:ext cx="3942190" cy="2556000"/>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3" descr="Thumbs up sign">
            <a:extLst>
              <a:ext uri="{FF2B5EF4-FFF2-40B4-BE49-F238E27FC236}">
                <a16:creationId xmlns:a16="http://schemas.microsoft.com/office/drawing/2014/main" id="{448DB55B-46B2-441C-B1B4-3B1FEF01D02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4303" y="5034757"/>
            <a:ext cx="1843246" cy="1843246"/>
          </a:xfrm>
          <a:prstGeom prst="rect">
            <a:avLst/>
          </a:prstGeom>
        </p:spPr>
      </p:pic>
      <p:pic>
        <p:nvPicPr>
          <p:cNvPr id="6" name="Graphic 5" descr="Thumbs Down">
            <a:extLst>
              <a:ext uri="{FF2B5EF4-FFF2-40B4-BE49-F238E27FC236}">
                <a16:creationId xmlns:a16="http://schemas.microsoft.com/office/drawing/2014/main" id="{12F8E287-D1F4-42CA-AA6C-49209BB13E0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7300754" y="5034757"/>
            <a:ext cx="1843246" cy="1843246"/>
          </a:xfrm>
          <a:prstGeom prst="rect">
            <a:avLst/>
          </a:prstGeom>
        </p:spPr>
      </p:pic>
      <p:sp>
        <p:nvSpPr>
          <p:cNvPr id="8" name="Speech Bubble: Rectangle with Corners Rounded 7">
            <a:extLst>
              <a:ext uri="{FF2B5EF4-FFF2-40B4-BE49-F238E27FC236}">
                <a16:creationId xmlns:a16="http://schemas.microsoft.com/office/drawing/2014/main" id="{35E3645A-ADD5-4B70-BE1A-CEFB82FF9470}"/>
              </a:ext>
            </a:extLst>
          </p:cNvPr>
          <p:cNvSpPr/>
          <p:nvPr/>
        </p:nvSpPr>
        <p:spPr>
          <a:xfrm>
            <a:off x="2158359" y="6163061"/>
            <a:ext cx="2054679" cy="429799"/>
          </a:xfrm>
          <a:prstGeom prst="wedgeRoundRectCallout">
            <a:avLst>
              <a:gd name="adj1" fmla="val -58571"/>
              <a:gd name="adj2" fmla="val -28815"/>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I’d like to do this.</a:t>
            </a:r>
            <a:endPar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10" name="Speech Bubble: Rectangle with Corners Rounded 9">
            <a:extLst>
              <a:ext uri="{FF2B5EF4-FFF2-40B4-BE49-F238E27FC236}">
                <a16:creationId xmlns:a16="http://schemas.microsoft.com/office/drawing/2014/main" id="{596FCAF4-D7A8-4060-89BD-176325B9FFB5}"/>
              </a:ext>
            </a:extLst>
          </p:cNvPr>
          <p:cNvSpPr/>
          <p:nvPr/>
        </p:nvSpPr>
        <p:spPr>
          <a:xfrm>
            <a:off x="4795872" y="6123026"/>
            <a:ext cx="2054679" cy="429799"/>
          </a:xfrm>
          <a:prstGeom prst="wedgeRoundRectCallout">
            <a:avLst>
              <a:gd name="adj1" fmla="val 60567"/>
              <a:gd name="adj2" fmla="val -26998"/>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No, thank you!</a:t>
            </a:r>
          </a:p>
        </p:txBody>
      </p:sp>
      <p:sp>
        <p:nvSpPr>
          <p:cNvPr id="12" name="Rectangle: Rounded Corners 11">
            <a:extLst>
              <a:ext uri="{FF2B5EF4-FFF2-40B4-BE49-F238E27FC236}">
                <a16:creationId xmlns:a16="http://schemas.microsoft.com/office/drawing/2014/main" id="{1678393E-C99D-498C-AECE-1F49D7FA3F88}"/>
              </a:ext>
            </a:extLst>
          </p:cNvPr>
          <p:cNvSpPr/>
          <p:nvPr/>
        </p:nvSpPr>
        <p:spPr>
          <a:xfrm>
            <a:off x="2158359" y="5307225"/>
            <a:ext cx="4701627" cy="54337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Would you enjoy this part of the job?</a:t>
            </a:r>
            <a:endParaRPr lang="en-GB" sz="1600" dirty="0"/>
          </a:p>
        </p:txBody>
      </p:sp>
      <p:sp>
        <p:nvSpPr>
          <p:cNvPr id="14" name="Rectangle: Rounded Corners 33">
            <a:extLst>
              <a:ext uri="{FF2B5EF4-FFF2-40B4-BE49-F238E27FC236}">
                <a16:creationId xmlns:a16="http://schemas.microsoft.com/office/drawing/2014/main" id="{1AB61380-99DB-4BE0-BC32-6CF98DBFCE2B}"/>
              </a:ext>
            </a:extLst>
          </p:cNvPr>
          <p:cNvSpPr/>
          <p:nvPr/>
        </p:nvSpPr>
        <p:spPr>
          <a:xfrm>
            <a:off x="4676125" y="1395230"/>
            <a:ext cx="4191682" cy="118573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If you cannot solve the problem by speaking to others, you might decide to </a:t>
            </a:r>
            <a:r>
              <a:rPr lang="en-GB" sz="1600" b="1" dirty="0"/>
              <a:t>talk about a problem in the House of Commons.</a:t>
            </a:r>
          </a:p>
        </p:txBody>
      </p:sp>
      <p:sp>
        <p:nvSpPr>
          <p:cNvPr id="16" name="Rectangle: Rounded Corners 33">
            <a:extLst>
              <a:ext uri="{FF2B5EF4-FFF2-40B4-BE49-F238E27FC236}">
                <a16:creationId xmlns:a16="http://schemas.microsoft.com/office/drawing/2014/main" id="{705D0893-C5F9-4B5F-A560-96678D046A36}"/>
              </a:ext>
            </a:extLst>
          </p:cNvPr>
          <p:cNvSpPr/>
          <p:nvPr/>
        </p:nvSpPr>
        <p:spPr>
          <a:xfrm>
            <a:off x="4676125" y="2730114"/>
            <a:ext cx="4191682" cy="985314"/>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There are lots of different ways that you can do this, such as </a:t>
            </a:r>
            <a:r>
              <a:rPr lang="en-GB" sz="1600" b="1" dirty="0"/>
              <a:t>starting a debate</a:t>
            </a:r>
            <a:r>
              <a:rPr lang="en-GB" sz="1600" dirty="0"/>
              <a:t>, or just </a:t>
            </a:r>
            <a:r>
              <a:rPr lang="en-GB" sz="1600" b="1" dirty="0"/>
              <a:t>asking a question.</a:t>
            </a:r>
          </a:p>
        </p:txBody>
      </p:sp>
      <p:sp>
        <p:nvSpPr>
          <p:cNvPr id="18" name="Rectangle: Rounded Corners 33">
            <a:extLst>
              <a:ext uri="{FF2B5EF4-FFF2-40B4-BE49-F238E27FC236}">
                <a16:creationId xmlns:a16="http://schemas.microsoft.com/office/drawing/2014/main" id="{7F9F7C17-D32C-46C3-90FF-85145FF13527}"/>
              </a:ext>
            </a:extLst>
          </p:cNvPr>
          <p:cNvSpPr/>
          <p:nvPr/>
        </p:nvSpPr>
        <p:spPr>
          <a:xfrm>
            <a:off x="3795298" y="3864578"/>
            <a:ext cx="5076667" cy="1151046"/>
          </a:xfrm>
          <a:prstGeom prst="roundRect">
            <a:avLst/>
          </a:prstGeom>
          <a:solidFill>
            <a:schemeClr val="tx2"/>
          </a:solidFill>
          <a:ln w="28575">
            <a:solidFill>
              <a:schemeClr val="bg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rPr>
              <a:t>Watch (2 mins)</a:t>
            </a:r>
          </a:p>
          <a:p>
            <a:pPr algn="ctr"/>
            <a:r>
              <a:rPr lang="en-GB" sz="1600" dirty="0">
                <a:solidFill>
                  <a:schemeClr val="bg1"/>
                </a:solidFill>
              </a:rPr>
              <a:t>Click the image to watch an Mhairi Black, the UK’s youngest MP, talk about someone from their local area in parliament.</a:t>
            </a:r>
          </a:p>
        </p:txBody>
      </p:sp>
      <p:sp>
        <p:nvSpPr>
          <p:cNvPr id="20" name="Shape 114">
            <a:extLst>
              <a:ext uri="{FF2B5EF4-FFF2-40B4-BE49-F238E27FC236}">
                <a16:creationId xmlns:a16="http://schemas.microsoft.com/office/drawing/2014/main" id="{10F53535-D8E5-41AF-B7FB-A6B1141D6901}"/>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Day in the Life…</a:t>
            </a:r>
          </a:p>
        </p:txBody>
      </p:sp>
      <p:sp>
        <p:nvSpPr>
          <p:cNvPr id="22" name="Pentagon 20">
            <a:extLst>
              <a:ext uri="{FF2B5EF4-FFF2-40B4-BE49-F238E27FC236}">
                <a16:creationId xmlns:a16="http://schemas.microsoft.com/office/drawing/2014/main" id="{9AC1CA40-567E-4EF5-84F9-B8AE5584657E}"/>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4" name="Graphic 23" descr="Thought bubble">
            <a:extLst>
              <a:ext uri="{FF2B5EF4-FFF2-40B4-BE49-F238E27FC236}">
                <a16:creationId xmlns:a16="http://schemas.microsoft.com/office/drawing/2014/main" id="{4A599F74-0595-4109-A8B8-511EA34E0DE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96" y="181055"/>
            <a:ext cx="597300" cy="597300"/>
          </a:xfrm>
          <a:prstGeom prst="rect">
            <a:avLst/>
          </a:prstGeom>
        </p:spPr>
      </p:pic>
      <p:sp>
        <p:nvSpPr>
          <p:cNvPr id="26" name="Rectangle: Rounded Corners 33">
            <a:extLst>
              <a:ext uri="{FF2B5EF4-FFF2-40B4-BE49-F238E27FC236}">
                <a16:creationId xmlns:a16="http://schemas.microsoft.com/office/drawing/2014/main" id="{A76225DB-9324-480E-9FBB-86A7E3C42777}"/>
              </a:ext>
            </a:extLst>
          </p:cNvPr>
          <p:cNvSpPr/>
          <p:nvPr/>
        </p:nvSpPr>
        <p:spPr>
          <a:xfrm>
            <a:off x="3825377" y="1184873"/>
            <a:ext cx="713874" cy="538607"/>
          </a:xfrm>
          <a:prstGeom prst="roundRect">
            <a:avLst/>
          </a:prstGeom>
          <a:solidFill>
            <a:schemeClr val="tx2"/>
          </a:solidFill>
          <a:ln w="28575">
            <a:solidFill>
              <a:schemeClr val="bg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rPr>
              <a:t>0:00-1:36</a:t>
            </a:r>
            <a:endParaRPr lang="en-GB" sz="1600" dirty="0">
              <a:solidFill>
                <a:schemeClr val="bg1"/>
              </a:solidFill>
            </a:endParaRPr>
          </a:p>
        </p:txBody>
      </p:sp>
      <p:sp>
        <p:nvSpPr>
          <p:cNvPr id="28" name="Rectangle: Rounded Corners 33">
            <a:extLst>
              <a:ext uri="{FF2B5EF4-FFF2-40B4-BE49-F238E27FC236}">
                <a16:creationId xmlns:a16="http://schemas.microsoft.com/office/drawing/2014/main" id="{925BF1C2-1098-463A-B31B-A279326AF4F4}"/>
              </a:ext>
            </a:extLst>
          </p:cNvPr>
          <p:cNvSpPr/>
          <p:nvPr/>
        </p:nvSpPr>
        <p:spPr>
          <a:xfrm>
            <a:off x="272032" y="3862557"/>
            <a:ext cx="3396453" cy="1151046"/>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Warning: </a:t>
            </a:r>
          </a:p>
          <a:p>
            <a:pPr algn="ctr"/>
            <a:r>
              <a:rPr lang="en-GB" sz="1600" dirty="0" err="1"/>
              <a:t>Mhairi</a:t>
            </a:r>
            <a:r>
              <a:rPr lang="en-GB" sz="1600" dirty="0"/>
              <a:t> shares a story that some may find upsetting. </a:t>
            </a:r>
            <a:r>
              <a:rPr lang="en-GB" sz="1600" b="1" dirty="0"/>
              <a:t>Skip if not appropriate.</a:t>
            </a:r>
          </a:p>
        </p:txBody>
      </p:sp>
      <p:sp>
        <p:nvSpPr>
          <p:cNvPr id="33" name="TextBox 32">
            <a:extLst>
              <a:ext uri="{FF2B5EF4-FFF2-40B4-BE49-F238E27FC236}">
                <a16:creationId xmlns:a16="http://schemas.microsoft.com/office/drawing/2014/main" id="{011AB56D-07A5-456D-A731-7345A7ECC956}"/>
              </a:ext>
            </a:extLst>
          </p:cNvPr>
          <p:cNvSpPr txBox="1"/>
          <p:nvPr/>
        </p:nvSpPr>
        <p:spPr>
          <a:xfrm>
            <a:off x="16193" y="6654711"/>
            <a:ext cx="4584030" cy="215444"/>
          </a:xfrm>
          <a:prstGeom prst="rect">
            <a:avLst/>
          </a:prstGeom>
          <a:noFill/>
        </p:spPr>
        <p:txBody>
          <a:bodyPr wrap="square">
            <a:spAutoFit/>
          </a:bodyPr>
          <a:lstStyle/>
          <a:p>
            <a:r>
              <a:rPr lang="en-GB" sz="800" dirty="0"/>
              <a:t> </a:t>
            </a:r>
            <a:r>
              <a:rPr lang="en-GB" sz="800" dirty="0">
                <a:hlinkClick r:id="rId3"/>
              </a:rPr>
              <a:t>https://safeshare.tv/x/lZAmhB55_-k</a:t>
            </a:r>
            <a:r>
              <a:rPr lang="en-GB" sz="800" dirty="0"/>
              <a:t> </a:t>
            </a:r>
          </a:p>
        </p:txBody>
      </p:sp>
    </p:spTree>
    <p:extLst>
      <p:ext uri="{BB962C8B-B14F-4D97-AF65-F5344CB8AC3E}">
        <p14:creationId xmlns:p14="http://schemas.microsoft.com/office/powerpoint/2010/main" val="24207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oris Johnson tells UK parents to send their children back to school |  Euronews">
            <a:extLst>
              <a:ext uri="{FF2B5EF4-FFF2-40B4-BE49-F238E27FC236}">
                <a16:creationId xmlns:a16="http://schemas.microsoft.com/office/drawing/2014/main" id="{84A3090D-35B8-40ED-887A-A14D368527A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020" r="9145"/>
          <a:stretch/>
        </p:blipFill>
        <p:spPr bwMode="auto">
          <a:xfrm>
            <a:off x="251284" y="1554955"/>
            <a:ext cx="4251588" cy="2887122"/>
          </a:xfrm>
          <a:prstGeom prst="rect">
            <a:avLst/>
          </a:prstGeom>
          <a:noFill/>
          <a:extLst>
            <a:ext uri="{909E8E84-426E-40DD-AFC4-6F175D3DCCD1}">
              <a14:hiddenFill xmlns:a14="http://schemas.microsoft.com/office/drawing/2010/main">
                <a:solidFill>
                  <a:srgbClr val="FFFFFF"/>
                </a:solidFill>
              </a14:hiddenFill>
            </a:ext>
          </a:extLst>
        </p:spPr>
      </p:pic>
      <p:sp>
        <p:nvSpPr>
          <p:cNvPr id="4" name="Shape 114">
            <a:extLst>
              <a:ext uri="{FF2B5EF4-FFF2-40B4-BE49-F238E27FC236}">
                <a16:creationId xmlns:a16="http://schemas.microsoft.com/office/drawing/2014/main" id="{4231B33F-C76A-4527-AF21-C1E52E52602E}"/>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Day in the Life…</a:t>
            </a:r>
          </a:p>
        </p:txBody>
      </p:sp>
      <p:sp>
        <p:nvSpPr>
          <p:cNvPr id="6" name="Pentagon 20">
            <a:extLst>
              <a:ext uri="{FF2B5EF4-FFF2-40B4-BE49-F238E27FC236}">
                <a16:creationId xmlns:a16="http://schemas.microsoft.com/office/drawing/2014/main" id="{DD5F0E6D-FA5A-4547-AAE8-7F7080DC960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96F55A3B-E3DF-49A8-96B3-7DDEAB4B75F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796" y="181055"/>
            <a:ext cx="597300" cy="597300"/>
          </a:xfrm>
          <a:prstGeom prst="rect">
            <a:avLst/>
          </a:prstGeom>
        </p:spPr>
      </p:pic>
      <p:sp>
        <p:nvSpPr>
          <p:cNvPr id="3" name="Rectangle: Rounded Corners 33">
            <a:extLst>
              <a:ext uri="{FF2B5EF4-FFF2-40B4-BE49-F238E27FC236}">
                <a16:creationId xmlns:a16="http://schemas.microsoft.com/office/drawing/2014/main" id="{CB3B34B2-408C-43D9-9FC3-30A666895611}"/>
              </a:ext>
            </a:extLst>
          </p:cNvPr>
          <p:cNvSpPr/>
          <p:nvPr/>
        </p:nvSpPr>
        <p:spPr>
          <a:xfrm>
            <a:off x="4604658" y="1535903"/>
            <a:ext cx="4299965" cy="97229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As an MP, it is your job to get to know the </a:t>
            </a:r>
            <a:r>
              <a:rPr lang="en-GB" sz="1600" b="1" dirty="0"/>
              <a:t>schools, businesses and people in your local area.</a:t>
            </a:r>
          </a:p>
        </p:txBody>
      </p:sp>
      <p:sp>
        <p:nvSpPr>
          <p:cNvPr id="5" name="Rectangle: Rounded Corners 33">
            <a:extLst>
              <a:ext uri="{FF2B5EF4-FFF2-40B4-BE49-F238E27FC236}">
                <a16:creationId xmlns:a16="http://schemas.microsoft.com/office/drawing/2014/main" id="{0C79474C-B8D2-4206-AD11-B106E44E7924}"/>
              </a:ext>
            </a:extLst>
          </p:cNvPr>
          <p:cNvSpPr/>
          <p:nvPr/>
        </p:nvSpPr>
        <p:spPr>
          <a:xfrm>
            <a:off x="4624943" y="2687381"/>
            <a:ext cx="4299965" cy="1843245"/>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You’ll need to try and </a:t>
            </a:r>
            <a:r>
              <a:rPr lang="en-GB" sz="1600" b="1" dirty="0"/>
              <a:t>build good relationships </a:t>
            </a:r>
            <a:r>
              <a:rPr lang="en-GB" sz="1600" dirty="0"/>
              <a:t>with people, </a:t>
            </a:r>
            <a:r>
              <a:rPr lang="en-GB" sz="1600" b="1" dirty="0"/>
              <a:t>answer questions</a:t>
            </a:r>
            <a:r>
              <a:rPr lang="en-GB" sz="1600" dirty="0"/>
              <a:t>, </a:t>
            </a:r>
            <a:r>
              <a:rPr lang="en-GB" sz="1600" b="1" dirty="0"/>
              <a:t>listen to complaints </a:t>
            </a:r>
            <a:r>
              <a:rPr lang="en-GB" sz="1600" dirty="0"/>
              <a:t>and </a:t>
            </a:r>
            <a:r>
              <a:rPr lang="en-GB" sz="1600" b="1" dirty="0"/>
              <a:t>persuade people to vote for you</a:t>
            </a:r>
            <a:r>
              <a:rPr lang="en-GB" sz="1600" dirty="0"/>
              <a:t>. Be warned though - some people might not like your ideas, or </a:t>
            </a:r>
            <a:r>
              <a:rPr lang="en-GB" sz="1600" b="1" dirty="0"/>
              <a:t>be very nice to you</a:t>
            </a:r>
            <a:r>
              <a:rPr lang="en-GB" sz="1600" dirty="0"/>
              <a:t>!</a:t>
            </a:r>
          </a:p>
        </p:txBody>
      </p:sp>
      <p:pic>
        <p:nvPicPr>
          <p:cNvPr id="7" name="Graphic 6" descr="Thumbs up sign">
            <a:extLst>
              <a:ext uri="{FF2B5EF4-FFF2-40B4-BE49-F238E27FC236}">
                <a16:creationId xmlns:a16="http://schemas.microsoft.com/office/drawing/2014/main" id="{DC8DA0FA-D8E3-4142-858E-42ABD70C26B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4303" y="5034757"/>
            <a:ext cx="1843246" cy="1843246"/>
          </a:xfrm>
          <a:prstGeom prst="rect">
            <a:avLst/>
          </a:prstGeom>
        </p:spPr>
      </p:pic>
      <p:pic>
        <p:nvPicPr>
          <p:cNvPr id="9" name="Graphic 8" descr="Thumbs Down">
            <a:extLst>
              <a:ext uri="{FF2B5EF4-FFF2-40B4-BE49-F238E27FC236}">
                <a16:creationId xmlns:a16="http://schemas.microsoft.com/office/drawing/2014/main" id="{E016240E-7A07-4DCB-85FF-EEF0E7F9FAF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7300754" y="5034757"/>
            <a:ext cx="1843246" cy="1843246"/>
          </a:xfrm>
          <a:prstGeom prst="rect">
            <a:avLst/>
          </a:prstGeom>
        </p:spPr>
      </p:pic>
      <p:sp>
        <p:nvSpPr>
          <p:cNvPr id="20" name="Speech Bubble: Rectangle with Corners Rounded 19">
            <a:extLst>
              <a:ext uri="{FF2B5EF4-FFF2-40B4-BE49-F238E27FC236}">
                <a16:creationId xmlns:a16="http://schemas.microsoft.com/office/drawing/2014/main" id="{2AB6D434-48E1-4B92-A305-2F9989DE0FA5}"/>
              </a:ext>
            </a:extLst>
          </p:cNvPr>
          <p:cNvSpPr/>
          <p:nvPr/>
        </p:nvSpPr>
        <p:spPr>
          <a:xfrm>
            <a:off x="2158359" y="6163061"/>
            <a:ext cx="2054679" cy="429799"/>
          </a:xfrm>
          <a:prstGeom prst="wedgeRoundRectCallout">
            <a:avLst>
              <a:gd name="adj1" fmla="val -58571"/>
              <a:gd name="adj2" fmla="val -28815"/>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I’d like to do this.</a:t>
            </a:r>
            <a:endPar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4" name="Speech Bubble: Rectangle with Corners Rounded 23">
            <a:extLst>
              <a:ext uri="{FF2B5EF4-FFF2-40B4-BE49-F238E27FC236}">
                <a16:creationId xmlns:a16="http://schemas.microsoft.com/office/drawing/2014/main" id="{49F1ADED-BB07-4DDA-A7C5-E3C26352CAD9}"/>
              </a:ext>
            </a:extLst>
          </p:cNvPr>
          <p:cNvSpPr/>
          <p:nvPr/>
        </p:nvSpPr>
        <p:spPr>
          <a:xfrm>
            <a:off x="4795872" y="6123026"/>
            <a:ext cx="2054679" cy="429799"/>
          </a:xfrm>
          <a:prstGeom prst="wedgeRoundRectCallout">
            <a:avLst>
              <a:gd name="adj1" fmla="val 60567"/>
              <a:gd name="adj2" fmla="val -26998"/>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No, thank you!</a:t>
            </a:r>
          </a:p>
        </p:txBody>
      </p:sp>
      <p:sp>
        <p:nvSpPr>
          <p:cNvPr id="26" name="Rectangle: Rounded Corners 25">
            <a:extLst>
              <a:ext uri="{FF2B5EF4-FFF2-40B4-BE49-F238E27FC236}">
                <a16:creationId xmlns:a16="http://schemas.microsoft.com/office/drawing/2014/main" id="{F646AA4C-9146-4BC7-B90A-C2BC42942E77}"/>
              </a:ext>
            </a:extLst>
          </p:cNvPr>
          <p:cNvSpPr/>
          <p:nvPr/>
        </p:nvSpPr>
        <p:spPr>
          <a:xfrm>
            <a:off x="2158359" y="5307225"/>
            <a:ext cx="4701627" cy="54337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Would you enjoy this part of the job?</a:t>
            </a:r>
            <a:endParaRPr lang="en-GB" sz="1600" dirty="0"/>
          </a:p>
        </p:txBody>
      </p:sp>
    </p:spTree>
    <p:extLst>
      <p:ext uri="{BB962C8B-B14F-4D97-AF65-F5344CB8AC3E}">
        <p14:creationId xmlns:p14="http://schemas.microsoft.com/office/powerpoint/2010/main" val="3816156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4231B33F-C76A-4527-AF21-C1E52E52602E}"/>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Day in the Life…</a:t>
            </a:r>
          </a:p>
        </p:txBody>
      </p:sp>
      <p:sp>
        <p:nvSpPr>
          <p:cNvPr id="6" name="Pentagon 20">
            <a:extLst>
              <a:ext uri="{FF2B5EF4-FFF2-40B4-BE49-F238E27FC236}">
                <a16:creationId xmlns:a16="http://schemas.microsoft.com/office/drawing/2014/main" id="{DD5F0E6D-FA5A-4547-AAE8-7F7080DC960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96F55A3B-E3DF-49A8-96B3-7DDEAB4B75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pic>
        <p:nvPicPr>
          <p:cNvPr id="2" name="Picture 1">
            <a:extLst>
              <a:ext uri="{FF2B5EF4-FFF2-40B4-BE49-F238E27FC236}">
                <a16:creationId xmlns:a16="http://schemas.microsoft.com/office/drawing/2014/main" id="{B04CADA4-0CD1-4D88-AEF3-C71F16AC07C0}"/>
              </a:ext>
            </a:extLst>
          </p:cNvPr>
          <p:cNvPicPr>
            <a:picLocks noChangeAspect="1"/>
          </p:cNvPicPr>
          <p:nvPr/>
        </p:nvPicPr>
        <p:blipFill rotWithShape="1">
          <a:blip r:embed="rId5"/>
          <a:srcRect l="1389" r="14666"/>
          <a:stretch/>
        </p:blipFill>
        <p:spPr>
          <a:xfrm>
            <a:off x="4676125" y="1637285"/>
            <a:ext cx="4092493" cy="2654274"/>
          </a:xfrm>
          <a:prstGeom prst="rect">
            <a:avLst/>
          </a:prstGeom>
        </p:spPr>
      </p:pic>
      <p:sp>
        <p:nvSpPr>
          <p:cNvPr id="3" name="Rectangle: Rounded Corners 33">
            <a:extLst>
              <a:ext uri="{FF2B5EF4-FFF2-40B4-BE49-F238E27FC236}">
                <a16:creationId xmlns:a16="http://schemas.microsoft.com/office/drawing/2014/main" id="{74A3DC34-0FF8-45BE-B3C2-6A2B0DD72147}"/>
              </a:ext>
            </a:extLst>
          </p:cNvPr>
          <p:cNvSpPr/>
          <p:nvPr/>
        </p:nvSpPr>
        <p:spPr>
          <a:xfrm>
            <a:off x="252657" y="1637285"/>
            <a:ext cx="4191682" cy="107808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As an MP, you will also be asked to </a:t>
            </a:r>
            <a:r>
              <a:rPr lang="en-GB" sz="1600" b="1" dirty="0"/>
              <a:t>speak on TV, to news reporters, at local events and on radio shows.</a:t>
            </a:r>
          </a:p>
        </p:txBody>
      </p:sp>
      <p:sp>
        <p:nvSpPr>
          <p:cNvPr id="5" name="Rectangle: Rounded Corners 33">
            <a:extLst>
              <a:ext uri="{FF2B5EF4-FFF2-40B4-BE49-F238E27FC236}">
                <a16:creationId xmlns:a16="http://schemas.microsoft.com/office/drawing/2014/main" id="{7589D4A0-CCDA-48C1-8A06-284A1A3FA3BC}"/>
              </a:ext>
            </a:extLst>
          </p:cNvPr>
          <p:cNvSpPr/>
          <p:nvPr/>
        </p:nvSpPr>
        <p:spPr>
          <a:xfrm>
            <a:off x="252657" y="2897909"/>
            <a:ext cx="4191682" cy="1415265"/>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Here you might be </a:t>
            </a:r>
            <a:r>
              <a:rPr lang="en-GB" sz="1600" b="1" dirty="0"/>
              <a:t>asked questions </a:t>
            </a:r>
            <a:r>
              <a:rPr lang="en-GB" sz="1600" dirty="0"/>
              <a:t>about your beliefs, and on what you are doing to help your community. But remember: </a:t>
            </a:r>
            <a:r>
              <a:rPr lang="en-GB" sz="1600" b="1" dirty="0"/>
              <a:t>some of the questions can be very tricky!</a:t>
            </a:r>
          </a:p>
        </p:txBody>
      </p:sp>
      <p:pic>
        <p:nvPicPr>
          <p:cNvPr id="7" name="Graphic 6" descr="Thumbs up sign">
            <a:extLst>
              <a:ext uri="{FF2B5EF4-FFF2-40B4-BE49-F238E27FC236}">
                <a16:creationId xmlns:a16="http://schemas.microsoft.com/office/drawing/2014/main" id="{8FA086AC-CF92-4F14-BF76-C0A51AF9549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4303" y="5034757"/>
            <a:ext cx="1843246" cy="1843246"/>
          </a:xfrm>
          <a:prstGeom prst="rect">
            <a:avLst/>
          </a:prstGeom>
        </p:spPr>
      </p:pic>
      <p:pic>
        <p:nvPicPr>
          <p:cNvPr id="9" name="Graphic 8" descr="Thumbs Down">
            <a:extLst>
              <a:ext uri="{FF2B5EF4-FFF2-40B4-BE49-F238E27FC236}">
                <a16:creationId xmlns:a16="http://schemas.microsoft.com/office/drawing/2014/main" id="{5DC06ECD-5194-4AC0-8CDB-5070ABFA7E6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7300754" y="5034757"/>
            <a:ext cx="1843246" cy="1843246"/>
          </a:xfrm>
          <a:prstGeom prst="rect">
            <a:avLst/>
          </a:prstGeom>
        </p:spPr>
      </p:pic>
      <p:sp>
        <p:nvSpPr>
          <p:cNvPr id="20" name="Speech Bubble: Rectangle with Corners Rounded 19">
            <a:extLst>
              <a:ext uri="{FF2B5EF4-FFF2-40B4-BE49-F238E27FC236}">
                <a16:creationId xmlns:a16="http://schemas.microsoft.com/office/drawing/2014/main" id="{0AE1BC2B-51D6-4372-B7C8-A366DDC1F0B6}"/>
              </a:ext>
            </a:extLst>
          </p:cNvPr>
          <p:cNvSpPr/>
          <p:nvPr/>
        </p:nvSpPr>
        <p:spPr>
          <a:xfrm>
            <a:off x="2158359" y="6163061"/>
            <a:ext cx="2054679" cy="429799"/>
          </a:xfrm>
          <a:prstGeom prst="wedgeRoundRectCallout">
            <a:avLst>
              <a:gd name="adj1" fmla="val -58571"/>
              <a:gd name="adj2" fmla="val -28815"/>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I’d like to do this.</a:t>
            </a:r>
            <a:endPar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4" name="Speech Bubble: Rectangle with Corners Rounded 23">
            <a:extLst>
              <a:ext uri="{FF2B5EF4-FFF2-40B4-BE49-F238E27FC236}">
                <a16:creationId xmlns:a16="http://schemas.microsoft.com/office/drawing/2014/main" id="{5371015F-60F2-418D-8EF7-B3C5B8CB0CCF}"/>
              </a:ext>
            </a:extLst>
          </p:cNvPr>
          <p:cNvSpPr/>
          <p:nvPr/>
        </p:nvSpPr>
        <p:spPr>
          <a:xfrm>
            <a:off x="4795872" y="6123026"/>
            <a:ext cx="2054679" cy="429799"/>
          </a:xfrm>
          <a:prstGeom prst="wedgeRoundRectCallout">
            <a:avLst>
              <a:gd name="adj1" fmla="val 60567"/>
              <a:gd name="adj2" fmla="val -26998"/>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No, thank you!</a:t>
            </a:r>
          </a:p>
        </p:txBody>
      </p:sp>
      <p:sp>
        <p:nvSpPr>
          <p:cNvPr id="26" name="Rectangle: Rounded Corners 25">
            <a:extLst>
              <a:ext uri="{FF2B5EF4-FFF2-40B4-BE49-F238E27FC236}">
                <a16:creationId xmlns:a16="http://schemas.microsoft.com/office/drawing/2014/main" id="{8AFDC7FD-8B2A-4F29-B3CE-7CADC582A4EF}"/>
              </a:ext>
            </a:extLst>
          </p:cNvPr>
          <p:cNvSpPr/>
          <p:nvPr/>
        </p:nvSpPr>
        <p:spPr>
          <a:xfrm>
            <a:off x="2158359" y="5307225"/>
            <a:ext cx="4701627" cy="54337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Would you enjoy this part of the job?</a:t>
            </a:r>
            <a:endParaRPr lang="en-GB" sz="1600" dirty="0"/>
          </a:p>
        </p:txBody>
      </p:sp>
    </p:spTree>
    <p:extLst>
      <p:ext uri="{BB962C8B-B14F-4D97-AF65-F5344CB8AC3E}">
        <p14:creationId xmlns:p14="http://schemas.microsoft.com/office/powerpoint/2010/main" val="1652849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descr="Pasta">
            <a:extLst>
              <a:ext uri="{FF2B5EF4-FFF2-40B4-BE49-F238E27FC236}">
                <a16:creationId xmlns:a16="http://schemas.microsoft.com/office/drawing/2014/main" id="{14B81B7A-7CA2-409D-9FA3-F3DD6B47F1D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91298" y="2759356"/>
            <a:ext cx="1803646" cy="1803646"/>
          </a:xfrm>
          <a:prstGeom prst="rect">
            <a:avLst/>
          </a:prstGeom>
        </p:spPr>
      </p:pic>
      <p:pic>
        <p:nvPicPr>
          <p:cNvPr id="11" name="Graphic 10" descr="Sheep">
            <a:extLst>
              <a:ext uri="{FF2B5EF4-FFF2-40B4-BE49-F238E27FC236}">
                <a16:creationId xmlns:a16="http://schemas.microsoft.com/office/drawing/2014/main" id="{B29FDF6A-331E-4913-96BE-403ECCC8B1C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02079" y="2931615"/>
            <a:ext cx="1803647" cy="1803647"/>
          </a:xfrm>
          <a:prstGeom prst="rect">
            <a:avLst/>
          </a:prstGeom>
        </p:spPr>
      </p:pic>
      <p:sp>
        <p:nvSpPr>
          <p:cNvPr id="14" name="Rectangle: Rounded Corners 13">
            <a:extLst>
              <a:ext uri="{FF2B5EF4-FFF2-40B4-BE49-F238E27FC236}">
                <a16:creationId xmlns:a16="http://schemas.microsoft.com/office/drawing/2014/main" id="{E446822B-F869-4569-BC00-D5F5DF36C183}"/>
              </a:ext>
            </a:extLst>
          </p:cNvPr>
          <p:cNvSpPr/>
          <p:nvPr/>
        </p:nvSpPr>
        <p:spPr>
          <a:xfrm>
            <a:off x="334265" y="1262095"/>
            <a:ext cx="3648188" cy="132469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Perhaps the </a:t>
            </a:r>
            <a:r>
              <a:rPr lang="en-GB" sz="1600" b="1" dirty="0">
                <a:solidFill>
                  <a:schemeClr val="tx1"/>
                </a:solidFill>
                <a:ea typeface="Lato" panose="020F0502020204030203" pitchFamily="34" charset="0"/>
                <a:cs typeface="Century Gothic"/>
              </a:rPr>
              <a:t>most important part of your job </a:t>
            </a:r>
            <a:r>
              <a:rPr lang="en-GB" sz="1600" dirty="0">
                <a:solidFill>
                  <a:schemeClr val="tx1"/>
                </a:solidFill>
                <a:ea typeface="Lato" panose="020F0502020204030203" pitchFamily="34" charset="0"/>
                <a:cs typeface="Century Gothic"/>
              </a:rPr>
              <a:t>as a politician is to help </a:t>
            </a:r>
            <a:r>
              <a:rPr lang="en-GB" sz="1600" b="1" dirty="0">
                <a:solidFill>
                  <a:schemeClr val="tx1"/>
                </a:solidFill>
                <a:ea typeface="Lato" panose="020F0502020204030203" pitchFamily="34" charset="0"/>
                <a:cs typeface="Century Gothic"/>
              </a:rPr>
              <a:t>decide which laws should be made</a:t>
            </a:r>
            <a:r>
              <a:rPr lang="en-GB" sz="1600" dirty="0">
                <a:solidFill>
                  <a:schemeClr val="tx1"/>
                </a:solidFill>
                <a:ea typeface="Lato" panose="020F0502020204030203" pitchFamily="34" charset="0"/>
                <a:cs typeface="Century Gothic"/>
              </a:rPr>
              <a:t> for the UK.</a:t>
            </a:r>
          </a:p>
        </p:txBody>
      </p:sp>
      <p:sp>
        <p:nvSpPr>
          <p:cNvPr id="20" name="Rectangle: Rounded Corners 19">
            <a:extLst>
              <a:ext uri="{FF2B5EF4-FFF2-40B4-BE49-F238E27FC236}">
                <a16:creationId xmlns:a16="http://schemas.microsoft.com/office/drawing/2014/main" id="{EF4AC271-720F-4C0F-BF38-B6BE0A33184D}"/>
              </a:ext>
            </a:extLst>
          </p:cNvPr>
          <p:cNvSpPr/>
          <p:nvPr/>
        </p:nvSpPr>
        <p:spPr>
          <a:xfrm>
            <a:off x="98803" y="5957345"/>
            <a:ext cx="8801870" cy="584701"/>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How many of these debates have you heard about in the news recently? </a:t>
            </a:r>
          </a:p>
        </p:txBody>
      </p:sp>
      <p:sp>
        <p:nvSpPr>
          <p:cNvPr id="12" name="Scroll: Vertical 11">
            <a:extLst>
              <a:ext uri="{FF2B5EF4-FFF2-40B4-BE49-F238E27FC236}">
                <a16:creationId xmlns:a16="http://schemas.microsoft.com/office/drawing/2014/main" id="{6E94FC38-70B3-4D6B-B933-D4F80B30DAAE}"/>
              </a:ext>
            </a:extLst>
          </p:cNvPr>
          <p:cNvSpPr/>
          <p:nvPr/>
        </p:nvSpPr>
        <p:spPr>
          <a:xfrm>
            <a:off x="3456268" y="2883788"/>
            <a:ext cx="2403620" cy="1616024"/>
          </a:xfrm>
          <a:prstGeom prst="verticalScroll">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Should we teach more Black History in schools?</a:t>
            </a:r>
          </a:p>
        </p:txBody>
      </p:sp>
      <p:sp>
        <p:nvSpPr>
          <p:cNvPr id="27" name="Scroll: Vertical 26">
            <a:extLst>
              <a:ext uri="{FF2B5EF4-FFF2-40B4-BE49-F238E27FC236}">
                <a16:creationId xmlns:a16="http://schemas.microsoft.com/office/drawing/2014/main" id="{73DB4F28-6E6A-4DB8-BECE-7E27F3540301}"/>
              </a:ext>
            </a:extLst>
          </p:cNvPr>
          <p:cNvSpPr/>
          <p:nvPr/>
        </p:nvSpPr>
        <p:spPr>
          <a:xfrm>
            <a:off x="340508" y="2883788"/>
            <a:ext cx="2403620" cy="1616024"/>
          </a:xfrm>
          <a:prstGeom prst="verticalScroll">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Should people who are cruel to animals go to prison?</a:t>
            </a:r>
          </a:p>
        </p:txBody>
      </p:sp>
      <p:sp>
        <p:nvSpPr>
          <p:cNvPr id="29" name="Scroll: Vertical 28">
            <a:extLst>
              <a:ext uri="{FF2B5EF4-FFF2-40B4-BE49-F238E27FC236}">
                <a16:creationId xmlns:a16="http://schemas.microsoft.com/office/drawing/2014/main" id="{A95F803E-E152-49FB-A6F7-548DEA24A45E}"/>
              </a:ext>
            </a:extLst>
          </p:cNvPr>
          <p:cNvSpPr/>
          <p:nvPr/>
        </p:nvSpPr>
        <p:spPr>
          <a:xfrm>
            <a:off x="6497053" y="2883786"/>
            <a:ext cx="2403620" cy="1616025"/>
          </a:xfrm>
          <a:prstGeom prst="verticalScroll">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Should we give food vouchers to families over the school holidays?</a:t>
            </a:r>
          </a:p>
        </p:txBody>
      </p:sp>
      <p:sp>
        <p:nvSpPr>
          <p:cNvPr id="2" name="Shape 114">
            <a:extLst>
              <a:ext uri="{FF2B5EF4-FFF2-40B4-BE49-F238E27FC236}">
                <a16:creationId xmlns:a16="http://schemas.microsoft.com/office/drawing/2014/main" id="{7DEE9E5F-A5D4-401B-A2CA-603BECA02EBE}"/>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Day in the Life…</a:t>
            </a:r>
          </a:p>
        </p:txBody>
      </p:sp>
      <p:sp>
        <p:nvSpPr>
          <p:cNvPr id="3" name="Pentagon 20">
            <a:extLst>
              <a:ext uri="{FF2B5EF4-FFF2-40B4-BE49-F238E27FC236}">
                <a16:creationId xmlns:a16="http://schemas.microsoft.com/office/drawing/2014/main" id="{AB0C2E62-50A2-4454-9833-EE42D6A486B0}"/>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5" name="Rectangle: Rounded Corners 4">
            <a:extLst>
              <a:ext uri="{FF2B5EF4-FFF2-40B4-BE49-F238E27FC236}">
                <a16:creationId xmlns:a16="http://schemas.microsoft.com/office/drawing/2014/main" id="{92C15FAB-8E18-4468-8297-70F8AFEBD277}"/>
              </a:ext>
            </a:extLst>
          </p:cNvPr>
          <p:cNvSpPr/>
          <p:nvPr/>
        </p:nvSpPr>
        <p:spPr>
          <a:xfrm>
            <a:off x="4138863" y="1262096"/>
            <a:ext cx="4761810" cy="1324694"/>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If you are chosen as an MP for your local area, you will sometimes be asked to </a:t>
            </a:r>
            <a:r>
              <a:rPr lang="en-GB" sz="1600" b="1" dirty="0">
                <a:solidFill>
                  <a:schemeClr val="tx1"/>
                </a:solidFill>
                <a:ea typeface="Lato" panose="020F0502020204030203" pitchFamily="34" charset="0"/>
                <a:cs typeface="Century Gothic"/>
              </a:rPr>
              <a:t>go to Parliament and vote on different laws.</a:t>
            </a:r>
            <a:r>
              <a:rPr lang="en-GB" sz="1600" dirty="0">
                <a:solidFill>
                  <a:schemeClr val="tx1"/>
                </a:solidFill>
                <a:ea typeface="Lato" panose="020F0502020204030203" pitchFamily="34" charset="0"/>
                <a:cs typeface="Century Gothic"/>
              </a:rPr>
              <a:t> For example, recently MPs have discussed:</a:t>
            </a:r>
          </a:p>
        </p:txBody>
      </p:sp>
      <p:pic>
        <p:nvPicPr>
          <p:cNvPr id="6" name="Graphic 5" descr="Thought bubble">
            <a:extLst>
              <a:ext uri="{FF2B5EF4-FFF2-40B4-BE49-F238E27FC236}">
                <a16:creationId xmlns:a16="http://schemas.microsoft.com/office/drawing/2014/main" id="{6DE83A71-CE64-4D7F-920C-900465E40CF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96" y="181055"/>
            <a:ext cx="597300" cy="597300"/>
          </a:xfrm>
          <a:prstGeom prst="rect">
            <a:avLst/>
          </a:prstGeom>
        </p:spPr>
      </p:pic>
      <p:pic>
        <p:nvPicPr>
          <p:cNvPr id="8" name="Graphic 7" descr="Thumbs up sign">
            <a:extLst>
              <a:ext uri="{FF2B5EF4-FFF2-40B4-BE49-F238E27FC236}">
                <a16:creationId xmlns:a16="http://schemas.microsoft.com/office/drawing/2014/main" id="{6737670C-33B0-4607-9FD8-92530A16161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30523" y="4637826"/>
            <a:ext cx="1319519" cy="1319519"/>
          </a:xfrm>
          <a:prstGeom prst="rect">
            <a:avLst/>
          </a:prstGeom>
        </p:spPr>
      </p:pic>
      <p:pic>
        <p:nvPicPr>
          <p:cNvPr id="9" name="Graphic 8" descr="Thumbs Down">
            <a:extLst>
              <a:ext uri="{FF2B5EF4-FFF2-40B4-BE49-F238E27FC236}">
                <a16:creationId xmlns:a16="http://schemas.microsoft.com/office/drawing/2014/main" id="{3033A5C2-D382-4BB2-9C17-2A44C06BC25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flipH="1">
            <a:off x="7158868" y="4721109"/>
            <a:ext cx="1319790" cy="1319790"/>
          </a:xfrm>
          <a:prstGeom prst="rect">
            <a:avLst/>
          </a:prstGeom>
        </p:spPr>
      </p:pic>
      <p:sp>
        <p:nvSpPr>
          <p:cNvPr id="10" name="Speech Bubble: Rectangle with Corners Rounded 9">
            <a:extLst>
              <a:ext uri="{FF2B5EF4-FFF2-40B4-BE49-F238E27FC236}">
                <a16:creationId xmlns:a16="http://schemas.microsoft.com/office/drawing/2014/main" id="{E23DE3DE-1607-4CD5-9B79-FA60D2E513DF}"/>
              </a:ext>
            </a:extLst>
          </p:cNvPr>
          <p:cNvSpPr/>
          <p:nvPr/>
        </p:nvSpPr>
        <p:spPr>
          <a:xfrm>
            <a:off x="2158359" y="5381004"/>
            <a:ext cx="2054679" cy="429799"/>
          </a:xfrm>
          <a:prstGeom prst="wedgeRoundRectCallout">
            <a:avLst>
              <a:gd name="adj1" fmla="val -58571"/>
              <a:gd name="adj2" fmla="val -28815"/>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I’d like to do this.</a:t>
            </a:r>
            <a:endPar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18" name="Speech Bubble: Rectangle with Corners Rounded 17">
            <a:extLst>
              <a:ext uri="{FF2B5EF4-FFF2-40B4-BE49-F238E27FC236}">
                <a16:creationId xmlns:a16="http://schemas.microsoft.com/office/drawing/2014/main" id="{B3C4228D-A313-4525-B9B2-4BB5ECA979EC}"/>
              </a:ext>
            </a:extLst>
          </p:cNvPr>
          <p:cNvSpPr/>
          <p:nvPr/>
        </p:nvSpPr>
        <p:spPr>
          <a:xfrm>
            <a:off x="4795872" y="5340969"/>
            <a:ext cx="2054679" cy="429799"/>
          </a:xfrm>
          <a:prstGeom prst="wedgeRoundRectCallout">
            <a:avLst>
              <a:gd name="adj1" fmla="val 60567"/>
              <a:gd name="adj2" fmla="val -26998"/>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No, thank you!</a:t>
            </a:r>
          </a:p>
        </p:txBody>
      </p:sp>
      <p:sp>
        <p:nvSpPr>
          <p:cNvPr id="22" name="Rectangle: Rounded Corners 21">
            <a:extLst>
              <a:ext uri="{FF2B5EF4-FFF2-40B4-BE49-F238E27FC236}">
                <a16:creationId xmlns:a16="http://schemas.microsoft.com/office/drawing/2014/main" id="{CADB6DC7-AF59-4F34-8282-F0246FB85869}"/>
              </a:ext>
            </a:extLst>
          </p:cNvPr>
          <p:cNvSpPr/>
          <p:nvPr/>
        </p:nvSpPr>
        <p:spPr>
          <a:xfrm>
            <a:off x="2148924" y="4820684"/>
            <a:ext cx="4701627" cy="35363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Would you enjoy this part of the job?</a:t>
            </a:r>
            <a:endParaRPr lang="en-GB" sz="1600" dirty="0"/>
          </a:p>
        </p:txBody>
      </p:sp>
    </p:spTree>
    <p:extLst>
      <p:ext uri="{BB962C8B-B14F-4D97-AF65-F5344CB8AC3E}">
        <p14:creationId xmlns:p14="http://schemas.microsoft.com/office/powerpoint/2010/main" val="87277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500"/>
                                        <p:tgtEl>
                                          <p:spTgt spid="29"/>
                                        </p:tgtEl>
                                      </p:cBhvr>
                                    </p:animEffect>
                                  </p:childTnLst>
                                </p:cTn>
                              </p:par>
                              <p:par>
                                <p:cTn id="27" presetID="10"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par>
                                <p:cTn id="39" presetID="10"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
                                        <p:tgtEl>
                                          <p:spTgt spid="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2" grpId="0" animBg="1"/>
      <p:bldP spid="27" grpId="0" animBg="1"/>
      <p:bldP spid="29" grpId="0" animBg="1"/>
      <p:bldP spid="5" grpId="0" animBg="1"/>
      <p:bldP spid="10" grpId="0" animBg="1"/>
      <p:bldP spid="18"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1850592" y="1472876"/>
            <a:ext cx="1814272" cy="1105200"/>
          </a:xfrm>
        </p:spPr>
        <p:txBody>
          <a:bodyPr/>
          <a:lstStyle/>
          <a:p>
            <a:r>
              <a:rPr lang="en-GB" dirty="0"/>
              <a:t>Starter: Who am I?</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5618526" y="1384067"/>
            <a:ext cx="1980000"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5418088" y="2988245"/>
            <a:ext cx="1814272" cy="1103776"/>
          </a:xfrm>
          <a:solidFill>
            <a:schemeClr val="bg1"/>
          </a:solidFill>
        </p:spPr>
        <p:txBody>
          <a:bodyPr/>
          <a:lstStyle/>
          <a:p>
            <a:r>
              <a:rPr lang="en-GB" dirty="0"/>
              <a:t>How does it all work?</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1830553" y="3185198"/>
            <a:ext cx="1980000" cy="1180370"/>
          </a:xfrm>
          <a:solidFill>
            <a:schemeClr val="bg1"/>
          </a:solidFill>
        </p:spPr>
        <p:txBody>
          <a:bodyPr anchor="ctr"/>
          <a:lstStyle/>
          <a:p>
            <a:r>
              <a:rPr lang="en-GB" dirty="0"/>
              <a:t>A day in the life…</a:t>
            </a:r>
          </a:p>
        </p:txBody>
      </p:sp>
      <p:sp>
        <p:nvSpPr>
          <p:cNvPr id="12" name="Text Placeholder 11">
            <a:extLst>
              <a:ext uri="{FF2B5EF4-FFF2-40B4-BE49-F238E27FC236}">
                <a16:creationId xmlns:a16="http://schemas.microsoft.com/office/drawing/2014/main" id="{8EEDB934-9E34-4BEE-A11B-0EAE3D2C2978}"/>
              </a:ext>
            </a:extLst>
          </p:cNvPr>
          <p:cNvSpPr>
            <a:spLocks noGrp="1"/>
          </p:cNvSpPr>
          <p:nvPr>
            <p:ph type="body" sz="quarter" idx="18"/>
          </p:nvPr>
        </p:nvSpPr>
        <p:spPr>
          <a:xfrm>
            <a:off x="4711391" y="5404115"/>
            <a:ext cx="1980000" cy="1180800"/>
          </a:xfrm>
        </p:spPr>
        <p:txBody>
          <a:bodyPr/>
          <a:lstStyle/>
          <a:p>
            <a:r>
              <a:rPr lang="en-GB" dirty="0"/>
              <a:t>Vote!</a:t>
            </a:r>
          </a:p>
        </p:txBody>
      </p:sp>
      <p:sp>
        <p:nvSpPr>
          <p:cNvPr id="25" name="Text Placeholder 7">
            <a:extLst>
              <a:ext uri="{FF2B5EF4-FFF2-40B4-BE49-F238E27FC236}">
                <a16:creationId xmlns:a16="http://schemas.microsoft.com/office/drawing/2014/main" id="{6F0B21AF-928B-4418-A06A-DBBAD3FC086B}"/>
              </a:ext>
            </a:extLst>
          </p:cNvPr>
          <p:cNvSpPr txBox="1">
            <a:spLocks/>
          </p:cNvSpPr>
          <p:nvPr/>
        </p:nvSpPr>
        <p:spPr>
          <a:xfrm>
            <a:off x="1179281" y="5134586"/>
            <a:ext cx="1814272" cy="1105200"/>
          </a:xfrm>
          <a:prstGeom prst="roundRect">
            <a:avLst/>
          </a:prstGeom>
          <a:solidFill>
            <a:schemeClr val="accent5"/>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A Parliamentary Debate…</a:t>
            </a:r>
          </a:p>
        </p:txBody>
      </p:sp>
      <p:pic>
        <p:nvPicPr>
          <p:cNvPr id="9" name="Picture 8" descr="A picture containing icon&#10;&#10;Description automatically generated">
            <a:extLst>
              <a:ext uri="{FF2B5EF4-FFF2-40B4-BE49-F238E27FC236}">
                <a16:creationId xmlns:a16="http://schemas.microsoft.com/office/drawing/2014/main" id="{987652E0-2E5B-4B16-97CA-ADDD7E0E9C6F}"/>
              </a:ext>
            </a:extLst>
          </p:cNvPr>
          <p:cNvPicPr>
            <a:picLocks noChangeAspect="1"/>
          </p:cNvPicPr>
          <p:nvPr/>
        </p:nvPicPr>
        <p:blipFill>
          <a:blip r:embed="rId3"/>
          <a:stretch>
            <a:fillRect/>
          </a:stretch>
        </p:blipFill>
        <p:spPr>
          <a:xfrm>
            <a:off x="6657129" y="2997772"/>
            <a:ext cx="1150463" cy="1150463"/>
          </a:xfrm>
          <a:prstGeom prst="rect">
            <a:avLst/>
          </a:prstGeom>
        </p:spPr>
      </p:pic>
      <p:pic>
        <p:nvPicPr>
          <p:cNvPr id="11" name="Picture 10" descr="A close up of a card&#10;&#10;Description automatically generated">
            <a:extLst>
              <a:ext uri="{FF2B5EF4-FFF2-40B4-BE49-F238E27FC236}">
                <a16:creationId xmlns:a16="http://schemas.microsoft.com/office/drawing/2014/main" id="{C7E4A798-557B-4323-B053-E42CF61B5A8D}"/>
              </a:ext>
            </a:extLst>
          </p:cNvPr>
          <p:cNvPicPr>
            <a:picLocks noChangeAspect="1"/>
          </p:cNvPicPr>
          <p:nvPr/>
        </p:nvPicPr>
        <p:blipFill>
          <a:blip r:embed="rId4"/>
          <a:stretch>
            <a:fillRect/>
          </a:stretch>
        </p:blipFill>
        <p:spPr>
          <a:xfrm>
            <a:off x="6300305" y="5340948"/>
            <a:ext cx="1045376" cy="1045376"/>
          </a:xfrm>
          <a:prstGeom prst="rect">
            <a:avLst/>
          </a:prstGeom>
        </p:spPr>
      </p:pic>
      <p:pic>
        <p:nvPicPr>
          <p:cNvPr id="14" name="Picture 13" descr="Icon&#10;&#10;Description automatically generated">
            <a:extLst>
              <a:ext uri="{FF2B5EF4-FFF2-40B4-BE49-F238E27FC236}">
                <a16:creationId xmlns:a16="http://schemas.microsoft.com/office/drawing/2014/main" id="{E35CCB16-1D98-4318-B118-110866AB0C2C}"/>
              </a:ext>
            </a:extLst>
          </p:cNvPr>
          <p:cNvPicPr>
            <a:picLocks noChangeAspect="1"/>
          </p:cNvPicPr>
          <p:nvPr/>
        </p:nvPicPr>
        <p:blipFill>
          <a:blip r:embed="rId5"/>
          <a:stretch>
            <a:fillRect/>
          </a:stretch>
        </p:blipFill>
        <p:spPr>
          <a:xfrm>
            <a:off x="3318956" y="1118586"/>
            <a:ext cx="1105200" cy="1105200"/>
          </a:xfrm>
          <a:prstGeom prst="rect">
            <a:avLst/>
          </a:prstGeom>
        </p:spPr>
      </p:pic>
      <p:pic>
        <p:nvPicPr>
          <p:cNvPr id="16" name="Picture 15" descr="Icon&#10;&#10;Description automatically generated">
            <a:extLst>
              <a:ext uri="{FF2B5EF4-FFF2-40B4-BE49-F238E27FC236}">
                <a16:creationId xmlns:a16="http://schemas.microsoft.com/office/drawing/2014/main" id="{5E49357E-FF6F-4FCE-9BCB-EB93F4CCC46A}"/>
              </a:ext>
            </a:extLst>
          </p:cNvPr>
          <p:cNvPicPr>
            <a:picLocks noChangeAspect="1"/>
          </p:cNvPicPr>
          <p:nvPr/>
        </p:nvPicPr>
        <p:blipFill>
          <a:blip r:embed="rId6"/>
          <a:stretch>
            <a:fillRect/>
          </a:stretch>
        </p:blipFill>
        <p:spPr>
          <a:xfrm>
            <a:off x="7335424" y="1517052"/>
            <a:ext cx="914400" cy="914400"/>
          </a:xfrm>
          <a:prstGeom prst="rect">
            <a:avLst/>
          </a:prstGeom>
        </p:spPr>
      </p:pic>
      <p:pic>
        <p:nvPicPr>
          <p:cNvPr id="18" name="Picture 17" descr="Icon&#10;&#10;Description automatically generated">
            <a:extLst>
              <a:ext uri="{FF2B5EF4-FFF2-40B4-BE49-F238E27FC236}">
                <a16:creationId xmlns:a16="http://schemas.microsoft.com/office/drawing/2014/main" id="{0F4DC178-D8C4-45BD-9E58-A9AC9F9E4B7A}"/>
              </a:ext>
            </a:extLst>
          </p:cNvPr>
          <p:cNvPicPr>
            <a:picLocks noChangeAspect="1"/>
          </p:cNvPicPr>
          <p:nvPr/>
        </p:nvPicPr>
        <p:blipFill>
          <a:blip r:embed="rId7"/>
          <a:stretch>
            <a:fillRect/>
          </a:stretch>
        </p:blipFill>
        <p:spPr>
          <a:xfrm>
            <a:off x="2635983" y="5186814"/>
            <a:ext cx="1105200" cy="1105200"/>
          </a:xfrm>
          <a:prstGeom prst="rect">
            <a:avLst/>
          </a:prstGeom>
        </p:spPr>
      </p:pic>
      <p:pic>
        <p:nvPicPr>
          <p:cNvPr id="20" name="Picture 19" descr="Icon&#10;&#10;Description automatically generated">
            <a:extLst>
              <a:ext uri="{FF2B5EF4-FFF2-40B4-BE49-F238E27FC236}">
                <a16:creationId xmlns:a16="http://schemas.microsoft.com/office/drawing/2014/main" id="{C8735824-947D-45AE-8258-8157BDD49BA7}"/>
              </a:ext>
            </a:extLst>
          </p:cNvPr>
          <p:cNvPicPr>
            <a:picLocks noChangeAspect="1"/>
          </p:cNvPicPr>
          <p:nvPr/>
        </p:nvPicPr>
        <p:blipFill>
          <a:blip r:embed="rId8"/>
          <a:stretch>
            <a:fillRect/>
          </a:stretch>
        </p:blipFill>
        <p:spPr>
          <a:xfrm>
            <a:off x="3562916" y="3270841"/>
            <a:ext cx="1009084" cy="1009084"/>
          </a:xfrm>
          <a:prstGeom prst="rect">
            <a:avLst/>
          </a:prstGeom>
        </p:spPr>
      </p:pic>
    </p:spTree>
    <p:extLst>
      <p:ext uri="{BB962C8B-B14F-4D97-AF65-F5344CB8AC3E}">
        <p14:creationId xmlns:p14="http://schemas.microsoft.com/office/powerpoint/2010/main" val="9776292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Graphic 11" descr="Thought">
            <a:extLst>
              <a:ext uri="{FF2B5EF4-FFF2-40B4-BE49-F238E27FC236}">
                <a16:creationId xmlns:a16="http://schemas.microsoft.com/office/drawing/2014/main" id="{66B68F71-8B96-4F0F-98F9-D1BB4CF21A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113023" y="3582238"/>
            <a:ext cx="3153958" cy="3153958"/>
          </a:xfrm>
          <a:prstGeom prst="rect">
            <a:avLst/>
          </a:prstGeom>
        </p:spPr>
      </p:pic>
      <p:pic>
        <p:nvPicPr>
          <p:cNvPr id="14" name="Graphic 13" descr="Megaphone">
            <a:extLst>
              <a:ext uri="{FF2B5EF4-FFF2-40B4-BE49-F238E27FC236}">
                <a16:creationId xmlns:a16="http://schemas.microsoft.com/office/drawing/2014/main" id="{6BB31478-EDF2-41FD-8CCE-4E7317E9802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2102" y="569821"/>
            <a:ext cx="3310544" cy="3310544"/>
          </a:xfrm>
          <a:prstGeom prst="rect">
            <a:avLst/>
          </a:prstGeom>
        </p:spPr>
      </p:pic>
      <p:pic>
        <p:nvPicPr>
          <p:cNvPr id="16" name="Graphic 15" descr="Lecturer">
            <a:extLst>
              <a:ext uri="{FF2B5EF4-FFF2-40B4-BE49-F238E27FC236}">
                <a16:creationId xmlns:a16="http://schemas.microsoft.com/office/drawing/2014/main" id="{7E90A00B-8A5F-40F0-9F29-035C21D28ED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44843" y="3620991"/>
            <a:ext cx="3373305" cy="3373305"/>
          </a:xfrm>
          <a:prstGeom prst="rect">
            <a:avLst/>
          </a:prstGeom>
        </p:spPr>
      </p:pic>
      <p:pic>
        <p:nvPicPr>
          <p:cNvPr id="18" name="Graphic 17" descr="Chat">
            <a:extLst>
              <a:ext uri="{FF2B5EF4-FFF2-40B4-BE49-F238E27FC236}">
                <a16:creationId xmlns:a16="http://schemas.microsoft.com/office/drawing/2014/main" id="{4796F9ED-425F-4A1B-B13E-60C2A5D28EB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010411" y="759305"/>
            <a:ext cx="3256570" cy="3256570"/>
          </a:xfrm>
          <a:prstGeom prst="rect">
            <a:avLst/>
          </a:prstGeom>
        </p:spPr>
      </p:pic>
      <p:sp>
        <p:nvSpPr>
          <p:cNvPr id="4" name="Shape 114">
            <a:extLst>
              <a:ext uri="{FF2B5EF4-FFF2-40B4-BE49-F238E27FC236}">
                <a16:creationId xmlns:a16="http://schemas.microsoft.com/office/drawing/2014/main" id="{605CD6DB-DF25-48E7-B4B6-F3EF45666899}"/>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parliamentary debate…</a:t>
            </a:r>
          </a:p>
        </p:txBody>
      </p:sp>
      <p:sp>
        <p:nvSpPr>
          <p:cNvPr id="6" name="Pentagon 20">
            <a:extLst>
              <a:ext uri="{FF2B5EF4-FFF2-40B4-BE49-F238E27FC236}">
                <a16:creationId xmlns:a16="http://schemas.microsoft.com/office/drawing/2014/main" id="{60AE8DE5-5752-44BF-A17B-08C7215B1F2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Pencil">
            <a:extLst>
              <a:ext uri="{FF2B5EF4-FFF2-40B4-BE49-F238E27FC236}">
                <a16:creationId xmlns:a16="http://schemas.microsoft.com/office/drawing/2014/main" id="{60AB25D6-893F-4BE2-A194-D033F51FBC74}"/>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22102" y="158439"/>
            <a:ext cx="579600" cy="579600"/>
          </a:xfrm>
          <a:prstGeom prst="rect">
            <a:avLst/>
          </a:prstGeom>
        </p:spPr>
      </p:pic>
      <p:sp>
        <p:nvSpPr>
          <p:cNvPr id="9" name="Rectangle: Rounded Corners 8">
            <a:extLst>
              <a:ext uri="{FF2B5EF4-FFF2-40B4-BE49-F238E27FC236}">
                <a16:creationId xmlns:a16="http://schemas.microsoft.com/office/drawing/2014/main" id="{C00A2AC3-F1BE-4ADA-991E-8CF0CE28C34F}"/>
              </a:ext>
            </a:extLst>
          </p:cNvPr>
          <p:cNvSpPr/>
          <p:nvPr/>
        </p:nvSpPr>
        <p:spPr>
          <a:xfrm>
            <a:off x="2026953" y="2378012"/>
            <a:ext cx="5090093" cy="2547036"/>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A parliamentary debate… (15-20 mins)</a:t>
            </a:r>
          </a:p>
          <a:p>
            <a:pPr algn="ctr"/>
            <a:r>
              <a:rPr lang="en-GB" sz="1600" dirty="0"/>
              <a:t>On the next few slides you are going to find out more about a debate the happened in parliament a few weeks ago. As a class, you will listen to all the different opinions (and give your own!) before voting on your question. Don’t worry though - there will be lots of boxes like this one to help you on the way!</a:t>
            </a:r>
          </a:p>
        </p:txBody>
      </p:sp>
      <p:sp>
        <p:nvSpPr>
          <p:cNvPr id="3" name="Rectangle: Rounded Corners 2">
            <a:extLst>
              <a:ext uri="{FF2B5EF4-FFF2-40B4-BE49-F238E27FC236}">
                <a16:creationId xmlns:a16="http://schemas.microsoft.com/office/drawing/2014/main" id="{48EF56D9-11AB-43B7-8020-768501856963}"/>
              </a:ext>
            </a:extLst>
          </p:cNvPr>
          <p:cNvSpPr/>
          <p:nvPr/>
        </p:nvSpPr>
        <p:spPr>
          <a:xfrm>
            <a:off x="425186" y="1368410"/>
            <a:ext cx="8293629" cy="72912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Now that you know what a </a:t>
            </a:r>
            <a:r>
              <a:rPr lang="en-GB" sz="1600" b="1" dirty="0">
                <a:solidFill>
                  <a:schemeClr val="tx1"/>
                </a:solidFill>
                <a:ea typeface="Lato" panose="020F0502020204030203" pitchFamily="34" charset="0"/>
                <a:cs typeface="Century Gothic"/>
              </a:rPr>
              <a:t>politician</a:t>
            </a:r>
            <a:r>
              <a:rPr lang="en-GB" sz="1600" dirty="0">
                <a:solidFill>
                  <a:schemeClr val="tx1"/>
                </a:solidFill>
                <a:ea typeface="Lato" panose="020F0502020204030203" pitchFamily="34" charset="0"/>
                <a:cs typeface="Century Gothic"/>
              </a:rPr>
              <a:t> is, and what </a:t>
            </a:r>
            <a:r>
              <a:rPr lang="en-GB" sz="1600" b="1" dirty="0">
                <a:solidFill>
                  <a:schemeClr val="tx1"/>
                </a:solidFill>
                <a:ea typeface="Lato" panose="020F0502020204030203" pitchFamily="34" charset="0"/>
                <a:cs typeface="Century Gothic"/>
              </a:rPr>
              <a:t>jobs they do, </a:t>
            </a:r>
            <a:r>
              <a:rPr lang="en-GB" sz="1600" dirty="0">
                <a:solidFill>
                  <a:schemeClr val="tx1"/>
                </a:solidFill>
                <a:ea typeface="Lato" panose="020F0502020204030203" pitchFamily="34" charset="0"/>
                <a:cs typeface="Century Gothic"/>
              </a:rPr>
              <a:t>it’s time for you to </a:t>
            </a:r>
            <a:r>
              <a:rPr lang="en-GB" sz="1600" b="1" dirty="0">
                <a:solidFill>
                  <a:schemeClr val="tx1"/>
                </a:solidFill>
                <a:ea typeface="Lato" panose="020F0502020204030203" pitchFamily="34" charset="0"/>
                <a:cs typeface="Century Gothic"/>
              </a:rPr>
              <a:t>see if you’ve got what it takes to be one!</a:t>
            </a:r>
          </a:p>
        </p:txBody>
      </p:sp>
      <p:sp>
        <p:nvSpPr>
          <p:cNvPr id="19" name="Rectangle: Rounded Corners 18">
            <a:extLst>
              <a:ext uri="{FF2B5EF4-FFF2-40B4-BE49-F238E27FC236}">
                <a16:creationId xmlns:a16="http://schemas.microsoft.com/office/drawing/2014/main" id="{973FBA87-6E95-4D91-9E91-4D7F02C83DB7}"/>
              </a:ext>
            </a:extLst>
          </p:cNvPr>
          <p:cNvSpPr/>
          <p:nvPr/>
        </p:nvSpPr>
        <p:spPr>
          <a:xfrm>
            <a:off x="2026953" y="5083324"/>
            <a:ext cx="5090093" cy="1553979"/>
          </a:xfrm>
          <a:prstGeom prst="roundRect">
            <a:avLst/>
          </a:prstGeom>
          <a:solidFill>
            <a:schemeClr val="accent2"/>
          </a:solidFill>
          <a:ln w="28575">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Not in the classroom?</a:t>
            </a:r>
          </a:p>
          <a:p>
            <a:pPr algn="ctr"/>
            <a:r>
              <a:rPr lang="en-GB" sz="1600" dirty="0">
                <a:solidFill>
                  <a:schemeClr val="bg1"/>
                </a:solidFill>
              </a:rPr>
              <a:t>Read through the activity and the arguments carefully, thinking about who you agree with and why. At the end, write a paragraph explaining what you think and why.</a:t>
            </a:r>
          </a:p>
        </p:txBody>
      </p:sp>
      <p:pic>
        <p:nvPicPr>
          <p:cNvPr id="21" name="Picture 20" descr="A picture containing graphics, clock, drawing&#10;&#10;Description automatically generated">
            <a:extLst>
              <a:ext uri="{FF2B5EF4-FFF2-40B4-BE49-F238E27FC236}">
                <a16:creationId xmlns:a16="http://schemas.microsoft.com/office/drawing/2014/main" id="{6233BDF4-6460-4FA4-A874-0CEACDE2C786}"/>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636583" y="5703081"/>
            <a:ext cx="780740" cy="1170196"/>
          </a:xfrm>
          <a:prstGeom prst="rect">
            <a:avLst/>
          </a:prstGeom>
        </p:spPr>
      </p:pic>
    </p:spTree>
    <p:extLst>
      <p:ext uri="{BB962C8B-B14F-4D97-AF65-F5344CB8AC3E}">
        <p14:creationId xmlns:p14="http://schemas.microsoft.com/office/powerpoint/2010/main" val="32905164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14">
            <a:extLst>
              <a:ext uri="{FF2B5EF4-FFF2-40B4-BE49-F238E27FC236}">
                <a16:creationId xmlns:a16="http://schemas.microsoft.com/office/drawing/2014/main" id="{8C526D46-0D3A-4325-89E2-7D7407EE1620}"/>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parliamentary debate…</a:t>
            </a:r>
          </a:p>
        </p:txBody>
      </p:sp>
      <p:sp>
        <p:nvSpPr>
          <p:cNvPr id="8" name="Pentagon 20">
            <a:extLst>
              <a:ext uri="{FF2B5EF4-FFF2-40B4-BE49-F238E27FC236}">
                <a16:creationId xmlns:a16="http://schemas.microsoft.com/office/drawing/2014/main" id="{DE89B105-7E39-41AA-9AEA-7160E1D36C7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0" name="Graphic 9" descr="Pencil">
            <a:extLst>
              <a:ext uri="{FF2B5EF4-FFF2-40B4-BE49-F238E27FC236}">
                <a16:creationId xmlns:a16="http://schemas.microsoft.com/office/drawing/2014/main" id="{54DE101A-EB63-40DC-BFD6-DFAFF685B7F0}"/>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2102" y="158439"/>
            <a:ext cx="579600" cy="579600"/>
          </a:xfrm>
          <a:prstGeom prst="rect">
            <a:avLst/>
          </a:prstGeom>
        </p:spPr>
      </p:pic>
      <p:sp>
        <p:nvSpPr>
          <p:cNvPr id="16" name="Rectangle: Rounded Corners 15">
            <a:extLst>
              <a:ext uri="{FF2B5EF4-FFF2-40B4-BE49-F238E27FC236}">
                <a16:creationId xmlns:a16="http://schemas.microsoft.com/office/drawing/2014/main" id="{770B93C7-F879-4BEA-97BC-9C15041382DE}"/>
              </a:ext>
            </a:extLst>
          </p:cNvPr>
          <p:cNvSpPr/>
          <p:nvPr/>
        </p:nvSpPr>
        <p:spPr>
          <a:xfrm>
            <a:off x="267698" y="1278557"/>
            <a:ext cx="5684922" cy="131283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You might remember hearing about </a:t>
            </a:r>
            <a:r>
              <a:rPr lang="en-GB" sz="1600" b="1" dirty="0">
                <a:solidFill>
                  <a:schemeClr val="tx1"/>
                </a:solidFill>
                <a:ea typeface="Lato" panose="020F0502020204030203" pitchFamily="34" charset="0"/>
                <a:cs typeface="Century Gothic"/>
              </a:rPr>
              <a:t>Free School Meals </a:t>
            </a:r>
            <a:r>
              <a:rPr lang="en-GB" sz="1600" dirty="0">
                <a:solidFill>
                  <a:schemeClr val="tx1"/>
                </a:solidFill>
                <a:ea typeface="Lato" panose="020F0502020204030203" pitchFamily="34" charset="0"/>
                <a:cs typeface="Century Gothic"/>
              </a:rPr>
              <a:t>a few months ago, when footballer </a:t>
            </a:r>
            <a:r>
              <a:rPr lang="en-GB" sz="1600" b="1" dirty="0">
                <a:solidFill>
                  <a:schemeClr val="tx1"/>
                </a:solidFill>
                <a:ea typeface="Lato" panose="020F0502020204030203" pitchFamily="34" charset="0"/>
                <a:cs typeface="Century Gothic"/>
              </a:rPr>
              <a:t>Marcus Rashford </a:t>
            </a:r>
            <a:r>
              <a:rPr lang="en-GB" sz="1600" dirty="0">
                <a:solidFill>
                  <a:schemeClr val="tx1"/>
                </a:solidFill>
                <a:ea typeface="Lato" panose="020F0502020204030203" pitchFamily="34" charset="0"/>
                <a:cs typeface="Century Gothic"/>
              </a:rPr>
              <a:t>asked the Government to give children from </a:t>
            </a:r>
            <a:r>
              <a:rPr lang="en-GB" sz="1600" b="1" dirty="0">
                <a:solidFill>
                  <a:schemeClr val="tx1"/>
                </a:solidFill>
                <a:ea typeface="Lato" panose="020F0502020204030203" pitchFamily="34" charset="0"/>
                <a:cs typeface="Century Gothic"/>
              </a:rPr>
              <a:t>poorer families food vouchers during the summer holidays.</a:t>
            </a:r>
          </a:p>
        </p:txBody>
      </p:sp>
      <p:pic>
        <p:nvPicPr>
          <p:cNvPr id="17" name="Picture 16">
            <a:extLst>
              <a:ext uri="{FF2B5EF4-FFF2-40B4-BE49-F238E27FC236}">
                <a16:creationId xmlns:a16="http://schemas.microsoft.com/office/drawing/2014/main" id="{07534E1D-046E-4171-9610-D23B2DC5A0C1}"/>
              </a:ext>
            </a:extLst>
          </p:cNvPr>
          <p:cNvPicPr>
            <a:picLocks noChangeAspect="1"/>
          </p:cNvPicPr>
          <p:nvPr/>
        </p:nvPicPr>
        <p:blipFill>
          <a:blip r:embed="rId5"/>
          <a:stretch>
            <a:fillRect/>
          </a:stretch>
        </p:blipFill>
        <p:spPr>
          <a:xfrm>
            <a:off x="6304306" y="1133839"/>
            <a:ext cx="2544920" cy="1692475"/>
          </a:xfrm>
          <a:prstGeom prst="roundRect">
            <a:avLst/>
          </a:prstGeom>
        </p:spPr>
      </p:pic>
      <p:sp>
        <p:nvSpPr>
          <p:cNvPr id="19" name="Rectangle: Rounded Corners 18">
            <a:extLst>
              <a:ext uri="{FF2B5EF4-FFF2-40B4-BE49-F238E27FC236}">
                <a16:creationId xmlns:a16="http://schemas.microsoft.com/office/drawing/2014/main" id="{3E120CAA-000D-4D4E-80AB-03ADD531D5A3}"/>
              </a:ext>
            </a:extLst>
          </p:cNvPr>
          <p:cNvSpPr/>
          <p:nvPr/>
        </p:nvSpPr>
        <p:spPr>
          <a:xfrm>
            <a:off x="3069771" y="2965234"/>
            <a:ext cx="5779455" cy="141463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Being at home more means </a:t>
            </a:r>
            <a:r>
              <a:rPr lang="en-GB" sz="1600" b="1" dirty="0">
                <a:solidFill>
                  <a:schemeClr val="tx1"/>
                </a:solidFill>
                <a:ea typeface="Lato" panose="020F0502020204030203" pitchFamily="34" charset="0"/>
                <a:cs typeface="Century Gothic"/>
              </a:rPr>
              <a:t>using more food and electricity</a:t>
            </a:r>
            <a:r>
              <a:rPr lang="en-GB" sz="1600" dirty="0">
                <a:solidFill>
                  <a:schemeClr val="tx1"/>
                </a:solidFill>
                <a:ea typeface="Lato" panose="020F0502020204030203" pitchFamily="34" charset="0"/>
                <a:cs typeface="Century Gothic"/>
              </a:rPr>
              <a:t> than usual, and COVID has also meant that </a:t>
            </a:r>
            <a:r>
              <a:rPr lang="en-GB" sz="1600" b="1" dirty="0">
                <a:solidFill>
                  <a:schemeClr val="tx1"/>
                </a:solidFill>
                <a:ea typeface="Lato" panose="020F0502020204030203" pitchFamily="34" charset="0"/>
                <a:cs typeface="Century Gothic"/>
              </a:rPr>
              <a:t>many people have lost their jobs </a:t>
            </a:r>
            <a:r>
              <a:rPr lang="en-GB" sz="1600" dirty="0">
                <a:solidFill>
                  <a:schemeClr val="tx1"/>
                </a:solidFill>
                <a:ea typeface="Lato" panose="020F0502020204030203" pitchFamily="34" charset="0"/>
                <a:cs typeface="Century Gothic"/>
              </a:rPr>
              <a:t>and might be finding it </a:t>
            </a:r>
            <a:r>
              <a:rPr lang="en-GB" sz="1600" b="1" dirty="0">
                <a:solidFill>
                  <a:schemeClr val="tx1"/>
                </a:solidFill>
                <a:ea typeface="Lato" panose="020F0502020204030203" pitchFamily="34" charset="0"/>
                <a:cs typeface="Century Gothic"/>
              </a:rPr>
              <a:t>difficult to pay their bills and buy the things that they need.</a:t>
            </a:r>
          </a:p>
        </p:txBody>
      </p:sp>
      <p:pic>
        <p:nvPicPr>
          <p:cNvPr id="1026" name="Picture 2" descr="Free school meals: Boris Johnson admits he hasn't spoken to Marcus Rashford  since June | Politics News | Sky News">
            <a:extLst>
              <a:ext uri="{FF2B5EF4-FFF2-40B4-BE49-F238E27FC236}">
                <a16:creationId xmlns:a16="http://schemas.microsoft.com/office/drawing/2014/main" id="{5B61BD20-F563-41F4-A79C-568C6BB51C2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5419"/>
          <a:stretch/>
        </p:blipFill>
        <p:spPr bwMode="auto">
          <a:xfrm>
            <a:off x="267698" y="2718094"/>
            <a:ext cx="2544921" cy="1692476"/>
          </a:xfrm>
          <a:prstGeom prst="roundRect">
            <a:avLst/>
          </a:prstGeom>
          <a:noFill/>
          <a:extLst>
            <a:ext uri="{909E8E84-426E-40DD-AFC4-6F175D3DCCD1}">
              <a14:hiddenFill xmlns:a14="http://schemas.microsoft.com/office/drawing/2010/main">
                <a:solidFill>
                  <a:srgbClr val="FFFFFF"/>
                </a:solidFill>
              </a14:hiddenFill>
            </a:ext>
          </a:extLst>
        </p:spPr>
      </p:pic>
      <p:sp>
        <p:nvSpPr>
          <p:cNvPr id="20" name="Rectangle: Rounded Corners 19">
            <a:extLst>
              <a:ext uri="{FF2B5EF4-FFF2-40B4-BE49-F238E27FC236}">
                <a16:creationId xmlns:a16="http://schemas.microsoft.com/office/drawing/2014/main" id="{95B80871-E86F-4169-AE98-8CD5C06C6522}"/>
              </a:ext>
            </a:extLst>
          </p:cNvPr>
          <p:cNvSpPr/>
          <p:nvPr/>
        </p:nvSpPr>
        <p:spPr>
          <a:xfrm>
            <a:off x="267698" y="4559965"/>
            <a:ext cx="4015544" cy="1283687"/>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A few weeks ago, </a:t>
            </a:r>
            <a:r>
              <a:rPr lang="en-GB" sz="1600" b="1" dirty="0">
                <a:solidFill>
                  <a:schemeClr val="tx1"/>
                </a:solidFill>
                <a:ea typeface="Lato" panose="020F0502020204030203" pitchFamily="34" charset="0"/>
                <a:cs typeface="Century Gothic"/>
              </a:rPr>
              <a:t>MPs met again </a:t>
            </a:r>
            <a:r>
              <a:rPr lang="en-GB" sz="1600" dirty="0">
                <a:solidFill>
                  <a:schemeClr val="tx1"/>
                </a:solidFill>
                <a:ea typeface="Lato" panose="020F0502020204030203" pitchFamily="34" charset="0"/>
                <a:cs typeface="Century Gothic"/>
              </a:rPr>
              <a:t>to talk about whether the Government should </a:t>
            </a:r>
            <a:r>
              <a:rPr lang="en-GB" sz="1600" b="1" dirty="0">
                <a:solidFill>
                  <a:schemeClr val="tx1"/>
                </a:solidFill>
                <a:ea typeface="Lato" panose="020F0502020204030203" pitchFamily="34" charset="0"/>
                <a:cs typeface="Century Gothic"/>
              </a:rPr>
              <a:t>keep giving food vouchers during the holidays up until April 2021.</a:t>
            </a:r>
          </a:p>
        </p:txBody>
      </p:sp>
      <p:sp>
        <p:nvSpPr>
          <p:cNvPr id="23" name="Rectangle: Rounded Corners 22">
            <a:extLst>
              <a:ext uri="{FF2B5EF4-FFF2-40B4-BE49-F238E27FC236}">
                <a16:creationId xmlns:a16="http://schemas.microsoft.com/office/drawing/2014/main" id="{05485292-E86C-4D87-B7AD-3E8F83116F5A}"/>
              </a:ext>
            </a:extLst>
          </p:cNvPr>
          <p:cNvSpPr/>
          <p:nvPr/>
        </p:nvSpPr>
        <p:spPr>
          <a:xfrm>
            <a:off x="4445512" y="4559966"/>
            <a:ext cx="4403714" cy="128368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First thoughts (1-2 mins)</a:t>
            </a:r>
          </a:p>
          <a:p>
            <a:pPr algn="ctr"/>
            <a:r>
              <a:rPr lang="en-GB" sz="1600" dirty="0"/>
              <a:t>Do you think that the government should give meal vouchers to families during the school holidays?</a:t>
            </a:r>
          </a:p>
        </p:txBody>
      </p:sp>
      <p:sp>
        <p:nvSpPr>
          <p:cNvPr id="24" name="Rectangle: Rounded Corners 23">
            <a:extLst>
              <a:ext uri="{FF2B5EF4-FFF2-40B4-BE49-F238E27FC236}">
                <a16:creationId xmlns:a16="http://schemas.microsoft.com/office/drawing/2014/main" id="{8AA0DA81-E5D5-4B13-8D0F-E4531D319411}"/>
              </a:ext>
            </a:extLst>
          </p:cNvPr>
          <p:cNvSpPr/>
          <p:nvPr/>
        </p:nvSpPr>
        <p:spPr>
          <a:xfrm>
            <a:off x="267698" y="5967662"/>
            <a:ext cx="8581528" cy="645577"/>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 (1-2mins)</a:t>
            </a:r>
          </a:p>
          <a:p>
            <a:pPr algn="ctr"/>
            <a:r>
              <a:rPr lang="en-GB" sz="1600" dirty="0">
                <a:solidFill>
                  <a:schemeClr val="bg1"/>
                </a:solidFill>
              </a:rPr>
              <a:t>Can you think of a reason why someone might disagree with you?</a:t>
            </a:r>
          </a:p>
        </p:txBody>
      </p:sp>
    </p:spTree>
    <p:extLst>
      <p:ext uri="{BB962C8B-B14F-4D97-AF65-F5344CB8AC3E}">
        <p14:creationId xmlns:p14="http://schemas.microsoft.com/office/powerpoint/2010/main" val="1730416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croll: Horizontal 3">
            <a:extLst>
              <a:ext uri="{FF2B5EF4-FFF2-40B4-BE49-F238E27FC236}">
                <a16:creationId xmlns:a16="http://schemas.microsoft.com/office/drawing/2014/main" id="{26FA6E3C-9A28-4E84-A82E-0A716FF547DC}"/>
              </a:ext>
            </a:extLst>
          </p:cNvPr>
          <p:cNvSpPr/>
          <p:nvPr/>
        </p:nvSpPr>
        <p:spPr>
          <a:xfrm>
            <a:off x="294773" y="1491328"/>
            <a:ext cx="8554453" cy="942719"/>
          </a:xfrm>
          <a:prstGeom prst="horizontalScroll">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Should the Government give vouchers for </a:t>
            </a:r>
            <a:r>
              <a:rPr lang="en-GB" sz="1600" b="1" dirty="0">
                <a:solidFill>
                  <a:schemeClr val="tx1"/>
                </a:solidFill>
                <a:ea typeface="Lato" panose="020F0502020204030203" pitchFamily="34" charset="0"/>
                <a:cs typeface="Century Gothic"/>
              </a:rPr>
              <a:t>free school meals </a:t>
            </a:r>
            <a:r>
              <a:rPr lang="en-GB" sz="1600" dirty="0">
                <a:solidFill>
                  <a:schemeClr val="tx1"/>
                </a:solidFill>
                <a:ea typeface="Lato" panose="020F0502020204030203" pitchFamily="34" charset="0"/>
                <a:cs typeface="Century Gothic"/>
              </a:rPr>
              <a:t>in the </a:t>
            </a:r>
            <a:r>
              <a:rPr lang="en-GB" sz="1600" b="1" dirty="0">
                <a:solidFill>
                  <a:schemeClr val="tx1"/>
                </a:solidFill>
                <a:ea typeface="Lato" panose="020F0502020204030203" pitchFamily="34" charset="0"/>
                <a:cs typeface="Century Gothic"/>
              </a:rPr>
              <a:t>school holidays </a:t>
            </a:r>
            <a:r>
              <a:rPr lang="en-GB" sz="1600" dirty="0">
                <a:solidFill>
                  <a:schemeClr val="tx1"/>
                </a:solidFill>
                <a:ea typeface="Lato" panose="020F0502020204030203" pitchFamily="34" charset="0"/>
                <a:cs typeface="Century Gothic"/>
              </a:rPr>
              <a:t>for families who do not have a lot of money?</a:t>
            </a:r>
            <a:endParaRPr lang="en-GB" sz="1600" b="1" dirty="0">
              <a:solidFill>
                <a:schemeClr val="tx1"/>
              </a:solidFill>
              <a:ea typeface="Lato" panose="020F0502020204030203" pitchFamily="34" charset="0"/>
              <a:cs typeface="Century Gothic"/>
            </a:endParaRPr>
          </a:p>
        </p:txBody>
      </p:sp>
      <p:sp>
        <p:nvSpPr>
          <p:cNvPr id="6" name="Shape 114">
            <a:extLst>
              <a:ext uri="{FF2B5EF4-FFF2-40B4-BE49-F238E27FC236}">
                <a16:creationId xmlns:a16="http://schemas.microsoft.com/office/drawing/2014/main" id="{845138EC-977E-4406-8EB5-F05111D79E91}"/>
              </a:ext>
            </a:extLst>
          </p:cNvPr>
          <p:cNvSpPr/>
          <p:nvPr/>
        </p:nvSpPr>
        <p:spPr>
          <a:xfrm>
            <a:off x="692447" y="1088136"/>
            <a:ext cx="7759105" cy="415811"/>
          </a:xfrm>
          <a:prstGeom prst="rect">
            <a:avLst/>
          </a:prstGeom>
          <a:noFill/>
          <a:ln>
            <a:noFill/>
          </a:ln>
        </p:spPr>
        <p:txBody>
          <a:bodyPr lIns="91425" tIns="45700" rIns="91425" bIns="45700" anchor="t" anchorCtr="0">
            <a:noAutofit/>
          </a:bodyPr>
          <a:lstStyle/>
          <a:p>
            <a:pPr marL="0" marR="0" lvl="0" indent="0" algn="ctr" rtl="0">
              <a:spcBef>
                <a:spcPts val="0"/>
              </a:spcBef>
              <a:buSzPct val="25000"/>
              <a:buNone/>
            </a:pPr>
            <a:r>
              <a:rPr lang="en-GB" sz="2000" b="1" dirty="0">
                <a:solidFill>
                  <a:sysClr val="windowText" lastClr="000000"/>
                </a:solidFill>
                <a:latin typeface="Century Gothic" panose="020B0502020202020204" pitchFamily="34" charset="0"/>
                <a:ea typeface="Lato"/>
                <a:cs typeface="Lato"/>
                <a:sym typeface="Lato"/>
              </a:rPr>
              <a:t>Today in parliament you will be discussing:</a:t>
            </a:r>
            <a:endParaRPr lang="en-GB" sz="2000" b="1" dirty="0">
              <a:latin typeface="Century Gothic" panose="020B0502020202020204" pitchFamily="34" charset="0"/>
              <a:ea typeface="Lato"/>
              <a:cs typeface="Lato"/>
              <a:sym typeface="Lato"/>
            </a:endParaRPr>
          </a:p>
        </p:txBody>
      </p:sp>
      <p:sp>
        <p:nvSpPr>
          <p:cNvPr id="8" name="Rectangle: Rounded Corners 33">
            <a:extLst>
              <a:ext uri="{FF2B5EF4-FFF2-40B4-BE49-F238E27FC236}">
                <a16:creationId xmlns:a16="http://schemas.microsoft.com/office/drawing/2014/main" id="{602D9E60-B67E-4775-BBDC-35B5BC017495}"/>
              </a:ext>
            </a:extLst>
          </p:cNvPr>
          <p:cNvSpPr/>
          <p:nvPr/>
        </p:nvSpPr>
        <p:spPr>
          <a:xfrm>
            <a:off x="196294" y="5287261"/>
            <a:ext cx="2863493" cy="1080000"/>
          </a:xfrm>
          <a:prstGeom prst="wedgeRoundRectCallout">
            <a:avLst>
              <a:gd name="adj1" fmla="val 56376"/>
              <a:gd name="adj2" fmla="val 5223"/>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Many </a:t>
            </a:r>
            <a:r>
              <a:rPr lang="en-GB" sz="1600" b="1" dirty="0">
                <a:solidFill>
                  <a:schemeClr val="tx1"/>
                </a:solidFill>
                <a:latin typeface="Century Gothic" panose="020B0502020202020204" pitchFamily="34" charset="0"/>
                <a:ea typeface="Century Gothic"/>
                <a:cs typeface="Century Gothic"/>
                <a:sym typeface="Century Gothic"/>
              </a:rPr>
              <a:t>people have lost their jobs </a:t>
            </a:r>
            <a:r>
              <a:rPr lang="en-GB" sz="1600" dirty="0">
                <a:solidFill>
                  <a:schemeClr val="tx1"/>
                </a:solidFill>
                <a:latin typeface="Century Gothic" panose="020B0502020202020204" pitchFamily="34" charset="0"/>
                <a:ea typeface="Century Gothic"/>
                <a:cs typeface="Century Gothic"/>
                <a:sym typeface="Century Gothic"/>
              </a:rPr>
              <a:t>because of Covid-19, so families need supporting.</a:t>
            </a:r>
          </a:p>
        </p:txBody>
      </p:sp>
      <p:sp>
        <p:nvSpPr>
          <p:cNvPr id="10" name="Rectangle: Rounded Corners 33">
            <a:extLst>
              <a:ext uri="{FF2B5EF4-FFF2-40B4-BE49-F238E27FC236}">
                <a16:creationId xmlns:a16="http://schemas.microsoft.com/office/drawing/2014/main" id="{877F66FA-3DD1-435A-883F-9221EE10B370}"/>
              </a:ext>
            </a:extLst>
          </p:cNvPr>
          <p:cNvSpPr/>
          <p:nvPr/>
        </p:nvSpPr>
        <p:spPr>
          <a:xfrm>
            <a:off x="4235116" y="5287261"/>
            <a:ext cx="4433861" cy="1080000"/>
          </a:xfrm>
          <a:prstGeom prst="wedgeRoundRectCallout">
            <a:avLst>
              <a:gd name="adj1" fmla="val -57259"/>
              <a:gd name="adj2" fmla="val 1772"/>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Now students are back in school, families are spending less, </a:t>
            </a:r>
            <a:r>
              <a:rPr lang="en-GB" sz="1600" b="1" dirty="0">
                <a:solidFill>
                  <a:schemeClr val="tx1"/>
                </a:solidFill>
                <a:latin typeface="Century Gothic" panose="020B0502020202020204" pitchFamily="34" charset="0"/>
                <a:ea typeface="Century Gothic"/>
                <a:cs typeface="Century Gothic"/>
                <a:sym typeface="Century Gothic"/>
              </a:rPr>
              <a:t>so they don’t need as much help </a:t>
            </a:r>
            <a:r>
              <a:rPr lang="en-GB" sz="1600" dirty="0">
                <a:solidFill>
                  <a:schemeClr val="tx1"/>
                </a:solidFill>
                <a:latin typeface="Century Gothic" panose="020B0502020202020204" pitchFamily="34" charset="0"/>
                <a:ea typeface="Century Gothic"/>
                <a:cs typeface="Century Gothic"/>
                <a:sym typeface="Century Gothic"/>
              </a:rPr>
              <a:t>during the holidays.</a:t>
            </a:r>
          </a:p>
        </p:txBody>
      </p:sp>
      <p:pic>
        <p:nvPicPr>
          <p:cNvPr id="12" name="Picture 2" descr="School Building icon">
            <a:extLst>
              <a:ext uri="{FF2B5EF4-FFF2-40B4-BE49-F238E27FC236}">
                <a16:creationId xmlns:a16="http://schemas.microsoft.com/office/drawing/2014/main" id="{CF831C2A-8CD5-4379-A15D-D843F8A4C3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35949" y="5827261"/>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Coronavirus icon">
            <a:extLst>
              <a:ext uri="{FF2B5EF4-FFF2-40B4-BE49-F238E27FC236}">
                <a16:creationId xmlns:a16="http://schemas.microsoft.com/office/drawing/2014/main" id="{273691A0-B15B-480E-AA0B-49DA1D536B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787" y="5135066"/>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Rounded Corners 14">
            <a:extLst>
              <a:ext uri="{FF2B5EF4-FFF2-40B4-BE49-F238E27FC236}">
                <a16:creationId xmlns:a16="http://schemas.microsoft.com/office/drawing/2014/main" id="{6E041C50-D565-4EF7-A017-F8E906C1BA9A}"/>
              </a:ext>
            </a:extLst>
          </p:cNvPr>
          <p:cNvSpPr/>
          <p:nvPr/>
        </p:nvSpPr>
        <p:spPr>
          <a:xfrm>
            <a:off x="294773" y="2503896"/>
            <a:ext cx="5708985" cy="2390075"/>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Hear hear! (4-8 mins)</a:t>
            </a:r>
          </a:p>
          <a:p>
            <a:pPr algn="ctr"/>
            <a:r>
              <a:rPr lang="en-GB" sz="1600" dirty="0"/>
              <a:t>Imagine that you are an MP in parliament. Your job is to listen to the different opinions (and sometimes to give your own) before voting. Your teacher is going to read you some of the things that were said by other MPs during the debate. </a:t>
            </a:r>
            <a:r>
              <a:rPr lang="en-GB" sz="1600" b="1" dirty="0"/>
              <a:t>If you agree with them, say “Hear! Hear!” to show your support. </a:t>
            </a:r>
            <a:r>
              <a:rPr lang="en-GB" sz="1600" dirty="0"/>
              <a:t>If you disagree, stay quiet until it’s your turn to give your opinion at the end.</a:t>
            </a:r>
          </a:p>
        </p:txBody>
      </p:sp>
      <p:sp>
        <p:nvSpPr>
          <p:cNvPr id="18" name="Speech Bubble: Rectangle with Corners Rounded 17">
            <a:hlinkClick r:id="rId5"/>
            <a:extLst>
              <a:ext uri="{FF2B5EF4-FFF2-40B4-BE49-F238E27FC236}">
                <a16:creationId xmlns:a16="http://schemas.microsoft.com/office/drawing/2014/main" id="{1F0B673B-8B61-4A7A-8893-DACBD9D432B8}"/>
              </a:ext>
            </a:extLst>
          </p:cNvPr>
          <p:cNvSpPr/>
          <p:nvPr/>
        </p:nvSpPr>
        <p:spPr>
          <a:xfrm>
            <a:off x="6942221" y="2628135"/>
            <a:ext cx="1907005" cy="1968706"/>
          </a:xfrm>
          <a:prstGeom prst="wedgeRoundRectCallout">
            <a:avLst>
              <a:gd name="adj1" fmla="val -63073"/>
              <a:gd name="adj2" fmla="val -1150"/>
              <a:gd name="adj3" fmla="val 16667"/>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Why hear hear? </a:t>
            </a:r>
            <a:r>
              <a:rPr lang="en-GB" sz="1600" dirty="0">
                <a:solidFill>
                  <a:schemeClr val="tx1"/>
                </a:solidFill>
                <a:ea typeface="Lato" panose="020F0502020204030203" pitchFamily="34" charset="0"/>
                <a:cs typeface="Century Gothic"/>
              </a:rPr>
              <a:t>Click me to watch a </a:t>
            </a:r>
            <a:r>
              <a:rPr lang="en-GB" sz="1600" b="1" dirty="0">
                <a:solidFill>
                  <a:schemeClr val="tx1"/>
                </a:solidFill>
                <a:ea typeface="Lato" panose="020F0502020204030203" pitchFamily="34" charset="0"/>
                <a:cs typeface="Century Gothic"/>
              </a:rPr>
              <a:t>short video </a:t>
            </a:r>
            <a:r>
              <a:rPr lang="en-GB" sz="1600" dirty="0">
                <a:solidFill>
                  <a:schemeClr val="tx1"/>
                </a:solidFill>
                <a:ea typeface="Lato" panose="020F0502020204030203" pitchFamily="34" charset="0"/>
                <a:cs typeface="Century Gothic"/>
              </a:rPr>
              <a:t>about the rules of the </a:t>
            </a:r>
            <a:r>
              <a:rPr lang="en-GB" sz="1600" b="1" dirty="0">
                <a:solidFill>
                  <a:schemeClr val="tx1"/>
                </a:solidFill>
                <a:ea typeface="Lato" panose="020F0502020204030203" pitchFamily="34" charset="0"/>
                <a:cs typeface="Century Gothic"/>
              </a:rPr>
              <a:t>House of Commons!</a:t>
            </a:r>
          </a:p>
        </p:txBody>
      </p:sp>
      <p:pic>
        <p:nvPicPr>
          <p:cNvPr id="20" name="Picture 19" descr="A picture containing graphics, clock, drawing&#10;&#10;Description automatically generated">
            <a:hlinkClick r:id="rId5"/>
            <a:extLst>
              <a:ext uri="{FF2B5EF4-FFF2-40B4-BE49-F238E27FC236}">
                <a16:creationId xmlns:a16="http://schemas.microsoft.com/office/drawing/2014/main" id="{B2BC6C1C-D2D2-4C19-9F15-EEB224AB1FA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082620" y="3723775"/>
            <a:ext cx="780740" cy="1170196"/>
          </a:xfrm>
          <a:prstGeom prst="rect">
            <a:avLst/>
          </a:prstGeom>
        </p:spPr>
      </p:pic>
      <p:sp>
        <p:nvSpPr>
          <p:cNvPr id="22" name="TextBox 21">
            <a:extLst>
              <a:ext uri="{FF2B5EF4-FFF2-40B4-BE49-F238E27FC236}">
                <a16:creationId xmlns:a16="http://schemas.microsoft.com/office/drawing/2014/main" id="{EAB76098-4601-48E6-8DEE-8184523FE3D1}"/>
              </a:ext>
            </a:extLst>
          </p:cNvPr>
          <p:cNvSpPr txBox="1"/>
          <p:nvPr/>
        </p:nvSpPr>
        <p:spPr>
          <a:xfrm>
            <a:off x="192505" y="6608356"/>
            <a:ext cx="4572000" cy="215444"/>
          </a:xfrm>
          <a:prstGeom prst="rect">
            <a:avLst/>
          </a:prstGeom>
          <a:noFill/>
        </p:spPr>
        <p:txBody>
          <a:bodyPr wrap="square">
            <a:spAutoFit/>
          </a:bodyPr>
          <a:lstStyle/>
          <a:p>
            <a:r>
              <a:rPr lang="en-GB" sz="800" dirty="0"/>
              <a:t> </a:t>
            </a:r>
            <a:r>
              <a:rPr lang="en-GB" sz="800" dirty="0">
                <a:hlinkClick r:id="rId5"/>
              </a:rPr>
              <a:t>https://safeshare.tv/x/Xw5jOZOjH60</a:t>
            </a:r>
            <a:r>
              <a:rPr lang="en-GB" sz="800" dirty="0"/>
              <a:t> </a:t>
            </a:r>
          </a:p>
        </p:txBody>
      </p:sp>
      <p:sp>
        <p:nvSpPr>
          <p:cNvPr id="24" name="Shape 114">
            <a:extLst>
              <a:ext uri="{FF2B5EF4-FFF2-40B4-BE49-F238E27FC236}">
                <a16:creationId xmlns:a16="http://schemas.microsoft.com/office/drawing/2014/main" id="{772C9D0F-B7AB-4598-8176-7D0498E7734A}"/>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parliamentary debate…</a:t>
            </a:r>
          </a:p>
        </p:txBody>
      </p:sp>
      <p:sp>
        <p:nvSpPr>
          <p:cNvPr id="26" name="Pentagon 20">
            <a:extLst>
              <a:ext uri="{FF2B5EF4-FFF2-40B4-BE49-F238E27FC236}">
                <a16:creationId xmlns:a16="http://schemas.microsoft.com/office/drawing/2014/main" id="{80FDA908-8659-40C3-8232-64AB328A941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8" name="Graphic 27" descr="Pencil">
            <a:extLst>
              <a:ext uri="{FF2B5EF4-FFF2-40B4-BE49-F238E27FC236}">
                <a16:creationId xmlns:a16="http://schemas.microsoft.com/office/drawing/2014/main" id="{D4ABD570-5802-4210-9EDB-523C44AD83DC}"/>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22102" y="158439"/>
            <a:ext cx="579600" cy="579600"/>
          </a:xfrm>
          <a:prstGeom prst="rect">
            <a:avLst/>
          </a:prstGeom>
        </p:spPr>
      </p:pic>
    </p:spTree>
    <p:extLst>
      <p:ext uri="{BB962C8B-B14F-4D97-AF65-F5344CB8AC3E}">
        <p14:creationId xmlns:p14="http://schemas.microsoft.com/office/powerpoint/2010/main" val="3103806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5" grpId="0"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3">
            <a:extLst>
              <a:ext uri="{FF2B5EF4-FFF2-40B4-BE49-F238E27FC236}">
                <a16:creationId xmlns:a16="http://schemas.microsoft.com/office/drawing/2014/main" id="{8FAE66F2-C51F-460C-BAB1-984A586A6E1B}"/>
              </a:ext>
            </a:extLst>
          </p:cNvPr>
          <p:cNvSpPr/>
          <p:nvPr/>
        </p:nvSpPr>
        <p:spPr>
          <a:xfrm>
            <a:off x="483502" y="1118380"/>
            <a:ext cx="4096978" cy="1260000"/>
          </a:xfrm>
          <a:prstGeom prst="wedgeRoundRectCallout">
            <a:avLst>
              <a:gd name="adj1" fmla="val 61094"/>
              <a:gd name="adj2" fmla="val 762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 government have </a:t>
            </a:r>
            <a:r>
              <a:rPr lang="en-GB" sz="1600" b="1" dirty="0">
                <a:solidFill>
                  <a:schemeClr val="tx1"/>
                </a:solidFill>
                <a:latin typeface="Century Gothic" panose="020B0502020202020204" pitchFamily="34" charset="0"/>
                <a:ea typeface="Century Gothic"/>
                <a:cs typeface="Century Gothic"/>
                <a:sym typeface="Century Gothic"/>
              </a:rPr>
              <a:t>given £65 million to local councils</a:t>
            </a:r>
            <a:r>
              <a:rPr lang="en-GB" sz="1600" dirty="0">
                <a:solidFill>
                  <a:schemeClr val="tx1"/>
                </a:solidFill>
                <a:latin typeface="Century Gothic" panose="020B0502020202020204" pitchFamily="34" charset="0"/>
                <a:ea typeface="Century Gothic"/>
                <a:cs typeface="Century Gothic"/>
                <a:sym typeface="Century Gothic"/>
              </a:rPr>
              <a:t> to help the families that really need help, which is better than just giving people food vouchers.</a:t>
            </a:r>
          </a:p>
        </p:txBody>
      </p:sp>
      <p:sp>
        <p:nvSpPr>
          <p:cNvPr id="6" name="Rectangle: Rounded Corners 33">
            <a:extLst>
              <a:ext uri="{FF2B5EF4-FFF2-40B4-BE49-F238E27FC236}">
                <a16:creationId xmlns:a16="http://schemas.microsoft.com/office/drawing/2014/main" id="{D80CB027-2E17-4810-8D6C-048701EAC63C}"/>
              </a:ext>
            </a:extLst>
          </p:cNvPr>
          <p:cNvSpPr/>
          <p:nvPr/>
        </p:nvSpPr>
        <p:spPr>
          <a:xfrm>
            <a:off x="5519854" y="1113995"/>
            <a:ext cx="3296904" cy="1260000"/>
          </a:xfrm>
          <a:prstGeom prst="wedgeRoundRectCallout">
            <a:avLst>
              <a:gd name="adj1" fmla="val -66255"/>
              <a:gd name="adj2" fmla="val -2511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‘Holiday hunger’ </a:t>
            </a:r>
            <a:r>
              <a:rPr lang="en-GB" sz="1600" dirty="0">
                <a:solidFill>
                  <a:schemeClr val="tx1"/>
                </a:solidFill>
                <a:latin typeface="Century Gothic" panose="020B0502020202020204" pitchFamily="34" charset="0"/>
                <a:ea typeface="Century Gothic"/>
                <a:cs typeface="Century Gothic"/>
                <a:sym typeface="Century Gothic"/>
              </a:rPr>
              <a:t>is</a:t>
            </a:r>
            <a:r>
              <a:rPr lang="en-GB" sz="1600" b="1" dirty="0">
                <a:solidFill>
                  <a:schemeClr val="tx1"/>
                </a:solidFill>
                <a:latin typeface="Century Gothic" panose="020B0502020202020204" pitchFamily="34" charset="0"/>
                <a:ea typeface="Century Gothic"/>
                <a:cs typeface="Century Gothic"/>
                <a:sym typeface="Century Gothic"/>
              </a:rPr>
              <a:t> </a:t>
            </a:r>
            <a:r>
              <a:rPr lang="en-GB" sz="1600" dirty="0">
                <a:solidFill>
                  <a:schemeClr val="tx1"/>
                </a:solidFill>
                <a:latin typeface="Century Gothic" panose="020B0502020202020204" pitchFamily="34" charset="0"/>
                <a:ea typeface="Century Gothic"/>
                <a:cs typeface="Century Gothic"/>
                <a:sym typeface="Century Gothic"/>
              </a:rPr>
              <a:t>a real problem for many children, and the government needs to do something to stop it.</a:t>
            </a:r>
          </a:p>
        </p:txBody>
      </p:sp>
      <p:sp>
        <p:nvSpPr>
          <p:cNvPr id="8" name="Rectangle: Rounded Corners 33">
            <a:extLst>
              <a:ext uri="{FF2B5EF4-FFF2-40B4-BE49-F238E27FC236}">
                <a16:creationId xmlns:a16="http://schemas.microsoft.com/office/drawing/2014/main" id="{6B1439F1-78B6-4894-AE28-103D989E1A26}"/>
              </a:ext>
            </a:extLst>
          </p:cNvPr>
          <p:cNvSpPr/>
          <p:nvPr/>
        </p:nvSpPr>
        <p:spPr>
          <a:xfrm>
            <a:off x="5519854" y="2605937"/>
            <a:ext cx="3009696" cy="1080000"/>
          </a:xfrm>
          <a:prstGeom prst="wedgeRoundRectCallout">
            <a:avLst>
              <a:gd name="adj1" fmla="val -67221"/>
              <a:gd name="adj2" fmla="val -11841"/>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It’s the </a:t>
            </a:r>
            <a:r>
              <a:rPr lang="en-GB" sz="1600" b="1" dirty="0">
                <a:solidFill>
                  <a:schemeClr val="tx1"/>
                </a:solidFill>
                <a:latin typeface="Century Gothic" panose="020B0502020202020204" pitchFamily="34" charset="0"/>
                <a:ea typeface="Century Gothic"/>
                <a:cs typeface="Century Gothic"/>
                <a:sym typeface="Century Gothic"/>
              </a:rPr>
              <a:t>parent’s responsibility </a:t>
            </a:r>
            <a:r>
              <a:rPr lang="en-GB" sz="1600" dirty="0">
                <a:solidFill>
                  <a:schemeClr val="tx1"/>
                </a:solidFill>
                <a:latin typeface="Century Gothic" panose="020B0502020202020204" pitchFamily="34" charset="0"/>
                <a:ea typeface="Century Gothic"/>
                <a:cs typeface="Century Gothic"/>
                <a:sym typeface="Century Gothic"/>
              </a:rPr>
              <a:t>to feed their children, not the government’s. </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2" name="Rectangle: Rounded Corners 33">
            <a:extLst>
              <a:ext uri="{FF2B5EF4-FFF2-40B4-BE49-F238E27FC236}">
                <a16:creationId xmlns:a16="http://schemas.microsoft.com/office/drawing/2014/main" id="{3DD3B4DD-259E-4320-B14E-F29C1AA985BA}"/>
              </a:ext>
            </a:extLst>
          </p:cNvPr>
          <p:cNvSpPr/>
          <p:nvPr/>
        </p:nvSpPr>
        <p:spPr>
          <a:xfrm>
            <a:off x="4945495" y="3873320"/>
            <a:ext cx="3723482" cy="1080000"/>
          </a:xfrm>
          <a:prstGeom prst="wedgeRoundRectCallout">
            <a:avLst>
              <a:gd name="adj1" fmla="val -63060"/>
              <a:gd name="adj2" fmla="val -19069"/>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All year Free School Meals are the best way to make sure that </a:t>
            </a:r>
            <a:r>
              <a:rPr lang="en-GB" sz="1600" b="1" dirty="0">
                <a:solidFill>
                  <a:schemeClr val="tx1"/>
                </a:solidFill>
                <a:latin typeface="Century Gothic" panose="020B0502020202020204" pitchFamily="34" charset="0"/>
                <a:ea typeface="Century Gothic"/>
                <a:cs typeface="Century Gothic"/>
                <a:sym typeface="Century Gothic"/>
              </a:rPr>
              <a:t>all children are being fed properly</a:t>
            </a:r>
            <a:r>
              <a:rPr lang="en-GB" sz="1600" dirty="0">
                <a:solidFill>
                  <a:schemeClr val="tx1"/>
                </a:solidFill>
                <a:latin typeface="Century Gothic" panose="020B0502020202020204" pitchFamily="34" charset="0"/>
                <a:ea typeface="Century Gothic"/>
                <a:cs typeface="Century Gothic"/>
                <a:sym typeface="Century Gothic"/>
              </a:rPr>
              <a:t>. </a:t>
            </a:r>
          </a:p>
        </p:txBody>
      </p:sp>
      <p:sp>
        <p:nvSpPr>
          <p:cNvPr id="14" name="Rectangle: Rounded Corners 33">
            <a:extLst>
              <a:ext uri="{FF2B5EF4-FFF2-40B4-BE49-F238E27FC236}">
                <a16:creationId xmlns:a16="http://schemas.microsoft.com/office/drawing/2014/main" id="{42A610B3-D6C3-42E9-8FE2-FA96C471EFBF}"/>
              </a:ext>
            </a:extLst>
          </p:cNvPr>
          <p:cNvSpPr/>
          <p:nvPr/>
        </p:nvSpPr>
        <p:spPr>
          <a:xfrm>
            <a:off x="324552" y="2605937"/>
            <a:ext cx="4096978" cy="1080000"/>
          </a:xfrm>
          <a:prstGeom prst="wedgeRoundRectCallout">
            <a:avLst>
              <a:gd name="adj1" fmla="val 63816"/>
              <a:gd name="adj2" fmla="val 18102"/>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 £65 million funding to local council isn’t enough to cover Free School Meals </a:t>
            </a:r>
            <a:r>
              <a:rPr lang="en-GB" sz="1600" b="1" dirty="0">
                <a:solidFill>
                  <a:schemeClr val="tx1"/>
                </a:solidFill>
                <a:latin typeface="Century Gothic" panose="020B0502020202020204" pitchFamily="34" charset="0"/>
                <a:ea typeface="Century Gothic"/>
                <a:cs typeface="Century Gothic"/>
                <a:sym typeface="Century Gothic"/>
              </a:rPr>
              <a:t>as well as everything else</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18" name="Rectangle: Rounded Corners 33">
            <a:extLst>
              <a:ext uri="{FF2B5EF4-FFF2-40B4-BE49-F238E27FC236}">
                <a16:creationId xmlns:a16="http://schemas.microsoft.com/office/drawing/2014/main" id="{74402548-7902-45B8-8443-4A2F098C9DF9}"/>
              </a:ext>
            </a:extLst>
          </p:cNvPr>
          <p:cNvSpPr/>
          <p:nvPr/>
        </p:nvSpPr>
        <p:spPr>
          <a:xfrm>
            <a:off x="401189" y="3948690"/>
            <a:ext cx="3723482" cy="1080000"/>
          </a:xfrm>
          <a:prstGeom prst="wedgeRoundRectCallout">
            <a:avLst>
              <a:gd name="adj1" fmla="val 61713"/>
              <a:gd name="adj2" fmla="val 3646"/>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 government shouldn’t be </a:t>
            </a:r>
            <a:r>
              <a:rPr lang="en-GB" sz="1600" b="1" dirty="0">
                <a:solidFill>
                  <a:schemeClr val="tx1"/>
                </a:solidFill>
                <a:latin typeface="Century Gothic" panose="020B0502020202020204" pitchFamily="34" charset="0"/>
                <a:ea typeface="Century Gothic"/>
                <a:cs typeface="Century Gothic"/>
                <a:sym typeface="Century Gothic"/>
              </a:rPr>
              <a:t>persuaded by celebrities </a:t>
            </a:r>
            <a:r>
              <a:rPr lang="en-GB" sz="1600" dirty="0">
                <a:solidFill>
                  <a:schemeClr val="tx1"/>
                </a:solidFill>
                <a:latin typeface="Century Gothic" panose="020B0502020202020204" pitchFamily="34" charset="0"/>
                <a:ea typeface="Century Gothic"/>
                <a:cs typeface="Century Gothic"/>
                <a:sym typeface="Century Gothic"/>
              </a:rPr>
              <a:t>on the internet!</a:t>
            </a:r>
          </a:p>
        </p:txBody>
      </p:sp>
      <p:pic>
        <p:nvPicPr>
          <p:cNvPr id="22" name="Picture 4" descr="Stop Sign icon">
            <a:extLst>
              <a:ext uri="{FF2B5EF4-FFF2-40B4-BE49-F238E27FC236}">
                <a16:creationId xmlns:a16="http://schemas.microsoft.com/office/drawing/2014/main" id="{3FBEC761-D7EA-4127-BBF5-8288D21CFC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7118" y="1828615"/>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8" descr="Guardian icon">
            <a:extLst>
              <a:ext uri="{FF2B5EF4-FFF2-40B4-BE49-F238E27FC236}">
                <a16:creationId xmlns:a16="http://schemas.microsoft.com/office/drawing/2014/main" id="{D7A97C23-EE20-4F53-A867-FF7BDA6BC4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1753" y="3146108"/>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10" descr="Twitter Circled icon">
            <a:extLst>
              <a:ext uri="{FF2B5EF4-FFF2-40B4-BE49-F238E27FC236}">
                <a16:creationId xmlns:a16="http://schemas.microsoft.com/office/drawing/2014/main" id="{0BCF61AD-A14E-4F09-BBDB-25481E96AD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891" y="3745792"/>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18" descr="Money Box icon">
            <a:extLst>
              <a:ext uri="{FF2B5EF4-FFF2-40B4-BE49-F238E27FC236}">
                <a16:creationId xmlns:a16="http://schemas.microsoft.com/office/drawing/2014/main" id="{8E0C0E34-7417-46F6-9DAD-643C801EFF5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502" y="1915386"/>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0" descr="Tax icon">
            <a:extLst>
              <a:ext uri="{FF2B5EF4-FFF2-40B4-BE49-F238E27FC236}">
                <a16:creationId xmlns:a16="http://schemas.microsoft.com/office/drawing/2014/main" id="{D3A6C81F-1A63-4143-B7ED-8312B479E6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90692" y="3221321"/>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2" descr="Real Food for Meals icon">
            <a:extLst>
              <a:ext uri="{FF2B5EF4-FFF2-40B4-BE49-F238E27FC236}">
                <a16:creationId xmlns:a16="http://schemas.microsoft.com/office/drawing/2014/main" id="{92BE445E-6C07-42C6-8D3E-38BCDAE62CE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84671" y="4470551"/>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3" name="Shape 114">
            <a:extLst>
              <a:ext uri="{FF2B5EF4-FFF2-40B4-BE49-F238E27FC236}">
                <a16:creationId xmlns:a16="http://schemas.microsoft.com/office/drawing/2014/main" id="{31AAA1FA-FDE1-4BD7-BB50-112C2D9891CF}"/>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parliamentary debate…</a:t>
            </a:r>
          </a:p>
        </p:txBody>
      </p:sp>
      <p:sp>
        <p:nvSpPr>
          <p:cNvPr id="5" name="Pentagon 20">
            <a:extLst>
              <a:ext uri="{FF2B5EF4-FFF2-40B4-BE49-F238E27FC236}">
                <a16:creationId xmlns:a16="http://schemas.microsoft.com/office/drawing/2014/main" id="{7A1445C7-8DF1-43FB-9E8B-BC331B93EB0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7" name="Graphic 6" descr="Pencil">
            <a:extLst>
              <a:ext uri="{FF2B5EF4-FFF2-40B4-BE49-F238E27FC236}">
                <a16:creationId xmlns:a16="http://schemas.microsoft.com/office/drawing/2014/main" id="{FA9560BF-2A32-43C6-84C2-F83255B9A847}"/>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22102" y="158439"/>
            <a:ext cx="579600" cy="579600"/>
          </a:xfrm>
          <a:prstGeom prst="rect">
            <a:avLst/>
          </a:prstGeom>
        </p:spPr>
      </p:pic>
      <p:sp>
        <p:nvSpPr>
          <p:cNvPr id="25" name="Rectangle: Rounded Corners 24">
            <a:extLst>
              <a:ext uri="{FF2B5EF4-FFF2-40B4-BE49-F238E27FC236}">
                <a16:creationId xmlns:a16="http://schemas.microsoft.com/office/drawing/2014/main" id="{5F3BC56A-8E98-473B-B992-EC78CC75BD5E}"/>
              </a:ext>
            </a:extLst>
          </p:cNvPr>
          <p:cNvSpPr/>
          <p:nvPr/>
        </p:nvSpPr>
        <p:spPr>
          <a:xfrm>
            <a:off x="324552" y="5231588"/>
            <a:ext cx="5552566" cy="137719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Over to you! (2-5 mins)</a:t>
            </a:r>
          </a:p>
          <a:p>
            <a:pPr algn="ctr"/>
            <a:r>
              <a:rPr lang="en-GB" sz="1600" dirty="0"/>
              <a:t>What do you think? </a:t>
            </a:r>
            <a:r>
              <a:rPr lang="en-GB" sz="1600" b="1" dirty="0"/>
              <a:t>Should the Government give food vouchers to families during the holidays? </a:t>
            </a:r>
            <a:r>
              <a:rPr lang="en-GB" sz="1600" dirty="0"/>
              <a:t>Explain your reasons why, and show your support for your classmates by saying </a:t>
            </a:r>
            <a:r>
              <a:rPr lang="en-GB" sz="1600" b="1" dirty="0"/>
              <a:t>“Hear! Hear!”</a:t>
            </a:r>
          </a:p>
        </p:txBody>
      </p:sp>
      <p:pic>
        <p:nvPicPr>
          <p:cNvPr id="9" name="Picture 8" descr="A picture containing graphics, clock, drawing&#10;&#10;Description automatically generated">
            <a:extLst>
              <a:ext uri="{FF2B5EF4-FFF2-40B4-BE49-F238E27FC236}">
                <a16:creationId xmlns:a16="http://schemas.microsoft.com/office/drawing/2014/main" id="{F00235B4-0984-48C4-8980-49722F6C62CB}"/>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flipH="1">
            <a:off x="8278607" y="5446014"/>
            <a:ext cx="780740" cy="1170196"/>
          </a:xfrm>
          <a:prstGeom prst="rect">
            <a:avLst/>
          </a:prstGeom>
        </p:spPr>
      </p:pic>
      <p:sp>
        <p:nvSpPr>
          <p:cNvPr id="11" name="Speech Bubble: Rectangle with Corners Rounded 10">
            <a:extLst>
              <a:ext uri="{FF2B5EF4-FFF2-40B4-BE49-F238E27FC236}">
                <a16:creationId xmlns:a16="http://schemas.microsoft.com/office/drawing/2014/main" id="{588912DA-85D6-4ED4-858A-FA559D17B310}"/>
              </a:ext>
            </a:extLst>
          </p:cNvPr>
          <p:cNvSpPr/>
          <p:nvPr/>
        </p:nvSpPr>
        <p:spPr>
          <a:xfrm>
            <a:off x="6069623" y="5239013"/>
            <a:ext cx="2029717" cy="1377197"/>
          </a:xfrm>
          <a:prstGeom prst="wedgeRoundRectCallout">
            <a:avLst>
              <a:gd name="adj1" fmla="val 56128"/>
              <a:gd name="adj2" fmla="val -13848"/>
              <a:gd name="adj3" fmla="val 16667"/>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Did you know?</a:t>
            </a:r>
          </a:p>
          <a:p>
            <a:pPr algn="ctr"/>
            <a:r>
              <a:rPr lang="en-GB" sz="1600" dirty="0">
                <a:solidFill>
                  <a:schemeClr val="tx1"/>
                </a:solidFill>
                <a:ea typeface="Lato" panose="020F0502020204030203" pitchFamily="34" charset="0"/>
                <a:cs typeface="Century Gothic"/>
              </a:rPr>
              <a:t>If you want to speak in Parliament, you must stand up first. </a:t>
            </a:r>
          </a:p>
        </p:txBody>
      </p:sp>
    </p:spTree>
    <p:extLst>
      <p:ext uri="{BB962C8B-B14F-4D97-AF65-F5344CB8AC3E}">
        <p14:creationId xmlns:p14="http://schemas.microsoft.com/office/powerpoint/2010/main" val="3550073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500"/>
                                        <p:tgtEl>
                                          <p:spTgt spid="3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500"/>
                                        <p:tgtEl>
                                          <p:spTgt spid="2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par>
                                <p:cTn id="48" presetID="10" presetClass="entr" presetSubtype="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2" grpId="0" animBg="1"/>
      <p:bldP spid="14" grpId="0" animBg="1"/>
      <p:bldP spid="18" grpId="0" animBg="1"/>
      <p:bldP spid="25"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croll: Horizontal 3">
            <a:extLst>
              <a:ext uri="{FF2B5EF4-FFF2-40B4-BE49-F238E27FC236}">
                <a16:creationId xmlns:a16="http://schemas.microsoft.com/office/drawing/2014/main" id="{503B81CA-F8C2-459F-B919-E7FEDCD06F4D}"/>
              </a:ext>
            </a:extLst>
          </p:cNvPr>
          <p:cNvSpPr/>
          <p:nvPr/>
        </p:nvSpPr>
        <p:spPr>
          <a:xfrm>
            <a:off x="4572000" y="1010568"/>
            <a:ext cx="4304301" cy="1485524"/>
          </a:xfrm>
          <a:prstGeom prst="horizontalScroll">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Should the Government give vouchers for </a:t>
            </a:r>
            <a:r>
              <a:rPr lang="en-GB" sz="1600" b="1" dirty="0">
                <a:solidFill>
                  <a:schemeClr val="tx1"/>
                </a:solidFill>
                <a:ea typeface="Lato" panose="020F0502020204030203" pitchFamily="34" charset="0"/>
                <a:cs typeface="Century Gothic"/>
              </a:rPr>
              <a:t>free school meals </a:t>
            </a:r>
            <a:r>
              <a:rPr lang="en-GB" sz="1600" dirty="0">
                <a:solidFill>
                  <a:schemeClr val="tx1"/>
                </a:solidFill>
                <a:ea typeface="Lato" panose="020F0502020204030203" pitchFamily="34" charset="0"/>
                <a:cs typeface="Century Gothic"/>
              </a:rPr>
              <a:t>in the </a:t>
            </a:r>
            <a:r>
              <a:rPr lang="en-GB" sz="1600" b="1" dirty="0">
                <a:solidFill>
                  <a:schemeClr val="tx1"/>
                </a:solidFill>
                <a:ea typeface="Lato" panose="020F0502020204030203" pitchFamily="34" charset="0"/>
                <a:cs typeface="Century Gothic"/>
              </a:rPr>
              <a:t>school holidays </a:t>
            </a:r>
            <a:r>
              <a:rPr lang="en-GB" sz="1600" dirty="0">
                <a:solidFill>
                  <a:schemeClr val="tx1"/>
                </a:solidFill>
                <a:ea typeface="Lato" panose="020F0502020204030203" pitchFamily="34" charset="0"/>
                <a:cs typeface="Century Gothic"/>
              </a:rPr>
              <a:t>for families who do not have a lot of money?</a:t>
            </a:r>
            <a:endParaRPr lang="en-GB" sz="1600" b="1" dirty="0">
              <a:solidFill>
                <a:schemeClr val="tx1"/>
              </a:solidFill>
              <a:ea typeface="Lato" panose="020F0502020204030203" pitchFamily="34" charset="0"/>
              <a:cs typeface="Century Gothic"/>
            </a:endParaRPr>
          </a:p>
        </p:txBody>
      </p:sp>
      <p:sp>
        <p:nvSpPr>
          <p:cNvPr id="11" name="Shape 114">
            <a:extLst>
              <a:ext uri="{FF2B5EF4-FFF2-40B4-BE49-F238E27FC236}">
                <a16:creationId xmlns:a16="http://schemas.microsoft.com/office/drawing/2014/main" id="{BDE68EB1-6699-4A24-ADF3-B9EC3CC935E9}"/>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A parliamentary debate…</a:t>
            </a:r>
          </a:p>
        </p:txBody>
      </p:sp>
      <p:sp>
        <p:nvSpPr>
          <p:cNvPr id="13" name="Pentagon 20">
            <a:extLst>
              <a:ext uri="{FF2B5EF4-FFF2-40B4-BE49-F238E27FC236}">
                <a16:creationId xmlns:a16="http://schemas.microsoft.com/office/drawing/2014/main" id="{1278A034-016A-4984-B167-3B08AC96E36D}"/>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5" name="Graphic 14" descr="Pencil">
            <a:extLst>
              <a:ext uri="{FF2B5EF4-FFF2-40B4-BE49-F238E27FC236}">
                <a16:creationId xmlns:a16="http://schemas.microsoft.com/office/drawing/2014/main" id="{1DF4A315-0DB9-4014-8897-FCDF4D736431}"/>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2102" y="158439"/>
            <a:ext cx="579600" cy="579600"/>
          </a:xfrm>
          <a:prstGeom prst="rect">
            <a:avLst/>
          </a:prstGeom>
        </p:spPr>
      </p:pic>
      <p:sp>
        <p:nvSpPr>
          <p:cNvPr id="17" name="Speech Bubble: Rectangle with Corners Rounded 16">
            <a:extLst>
              <a:ext uri="{FF2B5EF4-FFF2-40B4-BE49-F238E27FC236}">
                <a16:creationId xmlns:a16="http://schemas.microsoft.com/office/drawing/2014/main" id="{AC41AFC9-A573-4883-8102-04F5F14E1CB8}"/>
              </a:ext>
            </a:extLst>
          </p:cNvPr>
          <p:cNvSpPr/>
          <p:nvPr/>
        </p:nvSpPr>
        <p:spPr>
          <a:xfrm>
            <a:off x="8070176" y="2492280"/>
            <a:ext cx="751974" cy="433137"/>
          </a:xfrm>
          <a:prstGeom prst="wedgeRoundRectCallout">
            <a:avLst>
              <a:gd name="adj1" fmla="val -36687"/>
              <a:gd name="adj2" fmla="val 10011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Yes!</a:t>
            </a:r>
          </a:p>
        </p:txBody>
      </p:sp>
      <p:sp>
        <p:nvSpPr>
          <p:cNvPr id="18" name="Rectangle: Rounded Corners 17">
            <a:extLst>
              <a:ext uri="{FF2B5EF4-FFF2-40B4-BE49-F238E27FC236}">
                <a16:creationId xmlns:a16="http://schemas.microsoft.com/office/drawing/2014/main" id="{FFC70D42-EDFB-415E-AF7F-43DC86E49B2D}"/>
              </a:ext>
            </a:extLst>
          </p:cNvPr>
          <p:cNvSpPr/>
          <p:nvPr/>
        </p:nvSpPr>
        <p:spPr>
          <a:xfrm>
            <a:off x="267698" y="1181253"/>
            <a:ext cx="4171955" cy="2741042"/>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Time to vote! (2-3 mins)</a:t>
            </a:r>
          </a:p>
          <a:p>
            <a:pPr algn="ctr"/>
            <a:r>
              <a:rPr lang="en-GB" sz="1600" dirty="0"/>
              <a:t>Now that you’ve had a chance to share your thoughts, it’s time to vote! Your teacher will read you the question again, then use your feet to vote. If you think that the </a:t>
            </a:r>
            <a:r>
              <a:rPr lang="en-GB" sz="1600" b="1" dirty="0"/>
              <a:t>Government should provide free meals to families during the school holidays </a:t>
            </a:r>
            <a:r>
              <a:rPr lang="en-GB" sz="1600" dirty="0"/>
              <a:t>go to the right. If you think that they </a:t>
            </a:r>
            <a:r>
              <a:rPr lang="en-GB" sz="1600" b="1" dirty="0"/>
              <a:t>shouldn’t, go to the left.</a:t>
            </a:r>
            <a:r>
              <a:rPr lang="en-GB" sz="1600" dirty="0"/>
              <a:t> </a:t>
            </a:r>
          </a:p>
        </p:txBody>
      </p:sp>
      <p:sp>
        <p:nvSpPr>
          <p:cNvPr id="20" name="Speech Bubble: Rectangle with Corners Rounded 19">
            <a:extLst>
              <a:ext uri="{FF2B5EF4-FFF2-40B4-BE49-F238E27FC236}">
                <a16:creationId xmlns:a16="http://schemas.microsoft.com/office/drawing/2014/main" id="{F9730E0C-8787-4677-968B-ED5D274FC0EB}"/>
              </a:ext>
            </a:extLst>
          </p:cNvPr>
          <p:cNvSpPr/>
          <p:nvPr/>
        </p:nvSpPr>
        <p:spPr>
          <a:xfrm>
            <a:off x="4709015" y="2492279"/>
            <a:ext cx="751974" cy="433137"/>
          </a:xfrm>
          <a:prstGeom prst="wedgeRoundRectCallout">
            <a:avLst>
              <a:gd name="adj1" fmla="val 40203"/>
              <a:gd name="adj2" fmla="val 96154"/>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No!</a:t>
            </a:r>
          </a:p>
        </p:txBody>
      </p:sp>
      <p:pic>
        <p:nvPicPr>
          <p:cNvPr id="22" name="Graphic 21" descr="Shoe footprints">
            <a:extLst>
              <a:ext uri="{FF2B5EF4-FFF2-40B4-BE49-F238E27FC236}">
                <a16:creationId xmlns:a16="http://schemas.microsoft.com/office/drawing/2014/main" id="{44CAF4C0-6B2A-45D9-8034-252644DA345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535019">
            <a:off x="5437230" y="2911211"/>
            <a:ext cx="574194" cy="574194"/>
          </a:xfrm>
          <a:prstGeom prst="rect">
            <a:avLst/>
          </a:prstGeom>
        </p:spPr>
      </p:pic>
      <p:pic>
        <p:nvPicPr>
          <p:cNvPr id="24" name="Graphic 23" descr="Shoe footprints">
            <a:extLst>
              <a:ext uri="{FF2B5EF4-FFF2-40B4-BE49-F238E27FC236}">
                <a16:creationId xmlns:a16="http://schemas.microsoft.com/office/drawing/2014/main" id="{4718B896-191B-4B42-9506-A7A971B7714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1064981" flipH="1">
            <a:off x="7470582" y="2936795"/>
            <a:ext cx="574195" cy="574195"/>
          </a:xfrm>
          <a:prstGeom prst="rect">
            <a:avLst/>
          </a:prstGeom>
        </p:spPr>
      </p:pic>
      <p:sp>
        <p:nvSpPr>
          <p:cNvPr id="25" name="Arrow: Up-Down 24">
            <a:extLst>
              <a:ext uri="{FF2B5EF4-FFF2-40B4-BE49-F238E27FC236}">
                <a16:creationId xmlns:a16="http://schemas.microsoft.com/office/drawing/2014/main" id="{E7D8F88C-9CB6-48EE-A6F5-2335C910D908}"/>
              </a:ext>
            </a:extLst>
          </p:cNvPr>
          <p:cNvSpPr/>
          <p:nvPr/>
        </p:nvSpPr>
        <p:spPr>
          <a:xfrm rot="5400000">
            <a:off x="6473449" y="1573595"/>
            <a:ext cx="579600" cy="4117801"/>
          </a:xfrm>
          <a:prstGeom prst="upDownArrow">
            <a:avLst/>
          </a:prstGeom>
          <a:gradFill>
            <a:gsLst>
              <a:gs pos="74000">
                <a:schemeClr val="accent2"/>
              </a:gs>
              <a:gs pos="24000">
                <a:schemeClr val="tx2"/>
              </a:gs>
            </a:gsLst>
            <a:lin ang="5400000" scaled="1"/>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27" name="Graphic 26" descr="Woman Shrugging">
            <a:extLst>
              <a:ext uri="{FF2B5EF4-FFF2-40B4-BE49-F238E27FC236}">
                <a16:creationId xmlns:a16="http://schemas.microsoft.com/office/drawing/2014/main" id="{25C5EF22-C830-4E78-9CD8-5EC37E6F10E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349977" y="2774888"/>
            <a:ext cx="785896" cy="785896"/>
          </a:xfrm>
          <a:prstGeom prst="rect">
            <a:avLst/>
          </a:prstGeom>
        </p:spPr>
      </p:pic>
      <p:sp>
        <p:nvSpPr>
          <p:cNvPr id="2" name="Rectangle: Rounded Corners 1">
            <a:extLst>
              <a:ext uri="{FF2B5EF4-FFF2-40B4-BE49-F238E27FC236}">
                <a16:creationId xmlns:a16="http://schemas.microsoft.com/office/drawing/2014/main" id="{EF186F61-9B0E-4F60-A006-5BDE90BEF7D4}"/>
              </a:ext>
            </a:extLst>
          </p:cNvPr>
          <p:cNvSpPr/>
          <p:nvPr/>
        </p:nvSpPr>
        <p:spPr>
          <a:xfrm>
            <a:off x="267698" y="4085013"/>
            <a:ext cx="5095673" cy="116862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Your teacher will now </a:t>
            </a:r>
            <a:r>
              <a:rPr lang="en-GB" sz="1600" b="1" dirty="0">
                <a:solidFill>
                  <a:schemeClr val="tx1"/>
                </a:solidFill>
                <a:ea typeface="Lato" panose="020F0502020204030203" pitchFamily="34" charset="0"/>
                <a:cs typeface="Century Gothic"/>
              </a:rPr>
              <a:t>count up your votes </a:t>
            </a:r>
            <a:r>
              <a:rPr lang="en-GB" sz="1600" dirty="0">
                <a:solidFill>
                  <a:schemeClr val="tx1"/>
                </a:solidFill>
                <a:ea typeface="Lato" panose="020F0502020204030203" pitchFamily="34" charset="0"/>
                <a:cs typeface="Century Gothic"/>
              </a:rPr>
              <a:t>and see what the result is. When you know what your class vote is, </a:t>
            </a:r>
            <a:r>
              <a:rPr lang="en-GB" sz="1600" b="1" dirty="0">
                <a:solidFill>
                  <a:schemeClr val="tx1"/>
                </a:solidFill>
                <a:ea typeface="Lato" panose="020F0502020204030203" pitchFamily="34" charset="0"/>
                <a:cs typeface="Century Gothic"/>
              </a:rPr>
              <a:t>click to see whether the Government voted the same way!</a:t>
            </a:r>
          </a:p>
        </p:txBody>
      </p:sp>
      <p:pic>
        <p:nvPicPr>
          <p:cNvPr id="6" name="Picture 5">
            <a:extLst>
              <a:ext uri="{FF2B5EF4-FFF2-40B4-BE49-F238E27FC236}">
                <a16:creationId xmlns:a16="http://schemas.microsoft.com/office/drawing/2014/main" id="{F8703FA9-0C9F-4011-A294-B2540A3A0834}"/>
              </a:ext>
            </a:extLst>
          </p:cNvPr>
          <p:cNvPicPr>
            <a:picLocks noChangeAspect="1"/>
          </p:cNvPicPr>
          <p:nvPr/>
        </p:nvPicPr>
        <p:blipFill rotWithShape="1">
          <a:blip r:embed="rId11">
            <a:duotone>
              <a:schemeClr val="bg2">
                <a:shade val="45000"/>
                <a:satMod val="135000"/>
              </a:schemeClr>
              <a:prstClr val="white"/>
            </a:duotone>
          </a:blip>
          <a:srcRect l="4727" t="14886" r="63080" b="18445"/>
          <a:stretch/>
        </p:blipFill>
        <p:spPr>
          <a:xfrm>
            <a:off x="7275870" y="4085011"/>
            <a:ext cx="1546279" cy="1168627"/>
          </a:xfrm>
          <a:prstGeom prst="roundRect">
            <a:avLst/>
          </a:prstGeom>
        </p:spPr>
      </p:pic>
      <p:pic>
        <p:nvPicPr>
          <p:cNvPr id="7" name="Picture 6">
            <a:extLst>
              <a:ext uri="{FF2B5EF4-FFF2-40B4-BE49-F238E27FC236}">
                <a16:creationId xmlns:a16="http://schemas.microsoft.com/office/drawing/2014/main" id="{BE241976-3BCD-4254-B14A-E0608E8E0446}"/>
              </a:ext>
            </a:extLst>
          </p:cNvPr>
          <p:cNvPicPr>
            <a:picLocks noChangeAspect="1"/>
          </p:cNvPicPr>
          <p:nvPr/>
        </p:nvPicPr>
        <p:blipFill rotWithShape="1">
          <a:blip r:embed="rId11">
            <a:duotone>
              <a:schemeClr val="accent2">
                <a:shade val="45000"/>
                <a:satMod val="135000"/>
              </a:schemeClr>
              <a:prstClr val="white"/>
            </a:duotone>
          </a:blip>
          <a:srcRect l="59981" t="14895" r="7825" b="18436"/>
          <a:stretch/>
        </p:blipFill>
        <p:spPr>
          <a:xfrm>
            <a:off x="5589594" y="4085011"/>
            <a:ext cx="1546279" cy="1168627"/>
          </a:xfrm>
          <a:prstGeom prst="roundRect">
            <a:avLst/>
          </a:prstGeom>
        </p:spPr>
      </p:pic>
      <p:sp>
        <p:nvSpPr>
          <p:cNvPr id="8" name="Speech Bubble: Rectangle with Corners Rounded 7">
            <a:extLst>
              <a:ext uri="{FF2B5EF4-FFF2-40B4-BE49-F238E27FC236}">
                <a16:creationId xmlns:a16="http://schemas.microsoft.com/office/drawing/2014/main" id="{5E7ADAB6-19C6-4D24-9212-C19FA382C9C4}"/>
              </a:ext>
            </a:extLst>
          </p:cNvPr>
          <p:cNvSpPr/>
          <p:nvPr/>
        </p:nvSpPr>
        <p:spPr>
          <a:xfrm>
            <a:off x="1253351" y="5428451"/>
            <a:ext cx="1804483" cy="1168626"/>
          </a:xfrm>
          <a:prstGeom prst="wedgeRoundRectCallout">
            <a:avLst>
              <a:gd name="adj1" fmla="val -58195"/>
              <a:gd name="adj2" fmla="val -27071"/>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Did you know? </a:t>
            </a:r>
          </a:p>
          <a:p>
            <a:pPr algn="ctr"/>
            <a:r>
              <a:rPr lang="en-GB" sz="1600" dirty="0">
                <a:solidFill>
                  <a:schemeClr val="tx1"/>
                </a:solidFill>
                <a:ea typeface="Lato" panose="020F0502020204030203" pitchFamily="34" charset="0"/>
                <a:cs typeface="Century Gothic"/>
              </a:rPr>
              <a:t>In parliament, “yes” votes are called “ayes.” </a:t>
            </a:r>
          </a:p>
        </p:txBody>
      </p:sp>
      <p:pic>
        <p:nvPicPr>
          <p:cNvPr id="9" name="Picture 8" descr="A picture containing graphics, clock, drawing&#10;&#10;Description automatically generated">
            <a:extLst>
              <a:ext uri="{FF2B5EF4-FFF2-40B4-BE49-F238E27FC236}">
                <a16:creationId xmlns:a16="http://schemas.microsoft.com/office/drawing/2014/main" id="{517068C7-218D-47D8-AC71-8040CE3F8C75}"/>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67698" y="5467107"/>
            <a:ext cx="780740" cy="1170196"/>
          </a:xfrm>
          <a:prstGeom prst="rect">
            <a:avLst/>
          </a:prstGeom>
        </p:spPr>
      </p:pic>
      <p:sp>
        <p:nvSpPr>
          <p:cNvPr id="28" name="Rectangle: Rounded Corners 27">
            <a:extLst>
              <a:ext uri="{FF2B5EF4-FFF2-40B4-BE49-F238E27FC236}">
                <a16:creationId xmlns:a16="http://schemas.microsoft.com/office/drawing/2014/main" id="{50EE5EE7-FBED-4825-846A-9371F7ABCB2B}"/>
              </a:ext>
            </a:extLst>
          </p:cNvPr>
          <p:cNvSpPr/>
          <p:nvPr/>
        </p:nvSpPr>
        <p:spPr>
          <a:xfrm>
            <a:off x="3209352" y="5416353"/>
            <a:ext cx="2721372" cy="117747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Final thoughts (2-3 mins)</a:t>
            </a:r>
          </a:p>
          <a:p>
            <a:pPr algn="ctr"/>
            <a:r>
              <a:rPr lang="en-GB" sz="1600" dirty="0"/>
              <a:t>55% of parliament voted no. </a:t>
            </a:r>
            <a:r>
              <a:rPr lang="en-GB" sz="1600" b="1" dirty="0"/>
              <a:t>Did your class vote the same way? </a:t>
            </a:r>
          </a:p>
        </p:txBody>
      </p:sp>
      <p:sp>
        <p:nvSpPr>
          <p:cNvPr id="19" name="Rectangle: Rounded Corners 18">
            <a:extLst>
              <a:ext uri="{FF2B5EF4-FFF2-40B4-BE49-F238E27FC236}">
                <a16:creationId xmlns:a16="http://schemas.microsoft.com/office/drawing/2014/main" id="{E25ACDF7-741E-4610-85E0-A2366A7DDB02}"/>
              </a:ext>
            </a:extLst>
          </p:cNvPr>
          <p:cNvSpPr/>
          <p:nvPr/>
        </p:nvSpPr>
        <p:spPr>
          <a:xfrm>
            <a:off x="6100778" y="5416353"/>
            <a:ext cx="2721372" cy="117747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Reflect (2-3 mins)</a:t>
            </a:r>
          </a:p>
          <a:p>
            <a:pPr algn="ctr"/>
            <a:r>
              <a:rPr lang="en-GB" sz="1600" dirty="0">
                <a:solidFill>
                  <a:schemeClr val="bg1"/>
                </a:solidFill>
              </a:rPr>
              <a:t>How did you find that activity? Would you like to do it in real life?</a:t>
            </a:r>
          </a:p>
        </p:txBody>
      </p:sp>
    </p:spTree>
    <p:extLst>
      <p:ext uri="{BB962C8B-B14F-4D97-AF65-F5344CB8AC3E}">
        <p14:creationId xmlns:p14="http://schemas.microsoft.com/office/powerpoint/2010/main" val="1742898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500"/>
                                        <p:tgtEl>
                                          <p:spTgt spid="2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8" grpId="0"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1850592" y="1472876"/>
            <a:ext cx="1814272" cy="1105200"/>
          </a:xfrm>
        </p:spPr>
        <p:txBody>
          <a:bodyPr/>
          <a:lstStyle/>
          <a:p>
            <a:r>
              <a:rPr lang="en-GB" dirty="0"/>
              <a:t>Starter: Who am I?</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5618526" y="1384067"/>
            <a:ext cx="1980000"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5418088" y="2988245"/>
            <a:ext cx="1814272" cy="1103776"/>
          </a:xfrm>
          <a:solidFill>
            <a:schemeClr val="bg1"/>
          </a:solidFill>
        </p:spPr>
        <p:txBody>
          <a:bodyPr/>
          <a:lstStyle/>
          <a:p>
            <a:r>
              <a:rPr lang="en-GB" dirty="0"/>
              <a:t>How does it all work?</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1830553" y="3185198"/>
            <a:ext cx="1980000" cy="1180370"/>
          </a:xfrm>
          <a:solidFill>
            <a:schemeClr val="bg1"/>
          </a:solidFill>
        </p:spPr>
        <p:txBody>
          <a:bodyPr anchor="ctr"/>
          <a:lstStyle/>
          <a:p>
            <a:r>
              <a:rPr lang="en-GB" dirty="0"/>
              <a:t>A day in the life…</a:t>
            </a:r>
          </a:p>
        </p:txBody>
      </p:sp>
      <p:sp>
        <p:nvSpPr>
          <p:cNvPr id="12" name="Text Placeholder 11">
            <a:extLst>
              <a:ext uri="{FF2B5EF4-FFF2-40B4-BE49-F238E27FC236}">
                <a16:creationId xmlns:a16="http://schemas.microsoft.com/office/drawing/2014/main" id="{8EEDB934-9E34-4BEE-A11B-0EAE3D2C2978}"/>
              </a:ext>
            </a:extLst>
          </p:cNvPr>
          <p:cNvSpPr>
            <a:spLocks noGrp="1"/>
          </p:cNvSpPr>
          <p:nvPr>
            <p:ph type="body" sz="quarter" idx="18"/>
          </p:nvPr>
        </p:nvSpPr>
        <p:spPr>
          <a:xfrm>
            <a:off x="4711391" y="5404115"/>
            <a:ext cx="1980000" cy="1180800"/>
          </a:xfrm>
          <a:solidFill>
            <a:schemeClr val="accent5"/>
          </a:solidFill>
        </p:spPr>
        <p:txBody>
          <a:bodyPr/>
          <a:lstStyle/>
          <a:p>
            <a:r>
              <a:rPr lang="en-GB" dirty="0"/>
              <a:t>Vote!</a:t>
            </a:r>
          </a:p>
        </p:txBody>
      </p:sp>
      <p:sp>
        <p:nvSpPr>
          <p:cNvPr id="25" name="Text Placeholder 7">
            <a:extLst>
              <a:ext uri="{FF2B5EF4-FFF2-40B4-BE49-F238E27FC236}">
                <a16:creationId xmlns:a16="http://schemas.microsoft.com/office/drawing/2014/main" id="{6F0B21AF-928B-4418-A06A-DBBAD3FC086B}"/>
              </a:ext>
            </a:extLst>
          </p:cNvPr>
          <p:cNvSpPr txBox="1">
            <a:spLocks/>
          </p:cNvSpPr>
          <p:nvPr/>
        </p:nvSpPr>
        <p:spPr>
          <a:xfrm>
            <a:off x="1179281" y="5134586"/>
            <a:ext cx="1814272" cy="1105200"/>
          </a:xfrm>
          <a:prstGeom prst="roundRect">
            <a:avLst/>
          </a:prstGeom>
          <a:solidFill>
            <a:schemeClr val="bg1"/>
          </a:solidFill>
          <a:ln w="28575">
            <a:solidFill>
              <a:schemeClr val="tx2"/>
            </a:solidFill>
          </a:ln>
        </p:spPr>
        <p:txBody>
          <a:bodyPr anchor="ctr">
            <a:norm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A Parliamentary Debate…</a:t>
            </a:r>
          </a:p>
        </p:txBody>
      </p:sp>
      <p:pic>
        <p:nvPicPr>
          <p:cNvPr id="9" name="Picture 8" descr="A picture containing icon&#10;&#10;Description automatically generated">
            <a:extLst>
              <a:ext uri="{FF2B5EF4-FFF2-40B4-BE49-F238E27FC236}">
                <a16:creationId xmlns:a16="http://schemas.microsoft.com/office/drawing/2014/main" id="{987652E0-2E5B-4B16-97CA-ADDD7E0E9C6F}"/>
              </a:ext>
            </a:extLst>
          </p:cNvPr>
          <p:cNvPicPr>
            <a:picLocks noChangeAspect="1"/>
          </p:cNvPicPr>
          <p:nvPr/>
        </p:nvPicPr>
        <p:blipFill>
          <a:blip r:embed="rId3"/>
          <a:stretch>
            <a:fillRect/>
          </a:stretch>
        </p:blipFill>
        <p:spPr>
          <a:xfrm>
            <a:off x="6657129" y="2997772"/>
            <a:ext cx="1150463" cy="1150463"/>
          </a:xfrm>
          <a:prstGeom prst="rect">
            <a:avLst/>
          </a:prstGeom>
        </p:spPr>
      </p:pic>
      <p:pic>
        <p:nvPicPr>
          <p:cNvPr id="11" name="Picture 10" descr="A close up of a card&#10;&#10;Description automatically generated">
            <a:extLst>
              <a:ext uri="{FF2B5EF4-FFF2-40B4-BE49-F238E27FC236}">
                <a16:creationId xmlns:a16="http://schemas.microsoft.com/office/drawing/2014/main" id="{C7E4A798-557B-4323-B053-E42CF61B5A8D}"/>
              </a:ext>
            </a:extLst>
          </p:cNvPr>
          <p:cNvPicPr>
            <a:picLocks noChangeAspect="1"/>
          </p:cNvPicPr>
          <p:nvPr/>
        </p:nvPicPr>
        <p:blipFill>
          <a:blip r:embed="rId4"/>
          <a:stretch>
            <a:fillRect/>
          </a:stretch>
        </p:blipFill>
        <p:spPr>
          <a:xfrm>
            <a:off x="6300305" y="5340948"/>
            <a:ext cx="1045376" cy="1045376"/>
          </a:xfrm>
          <a:prstGeom prst="rect">
            <a:avLst/>
          </a:prstGeom>
        </p:spPr>
      </p:pic>
      <p:pic>
        <p:nvPicPr>
          <p:cNvPr id="14" name="Picture 13" descr="Icon&#10;&#10;Description automatically generated">
            <a:extLst>
              <a:ext uri="{FF2B5EF4-FFF2-40B4-BE49-F238E27FC236}">
                <a16:creationId xmlns:a16="http://schemas.microsoft.com/office/drawing/2014/main" id="{E35CCB16-1D98-4318-B118-110866AB0C2C}"/>
              </a:ext>
            </a:extLst>
          </p:cNvPr>
          <p:cNvPicPr>
            <a:picLocks noChangeAspect="1"/>
          </p:cNvPicPr>
          <p:nvPr/>
        </p:nvPicPr>
        <p:blipFill>
          <a:blip r:embed="rId5"/>
          <a:stretch>
            <a:fillRect/>
          </a:stretch>
        </p:blipFill>
        <p:spPr>
          <a:xfrm>
            <a:off x="3318956" y="1118586"/>
            <a:ext cx="1105200" cy="1105200"/>
          </a:xfrm>
          <a:prstGeom prst="rect">
            <a:avLst/>
          </a:prstGeom>
        </p:spPr>
      </p:pic>
      <p:pic>
        <p:nvPicPr>
          <p:cNvPr id="16" name="Picture 15" descr="Icon&#10;&#10;Description automatically generated">
            <a:extLst>
              <a:ext uri="{FF2B5EF4-FFF2-40B4-BE49-F238E27FC236}">
                <a16:creationId xmlns:a16="http://schemas.microsoft.com/office/drawing/2014/main" id="{5E49357E-FF6F-4FCE-9BCB-EB93F4CCC46A}"/>
              </a:ext>
            </a:extLst>
          </p:cNvPr>
          <p:cNvPicPr>
            <a:picLocks noChangeAspect="1"/>
          </p:cNvPicPr>
          <p:nvPr/>
        </p:nvPicPr>
        <p:blipFill>
          <a:blip r:embed="rId6"/>
          <a:stretch>
            <a:fillRect/>
          </a:stretch>
        </p:blipFill>
        <p:spPr>
          <a:xfrm>
            <a:off x="7335424" y="1517052"/>
            <a:ext cx="914400" cy="914400"/>
          </a:xfrm>
          <a:prstGeom prst="rect">
            <a:avLst/>
          </a:prstGeom>
        </p:spPr>
      </p:pic>
      <p:pic>
        <p:nvPicPr>
          <p:cNvPr id="18" name="Picture 17" descr="Icon&#10;&#10;Description automatically generated">
            <a:extLst>
              <a:ext uri="{FF2B5EF4-FFF2-40B4-BE49-F238E27FC236}">
                <a16:creationId xmlns:a16="http://schemas.microsoft.com/office/drawing/2014/main" id="{0F4DC178-D8C4-45BD-9E58-A9AC9F9E4B7A}"/>
              </a:ext>
            </a:extLst>
          </p:cNvPr>
          <p:cNvPicPr>
            <a:picLocks noChangeAspect="1"/>
          </p:cNvPicPr>
          <p:nvPr/>
        </p:nvPicPr>
        <p:blipFill>
          <a:blip r:embed="rId7"/>
          <a:stretch>
            <a:fillRect/>
          </a:stretch>
        </p:blipFill>
        <p:spPr>
          <a:xfrm>
            <a:off x="2635983" y="5186814"/>
            <a:ext cx="1105200" cy="1105200"/>
          </a:xfrm>
          <a:prstGeom prst="rect">
            <a:avLst/>
          </a:prstGeom>
        </p:spPr>
      </p:pic>
      <p:pic>
        <p:nvPicPr>
          <p:cNvPr id="20" name="Picture 19" descr="Icon&#10;&#10;Description automatically generated">
            <a:extLst>
              <a:ext uri="{FF2B5EF4-FFF2-40B4-BE49-F238E27FC236}">
                <a16:creationId xmlns:a16="http://schemas.microsoft.com/office/drawing/2014/main" id="{C8735824-947D-45AE-8258-8157BDD49BA7}"/>
              </a:ext>
            </a:extLst>
          </p:cNvPr>
          <p:cNvPicPr>
            <a:picLocks noChangeAspect="1"/>
          </p:cNvPicPr>
          <p:nvPr/>
        </p:nvPicPr>
        <p:blipFill>
          <a:blip r:embed="rId8"/>
          <a:stretch>
            <a:fillRect/>
          </a:stretch>
        </p:blipFill>
        <p:spPr>
          <a:xfrm>
            <a:off x="3562916" y="3270841"/>
            <a:ext cx="1009084" cy="1009084"/>
          </a:xfrm>
          <a:prstGeom prst="rect">
            <a:avLst/>
          </a:prstGeom>
        </p:spPr>
      </p:pic>
    </p:spTree>
    <p:extLst>
      <p:ext uri="{BB962C8B-B14F-4D97-AF65-F5344CB8AC3E}">
        <p14:creationId xmlns:p14="http://schemas.microsoft.com/office/powerpoint/2010/main" val="15011909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UK Parliament Week 2020 to be Celebrated Across Brentwood and Ongar - Sign  Up Now | Alex Burghart Member of Parliament for Brentwood and Ongar">
            <a:hlinkClick r:id="rId3"/>
            <a:extLst>
              <a:ext uri="{FF2B5EF4-FFF2-40B4-BE49-F238E27FC236}">
                <a16:creationId xmlns:a16="http://schemas.microsoft.com/office/drawing/2014/main" id="{C8E4B54A-9A53-4017-97B5-4570CAFF2E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695" y="4153989"/>
            <a:ext cx="3633877" cy="2364209"/>
          </a:xfrm>
          <a:prstGeom prst="roundRect">
            <a:avLst/>
          </a:prstGeom>
          <a:noFill/>
          <a:extLst>
            <a:ext uri="{909E8E84-426E-40DD-AFC4-6F175D3DCCD1}">
              <a14:hiddenFill xmlns:a14="http://schemas.microsoft.com/office/drawing/2010/main">
                <a:solidFill>
                  <a:srgbClr val="FFFFFF"/>
                </a:solidFill>
              </a14:hiddenFill>
            </a:ext>
          </a:extLst>
        </p:spPr>
      </p:pic>
      <p:sp>
        <p:nvSpPr>
          <p:cNvPr id="5" name="Rectangle: Rounded Corners 33">
            <a:extLst>
              <a:ext uri="{FF2B5EF4-FFF2-40B4-BE49-F238E27FC236}">
                <a16:creationId xmlns:a16="http://schemas.microsoft.com/office/drawing/2014/main" id="{360386B1-81E0-4528-ACAA-B41EB6ABDD30}"/>
              </a:ext>
            </a:extLst>
          </p:cNvPr>
          <p:cNvSpPr/>
          <p:nvPr/>
        </p:nvSpPr>
        <p:spPr>
          <a:xfrm>
            <a:off x="313696" y="1145914"/>
            <a:ext cx="4258304" cy="37895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US" sz="1600" b="1" dirty="0">
                <a:solidFill>
                  <a:schemeClr val="tx1"/>
                </a:solidFill>
                <a:latin typeface="Century Gothic"/>
                <a:ea typeface="Lato" panose="020F0502020204030203" pitchFamily="34" charset="0"/>
                <a:cs typeface="Century Gothic"/>
              </a:rPr>
              <a:t>Learn more: </a:t>
            </a:r>
            <a:r>
              <a:rPr lang="en-US" sz="1600" dirty="0">
                <a:solidFill>
                  <a:schemeClr val="tx1"/>
                </a:solidFill>
                <a:latin typeface="Century Gothic"/>
                <a:ea typeface="Lato" panose="020F0502020204030203" pitchFamily="34" charset="0"/>
                <a:cs typeface="Century Gothic"/>
              </a:rPr>
              <a:t>The News, made simple</a:t>
            </a:r>
          </a:p>
        </p:txBody>
      </p:sp>
      <p:sp>
        <p:nvSpPr>
          <p:cNvPr id="7" name="Rectangle: Rounded Corners 33">
            <a:extLst>
              <a:ext uri="{FF2B5EF4-FFF2-40B4-BE49-F238E27FC236}">
                <a16:creationId xmlns:a16="http://schemas.microsoft.com/office/drawing/2014/main" id="{E0FB5E42-3B4C-4C5B-9A6F-14BB79B60FAD}"/>
              </a:ext>
            </a:extLst>
          </p:cNvPr>
          <p:cNvSpPr/>
          <p:nvPr/>
        </p:nvSpPr>
        <p:spPr>
          <a:xfrm>
            <a:off x="275167" y="1604749"/>
            <a:ext cx="4572000" cy="230366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Politics and the news can be very confusing </a:t>
            </a:r>
            <a:r>
              <a:rPr lang="en-GB" sz="1600" dirty="0">
                <a:solidFill>
                  <a:schemeClr val="tx1"/>
                </a:solidFill>
                <a:latin typeface="Century Gothic"/>
                <a:ea typeface="Century Gothic"/>
                <a:cs typeface="Century Gothic"/>
                <a:sym typeface="Century Gothic"/>
              </a:rPr>
              <a:t>and we all have times where we </a:t>
            </a:r>
            <a:r>
              <a:rPr lang="en-GB" sz="1600" b="1" dirty="0">
                <a:solidFill>
                  <a:schemeClr val="tx1"/>
                </a:solidFill>
                <a:latin typeface="Century Gothic"/>
                <a:ea typeface="Century Gothic"/>
                <a:cs typeface="Century Gothic"/>
                <a:sym typeface="Century Gothic"/>
              </a:rPr>
              <a:t>struggle to get our heads round what’s going on</a:t>
            </a:r>
            <a:r>
              <a:rPr lang="en-GB" sz="1600" dirty="0">
                <a:solidFill>
                  <a:schemeClr val="tx1"/>
                </a:solidFill>
                <a:latin typeface="Century Gothic"/>
                <a:ea typeface="Century Gothic"/>
                <a:cs typeface="Century Gothic"/>
                <a:sym typeface="Century Gothic"/>
              </a:rPr>
              <a:t>. That’s where </a:t>
            </a:r>
            <a:r>
              <a:rPr lang="en-GB" sz="1600" b="1" dirty="0">
                <a:solidFill>
                  <a:schemeClr val="tx1"/>
                </a:solidFill>
                <a:latin typeface="Century Gothic"/>
                <a:ea typeface="Century Gothic"/>
                <a:cs typeface="Century Gothic"/>
                <a:sym typeface="Century Gothic"/>
              </a:rPr>
              <a:t>The Ten News </a:t>
            </a:r>
            <a:r>
              <a:rPr lang="en-GB" sz="1600" dirty="0">
                <a:solidFill>
                  <a:schemeClr val="tx1"/>
                </a:solidFill>
                <a:latin typeface="Century Gothic"/>
                <a:ea typeface="Century Gothic"/>
                <a:cs typeface="Century Gothic"/>
                <a:sym typeface="Century Gothic"/>
              </a:rPr>
              <a:t>comes in – they’re a podcast made especially for kids, by kids!  Click the </a:t>
            </a:r>
            <a:r>
              <a:rPr lang="en-GB" sz="1600" b="1" dirty="0">
                <a:solidFill>
                  <a:schemeClr val="tx1"/>
                </a:solidFill>
                <a:latin typeface="Century Gothic"/>
                <a:ea typeface="Century Gothic"/>
                <a:cs typeface="Century Gothic"/>
                <a:sym typeface="Century Gothic"/>
              </a:rPr>
              <a:t>image</a:t>
            </a:r>
            <a:r>
              <a:rPr lang="en-GB" sz="1600" dirty="0">
                <a:solidFill>
                  <a:schemeClr val="tx1"/>
                </a:solidFill>
                <a:latin typeface="Century Gothic"/>
                <a:ea typeface="Century Gothic"/>
                <a:cs typeface="Century Gothic"/>
                <a:sym typeface="Century Gothic"/>
              </a:rPr>
              <a:t> to check out their </a:t>
            </a:r>
            <a:r>
              <a:rPr lang="en-GB" sz="1600" b="1" dirty="0">
                <a:solidFill>
                  <a:schemeClr val="tx1"/>
                </a:solidFill>
                <a:latin typeface="Century Gothic"/>
                <a:ea typeface="Century Gothic"/>
                <a:cs typeface="Century Gothic"/>
                <a:sym typeface="Century Gothic"/>
              </a:rPr>
              <a:t>website </a:t>
            </a:r>
            <a:r>
              <a:rPr lang="en-GB" sz="1600" dirty="0">
                <a:solidFill>
                  <a:schemeClr val="tx1"/>
                </a:solidFill>
                <a:latin typeface="Century Gothic"/>
                <a:ea typeface="Century Gothic"/>
                <a:cs typeface="Century Gothic"/>
                <a:sym typeface="Century Gothic"/>
              </a:rPr>
              <a:t>and listen to their </a:t>
            </a:r>
            <a:r>
              <a:rPr lang="en-GB" sz="1600" b="1" dirty="0">
                <a:solidFill>
                  <a:schemeClr val="tx1"/>
                </a:solidFill>
                <a:latin typeface="Century Gothic"/>
                <a:ea typeface="Century Gothic"/>
                <a:cs typeface="Century Gothic"/>
                <a:sym typeface="Century Gothic"/>
              </a:rPr>
              <a:t>news show that’s only 10 minutes long!</a:t>
            </a:r>
            <a:endParaRPr lang="en-GB" sz="1600" dirty="0">
              <a:solidFill>
                <a:schemeClr val="tx1"/>
              </a:solidFill>
              <a:latin typeface="Century Gothic"/>
              <a:ea typeface="Century Gothic"/>
              <a:cs typeface="Century Gothic"/>
              <a:sym typeface="Century Gothic"/>
            </a:endParaRPr>
          </a:p>
        </p:txBody>
      </p:sp>
      <p:sp>
        <p:nvSpPr>
          <p:cNvPr id="9" name="Rectangle: Rounded Corners 18">
            <a:extLst>
              <a:ext uri="{FF2B5EF4-FFF2-40B4-BE49-F238E27FC236}">
                <a16:creationId xmlns:a16="http://schemas.microsoft.com/office/drawing/2014/main" id="{B2CD602F-0645-47A4-ABD5-ECAB362D9549}"/>
              </a:ext>
            </a:extLst>
          </p:cNvPr>
          <p:cNvSpPr/>
          <p:nvPr/>
        </p:nvSpPr>
        <p:spPr>
          <a:xfrm>
            <a:off x="4328055" y="3973187"/>
            <a:ext cx="4698193" cy="252989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defRPr/>
            </a:pPr>
            <a:r>
              <a:rPr lang="en-GB" sz="1600" b="1" dirty="0">
                <a:solidFill>
                  <a:schemeClr val="tx1"/>
                </a:solidFill>
                <a:ea typeface="Lato" panose="020F0502020204030203" pitchFamily="34" charset="0"/>
                <a:cs typeface="Century Gothic"/>
              </a:rPr>
              <a:t>Career Spotlight: </a:t>
            </a:r>
          </a:p>
          <a:p>
            <a:pPr algn="ctr">
              <a:defRPr/>
            </a:pPr>
            <a:endParaRPr lang="en-GB" sz="1600" b="1" dirty="0">
              <a:solidFill>
                <a:schemeClr val="tx1"/>
              </a:solidFill>
              <a:ea typeface="Lato" panose="020F0502020204030203" pitchFamily="34" charset="0"/>
              <a:cs typeface="Century Gothic"/>
            </a:endParaRPr>
          </a:p>
          <a:p>
            <a:pPr algn="ctr">
              <a:defRPr/>
            </a:pPr>
            <a:r>
              <a:rPr lang="en-GB" sz="1600" dirty="0">
                <a:solidFill>
                  <a:schemeClr val="tx1"/>
                </a:solidFill>
                <a:ea typeface="Lato" panose="020F0502020204030203" pitchFamily="34" charset="0"/>
                <a:cs typeface="Century Gothic"/>
              </a:rPr>
              <a:t>Your </a:t>
            </a:r>
            <a:r>
              <a:rPr lang="en-GB" sz="1600" b="1" dirty="0">
                <a:solidFill>
                  <a:schemeClr val="tx1"/>
                </a:solidFill>
                <a:ea typeface="Lato" panose="020F0502020204030203" pitchFamily="34" charset="0"/>
                <a:cs typeface="Century Gothic"/>
              </a:rPr>
              <a:t>career in politics </a:t>
            </a:r>
            <a:r>
              <a:rPr lang="en-GB" sz="1600" dirty="0">
                <a:solidFill>
                  <a:schemeClr val="tx1"/>
                </a:solidFill>
                <a:ea typeface="Lato" panose="020F0502020204030203" pitchFamily="34" charset="0"/>
                <a:cs typeface="Century Gothic"/>
              </a:rPr>
              <a:t>could start with Parliament Week! Click the image to find out more about </a:t>
            </a:r>
            <a:r>
              <a:rPr lang="en-GB" sz="1600" b="1" dirty="0">
                <a:solidFill>
                  <a:schemeClr val="tx1"/>
                </a:solidFill>
                <a:ea typeface="Lato" panose="020F0502020204030203" pitchFamily="34" charset="0"/>
                <a:cs typeface="Century Gothic"/>
              </a:rPr>
              <a:t>the impact it’s had on groups around the UK</a:t>
            </a:r>
            <a:r>
              <a:rPr lang="en-GB" sz="1600" dirty="0">
                <a:solidFill>
                  <a:schemeClr val="tx1"/>
                </a:solidFill>
                <a:ea typeface="Lato" panose="020F0502020204030203" pitchFamily="34" charset="0"/>
                <a:cs typeface="Century Gothic"/>
              </a:rPr>
              <a:t>, including children and young people. Alternatively, click the icon to head straight to the </a:t>
            </a:r>
            <a:r>
              <a:rPr lang="en-GB" sz="1600" b="1" dirty="0">
                <a:solidFill>
                  <a:schemeClr val="tx1"/>
                </a:solidFill>
                <a:ea typeface="Lato" panose="020F0502020204030203" pitchFamily="34" charset="0"/>
                <a:cs typeface="Century Gothic"/>
              </a:rPr>
              <a:t>Parliament Week UK website to see how else you can get involved</a:t>
            </a:r>
            <a:r>
              <a:rPr lang="en-GB" sz="1600" dirty="0">
                <a:solidFill>
                  <a:schemeClr val="tx1"/>
                </a:solidFill>
                <a:ea typeface="Lato" panose="020F0502020204030203" pitchFamily="34" charset="0"/>
                <a:cs typeface="Century Gothic"/>
              </a:rPr>
              <a:t>.</a:t>
            </a:r>
          </a:p>
        </p:txBody>
      </p:sp>
      <p:sp>
        <p:nvSpPr>
          <p:cNvPr id="11" name="Rectangle: Rounded Corners 18">
            <a:extLst>
              <a:ext uri="{FF2B5EF4-FFF2-40B4-BE49-F238E27FC236}">
                <a16:creationId xmlns:a16="http://schemas.microsoft.com/office/drawing/2014/main" id="{0EAE4BEF-3B2A-4D83-B498-059B35510E4F}"/>
              </a:ext>
            </a:extLst>
          </p:cNvPr>
          <p:cNvSpPr/>
          <p:nvPr/>
        </p:nvSpPr>
        <p:spPr>
          <a:xfrm>
            <a:off x="3436068" y="3988302"/>
            <a:ext cx="696044" cy="55325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defRPr/>
            </a:pPr>
            <a:r>
              <a:rPr lang="en-GB" sz="1500" b="1" kern="0" dirty="0">
                <a:solidFill>
                  <a:srgbClr val="000000"/>
                </a:solidFill>
                <a:latin typeface="Century Gothic"/>
                <a:ea typeface="Lato" panose="020F0502020204030203" pitchFamily="34" charset="0"/>
                <a:cs typeface="Century Gothic"/>
                <a:sym typeface="Arial"/>
              </a:rPr>
              <a:t>0:00-0:55</a:t>
            </a:r>
          </a:p>
        </p:txBody>
      </p:sp>
      <p:sp>
        <p:nvSpPr>
          <p:cNvPr id="19" name="TextBox 18">
            <a:extLst>
              <a:ext uri="{FF2B5EF4-FFF2-40B4-BE49-F238E27FC236}">
                <a16:creationId xmlns:a16="http://schemas.microsoft.com/office/drawing/2014/main" id="{F2DEA2AC-09B0-4228-AF42-08A06722EECE}"/>
              </a:ext>
            </a:extLst>
          </p:cNvPr>
          <p:cNvSpPr txBox="1"/>
          <p:nvPr/>
        </p:nvSpPr>
        <p:spPr>
          <a:xfrm>
            <a:off x="275166" y="6598083"/>
            <a:ext cx="4572000" cy="215444"/>
          </a:xfrm>
          <a:prstGeom prst="rect">
            <a:avLst/>
          </a:prstGeom>
          <a:noFill/>
        </p:spPr>
        <p:txBody>
          <a:bodyPr wrap="square" anchor="ctr">
            <a:spAutoFit/>
          </a:bodyPr>
          <a:lstStyle/>
          <a:p>
            <a:r>
              <a:rPr lang="en-GB" sz="800" dirty="0">
                <a:hlinkClick r:id="rId3"/>
              </a:rPr>
              <a:t>https://safeshare.tv/x/uQmcfq-HpnA</a:t>
            </a:r>
            <a:r>
              <a:rPr lang="en-GB" sz="800" dirty="0"/>
              <a:t> </a:t>
            </a:r>
          </a:p>
        </p:txBody>
      </p:sp>
      <p:pic>
        <p:nvPicPr>
          <p:cNvPr id="21" name="Picture 6" descr="Ask Question icon">
            <a:hlinkClick r:id="rId5"/>
            <a:extLst>
              <a:ext uri="{FF2B5EF4-FFF2-40B4-BE49-F238E27FC236}">
                <a16:creationId xmlns:a16="http://schemas.microsoft.com/office/drawing/2014/main" id="{08712279-FCCC-4F84-81DF-4DC778E07055}"/>
              </a:ext>
            </a:extLst>
          </p:cNvPr>
          <p:cNvPicPr>
            <a:picLocks noChangeAspect="1" noChangeArrowheads="1"/>
          </p:cNvPicPr>
          <p:nvPr/>
        </p:nvPicPr>
        <p:blipFill>
          <a:blip r:embed="rId6">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143035" y="5728274"/>
            <a:ext cx="1085253" cy="108525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hlinkClick r:id="rId7"/>
            <a:extLst>
              <a:ext uri="{FF2B5EF4-FFF2-40B4-BE49-F238E27FC236}">
                <a16:creationId xmlns:a16="http://schemas.microsoft.com/office/drawing/2014/main" id="{E1AE94F9-3CE8-471F-8C65-77BD6204BD68}"/>
              </a:ext>
            </a:extLst>
          </p:cNvPr>
          <p:cNvPicPr>
            <a:picLocks noChangeAspect="1"/>
          </p:cNvPicPr>
          <p:nvPr/>
        </p:nvPicPr>
        <p:blipFill rotWithShape="1">
          <a:blip r:embed="rId8"/>
          <a:srcRect l="47293" t="7949" r="2707" b="31893"/>
          <a:stretch/>
        </p:blipFill>
        <p:spPr>
          <a:xfrm>
            <a:off x="5497385" y="1821404"/>
            <a:ext cx="3287386" cy="1876501"/>
          </a:xfrm>
          <a:prstGeom prst="roundRect">
            <a:avLst/>
          </a:prstGeom>
        </p:spPr>
      </p:pic>
      <p:pic>
        <p:nvPicPr>
          <p:cNvPr id="1026" name="Picture 2" descr="The Ten News">
            <a:hlinkClick r:id="rId7"/>
            <a:extLst>
              <a:ext uri="{FF2B5EF4-FFF2-40B4-BE49-F238E27FC236}">
                <a16:creationId xmlns:a16="http://schemas.microsoft.com/office/drawing/2014/main" id="{2C84B073-7942-4F0B-B04F-F77FDE84355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47166" y="1095845"/>
            <a:ext cx="1300439" cy="1300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1855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C3D62E-8929-4448-A9F3-4052F8E6B03F}"/>
              </a:ext>
            </a:extLst>
          </p:cNvPr>
          <p:cNvSpPr>
            <a:spLocks noGrp="1"/>
          </p:cNvSpPr>
          <p:nvPr>
            <p:ph type="body" sz="quarter" idx="14"/>
          </p:nvPr>
        </p:nvSpPr>
        <p:spPr/>
        <p:txBody>
          <a:bodyPr>
            <a:normAutofit/>
          </a:bodyPr>
          <a:lstStyle/>
          <a:p>
            <a:r>
              <a:rPr lang="en-GB" sz="1800" dirty="0"/>
              <a:t>You can impact laws and change the country for the better.</a:t>
            </a:r>
          </a:p>
          <a:p>
            <a:r>
              <a:rPr lang="en-GB" sz="1800" dirty="0"/>
              <a:t>You get a real say in how the country is being run, and can help lots of people.</a:t>
            </a:r>
          </a:p>
          <a:p>
            <a:r>
              <a:rPr lang="en-GB" sz="1800" dirty="0"/>
              <a:t>I think I could do a really good job at making decisions for the country. </a:t>
            </a:r>
          </a:p>
          <a:p>
            <a:r>
              <a:rPr lang="en-GB" sz="1800" dirty="0"/>
              <a:t>… </a:t>
            </a:r>
          </a:p>
        </p:txBody>
      </p:sp>
      <p:sp>
        <p:nvSpPr>
          <p:cNvPr id="3" name="Text Placeholder 2">
            <a:extLst>
              <a:ext uri="{FF2B5EF4-FFF2-40B4-BE49-F238E27FC236}">
                <a16:creationId xmlns:a16="http://schemas.microsoft.com/office/drawing/2014/main" id="{5F896346-1F95-4276-80D0-42E7027AE95A}"/>
              </a:ext>
            </a:extLst>
          </p:cNvPr>
          <p:cNvSpPr>
            <a:spLocks noGrp="1"/>
          </p:cNvSpPr>
          <p:nvPr>
            <p:ph type="body" sz="quarter" idx="15"/>
          </p:nvPr>
        </p:nvSpPr>
        <p:spPr>
          <a:xfrm>
            <a:off x="4589463" y="2132743"/>
            <a:ext cx="4141787" cy="4003736"/>
          </a:xfrm>
        </p:spPr>
        <p:txBody>
          <a:bodyPr>
            <a:normAutofit/>
          </a:bodyPr>
          <a:lstStyle/>
          <a:p>
            <a:r>
              <a:rPr lang="en-GB" sz="1800" dirty="0"/>
              <a:t>It can be really hard to have to make a decision, especially when lots of people disagree with you, and might dislike you for it.</a:t>
            </a:r>
          </a:p>
          <a:p>
            <a:r>
              <a:rPr lang="en-GB" sz="1800" dirty="0"/>
              <a:t>With everything that’s going on, right now would be a terrible time to be a politician. </a:t>
            </a:r>
          </a:p>
          <a:p>
            <a:r>
              <a:rPr lang="en-GB" sz="1800" dirty="0"/>
              <a:t>It’s just not the job for me.</a:t>
            </a:r>
          </a:p>
          <a:p>
            <a:r>
              <a:rPr lang="en-GB" sz="1800" dirty="0"/>
              <a:t>… </a:t>
            </a:r>
          </a:p>
        </p:txBody>
      </p:sp>
      <p:sp>
        <p:nvSpPr>
          <p:cNvPr id="4" name="Text Placeholder 3">
            <a:extLst>
              <a:ext uri="{FF2B5EF4-FFF2-40B4-BE49-F238E27FC236}">
                <a16:creationId xmlns:a16="http://schemas.microsoft.com/office/drawing/2014/main" id="{C0DD1940-7544-470B-AED7-C78420E1B457}"/>
              </a:ext>
            </a:extLst>
          </p:cNvPr>
          <p:cNvSpPr>
            <a:spLocks noGrp="1"/>
          </p:cNvSpPr>
          <p:nvPr>
            <p:ph type="body" sz="quarter" idx="4294967295"/>
          </p:nvPr>
        </p:nvSpPr>
        <p:spPr>
          <a:xfrm>
            <a:off x="1375141" y="32609"/>
            <a:ext cx="6393718" cy="713203"/>
          </a:xfrm>
          <a:prstGeom prst="rect">
            <a:avLst/>
          </a:prstGeom>
        </p:spPr>
        <p:txBody>
          <a:bodyPr/>
          <a:lstStyle/>
          <a:p>
            <a:pPr marL="0" marR="0" lvl="0" indent="0" algn="ctr" rtl="0">
              <a:spcBef>
                <a:spcPts val="0"/>
              </a:spcBef>
              <a:buSzPct val="25000"/>
              <a:buNone/>
            </a:pPr>
            <a:r>
              <a:rPr lang="en-GB" sz="2800" b="1" dirty="0">
                <a:solidFill>
                  <a:schemeClr val="bg1"/>
                </a:solidFill>
                <a:latin typeface="Century Gothic" panose="020B0502020202020204" pitchFamily="34" charset="0"/>
                <a:ea typeface="Lato"/>
                <a:cs typeface="Lato"/>
                <a:sym typeface="Lato"/>
              </a:rPr>
              <a:t>Would you want to be a politician right now?</a:t>
            </a:r>
          </a:p>
        </p:txBody>
      </p:sp>
      <p:pic>
        <p:nvPicPr>
          <p:cNvPr id="6" name="Picture 5" descr="A close up of a sign&#10;&#10;Description automatically generated">
            <a:extLst>
              <a:ext uri="{FF2B5EF4-FFF2-40B4-BE49-F238E27FC236}">
                <a16:creationId xmlns:a16="http://schemas.microsoft.com/office/drawing/2014/main" id="{3F422973-A11A-4DA6-A7A5-226C18F71A8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8438232" y="5060271"/>
            <a:ext cx="792844" cy="1555818"/>
          </a:xfrm>
          <a:prstGeom prst="rect">
            <a:avLst/>
          </a:prstGeom>
        </p:spPr>
      </p:pic>
    </p:spTree>
    <p:extLst>
      <p:ext uri="{BB962C8B-B14F-4D97-AF65-F5344CB8AC3E}">
        <p14:creationId xmlns:p14="http://schemas.microsoft.com/office/powerpoint/2010/main" val="12776865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ntagon 20">
            <a:extLst>
              <a:ext uri="{FF2B5EF4-FFF2-40B4-BE49-F238E27FC236}">
                <a16:creationId xmlns:a16="http://schemas.microsoft.com/office/drawing/2014/main" id="{831277A5-2819-41B6-B753-4F99C293F1A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3" name="Shape 114">
            <a:extLst>
              <a:ext uri="{FF2B5EF4-FFF2-40B4-BE49-F238E27FC236}">
                <a16:creationId xmlns:a16="http://schemas.microsoft.com/office/drawing/2014/main" id="{F5E0DA53-76EF-4CEB-A241-7C9F0C34585D}"/>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7" name="Shape 246">
            <a:extLst>
              <a:ext uri="{FF2B5EF4-FFF2-40B4-BE49-F238E27FC236}">
                <a16:creationId xmlns:a16="http://schemas.microsoft.com/office/drawing/2014/main" id="{435E3D6E-0CA2-4A98-B0EC-3942C4946ACC}"/>
              </a:ext>
            </a:extLst>
          </p:cNvPr>
          <p:cNvSpPr txBox="1">
            <a:spLocks/>
          </p:cNvSpPr>
          <p:nvPr/>
        </p:nvSpPr>
        <p:spPr>
          <a:xfrm>
            <a:off x="178261"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In the classroom? </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Log your class’s votes now at: </a:t>
            </a:r>
            <a:r>
              <a:rPr lang="en-GB" sz="2000" b="0" u="sng" dirty="0">
                <a:latin typeface="Century Gothic" panose="020B0502020202020204" pitchFamily="34" charset="0"/>
                <a:ea typeface="Lato" panose="020F0502020204030203" pitchFamily="34" charset="0"/>
                <a:cs typeface="Lato" panose="020F0502020204030203" pitchFamily="34" charset="0"/>
                <a:sym typeface="Calibri"/>
                <a:hlinkClick r:id="rId3"/>
              </a:rPr>
              <a:t>www.votesforschools.com/login/teacher</a:t>
            </a:r>
            <a:endParaRPr lang="en-GB" sz="2000" b="0" dirty="0">
              <a:latin typeface="Century Gothic" panose="020B0502020202020204" pitchFamily="34" charset="0"/>
              <a:ea typeface="Lato" panose="020F0502020204030203" pitchFamily="34" charset="0"/>
              <a:cs typeface="Lato" panose="020F0502020204030203" pitchFamily="34" charset="0"/>
              <a:sym typeface="Calibri"/>
            </a:endParaRPr>
          </a:p>
        </p:txBody>
      </p:sp>
      <p:pic>
        <p:nvPicPr>
          <p:cNvPr id="9" name="Picture 8" descr="A picture containing clock, drawing&#10;&#10;Description automatically generated">
            <a:extLst>
              <a:ext uri="{FF2B5EF4-FFF2-40B4-BE49-F238E27FC236}">
                <a16:creationId xmlns:a16="http://schemas.microsoft.com/office/drawing/2014/main" id="{913C123E-5722-4672-B16A-55343B90FF9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pic>
        <p:nvPicPr>
          <p:cNvPr id="11" name="Picture 10" descr="A screen shot of a computer&#10;&#10;Description automatically generated">
            <a:hlinkClick r:id="rId5"/>
            <a:extLst>
              <a:ext uri="{FF2B5EF4-FFF2-40B4-BE49-F238E27FC236}">
                <a16:creationId xmlns:a16="http://schemas.microsoft.com/office/drawing/2014/main" id="{EC83E7F1-F70B-4212-9C8C-3C4E4C66522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535396" y="3003946"/>
            <a:ext cx="1689717" cy="2145791"/>
          </a:xfrm>
          <a:prstGeom prst="rect">
            <a:avLst/>
          </a:prstGeom>
        </p:spPr>
      </p:pic>
      <p:sp>
        <p:nvSpPr>
          <p:cNvPr id="13" name="Rectangle: Rounded Corners 12">
            <a:hlinkClick r:id="rId5"/>
            <a:extLst>
              <a:ext uri="{FF2B5EF4-FFF2-40B4-BE49-F238E27FC236}">
                <a16:creationId xmlns:a16="http://schemas.microsoft.com/office/drawing/2014/main" id="{F9195C65-7379-46EA-92C8-555957A374D4}"/>
              </a:ext>
            </a:extLst>
          </p:cNvPr>
          <p:cNvSpPr/>
          <p:nvPr/>
        </p:nvSpPr>
        <p:spPr>
          <a:xfrm>
            <a:off x="400681" y="5319996"/>
            <a:ext cx="3948897" cy="817245"/>
          </a:xfrm>
          <a:prstGeom prst="roundRect">
            <a:avLst/>
          </a:prstGeom>
          <a:solidFill>
            <a:schemeClr val="bg2"/>
          </a:solidFill>
          <a:ln w="28575">
            <a:solidFill>
              <a:schemeClr val="tx2"/>
            </a:solidFill>
          </a:ln>
        </p:spPr>
        <p:txBody>
          <a:bodyPr wrap="square">
            <a:spAutoFit/>
          </a:bodyPr>
          <a:lstStyle/>
          <a:p>
            <a:pPr algn="ctr"/>
            <a:r>
              <a:rPr lang="en-GB" sz="1400" b="1" dirty="0">
                <a:solidFill>
                  <a:srgbClr val="060505"/>
                </a:solidFill>
                <a:latin typeface="Century Gothic" panose="020B0502020202020204" pitchFamily="34" charset="0"/>
              </a:rPr>
              <a:t>Not sure how? </a:t>
            </a:r>
          </a:p>
          <a:p>
            <a:pPr algn="ctr"/>
            <a:r>
              <a:rPr lang="en-GB" sz="1400" dirty="0">
                <a:solidFill>
                  <a:srgbClr val="060505"/>
                </a:solidFill>
                <a:latin typeface="Century Gothic" panose="020B0502020202020204" pitchFamily="34" charset="0"/>
              </a:rPr>
              <a:t>Click the ballot box to see a video on how to log your votes! </a:t>
            </a:r>
          </a:p>
        </p:txBody>
      </p:sp>
      <p:sp>
        <p:nvSpPr>
          <p:cNvPr id="15" name="Shape 246">
            <a:extLst>
              <a:ext uri="{FF2B5EF4-FFF2-40B4-BE49-F238E27FC236}">
                <a16:creationId xmlns:a16="http://schemas.microsoft.com/office/drawing/2014/main" id="{08A7C21F-E32A-4A37-8C5E-6E109BEF783D}"/>
              </a:ext>
            </a:extLst>
          </p:cNvPr>
          <p:cNvSpPr txBox="1">
            <a:spLocks/>
          </p:cNvSpPr>
          <p:nvPr/>
        </p:nvSpPr>
        <p:spPr>
          <a:xfrm>
            <a:off x="4676125"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At home?</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Follow this link to vote: </a:t>
            </a:r>
            <a:r>
              <a:rPr lang="en-GB" sz="2000" b="0" dirty="0">
                <a:latin typeface="Century Gothic" panose="020B0502020202020204" pitchFamily="34" charset="0"/>
                <a:ea typeface="Lato" panose="020F0502020204030203" pitchFamily="34" charset="0"/>
                <a:cs typeface="Lato" panose="020F0502020204030203" pitchFamily="34" charset="0"/>
                <a:sym typeface="Calibri"/>
                <a:hlinkClick r:id="rId7"/>
              </a:rPr>
              <a:t>https://www.surveymonkey.co.uk/r/vfs-primary-parliament-week</a:t>
            </a:r>
            <a:r>
              <a:rPr lang="en-GB" sz="2000" b="0"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7" name="Rectangle: Rounded Corners 16">
            <a:extLst>
              <a:ext uri="{FF2B5EF4-FFF2-40B4-BE49-F238E27FC236}">
                <a16:creationId xmlns:a16="http://schemas.microsoft.com/office/drawing/2014/main" id="{954288BD-C3D9-4459-A57A-81200830D798}"/>
              </a:ext>
            </a:extLst>
          </p:cNvPr>
          <p:cNvSpPr/>
          <p:nvPr/>
        </p:nvSpPr>
        <p:spPr>
          <a:xfrm>
            <a:off x="4846483" y="5319996"/>
            <a:ext cx="3948897" cy="817245"/>
          </a:xfrm>
          <a:prstGeom prst="roundRect">
            <a:avLst/>
          </a:prstGeom>
          <a:solidFill>
            <a:schemeClr val="accent1"/>
          </a:solidFill>
          <a:ln w="28575">
            <a:solidFill>
              <a:schemeClr val="accent2"/>
            </a:solidFill>
          </a:ln>
        </p:spPr>
        <p:txBody>
          <a:bodyPr wrap="square">
            <a:spAutoFit/>
          </a:bodyPr>
          <a:lstStyle/>
          <a:p>
            <a:pPr algn="ctr"/>
            <a:r>
              <a:rPr lang="en-GB" sz="1400" b="1" dirty="0">
                <a:solidFill>
                  <a:srgbClr val="060505"/>
                </a:solidFill>
                <a:latin typeface="Century Gothic" panose="020B0502020202020204" pitchFamily="34" charset="0"/>
              </a:rPr>
              <a:t>Having trouble? </a:t>
            </a:r>
          </a:p>
          <a:p>
            <a:pPr algn="ctr"/>
            <a:r>
              <a:rPr lang="en-GB" sz="1400" dirty="0">
                <a:solidFill>
                  <a:srgbClr val="060505"/>
                </a:solidFill>
                <a:latin typeface="Century Gothic" panose="020B0502020202020204" pitchFamily="34" charset="0"/>
              </a:rPr>
              <a:t>Copy and paste the link into your internet browser! </a:t>
            </a:r>
          </a:p>
        </p:txBody>
      </p:sp>
      <p:sp>
        <p:nvSpPr>
          <p:cNvPr id="23" name="Rectangle: Rounded Corners 22">
            <a:hlinkClick r:id="rId5"/>
            <a:extLst>
              <a:ext uri="{FF2B5EF4-FFF2-40B4-BE49-F238E27FC236}">
                <a16:creationId xmlns:a16="http://schemas.microsoft.com/office/drawing/2014/main" id="{923F34C6-69B0-4494-9476-24E69C88EF39}"/>
              </a:ext>
            </a:extLst>
          </p:cNvPr>
          <p:cNvSpPr/>
          <p:nvPr/>
        </p:nvSpPr>
        <p:spPr>
          <a:xfrm>
            <a:off x="400681" y="6307500"/>
            <a:ext cx="8394699" cy="306467"/>
          </a:xfrm>
          <a:prstGeom prst="roundRect">
            <a:avLst/>
          </a:prstGeom>
          <a:solidFill>
            <a:schemeClr val="accent4"/>
          </a:solidFill>
          <a:ln w="28575">
            <a:solidFill>
              <a:schemeClr val="bg1">
                <a:lumMod val="50000"/>
              </a:schemeClr>
            </a:solidFill>
          </a:ln>
        </p:spPr>
        <p:txBody>
          <a:bodyPr wrap="square" anchor="ctr">
            <a:spAutoFit/>
          </a:bodyPr>
          <a:lstStyle/>
          <a:p>
            <a:pPr algn="ctr"/>
            <a:r>
              <a:rPr lang="en-GB" sz="1200" dirty="0">
                <a:solidFill>
                  <a:srgbClr val="060505"/>
                </a:solidFill>
                <a:latin typeface="Century Gothic" panose="020B0502020202020204" pitchFamily="34" charset="0"/>
              </a:rPr>
              <a:t>If you have any issues, feedback or comments, email </a:t>
            </a:r>
            <a:r>
              <a:rPr lang="en-GB" sz="1200" b="1" dirty="0">
                <a:solidFill>
                  <a:schemeClr val="tx2"/>
                </a:solidFill>
                <a:latin typeface="Century Gothic" panose="020B0502020202020204" pitchFamily="34" charset="0"/>
                <a:hlinkClick r:id="rId8">
                  <a:extLst>
                    <a:ext uri="{A12FA001-AC4F-418D-AE19-62706E023703}">
                      <ahyp:hlinkClr xmlns:ahyp="http://schemas.microsoft.com/office/drawing/2018/hyperlinkcolor" val="tx"/>
                    </a:ext>
                  </a:extLst>
                </a:hlinkClick>
              </a:rPr>
              <a:t>amy@votesforschools.com</a:t>
            </a:r>
            <a:r>
              <a:rPr lang="en-GB" sz="1200" dirty="0">
                <a:solidFill>
                  <a:srgbClr val="060505"/>
                </a:solidFill>
                <a:latin typeface="Century Gothic" panose="020B0502020202020204" pitchFamily="34" charset="0"/>
              </a:rPr>
              <a:t>.</a:t>
            </a:r>
          </a:p>
        </p:txBody>
      </p:sp>
      <p:pic>
        <p:nvPicPr>
          <p:cNvPr id="25" name="Picture 24" descr="A picture containing drawing&#10;&#10;Description automatically generated">
            <a:hlinkClick r:id="rId7"/>
            <a:extLst>
              <a:ext uri="{FF2B5EF4-FFF2-40B4-BE49-F238E27FC236}">
                <a16:creationId xmlns:a16="http://schemas.microsoft.com/office/drawing/2014/main" id="{D12FD32F-E757-477C-93E4-EE5E7AEA077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696535" y="3088732"/>
            <a:ext cx="2248794" cy="2058096"/>
          </a:xfrm>
          <a:prstGeom prst="rect">
            <a:avLst/>
          </a:prstGeom>
        </p:spPr>
      </p:pic>
    </p:spTree>
    <p:extLst>
      <p:ext uri="{BB962C8B-B14F-4D97-AF65-F5344CB8AC3E}">
        <p14:creationId xmlns:p14="http://schemas.microsoft.com/office/powerpoint/2010/main" val="2700702201"/>
      </p:ext>
    </p:extLst>
  </p:cSld>
  <p:clrMapOvr>
    <a:masterClrMapping/>
  </p:clrMapOvr>
</p:sld>
</file>

<file path=ppt/theme/theme1.xml><?xml version="1.0" encoding="utf-8"?>
<a:theme xmlns:a="http://schemas.openxmlformats.org/drawingml/2006/main" name="VfS Primary 2021">
  <a:themeElements>
    <a:clrScheme name="Custom 10">
      <a:dk1>
        <a:srgbClr val="FFFFFF"/>
      </a:dk1>
      <a:lt1>
        <a:srgbClr val="000000"/>
      </a:lt1>
      <a:dk2>
        <a:srgbClr val="DDE8F6"/>
      </a:dk2>
      <a:lt2>
        <a:srgbClr val="5E84F1"/>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VfS Secondary 2021">
  <a:themeElements>
    <a:clrScheme name="Custom 11">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B0EDE0"/>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College 2021">
  <a:themeElements>
    <a:clrScheme name="Custom 12">
      <a:dk1>
        <a:srgbClr val="FFFFFF"/>
      </a:dk1>
      <a:lt1>
        <a:srgbClr val="000000"/>
      </a:lt1>
      <a:dk2>
        <a:srgbClr val="C3EFEF"/>
      </a:dk2>
      <a:lt2>
        <a:srgbClr val="25CACC"/>
      </a:lt2>
      <a:accent1>
        <a:srgbClr val="EAB7D4"/>
      </a:accent1>
      <a:accent2>
        <a:srgbClr val="BE0F71"/>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VfS Primary V2</Template>
  <TotalTime>10605</TotalTime>
  <Words>4007</Words>
  <Application>Microsoft Office PowerPoint</Application>
  <PresentationFormat>On-screen Show (4:3)</PresentationFormat>
  <Paragraphs>397</Paragraphs>
  <Slides>31</Slides>
  <Notes>29</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31</vt:i4>
      </vt:variant>
    </vt:vector>
  </HeadingPairs>
  <TitlesOfParts>
    <vt:vector size="38" baseType="lpstr">
      <vt:lpstr>Arial</vt:lpstr>
      <vt:lpstr>Calibri</vt:lpstr>
      <vt:lpstr>Century Gothic</vt:lpstr>
      <vt:lpstr>Roboto</vt:lpstr>
      <vt:lpstr>VfS Primary 2021</vt:lpstr>
      <vt:lpstr>VfS Secondary 2021</vt:lpstr>
      <vt:lpstr>VfS College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Amy Bull</cp:lastModifiedBy>
  <cp:revision>2126</cp:revision>
  <dcterms:created xsi:type="dcterms:W3CDTF">2020-02-10T11:54:09Z</dcterms:created>
  <dcterms:modified xsi:type="dcterms:W3CDTF">2020-10-29T14:38:00Z</dcterms:modified>
</cp:coreProperties>
</file>