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81" r:id="rId2"/>
    <p:sldId id="283" r:id="rId3"/>
    <p:sldId id="258" r:id="rId4"/>
    <p:sldId id="284" r:id="rId5"/>
    <p:sldId id="274" r:id="rId6"/>
    <p:sldId id="264" r:id="rId7"/>
    <p:sldId id="276" r:id="rId8"/>
    <p:sldId id="279" r:id="rId9"/>
    <p:sldId id="282" r:id="rId10"/>
    <p:sldId id="277"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BD31"/>
    <a:srgbClr val="FFFEFB"/>
    <a:srgbClr val="B9D26D"/>
    <a:srgbClr val="F2854B"/>
    <a:srgbClr val="ED74A9"/>
    <a:srgbClr val="ED6C76"/>
    <a:srgbClr val="F29BA2"/>
    <a:srgbClr val="FAB000"/>
    <a:srgbClr val="E52121"/>
    <a:srgbClr val="0774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1" d="100"/>
          <a:sy n="111" d="100"/>
        </p:scale>
        <p:origin x="282" y="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2256" y="1743930"/>
            <a:ext cx="7703388" cy="4431983"/>
          </a:xfrm>
          <a:prstGeom prst="rect">
            <a:avLst/>
          </a:prstGeom>
        </p:spPr>
        <p:txBody>
          <a:bodyPr wrap="square" lIns="0" tIns="0" rIns="0" bIns="0">
            <a:spAutoFit/>
          </a:bodyPr>
          <a:lstStyle/>
          <a:p>
            <a:r>
              <a:rPr lang="en-GB" sz="1600" dirty="0" smtClean="0"/>
              <a:t>Hello everyone, </a:t>
            </a:r>
          </a:p>
          <a:p>
            <a:endParaRPr lang="en-GB" sz="1600" dirty="0"/>
          </a:p>
          <a:p>
            <a:r>
              <a:rPr lang="en-GB" sz="1600" dirty="0" smtClean="0"/>
              <a:t>We hope you are all well and are taking good care of yourselves. Thank you so much for working so hard and doing so well. Your teachers and everyone in Palfrey Junior School are so proud of you. </a:t>
            </a:r>
          </a:p>
          <a:p>
            <a:endParaRPr lang="en-GB" sz="1600" dirty="0"/>
          </a:p>
          <a:p>
            <a:r>
              <a:rPr lang="en-GB" sz="1600" dirty="0" smtClean="0"/>
              <a:t>So, this week is Learning week and we are celebrating all the fantastic learning and growing you have been doing from home. As a part of this celebration, we would like you to </a:t>
            </a:r>
            <a:r>
              <a:rPr lang="en-GB" sz="1600" dirty="0" smtClean="0"/>
              <a:t>create </a:t>
            </a:r>
            <a:r>
              <a:rPr lang="en-GB" sz="1600" dirty="0" smtClean="0"/>
              <a:t>an acrostic poem about Learning. You will also need to complete a ‘learning </a:t>
            </a:r>
            <a:r>
              <a:rPr lang="en-GB" sz="1600" dirty="0" smtClean="0"/>
              <a:t>tracker’.</a:t>
            </a:r>
            <a:endParaRPr lang="en-GB" sz="1600" dirty="0" smtClean="0"/>
          </a:p>
          <a:p>
            <a:endParaRPr lang="en-GB" sz="1600" dirty="0"/>
          </a:p>
          <a:p>
            <a:r>
              <a:rPr lang="en-GB" sz="1600" dirty="0" smtClean="0"/>
              <a:t>So, what is an acrostic poem? An acrostic poem is where you come up with a sentence beginning with each letter in that word. So, this week you will be making an acrostic </a:t>
            </a:r>
            <a:r>
              <a:rPr lang="en-GB" sz="1600" dirty="0" smtClean="0"/>
              <a:t>poem about all your wonderful ‘Learning</a:t>
            </a:r>
            <a:r>
              <a:rPr lang="en-GB" sz="1600" dirty="0" smtClean="0"/>
              <a:t>’. </a:t>
            </a:r>
            <a:endParaRPr lang="en-GB" sz="1600" dirty="0" smtClean="0"/>
          </a:p>
          <a:p>
            <a:endParaRPr lang="en-GB" sz="1600" dirty="0"/>
          </a:p>
          <a:p>
            <a:r>
              <a:rPr lang="en-GB" sz="1600" dirty="0" smtClean="0"/>
              <a:t>On </a:t>
            </a:r>
            <a:r>
              <a:rPr lang="en-GB" sz="1600" dirty="0" smtClean="0"/>
              <a:t>the next few slides, you will first find out what an acrostic poem is and how they are written. Then, you will have some thinking questions to help you with ideas to </a:t>
            </a:r>
            <a:r>
              <a:rPr lang="en-GB" sz="1600" dirty="0" smtClean="0"/>
              <a:t>write </a:t>
            </a:r>
            <a:r>
              <a:rPr lang="en-GB" sz="1600" dirty="0" smtClean="0"/>
              <a:t>your acrostic poem about learning. </a:t>
            </a:r>
            <a:r>
              <a:rPr lang="en-GB" sz="1600" dirty="0" smtClean="0">
                <a:sym typeface="Wingdings" panose="05000000000000000000" pitchFamily="2" charset="2"/>
              </a:rPr>
              <a:t> </a:t>
            </a:r>
            <a:endParaRPr lang="en-GB" sz="1600" dirty="0"/>
          </a:p>
        </p:txBody>
      </p:sp>
      <p:sp>
        <p:nvSpPr>
          <p:cNvPr id="3" name="Rectangle 2"/>
          <p:cNvSpPr/>
          <p:nvPr/>
        </p:nvSpPr>
        <p:spPr>
          <a:xfrm>
            <a:off x="-94891" y="103365"/>
            <a:ext cx="8712679" cy="1754326"/>
          </a:xfrm>
          <a:prstGeom prst="rect">
            <a:avLst/>
          </a:prstGeom>
          <a:noFill/>
        </p:spPr>
        <p:txBody>
          <a:bodyPr wrap="squar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Learning week - celebration</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3035477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46504" y="1769809"/>
            <a:ext cx="6374138" cy="1846659"/>
          </a:xfrm>
          <a:prstGeom prst="rect">
            <a:avLst/>
          </a:prstGeom>
        </p:spPr>
        <p:txBody>
          <a:bodyPr wrap="square" lIns="0" tIns="0" rIns="0" bIns="0">
            <a:spAutoFit/>
          </a:bodyPr>
          <a:lstStyle/>
          <a:p>
            <a:r>
              <a:rPr lang="en-GB" sz="6000" dirty="0" smtClean="0">
                <a:solidFill>
                  <a:srgbClr val="FF0000"/>
                </a:solidFill>
              </a:rPr>
              <a:t>So, what is an acrostic poem? </a:t>
            </a:r>
            <a:endParaRPr lang="en-GB" sz="6000" dirty="0">
              <a:solidFill>
                <a:srgbClr val="FF0000"/>
              </a:solidFill>
            </a:endParaRPr>
          </a:p>
        </p:txBody>
      </p:sp>
    </p:spTree>
    <p:extLst>
      <p:ext uri="{BB962C8B-B14F-4D97-AF65-F5344CB8AC3E}">
        <p14:creationId xmlns:p14="http://schemas.microsoft.com/office/powerpoint/2010/main" val="412430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Acrostic Features</a:t>
            </a:r>
          </a:p>
        </p:txBody>
      </p:sp>
      <p:sp>
        <p:nvSpPr>
          <p:cNvPr id="3" name="TextBox 2"/>
          <p:cNvSpPr txBox="1"/>
          <p:nvPr/>
        </p:nvSpPr>
        <p:spPr>
          <a:xfrm>
            <a:off x="755650" y="1214440"/>
            <a:ext cx="7632700" cy="369332"/>
          </a:xfrm>
          <a:prstGeom prst="rect">
            <a:avLst/>
          </a:prstGeom>
          <a:noFill/>
        </p:spPr>
        <p:txBody>
          <a:bodyPr wrap="square" rtlCol="0">
            <a:spAutoFit/>
          </a:bodyPr>
          <a:lstStyle/>
          <a:p>
            <a:pPr algn="ctr"/>
            <a:r>
              <a:rPr lang="en-GB" dirty="0"/>
              <a:t>What did you notice?</a:t>
            </a:r>
          </a:p>
        </p:txBody>
      </p:sp>
      <p:sp>
        <p:nvSpPr>
          <p:cNvPr id="4" name="Rectangle 3"/>
          <p:cNvSpPr/>
          <p:nvPr/>
        </p:nvSpPr>
        <p:spPr>
          <a:xfrm>
            <a:off x="3087083" y="2650657"/>
            <a:ext cx="2969833" cy="2690769"/>
          </a:xfrm>
          <a:prstGeom prst="rect">
            <a:avLst/>
          </a:prstGeom>
          <a:solidFill>
            <a:srgbClr val="EFBB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3296938" y="2890944"/>
            <a:ext cx="2973827" cy="2215991"/>
          </a:xfrm>
          <a:prstGeom prst="rect">
            <a:avLst/>
          </a:prstGeom>
        </p:spPr>
        <p:txBody>
          <a:bodyPr wrap="square" lIns="0" tIns="0" rIns="0" bIns="0">
            <a:spAutoFit/>
          </a:bodyPr>
          <a:lstStyle/>
          <a:p>
            <a:r>
              <a:rPr lang="en-GB" sz="1600" dirty="0"/>
              <a:t>It’s my favourite food</a:t>
            </a:r>
          </a:p>
          <a:p>
            <a:r>
              <a:rPr lang="en-GB" sz="1600" dirty="0"/>
              <a:t>Cold as the inside of a fridge</a:t>
            </a:r>
          </a:p>
          <a:p>
            <a:r>
              <a:rPr lang="en-GB" sz="1600" dirty="0"/>
              <a:t>Every sunny day</a:t>
            </a:r>
          </a:p>
          <a:p>
            <a:endParaRPr lang="en-GB" sz="1600" dirty="0"/>
          </a:p>
          <a:p>
            <a:r>
              <a:rPr lang="en-GB" sz="1600" dirty="0"/>
              <a:t>Can’t wait</a:t>
            </a:r>
          </a:p>
          <a:p>
            <a:r>
              <a:rPr lang="en-GB" sz="1600" dirty="0"/>
              <a:t>Running to the van</a:t>
            </a:r>
          </a:p>
          <a:p>
            <a:r>
              <a:rPr lang="en-GB" sz="1600" dirty="0"/>
              <a:t>Empty out the money</a:t>
            </a:r>
          </a:p>
          <a:p>
            <a:r>
              <a:rPr lang="en-GB" sz="1600" dirty="0"/>
              <a:t>‘Any sauce on that, love?’</a:t>
            </a:r>
          </a:p>
          <a:p>
            <a:r>
              <a:rPr lang="en-GB" sz="1600" dirty="0" err="1"/>
              <a:t>Mmmmmm</a:t>
            </a:r>
            <a:r>
              <a:rPr lang="en-GB" sz="1600" dirty="0"/>
              <a:t>, yummy!</a:t>
            </a:r>
          </a:p>
        </p:txBody>
      </p:sp>
      <p:sp>
        <p:nvSpPr>
          <p:cNvPr id="6" name="Rectangle 5"/>
          <p:cNvSpPr/>
          <p:nvPr/>
        </p:nvSpPr>
        <p:spPr>
          <a:xfrm>
            <a:off x="3296937" y="2890944"/>
            <a:ext cx="2973827" cy="2215991"/>
          </a:xfrm>
          <a:prstGeom prst="rect">
            <a:avLst/>
          </a:prstGeom>
        </p:spPr>
        <p:txBody>
          <a:bodyPr wrap="square" lIns="0" tIns="0" rIns="0" bIns="0">
            <a:spAutoFit/>
          </a:bodyPr>
          <a:lstStyle/>
          <a:p>
            <a:r>
              <a:rPr lang="en-GB" sz="1600" b="1" dirty="0">
                <a:solidFill>
                  <a:srgbClr val="C8075A"/>
                </a:solidFill>
              </a:rPr>
              <a:t>I</a:t>
            </a:r>
          </a:p>
          <a:p>
            <a:r>
              <a:rPr lang="en-GB" sz="1600" b="1" dirty="0">
                <a:solidFill>
                  <a:srgbClr val="C8075A"/>
                </a:solidFill>
              </a:rPr>
              <a:t>C</a:t>
            </a:r>
          </a:p>
          <a:p>
            <a:r>
              <a:rPr lang="en-GB" sz="1600" b="1" dirty="0">
                <a:solidFill>
                  <a:srgbClr val="C8075A"/>
                </a:solidFill>
              </a:rPr>
              <a:t>E</a:t>
            </a:r>
          </a:p>
          <a:p>
            <a:endParaRPr lang="en-GB" sz="1600" b="1" dirty="0">
              <a:solidFill>
                <a:srgbClr val="C8075A"/>
              </a:solidFill>
            </a:endParaRPr>
          </a:p>
          <a:p>
            <a:r>
              <a:rPr lang="en-GB" sz="1600" b="1" dirty="0">
                <a:solidFill>
                  <a:srgbClr val="C8075A"/>
                </a:solidFill>
              </a:rPr>
              <a:t>C</a:t>
            </a:r>
          </a:p>
          <a:p>
            <a:r>
              <a:rPr lang="en-GB" sz="1600" b="1" dirty="0">
                <a:solidFill>
                  <a:srgbClr val="C8075A"/>
                </a:solidFill>
              </a:rPr>
              <a:t>R</a:t>
            </a:r>
          </a:p>
          <a:p>
            <a:r>
              <a:rPr lang="en-GB" sz="1600" b="1" dirty="0">
                <a:solidFill>
                  <a:srgbClr val="C8075A"/>
                </a:solidFill>
              </a:rPr>
              <a:t>E</a:t>
            </a:r>
          </a:p>
          <a:p>
            <a:r>
              <a:rPr lang="en-GB" sz="1600" b="1" dirty="0">
                <a:solidFill>
                  <a:srgbClr val="C8075A"/>
                </a:solidFill>
              </a:rPr>
              <a:t> A</a:t>
            </a:r>
          </a:p>
          <a:p>
            <a:r>
              <a:rPr lang="en-GB" sz="1600" b="1" dirty="0">
                <a:solidFill>
                  <a:srgbClr val="C8075A"/>
                </a:solidFill>
              </a:rPr>
              <a:t>M</a:t>
            </a:r>
          </a:p>
        </p:txBody>
      </p:sp>
      <p:sp>
        <p:nvSpPr>
          <p:cNvPr id="7" name="Rectangle 6"/>
          <p:cNvSpPr/>
          <p:nvPr/>
        </p:nvSpPr>
        <p:spPr>
          <a:xfrm>
            <a:off x="755650" y="1812393"/>
            <a:ext cx="1912048" cy="2157102"/>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The first letter of each line spells out the poem’s theme vertically – what’s this one about?</a:t>
            </a:r>
          </a:p>
        </p:txBody>
      </p:sp>
      <p:sp>
        <p:nvSpPr>
          <p:cNvPr id="8" name="Rectangle 7"/>
          <p:cNvSpPr/>
          <p:nvPr/>
        </p:nvSpPr>
        <p:spPr>
          <a:xfrm>
            <a:off x="4803332" y="1983138"/>
            <a:ext cx="1467432" cy="49510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alliteration</a:t>
            </a:r>
          </a:p>
        </p:txBody>
      </p:sp>
      <p:sp>
        <p:nvSpPr>
          <p:cNvPr id="9" name="Rectangle 8"/>
          <p:cNvSpPr/>
          <p:nvPr/>
        </p:nvSpPr>
        <p:spPr>
          <a:xfrm>
            <a:off x="6276488" y="2650657"/>
            <a:ext cx="1467432" cy="495108"/>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simile</a:t>
            </a:r>
          </a:p>
        </p:txBody>
      </p:sp>
      <p:sp>
        <p:nvSpPr>
          <p:cNvPr id="10" name="Rectangle 9"/>
          <p:cNvSpPr/>
          <p:nvPr/>
        </p:nvSpPr>
        <p:spPr>
          <a:xfrm>
            <a:off x="6535660" y="1329506"/>
            <a:ext cx="1467432" cy="1049106"/>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Poetic devices may be used.</a:t>
            </a:r>
          </a:p>
        </p:txBody>
      </p:sp>
      <p:sp>
        <p:nvSpPr>
          <p:cNvPr id="11" name="Rectangle 10"/>
          <p:cNvSpPr/>
          <p:nvPr/>
        </p:nvSpPr>
        <p:spPr>
          <a:xfrm>
            <a:off x="4170210" y="5645067"/>
            <a:ext cx="3573710" cy="495108"/>
          </a:xfrm>
          <a:prstGeom prst="rect">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Lines can be different lengths</a:t>
            </a:r>
          </a:p>
        </p:txBody>
      </p:sp>
      <p:cxnSp>
        <p:nvCxnSpPr>
          <p:cNvPr id="14" name="Straight Arrow Connector 13"/>
          <p:cNvCxnSpPr/>
          <p:nvPr/>
        </p:nvCxnSpPr>
        <p:spPr>
          <a:xfrm>
            <a:off x="2508308" y="3011648"/>
            <a:ext cx="704675" cy="8389"/>
          </a:xfrm>
          <a:prstGeom prst="straightConnector1">
            <a:avLst/>
          </a:prstGeom>
          <a:ln w="57150">
            <a:solidFill>
              <a:srgbClr val="4DB1E3"/>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5908927" y="2803517"/>
            <a:ext cx="491873" cy="474591"/>
          </a:xfrm>
          <a:prstGeom prst="straightConnector1">
            <a:avLst/>
          </a:prstGeom>
          <a:ln w="57150">
            <a:solidFill>
              <a:srgbClr val="87BD3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4484105" y="2396074"/>
            <a:ext cx="378384" cy="509166"/>
          </a:xfrm>
          <a:prstGeom prst="straightConnector1">
            <a:avLst/>
          </a:prstGeom>
          <a:ln w="57150">
            <a:solidFill>
              <a:srgbClr val="87BD3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6150402" y="2063675"/>
            <a:ext cx="464051" cy="172833"/>
          </a:xfrm>
          <a:prstGeom prst="line">
            <a:avLst/>
          </a:prstGeom>
          <a:ln w="57150">
            <a:solidFill>
              <a:srgbClr val="87BD3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7033743" y="2228569"/>
            <a:ext cx="100332" cy="499354"/>
          </a:xfrm>
          <a:prstGeom prst="line">
            <a:avLst/>
          </a:prstGeom>
          <a:ln w="57150">
            <a:solidFill>
              <a:srgbClr val="87BD3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H="1" flipV="1">
            <a:off x="4862489" y="3559914"/>
            <a:ext cx="2553379" cy="2195661"/>
          </a:xfrm>
          <a:prstGeom prst="straightConnector1">
            <a:avLst/>
          </a:prstGeom>
          <a:ln w="57150">
            <a:solidFill>
              <a:srgbClr val="F0864A"/>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flipV="1">
            <a:off x="5508895" y="4836319"/>
            <a:ext cx="53320" cy="830378"/>
          </a:xfrm>
          <a:prstGeom prst="straightConnector1">
            <a:avLst/>
          </a:prstGeom>
          <a:ln w="57150">
            <a:solidFill>
              <a:srgbClr val="F0864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975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500"/>
                            </p:stCondLst>
                            <p:childTnLst>
                              <p:par>
                                <p:cTn id="18" presetID="22" presetClass="entr" presetSubtype="2"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p:stCondLst>
                              <p:cond delay="1500"/>
                            </p:stCondLst>
                            <p:childTnLst>
                              <p:par>
                                <p:cTn id="26" presetID="22" presetClass="entr" presetSubtype="1"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up)">
                                      <p:cBhvr>
                                        <p:cTn id="28" dur="500"/>
                                        <p:tgtEl>
                                          <p:spTgt spid="19"/>
                                        </p:tgtEl>
                                      </p:cBhvr>
                                    </p:animEffect>
                                  </p:childTnLst>
                                </p:cTn>
                              </p:par>
                            </p:childTnLst>
                          </p:cTn>
                        </p:par>
                        <p:par>
                          <p:cTn id="29" fill="hold">
                            <p:stCondLst>
                              <p:cond delay="2000"/>
                            </p:stCondLst>
                            <p:childTnLst>
                              <p:par>
                                <p:cTn id="30" presetID="22" presetClass="entr" presetSubtype="1"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up)">
                                      <p:cBhvr>
                                        <p:cTn id="32" dur="500"/>
                                        <p:tgtEl>
                                          <p:spTgt spid="23"/>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500"/>
                                        <p:tgtEl>
                                          <p:spTgt spid="9"/>
                                        </p:tgtEl>
                                      </p:cBhvr>
                                    </p:animEffect>
                                  </p:childTnLst>
                                </p:cTn>
                              </p:par>
                            </p:childTnLst>
                          </p:cTn>
                        </p:par>
                        <p:par>
                          <p:cTn id="37" fill="hold">
                            <p:stCondLst>
                              <p:cond delay="3000"/>
                            </p:stCondLst>
                            <p:childTnLst>
                              <p:par>
                                <p:cTn id="38" presetID="22" presetClass="entr" presetSubtype="2"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right)">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par>
                          <p:cTn id="46" fill="hold">
                            <p:stCondLst>
                              <p:cond delay="500"/>
                            </p:stCondLst>
                            <p:childTnLst>
                              <p:par>
                                <p:cTn id="47" presetID="22" presetClass="entr" presetSubtype="4" fill="hold"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down)">
                                      <p:cBhvr>
                                        <p:cTn id="49" dur="500"/>
                                        <p:tgtEl>
                                          <p:spTgt spid="29"/>
                                        </p:tgtEl>
                                      </p:cBhvr>
                                    </p:animEffect>
                                  </p:childTnLst>
                                </p:cTn>
                              </p:par>
                              <p:par>
                                <p:cTn id="50" presetID="22" presetClass="entr" presetSubtype="4" fill="hold" nodeType="with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wipe(down)">
                                      <p:cBhvr>
                                        <p:cTn id="5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857095" y="1652631"/>
            <a:ext cx="2969833" cy="3212984"/>
          </a:xfrm>
          <a:prstGeom prst="rect">
            <a:avLst/>
          </a:prstGeom>
          <a:solidFill>
            <a:srgbClr val="EFBB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165440" y="1652631"/>
            <a:ext cx="2307602" cy="3212984"/>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Acrostic Examples</a:t>
            </a:r>
          </a:p>
        </p:txBody>
      </p:sp>
      <p:sp>
        <p:nvSpPr>
          <p:cNvPr id="5" name="Rectangle 4"/>
          <p:cNvSpPr/>
          <p:nvPr/>
        </p:nvSpPr>
        <p:spPr>
          <a:xfrm>
            <a:off x="755650" y="1255488"/>
            <a:ext cx="7632700" cy="276999"/>
          </a:xfrm>
          <a:prstGeom prst="rect">
            <a:avLst/>
          </a:prstGeom>
        </p:spPr>
        <p:txBody>
          <a:bodyPr wrap="square" lIns="0" tIns="0" rIns="0" bIns="0">
            <a:spAutoFit/>
          </a:bodyPr>
          <a:lstStyle/>
          <a:p>
            <a:pPr algn="ctr"/>
            <a:r>
              <a:rPr lang="en-GB" dirty="0"/>
              <a:t>What is each poem about?</a:t>
            </a:r>
          </a:p>
        </p:txBody>
      </p:sp>
      <p:sp>
        <p:nvSpPr>
          <p:cNvPr id="6" name="Rectangle 5"/>
          <p:cNvSpPr/>
          <p:nvPr/>
        </p:nvSpPr>
        <p:spPr>
          <a:xfrm>
            <a:off x="1346504" y="1769809"/>
            <a:ext cx="2629878" cy="2462213"/>
          </a:xfrm>
          <a:prstGeom prst="rect">
            <a:avLst/>
          </a:prstGeom>
        </p:spPr>
        <p:txBody>
          <a:bodyPr wrap="square" lIns="0" tIns="0" rIns="0" bIns="0">
            <a:spAutoFit/>
          </a:bodyPr>
          <a:lstStyle/>
          <a:p>
            <a:r>
              <a:rPr lang="en-GB" sz="1600" dirty="0"/>
              <a:t>Revolting rhymes</a:t>
            </a:r>
          </a:p>
          <a:p>
            <a:r>
              <a:rPr lang="en-GB" sz="1600" dirty="0"/>
              <a:t>Oompa-</a:t>
            </a:r>
            <a:r>
              <a:rPr lang="en-GB" sz="1600" dirty="0" err="1"/>
              <a:t>Loompas</a:t>
            </a:r>
            <a:endParaRPr lang="en-GB" sz="1600" dirty="0"/>
          </a:p>
          <a:p>
            <a:r>
              <a:rPr lang="en-GB" sz="1600" dirty="0"/>
              <a:t>Angry farmers</a:t>
            </a:r>
          </a:p>
          <a:p>
            <a:r>
              <a:rPr lang="en-GB" sz="1600" dirty="0"/>
              <a:t>Lazy aunts</a:t>
            </a:r>
          </a:p>
          <a:p>
            <a:r>
              <a:rPr lang="en-GB" sz="1600" dirty="0"/>
              <a:t>Dangerous witches</a:t>
            </a:r>
          </a:p>
          <a:p>
            <a:endParaRPr lang="en-GB" sz="1600" dirty="0"/>
          </a:p>
          <a:p>
            <a:r>
              <a:rPr lang="en-GB" sz="1600" dirty="0"/>
              <a:t>Dream blower</a:t>
            </a:r>
          </a:p>
          <a:p>
            <a:r>
              <a:rPr lang="en-GB" sz="1600" dirty="0"/>
              <a:t>Adventurous animals</a:t>
            </a:r>
          </a:p>
          <a:p>
            <a:r>
              <a:rPr lang="en-GB" sz="1600" dirty="0"/>
              <a:t>Horrible </a:t>
            </a:r>
            <a:r>
              <a:rPr lang="en-GB" sz="1600" dirty="0" err="1"/>
              <a:t>headteacher</a:t>
            </a:r>
            <a:endParaRPr lang="en-GB" sz="1600" dirty="0"/>
          </a:p>
          <a:p>
            <a:r>
              <a:rPr lang="en-GB" sz="1600" dirty="0" err="1"/>
              <a:t>Lickable</a:t>
            </a:r>
            <a:r>
              <a:rPr lang="en-GB" sz="1600" dirty="0"/>
              <a:t> wallpaper</a:t>
            </a:r>
          </a:p>
        </p:txBody>
      </p:sp>
      <p:sp>
        <p:nvSpPr>
          <p:cNvPr id="7" name="Rectangle 6"/>
          <p:cNvSpPr/>
          <p:nvPr/>
        </p:nvSpPr>
        <p:spPr>
          <a:xfrm>
            <a:off x="5066950" y="1892918"/>
            <a:ext cx="2973827" cy="2215991"/>
          </a:xfrm>
          <a:prstGeom prst="rect">
            <a:avLst/>
          </a:prstGeom>
        </p:spPr>
        <p:txBody>
          <a:bodyPr wrap="square" lIns="0" tIns="0" rIns="0" bIns="0">
            <a:spAutoFit/>
          </a:bodyPr>
          <a:lstStyle/>
          <a:p>
            <a:r>
              <a:rPr lang="en-GB" sz="1600" dirty="0"/>
              <a:t>It’s my favourite food</a:t>
            </a:r>
          </a:p>
          <a:p>
            <a:r>
              <a:rPr lang="en-GB" sz="1600" dirty="0"/>
              <a:t>Cold as the inside of a fridge</a:t>
            </a:r>
          </a:p>
          <a:p>
            <a:r>
              <a:rPr lang="en-GB" sz="1600" dirty="0"/>
              <a:t>Every sunny day</a:t>
            </a:r>
          </a:p>
          <a:p>
            <a:endParaRPr lang="en-GB" sz="1600" dirty="0"/>
          </a:p>
          <a:p>
            <a:r>
              <a:rPr lang="en-GB" sz="1600" dirty="0"/>
              <a:t>Can’t wait</a:t>
            </a:r>
          </a:p>
          <a:p>
            <a:r>
              <a:rPr lang="en-GB" sz="1600" dirty="0"/>
              <a:t>Running to the van</a:t>
            </a:r>
          </a:p>
          <a:p>
            <a:r>
              <a:rPr lang="en-GB" sz="1600" dirty="0"/>
              <a:t>Empty out the money</a:t>
            </a:r>
          </a:p>
          <a:p>
            <a:r>
              <a:rPr lang="en-GB" sz="1600" dirty="0"/>
              <a:t>‘Any sauce on that, love?’</a:t>
            </a:r>
          </a:p>
          <a:p>
            <a:r>
              <a:rPr lang="en-GB" sz="1600" dirty="0" err="1"/>
              <a:t>Mmmmmm</a:t>
            </a:r>
            <a:r>
              <a:rPr lang="en-GB" sz="1600" dirty="0"/>
              <a:t>, yummy!</a:t>
            </a:r>
          </a:p>
        </p:txBody>
      </p:sp>
      <p:sp>
        <p:nvSpPr>
          <p:cNvPr id="9" name="Rectangle 8"/>
          <p:cNvSpPr/>
          <p:nvPr/>
        </p:nvSpPr>
        <p:spPr>
          <a:xfrm>
            <a:off x="1346504" y="1769808"/>
            <a:ext cx="2629878" cy="2462213"/>
          </a:xfrm>
          <a:prstGeom prst="rect">
            <a:avLst/>
          </a:prstGeom>
        </p:spPr>
        <p:txBody>
          <a:bodyPr wrap="square" lIns="0" tIns="0" rIns="0" bIns="0">
            <a:spAutoFit/>
          </a:bodyPr>
          <a:lstStyle/>
          <a:p>
            <a:r>
              <a:rPr lang="en-GB" sz="1600" b="1" dirty="0">
                <a:solidFill>
                  <a:srgbClr val="003F15"/>
                </a:solidFill>
              </a:rPr>
              <a:t>R</a:t>
            </a:r>
          </a:p>
          <a:p>
            <a:r>
              <a:rPr lang="en-GB" sz="1600" b="1" dirty="0">
                <a:solidFill>
                  <a:srgbClr val="003F15"/>
                </a:solidFill>
              </a:rPr>
              <a:t>O</a:t>
            </a:r>
          </a:p>
          <a:p>
            <a:r>
              <a:rPr lang="en-GB" sz="1600" b="1" dirty="0">
                <a:solidFill>
                  <a:srgbClr val="003F15"/>
                </a:solidFill>
              </a:rPr>
              <a:t>A</a:t>
            </a:r>
          </a:p>
          <a:p>
            <a:r>
              <a:rPr lang="en-GB" sz="1600" b="1" dirty="0">
                <a:solidFill>
                  <a:srgbClr val="003F15"/>
                </a:solidFill>
              </a:rPr>
              <a:t>L</a:t>
            </a:r>
          </a:p>
          <a:p>
            <a:r>
              <a:rPr lang="en-GB" sz="1600" b="1" dirty="0">
                <a:solidFill>
                  <a:srgbClr val="003F15"/>
                </a:solidFill>
              </a:rPr>
              <a:t>D</a:t>
            </a:r>
          </a:p>
          <a:p>
            <a:endParaRPr lang="en-GB" sz="1600" b="1" dirty="0">
              <a:solidFill>
                <a:srgbClr val="003F15"/>
              </a:solidFill>
            </a:endParaRPr>
          </a:p>
          <a:p>
            <a:r>
              <a:rPr lang="en-GB" sz="1600" b="1" dirty="0">
                <a:solidFill>
                  <a:srgbClr val="003F15"/>
                </a:solidFill>
              </a:rPr>
              <a:t>D</a:t>
            </a:r>
          </a:p>
          <a:p>
            <a:r>
              <a:rPr lang="en-GB" sz="1600" b="1" dirty="0">
                <a:solidFill>
                  <a:srgbClr val="003F15"/>
                </a:solidFill>
              </a:rPr>
              <a:t>A</a:t>
            </a:r>
          </a:p>
          <a:p>
            <a:r>
              <a:rPr lang="en-GB" sz="1600" b="1" dirty="0">
                <a:solidFill>
                  <a:srgbClr val="003F15"/>
                </a:solidFill>
              </a:rPr>
              <a:t>H</a:t>
            </a:r>
          </a:p>
          <a:p>
            <a:r>
              <a:rPr lang="en-GB" sz="1600" b="1" dirty="0">
                <a:solidFill>
                  <a:srgbClr val="003F15"/>
                </a:solidFill>
              </a:rPr>
              <a:t>L</a:t>
            </a:r>
          </a:p>
        </p:txBody>
      </p:sp>
      <p:sp>
        <p:nvSpPr>
          <p:cNvPr id="10" name="Rectangle 9"/>
          <p:cNvSpPr/>
          <p:nvPr/>
        </p:nvSpPr>
        <p:spPr>
          <a:xfrm>
            <a:off x="5066949" y="1892918"/>
            <a:ext cx="2973827" cy="2215991"/>
          </a:xfrm>
          <a:prstGeom prst="rect">
            <a:avLst/>
          </a:prstGeom>
        </p:spPr>
        <p:txBody>
          <a:bodyPr wrap="square" lIns="0" tIns="0" rIns="0" bIns="0">
            <a:spAutoFit/>
          </a:bodyPr>
          <a:lstStyle/>
          <a:p>
            <a:r>
              <a:rPr lang="en-GB" sz="1600" b="1" dirty="0">
                <a:solidFill>
                  <a:srgbClr val="C8075A"/>
                </a:solidFill>
              </a:rPr>
              <a:t>I</a:t>
            </a:r>
          </a:p>
          <a:p>
            <a:r>
              <a:rPr lang="en-GB" sz="1600" b="1" dirty="0">
                <a:solidFill>
                  <a:srgbClr val="C8075A"/>
                </a:solidFill>
              </a:rPr>
              <a:t>C</a:t>
            </a:r>
          </a:p>
          <a:p>
            <a:r>
              <a:rPr lang="en-GB" sz="1600" b="1" dirty="0">
                <a:solidFill>
                  <a:srgbClr val="C8075A"/>
                </a:solidFill>
              </a:rPr>
              <a:t>E</a:t>
            </a:r>
          </a:p>
          <a:p>
            <a:endParaRPr lang="en-GB" sz="1600" b="1" dirty="0">
              <a:solidFill>
                <a:srgbClr val="C8075A"/>
              </a:solidFill>
            </a:endParaRPr>
          </a:p>
          <a:p>
            <a:r>
              <a:rPr lang="en-GB" sz="1600" b="1" dirty="0">
                <a:solidFill>
                  <a:srgbClr val="C8075A"/>
                </a:solidFill>
              </a:rPr>
              <a:t>C</a:t>
            </a:r>
          </a:p>
          <a:p>
            <a:r>
              <a:rPr lang="en-GB" sz="1600" b="1" dirty="0">
                <a:solidFill>
                  <a:srgbClr val="C8075A"/>
                </a:solidFill>
              </a:rPr>
              <a:t>R</a:t>
            </a:r>
          </a:p>
          <a:p>
            <a:r>
              <a:rPr lang="en-GB" sz="1600" b="1" dirty="0">
                <a:solidFill>
                  <a:srgbClr val="C8075A"/>
                </a:solidFill>
              </a:rPr>
              <a:t>E</a:t>
            </a:r>
          </a:p>
          <a:p>
            <a:r>
              <a:rPr lang="en-GB" sz="1600" b="1" dirty="0">
                <a:solidFill>
                  <a:srgbClr val="C8075A"/>
                </a:solidFill>
              </a:rPr>
              <a:t> A</a:t>
            </a:r>
          </a:p>
          <a:p>
            <a:r>
              <a:rPr lang="en-GB" sz="1600" b="1" dirty="0">
                <a:solidFill>
                  <a:srgbClr val="C8075A"/>
                </a:solidFill>
              </a:rPr>
              <a:t>M</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0775" y="4395831"/>
            <a:ext cx="2416831" cy="1912894"/>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9105" y="4009508"/>
            <a:ext cx="1745811" cy="2468920"/>
          </a:xfrm>
          <a:prstGeom prst="rect">
            <a:avLst/>
          </a:prstGeom>
        </p:spPr>
      </p:pic>
    </p:spTree>
    <p:extLst>
      <p:ext uri="{BB962C8B-B14F-4D97-AF65-F5344CB8AC3E}">
        <p14:creationId xmlns:p14="http://schemas.microsoft.com/office/powerpoint/2010/main" val="191045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1000"/>
                                        <p:tgtEl>
                                          <p:spTgt spid="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1000"/>
                                        <p:tgtEl>
                                          <p:spTgt spid="10"/>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0885" y="1585253"/>
            <a:ext cx="3586223" cy="4701982"/>
          </a:xfrm>
          <a:prstGeom prst="rect">
            <a:avLst/>
          </a:prstGeom>
          <a:solidFill>
            <a:srgbClr val="F4C2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Acrostic Examples</a:t>
            </a:r>
          </a:p>
        </p:txBody>
      </p:sp>
      <p:sp>
        <p:nvSpPr>
          <p:cNvPr id="5" name="Rectangle 4"/>
          <p:cNvSpPr/>
          <p:nvPr/>
        </p:nvSpPr>
        <p:spPr>
          <a:xfrm>
            <a:off x="755650" y="1256422"/>
            <a:ext cx="7632700" cy="276999"/>
          </a:xfrm>
          <a:prstGeom prst="rect">
            <a:avLst/>
          </a:prstGeom>
        </p:spPr>
        <p:txBody>
          <a:bodyPr wrap="square" lIns="0" tIns="0" rIns="0" bIns="0">
            <a:spAutoFit/>
          </a:bodyPr>
          <a:lstStyle/>
          <a:p>
            <a:pPr algn="ctr"/>
            <a:r>
              <a:rPr lang="en-GB" dirty="0"/>
              <a:t>What is the poem about?</a:t>
            </a:r>
          </a:p>
        </p:txBody>
      </p:sp>
      <p:sp>
        <p:nvSpPr>
          <p:cNvPr id="6" name="Rectangle 5"/>
          <p:cNvSpPr/>
          <p:nvPr/>
        </p:nvSpPr>
        <p:spPr>
          <a:xfrm>
            <a:off x="859942" y="1593641"/>
            <a:ext cx="3661724" cy="4847481"/>
          </a:xfrm>
          <a:prstGeom prst="rect">
            <a:avLst/>
          </a:prstGeom>
        </p:spPr>
        <p:txBody>
          <a:bodyPr wrap="square" lIns="0" tIns="0" rIns="0" bIns="0">
            <a:spAutoFit/>
          </a:bodyPr>
          <a:lstStyle/>
          <a:p>
            <a:r>
              <a:rPr lang="en-GB" sz="1600" dirty="0"/>
              <a:t>Gigantic flames</a:t>
            </a:r>
          </a:p>
          <a:p>
            <a:r>
              <a:rPr lang="en-GB" sz="1600" dirty="0"/>
              <a:t>Remember 1666</a:t>
            </a:r>
          </a:p>
          <a:p>
            <a:r>
              <a:rPr lang="en-GB" sz="1600" dirty="0"/>
              <a:t>Every child knows</a:t>
            </a:r>
          </a:p>
          <a:p>
            <a:r>
              <a:rPr lang="en-GB" sz="1600" dirty="0"/>
              <a:t>Ash floated everywhere</a:t>
            </a:r>
          </a:p>
          <a:p>
            <a:r>
              <a:rPr lang="en-GB" sz="1600" dirty="0"/>
              <a:t>Thousands of homes destroyed</a:t>
            </a:r>
          </a:p>
          <a:p>
            <a:endParaRPr lang="en-GB" sz="1100" dirty="0"/>
          </a:p>
          <a:p>
            <a:r>
              <a:rPr lang="en-GB" sz="1600" dirty="0"/>
              <a:t>Flames all around</a:t>
            </a:r>
          </a:p>
          <a:p>
            <a:r>
              <a:rPr lang="en-GB" sz="1600" dirty="0"/>
              <a:t>Inside the bakery</a:t>
            </a:r>
          </a:p>
          <a:p>
            <a:r>
              <a:rPr lang="en-GB" sz="1600" dirty="0"/>
              <a:t>Red sky</a:t>
            </a:r>
          </a:p>
          <a:p>
            <a:r>
              <a:rPr lang="en-GB" sz="1600" dirty="0"/>
              <a:t>Everything covered in soot</a:t>
            </a:r>
          </a:p>
          <a:p>
            <a:endParaRPr lang="en-GB" sz="1100" dirty="0"/>
          </a:p>
          <a:p>
            <a:r>
              <a:rPr lang="en-GB" sz="1600" dirty="0"/>
              <a:t>Over the city</a:t>
            </a:r>
          </a:p>
          <a:p>
            <a:r>
              <a:rPr lang="en-GB" sz="1600" dirty="0"/>
              <a:t>From house to house</a:t>
            </a:r>
          </a:p>
          <a:p>
            <a:endParaRPr lang="en-GB" sz="1100" dirty="0"/>
          </a:p>
          <a:p>
            <a:r>
              <a:rPr lang="en-GB" sz="1600" dirty="0"/>
              <a:t>Lots of people escaped</a:t>
            </a:r>
          </a:p>
          <a:p>
            <a:r>
              <a:rPr lang="en-GB" sz="1600" dirty="0"/>
              <a:t>On foot, by boat and carriage</a:t>
            </a:r>
          </a:p>
          <a:p>
            <a:r>
              <a:rPr lang="en-GB" sz="1600" dirty="0"/>
              <a:t>Nearly every house</a:t>
            </a:r>
          </a:p>
          <a:p>
            <a:r>
              <a:rPr lang="en-GB" sz="1600" dirty="0"/>
              <a:t>Demolished</a:t>
            </a:r>
          </a:p>
          <a:p>
            <a:r>
              <a:rPr lang="en-GB" sz="1600" dirty="0"/>
              <a:t>On Pudding Lane – Help! Help! But</a:t>
            </a:r>
          </a:p>
          <a:p>
            <a:r>
              <a:rPr lang="en-GB" sz="1600" dirty="0"/>
              <a:t>Not many people died.</a:t>
            </a:r>
          </a:p>
        </p:txBody>
      </p:sp>
      <p:sp>
        <p:nvSpPr>
          <p:cNvPr id="8" name="Rectangle 7"/>
          <p:cNvSpPr/>
          <p:nvPr/>
        </p:nvSpPr>
        <p:spPr>
          <a:xfrm>
            <a:off x="859942" y="1593641"/>
            <a:ext cx="3661724" cy="4693593"/>
          </a:xfrm>
          <a:prstGeom prst="rect">
            <a:avLst/>
          </a:prstGeom>
        </p:spPr>
        <p:txBody>
          <a:bodyPr wrap="square" lIns="0" tIns="0" rIns="0" bIns="0">
            <a:spAutoFit/>
          </a:bodyPr>
          <a:lstStyle/>
          <a:p>
            <a:r>
              <a:rPr lang="en-GB" sz="1600" b="1" dirty="0">
                <a:solidFill>
                  <a:srgbClr val="E84D15"/>
                </a:solidFill>
              </a:rPr>
              <a:t>G</a:t>
            </a:r>
          </a:p>
          <a:p>
            <a:r>
              <a:rPr lang="en-GB" sz="1600" b="1" dirty="0">
                <a:solidFill>
                  <a:srgbClr val="E84D15"/>
                </a:solidFill>
              </a:rPr>
              <a:t>R</a:t>
            </a:r>
          </a:p>
          <a:p>
            <a:r>
              <a:rPr lang="en-GB" sz="1600" b="1" dirty="0">
                <a:solidFill>
                  <a:srgbClr val="E84D15"/>
                </a:solidFill>
              </a:rPr>
              <a:t>E</a:t>
            </a:r>
          </a:p>
          <a:p>
            <a:r>
              <a:rPr lang="en-GB" sz="1600" b="1" dirty="0">
                <a:solidFill>
                  <a:srgbClr val="E84D15"/>
                </a:solidFill>
              </a:rPr>
              <a:t>A</a:t>
            </a:r>
          </a:p>
          <a:p>
            <a:r>
              <a:rPr lang="en-GB" sz="1600" b="1" dirty="0">
                <a:solidFill>
                  <a:srgbClr val="E84D15"/>
                </a:solidFill>
              </a:rPr>
              <a:t>T</a:t>
            </a:r>
          </a:p>
          <a:p>
            <a:endParaRPr lang="en-GB" sz="1100" b="1" dirty="0">
              <a:solidFill>
                <a:srgbClr val="E84D15"/>
              </a:solidFill>
            </a:endParaRPr>
          </a:p>
          <a:p>
            <a:r>
              <a:rPr lang="en-GB" sz="1600" b="1" dirty="0">
                <a:solidFill>
                  <a:srgbClr val="E84D15"/>
                </a:solidFill>
              </a:rPr>
              <a:t>F</a:t>
            </a:r>
          </a:p>
          <a:p>
            <a:r>
              <a:rPr lang="en-GB" sz="1600" b="1" dirty="0">
                <a:solidFill>
                  <a:srgbClr val="E84D15"/>
                </a:solidFill>
              </a:rPr>
              <a:t>I</a:t>
            </a:r>
          </a:p>
          <a:p>
            <a:r>
              <a:rPr lang="en-GB" sz="1600" b="1" dirty="0">
                <a:solidFill>
                  <a:srgbClr val="E84D15"/>
                </a:solidFill>
              </a:rPr>
              <a:t>R</a:t>
            </a:r>
          </a:p>
          <a:p>
            <a:r>
              <a:rPr lang="en-GB" sz="1600" b="1" dirty="0">
                <a:solidFill>
                  <a:srgbClr val="E84D15"/>
                </a:solidFill>
              </a:rPr>
              <a:t>E</a:t>
            </a:r>
          </a:p>
          <a:p>
            <a:endParaRPr lang="en-GB" sz="1100" b="1" dirty="0">
              <a:solidFill>
                <a:srgbClr val="E84D15"/>
              </a:solidFill>
            </a:endParaRPr>
          </a:p>
          <a:p>
            <a:r>
              <a:rPr lang="en-GB" sz="1600" b="1" dirty="0">
                <a:solidFill>
                  <a:srgbClr val="E84D15"/>
                </a:solidFill>
              </a:rPr>
              <a:t>O</a:t>
            </a:r>
          </a:p>
          <a:p>
            <a:r>
              <a:rPr lang="en-GB" sz="1600" b="1" dirty="0">
                <a:solidFill>
                  <a:srgbClr val="E84D15"/>
                </a:solidFill>
              </a:rPr>
              <a:t>F</a:t>
            </a:r>
          </a:p>
          <a:p>
            <a:endParaRPr lang="en-GB" sz="1100" b="1" dirty="0">
              <a:solidFill>
                <a:srgbClr val="E84D15"/>
              </a:solidFill>
            </a:endParaRPr>
          </a:p>
          <a:p>
            <a:r>
              <a:rPr lang="en-GB" sz="1600" b="1" dirty="0">
                <a:solidFill>
                  <a:srgbClr val="E84D15"/>
                </a:solidFill>
              </a:rPr>
              <a:t>L</a:t>
            </a:r>
          </a:p>
          <a:p>
            <a:r>
              <a:rPr lang="en-GB" sz="1600" b="1" dirty="0">
                <a:solidFill>
                  <a:srgbClr val="E84D15"/>
                </a:solidFill>
              </a:rPr>
              <a:t>O</a:t>
            </a:r>
          </a:p>
          <a:p>
            <a:r>
              <a:rPr lang="en-GB" sz="1600" b="1" dirty="0">
                <a:solidFill>
                  <a:srgbClr val="E84D15"/>
                </a:solidFill>
              </a:rPr>
              <a:t>N</a:t>
            </a:r>
          </a:p>
          <a:p>
            <a:r>
              <a:rPr lang="en-GB" sz="1600" b="1" dirty="0">
                <a:solidFill>
                  <a:srgbClr val="E84D15"/>
                </a:solidFill>
              </a:rPr>
              <a:t>D</a:t>
            </a:r>
          </a:p>
          <a:p>
            <a:r>
              <a:rPr lang="en-GB" sz="1600" b="1" dirty="0">
                <a:solidFill>
                  <a:srgbClr val="E84D15"/>
                </a:solidFill>
              </a:rPr>
              <a:t>O</a:t>
            </a:r>
          </a:p>
          <a:p>
            <a:r>
              <a:rPr lang="en-GB" sz="1600" b="1" dirty="0">
                <a:solidFill>
                  <a:srgbClr val="E84D15"/>
                </a:solidFill>
              </a:rPr>
              <a:t>N</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24712" y="2186753"/>
            <a:ext cx="4572000" cy="3232932"/>
          </a:xfrm>
          <a:prstGeom prst="ellipse">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250"/>
                                        <p:tgtEl>
                                          <p:spTgt spid="8"/>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Let’s Try It!</a:t>
            </a:r>
          </a:p>
        </p:txBody>
      </p:sp>
      <p:sp>
        <p:nvSpPr>
          <p:cNvPr id="3" name="TextBox 2"/>
          <p:cNvSpPr txBox="1"/>
          <p:nvPr/>
        </p:nvSpPr>
        <p:spPr>
          <a:xfrm>
            <a:off x="755650" y="1288535"/>
            <a:ext cx="7632700" cy="369332"/>
          </a:xfrm>
          <a:prstGeom prst="rect">
            <a:avLst/>
          </a:prstGeom>
          <a:noFill/>
        </p:spPr>
        <p:txBody>
          <a:bodyPr wrap="square" rtlCol="0">
            <a:spAutoFit/>
          </a:bodyPr>
          <a:lstStyle/>
          <a:p>
            <a:pPr algn="ctr"/>
            <a:r>
              <a:rPr lang="en-GB" dirty="0"/>
              <a:t>How can we write an acrostic poem?</a:t>
            </a:r>
          </a:p>
        </p:txBody>
      </p:sp>
      <p:sp>
        <p:nvSpPr>
          <p:cNvPr id="4" name="TextBox 3"/>
          <p:cNvSpPr txBox="1"/>
          <p:nvPr/>
        </p:nvSpPr>
        <p:spPr>
          <a:xfrm>
            <a:off x="755650" y="1692612"/>
            <a:ext cx="7632700" cy="369332"/>
          </a:xfrm>
          <a:prstGeom prst="rect">
            <a:avLst/>
          </a:prstGeom>
          <a:noFill/>
        </p:spPr>
        <p:txBody>
          <a:bodyPr wrap="square" rtlCol="0">
            <a:spAutoFit/>
          </a:bodyPr>
          <a:lstStyle/>
          <a:p>
            <a:r>
              <a:rPr lang="en-GB" dirty="0"/>
              <a:t>     First, we need to choose a theme. I know, let’s have… </a:t>
            </a:r>
          </a:p>
        </p:txBody>
      </p:sp>
      <p:sp>
        <p:nvSpPr>
          <p:cNvPr id="5" name="TextBox 4"/>
          <p:cNvSpPr txBox="1"/>
          <p:nvPr/>
        </p:nvSpPr>
        <p:spPr>
          <a:xfrm>
            <a:off x="6432784" y="1692612"/>
            <a:ext cx="1536758" cy="369332"/>
          </a:xfrm>
          <a:prstGeom prst="rect">
            <a:avLst/>
          </a:prstGeom>
          <a:noFill/>
        </p:spPr>
        <p:txBody>
          <a:bodyPr wrap="square" rtlCol="0">
            <a:spAutoFit/>
          </a:bodyPr>
          <a:lstStyle/>
          <a:p>
            <a:pPr algn="ctr"/>
            <a:r>
              <a:rPr lang="en-GB" b="1" dirty="0">
                <a:solidFill>
                  <a:srgbClr val="E52122"/>
                </a:solidFill>
              </a:rPr>
              <a:t>f</a:t>
            </a:r>
            <a:r>
              <a:rPr lang="en-GB" b="1" dirty="0">
                <a:solidFill>
                  <a:srgbClr val="F08213"/>
                </a:solidFill>
              </a:rPr>
              <a:t>i</a:t>
            </a:r>
            <a:r>
              <a:rPr lang="en-GB" b="1" dirty="0">
                <a:solidFill>
                  <a:srgbClr val="FAB001"/>
                </a:solidFill>
              </a:rPr>
              <a:t>r</a:t>
            </a:r>
            <a:r>
              <a:rPr lang="en-GB" b="1" dirty="0">
                <a:solidFill>
                  <a:srgbClr val="87BD31"/>
                </a:solidFill>
              </a:rPr>
              <a:t>e</a:t>
            </a:r>
            <a:r>
              <a:rPr lang="en-GB" b="1" dirty="0">
                <a:solidFill>
                  <a:srgbClr val="009541"/>
                </a:solidFill>
              </a:rPr>
              <a:t>w</a:t>
            </a:r>
            <a:r>
              <a:rPr lang="en-GB" b="1" dirty="0">
                <a:solidFill>
                  <a:srgbClr val="36B6B6"/>
                </a:solidFill>
              </a:rPr>
              <a:t>o</a:t>
            </a:r>
            <a:r>
              <a:rPr lang="en-GB" b="1" dirty="0">
                <a:solidFill>
                  <a:srgbClr val="00A7E6"/>
                </a:solidFill>
              </a:rPr>
              <a:t>r</a:t>
            </a:r>
            <a:r>
              <a:rPr lang="en-GB" b="1" dirty="0">
                <a:solidFill>
                  <a:srgbClr val="0175B0"/>
                </a:solidFill>
              </a:rPr>
              <a:t>k</a:t>
            </a:r>
            <a:r>
              <a:rPr lang="en-GB" b="1" dirty="0">
                <a:solidFill>
                  <a:srgbClr val="8D358B"/>
                </a:solidFill>
              </a:rPr>
              <a:t>s</a:t>
            </a:r>
            <a:r>
              <a:rPr lang="en-GB" b="1" dirty="0">
                <a:solidFill>
                  <a:srgbClr val="653B8F"/>
                </a:solidFill>
              </a:rPr>
              <a:t>!</a:t>
            </a:r>
          </a:p>
        </p:txBody>
      </p:sp>
      <p:sp>
        <p:nvSpPr>
          <p:cNvPr id="6" name="TextBox 5"/>
          <p:cNvSpPr txBox="1"/>
          <p:nvPr/>
        </p:nvSpPr>
        <p:spPr>
          <a:xfrm>
            <a:off x="711002" y="2186157"/>
            <a:ext cx="7721996" cy="369332"/>
          </a:xfrm>
          <a:prstGeom prst="rect">
            <a:avLst/>
          </a:prstGeom>
          <a:noFill/>
        </p:spPr>
        <p:txBody>
          <a:bodyPr wrap="square" rtlCol="0">
            <a:spAutoFit/>
          </a:bodyPr>
          <a:lstStyle/>
          <a:p>
            <a:pPr algn="ctr"/>
            <a:r>
              <a:rPr lang="en-GB" dirty="0"/>
              <a:t>Then, we think of lots of words or phrases associated with that theme… </a:t>
            </a:r>
          </a:p>
        </p:txBody>
      </p:sp>
      <p:sp>
        <p:nvSpPr>
          <p:cNvPr id="11" name="TextBox 10"/>
          <p:cNvSpPr txBox="1"/>
          <p:nvPr/>
        </p:nvSpPr>
        <p:spPr>
          <a:xfrm>
            <a:off x="921071" y="3306804"/>
            <a:ext cx="1536758" cy="369332"/>
          </a:xfrm>
          <a:prstGeom prst="rect">
            <a:avLst/>
          </a:prstGeom>
          <a:noFill/>
        </p:spPr>
        <p:txBody>
          <a:bodyPr wrap="square" rtlCol="0">
            <a:spAutoFit/>
          </a:bodyPr>
          <a:lstStyle/>
          <a:p>
            <a:pPr algn="ctr"/>
            <a:r>
              <a:rPr lang="en-GB" b="1" dirty="0"/>
              <a:t>bonfire</a:t>
            </a:r>
          </a:p>
        </p:txBody>
      </p:sp>
      <p:sp>
        <p:nvSpPr>
          <p:cNvPr id="12" name="TextBox 11"/>
          <p:cNvSpPr txBox="1"/>
          <p:nvPr/>
        </p:nvSpPr>
        <p:spPr>
          <a:xfrm>
            <a:off x="2259901" y="2924172"/>
            <a:ext cx="1536758" cy="369332"/>
          </a:xfrm>
          <a:prstGeom prst="rect">
            <a:avLst/>
          </a:prstGeom>
          <a:noFill/>
        </p:spPr>
        <p:txBody>
          <a:bodyPr wrap="square" rtlCol="0">
            <a:spAutoFit/>
          </a:bodyPr>
          <a:lstStyle/>
          <a:p>
            <a:pPr algn="ctr"/>
            <a:r>
              <a:rPr lang="en-GB" b="1" dirty="0"/>
              <a:t>night</a:t>
            </a:r>
          </a:p>
        </p:txBody>
      </p:sp>
      <p:sp>
        <p:nvSpPr>
          <p:cNvPr id="13" name="TextBox 12"/>
          <p:cNvSpPr txBox="1"/>
          <p:nvPr/>
        </p:nvSpPr>
        <p:spPr>
          <a:xfrm>
            <a:off x="1759970" y="4108913"/>
            <a:ext cx="1536758" cy="369332"/>
          </a:xfrm>
          <a:prstGeom prst="rect">
            <a:avLst/>
          </a:prstGeom>
          <a:noFill/>
        </p:spPr>
        <p:txBody>
          <a:bodyPr wrap="square" rtlCol="0">
            <a:spAutoFit/>
          </a:bodyPr>
          <a:lstStyle/>
          <a:p>
            <a:pPr algn="ctr"/>
            <a:r>
              <a:rPr lang="en-GB" b="1" dirty="0"/>
              <a:t>bang</a:t>
            </a:r>
          </a:p>
        </p:txBody>
      </p:sp>
      <p:sp>
        <p:nvSpPr>
          <p:cNvPr id="14" name="TextBox 13"/>
          <p:cNvSpPr txBox="1"/>
          <p:nvPr/>
        </p:nvSpPr>
        <p:spPr>
          <a:xfrm>
            <a:off x="457198" y="4414143"/>
            <a:ext cx="1536758" cy="369332"/>
          </a:xfrm>
          <a:prstGeom prst="rect">
            <a:avLst/>
          </a:prstGeom>
          <a:noFill/>
        </p:spPr>
        <p:txBody>
          <a:bodyPr wrap="square" rtlCol="0">
            <a:spAutoFit/>
          </a:bodyPr>
          <a:lstStyle/>
          <a:p>
            <a:pPr algn="ctr"/>
            <a:r>
              <a:rPr lang="en-GB" b="1" dirty="0"/>
              <a:t>noise</a:t>
            </a:r>
          </a:p>
        </p:txBody>
      </p:sp>
      <p:sp>
        <p:nvSpPr>
          <p:cNvPr id="15" name="TextBox 14"/>
          <p:cNvSpPr txBox="1"/>
          <p:nvPr/>
        </p:nvSpPr>
        <p:spPr>
          <a:xfrm>
            <a:off x="1759970" y="5280355"/>
            <a:ext cx="1536758" cy="369332"/>
          </a:xfrm>
          <a:prstGeom prst="rect">
            <a:avLst/>
          </a:prstGeom>
          <a:noFill/>
        </p:spPr>
        <p:txBody>
          <a:bodyPr wrap="square" rtlCol="0">
            <a:spAutoFit/>
          </a:bodyPr>
          <a:lstStyle/>
          <a:p>
            <a:pPr algn="ctr"/>
            <a:r>
              <a:rPr lang="en-GB" b="1" dirty="0"/>
              <a:t>rocket</a:t>
            </a:r>
          </a:p>
        </p:txBody>
      </p:sp>
      <p:sp>
        <p:nvSpPr>
          <p:cNvPr id="16" name="TextBox 15"/>
          <p:cNvSpPr txBox="1"/>
          <p:nvPr/>
        </p:nvSpPr>
        <p:spPr>
          <a:xfrm>
            <a:off x="3135764" y="5777235"/>
            <a:ext cx="1536758" cy="369332"/>
          </a:xfrm>
          <a:prstGeom prst="rect">
            <a:avLst/>
          </a:prstGeom>
          <a:noFill/>
        </p:spPr>
        <p:txBody>
          <a:bodyPr wrap="square" rtlCol="0">
            <a:spAutoFit/>
          </a:bodyPr>
          <a:lstStyle/>
          <a:p>
            <a:pPr algn="ctr"/>
            <a:r>
              <a:rPr lang="en-GB" b="1" dirty="0"/>
              <a:t>sparkle</a:t>
            </a:r>
          </a:p>
        </p:txBody>
      </p:sp>
      <p:sp>
        <p:nvSpPr>
          <p:cNvPr id="17" name="TextBox 16"/>
          <p:cNvSpPr txBox="1"/>
          <p:nvPr/>
        </p:nvSpPr>
        <p:spPr>
          <a:xfrm>
            <a:off x="4268278" y="2813961"/>
            <a:ext cx="1536758" cy="369332"/>
          </a:xfrm>
          <a:prstGeom prst="rect">
            <a:avLst/>
          </a:prstGeom>
          <a:noFill/>
        </p:spPr>
        <p:txBody>
          <a:bodyPr wrap="square" rtlCol="0">
            <a:spAutoFit/>
          </a:bodyPr>
          <a:lstStyle/>
          <a:p>
            <a:pPr algn="ctr"/>
            <a:r>
              <a:rPr lang="en-GB" b="1" dirty="0"/>
              <a:t>spectacular</a:t>
            </a:r>
          </a:p>
        </p:txBody>
      </p:sp>
      <p:sp>
        <p:nvSpPr>
          <p:cNvPr id="18" name="TextBox 17"/>
          <p:cNvSpPr txBox="1"/>
          <p:nvPr/>
        </p:nvSpPr>
        <p:spPr>
          <a:xfrm>
            <a:off x="5692396" y="3587214"/>
            <a:ext cx="1038691" cy="369332"/>
          </a:xfrm>
          <a:prstGeom prst="rect">
            <a:avLst/>
          </a:prstGeom>
          <a:noFill/>
        </p:spPr>
        <p:txBody>
          <a:bodyPr wrap="square" rtlCol="0">
            <a:spAutoFit/>
          </a:bodyPr>
          <a:lstStyle/>
          <a:p>
            <a:pPr algn="ctr"/>
            <a:r>
              <a:rPr lang="en-GB" b="1" dirty="0"/>
              <a:t>pop</a:t>
            </a:r>
          </a:p>
        </p:txBody>
      </p:sp>
      <p:sp>
        <p:nvSpPr>
          <p:cNvPr id="19" name="TextBox 18"/>
          <p:cNvSpPr txBox="1"/>
          <p:nvPr/>
        </p:nvSpPr>
        <p:spPr>
          <a:xfrm>
            <a:off x="6276655" y="2984748"/>
            <a:ext cx="1536758" cy="369332"/>
          </a:xfrm>
          <a:prstGeom prst="rect">
            <a:avLst/>
          </a:prstGeom>
          <a:noFill/>
        </p:spPr>
        <p:txBody>
          <a:bodyPr wrap="square" rtlCol="0">
            <a:spAutoFit/>
          </a:bodyPr>
          <a:lstStyle/>
          <a:p>
            <a:pPr algn="ctr"/>
            <a:r>
              <a:rPr lang="en-GB" b="1" dirty="0"/>
              <a:t>smoke</a:t>
            </a:r>
          </a:p>
        </p:txBody>
      </p:sp>
      <p:sp>
        <p:nvSpPr>
          <p:cNvPr id="20" name="TextBox 19"/>
          <p:cNvSpPr txBox="1"/>
          <p:nvPr/>
        </p:nvSpPr>
        <p:spPr>
          <a:xfrm>
            <a:off x="5300270" y="4538172"/>
            <a:ext cx="1536758" cy="369332"/>
          </a:xfrm>
          <a:prstGeom prst="rect">
            <a:avLst/>
          </a:prstGeom>
          <a:noFill/>
        </p:spPr>
        <p:txBody>
          <a:bodyPr wrap="square" rtlCol="0">
            <a:spAutoFit/>
          </a:bodyPr>
          <a:lstStyle/>
          <a:p>
            <a:pPr algn="ctr"/>
            <a:r>
              <a:rPr lang="en-GB" b="1" dirty="0"/>
              <a:t>crackle</a:t>
            </a:r>
          </a:p>
        </p:txBody>
      </p:sp>
      <p:sp>
        <p:nvSpPr>
          <p:cNvPr id="21" name="TextBox 20"/>
          <p:cNvSpPr txBox="1"/>
          <p:nvPr/>
        </p:nvSpPr>
        <p:spPr>
          <a:xfrm>
            <a:off x="4806891" y="5365769"/>
            <a:ext cx="1536758" cy="369332"/>
          </a:xfrm>
          <a:prstGeom prst="rect">
            <a:avLst/>
          </a:prstGeom>
          <a:noFill/>
        </p:spPr>
        <p:txBody>
          <a:bodyPr wrap="square" rtlCol="0">
            <a:spAutoFit/>
          </a:bodyPr>
          <a:lstStyle/>
          <a:p>
            <a:pPr algn="ctr"/>
            <a:r>
              <a:rPr lang="en-GB" b="1" dirty="0"/>
              <a:t>explosion</a:t>
            </a:r>
          </a:p>
        </p:txBody>
      </p:sp>
      <p:sp>
        <p:nvSpPr>
          <p:cNvPr id="22" name="TextBox 21"/>
          <p:cNvSpPr txBox="1"/>
          <p:nvPr/>
        </p:nvSpPr>
        <p:spPr>
          <a:xfrm>
            <a:off x="6914219" y="4085280"/>
            <a:ext cx="1092142" cy="369332"/>
          </a:xfrm>
          <a:prstGeom prst="rect">
            <a:avLst/>
          </a:prstGeom>
          <a:noFill/>
        </p:spPr>
        <p:txBody>
          <a:bodyPr wrap="square" rtlCol="0">
            <a:spAutoFit/>
          </a:bodyPr>
          <a:lstStyle/>
          <a:p>
            <a:pPr algn="ctr"/>
            <a:r>
              <a:rPr lang="en-GB" b="1" dirty="0"/>
              <a:t>fizz</a:t>
            </a:r>
          </a:p>
        </p:txBody>
      </p:sp>
      <p:sp>
        <p:nvSpPr>
          <p:cNvPr id="23" name="TextBox 22"/>
          <p:cNvSpPr txBox="1"/>
          <p:nvPr/>
        </p:nvSpPr>
        <p:spPr>
          <a:xfrm>
            <a:off x="6731087" y="5185812"/>
            <a:ext cx="1092142" cy="369332"/>
          </a:xfrm>
          <a:prstGeom prst="rect">
            <a:avLst/>
          </a:prstGeom>
          <a:noFill/>
        </p:spPr>
        <p:txBody>
          <a:bodyPr wrap="square" rtlCol="0">
            <a:spAutoFit/>
          </a:bodyPr>
          <a:lstStyle/>
          <a:p>
            <a:pPr algn="ctr"/>
            <a:r>
              <a:rPr lang="en-GB" b="1" dirty="0"/>
              <a:t>stars</a:t>
            </a:r>
          </a:p>
        </p:txBody>
      </p:sp>
      <p:pic>
        <p:nvPicPr>
          <p:cNvPr id="24" name="Picture 2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842" y="4930982"/>
            <a:ext cx="1686078" cy="1552262"/>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7567" y="2703227"/>
            <a:ext cx="1394929" cy="1386345"/>
          </a:xfrm>
          <a:prstGeom prst="rect">
            <a:avLst/>
          </a:prstGeom>
        </p:spPr>
      </p:pic>
      <p:pic>
        <p:nvPicPr>
          <p:cNvPr id="26" name="Picture 25"/>
          <p:cNvPicPr>
            <a:picLocks noChangeAspect="1"/>
          </p:cNvPicPr>
          <p:nvPr/>
        </p:nvPicPr>
        <p:blipFill rotWithShape="1">
          <a:blip r:embed="rId4" cstate="print">
            <a:extLst>
              <a:ext uri="{28A0092B-C50C-407E-A947-70E740481C1C}">
                <a14:useLocalDpi xmlns:a14="http://schemas.microsoft.com/office/drawing/2010/main" val="0"/>
              </a:ext>
            </a:extLst>
          </a:blip>
          <a:srcRect l="54128"/>
          <a:stretch/>
        </p:blipFill>
        <p:spPr>
          <a:xfrm>
            <a:off x="3131177" y="3143773"/>
            <a:ext cx="2218208" cy="2299612"/>
          </a:xfrm>
          <a:prstGeom prst="rect">
            <a:avLst/>
          </a:prstGeom>
        </p:spPr>
      </p:pic>
    </p:spTree>
    <p:extLst>
      <p:ext uri="{BB962C8B-B14F-4D97-AF65-F5344CB8AC3E}">
        <p14:creationId xmlns:p14="http://schemas.microsoft.com/office/powerpoint/2010/main" val="269953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500"/>
                                        <p:tgtEl>
                                          <p:spTgt spid="1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500"/>
                                        <p:tgtEl>
                                          <p:spTgt spid="1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fade">
                                      <p:cBhvr>
                                        <p:cTn id="77" dur="500"/>
                                        <p:tgtEl>
                                          <p:spTgt spid="1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26"/>
                                        </p:tgtEl>
                                        <p:attrNameLst>
                                          <p:attrName>style.visibility</p:attrName>
                                        </p:attrNameLst>
                                      </p:cBhvr>
                                      <p:to>
                                        <p:strVal val="visible"/>
                                      </p:to>
                                    </p:set>
                                    <p:anim calcmode="lin" valueType="num">
                                      <p:cBhvr>
                                        <p:cTn id="87" dur="500" fill="hold"/>
                                        <p:tgtEl>
                                          <p:spTgt spid="26"/>
                                        </p:tgtEl>
                                        <p:attrNameLst>
                                          <p:attrName>ppt_w</p:attrName>
                                        </p:attrNameLst>
                                      </p:cBhvr>
                                      <p:tavLst>
                                        <p:tav tm="0">
                                          <p:val>
                                            <p:fltVal val="0"/>
                                          </p:val>
                                        </p:tav>
                                        <p:tav tm="100000">
                                          <p:val>
                                            <p:strVal val="#ppt_w"/>
                                          </p:val>
                                        </p:tav>
                                      </p:tavLst>
                                    </p:anim>
                                    <p:anim calcmode="lin" valueType="num">
                                      <p:cBhvr>
                                        <p:cTn id="88" dur="500" fill="hold"/>
                                        <p:tgtEl>
                                          <p:spTgt spid="26"/>
                                        </p:tgtEl>
                                        <p:attrNameLst>
                                          <p:attrName>ppt_h</p:attrName>
                                        </p:attrNameLst>
                                      </p:cBhvr>
                                      <p:tavLst>
                                        <p:tav tm="0">
                                          <p:val>
                                            <p:fltVal val="0"/>
                                          </p:val>
                                        </p:tav>
                                        <p:tav tm="100000">
                                          <p:val>
                                            <p:strVal val="#ppt_h"/>
                                          </p:val>
                                        </p:tav>
                                      </p:tavLst>
                                    </p:anim>
                                    <p:animEffect transition="in" filter="fade">
                                      <p:cBhvr>
                                        <p:cTn id="89" dur="500"/>
                                        <p:tgtEl>
                                          <p:spTgt spid="26"/>
                                        </p:tgtEl>
                                      </p:cBhvr>
                                    </p:animEffect>
                                  </p:childTnLst>
                                </p:cTn>
                              </p:par>
                            </p:childTnLst>
                          </p:cTn>
                        </p:par>
                        <p:par>
                          <p:cTn id="90" fill="hold">
                            <p:stCondLst>
                              <p:cond delay="500"/>
                            </p:stCondLst>
                            <p:childTnLst>
                              <p:par>
                                <p:cTn id="91" presetID="26" presetClass="emph" presetSubtype="0" fill="hold" nodeType="afterEffect">
                                  <p:stCondLst>
                                    <p:cond delay="0"/>
                                  </p:stCondLst>
                                  <p:childTnLst>
                                    <p:animEffect transition="out" filter="fade">
                                      <p:cBhvr>
                                        <p:cTn id="92" dur="500" tmFilter="0, 0; .2, .5; .8, .5; 1, 0"/>
                                        <p:tgtEl>
                                          <p:spTgt spid="26"/>
                                        </p:tgtEl>
                                      </p:cBhvr>
                                    </p:animEffect>
                                    <p:animScale>
                                      <p:cBhvr>
                                        <p:cTn id="93" dur="250" autoRev="1" fill="hold"/>
                                        <p:tgtEl>
                                          <p:spTgt spid="26"/>
                                        </p:tgtEl>
                                      </p:cBhvr>
                                      <p:by x="105000" y="105000"/>
                                    </p:animScale>
                                  </p:childTnLst>
                                </p:cTn>
                              </p:par>
                            </p:childTnLst>
                          </p:cTn>
                        </p:par>
                        <p:par>
                          <p:cTn id="94" fill="hold">
                            <p:stCondLst>
                              <p:cond delay="1000"/>
                            </p:stCondLst>
                            <p:childTnLst>
                              <p:par>
                                <p:cTn id="95" presetID="10" presetClass="exit" presetSubtype="0" fill="hold" nodeType="afterEffect">
                                  <p:stCondLst>
                                    <p:cond delay="0"/>
                                  </p:stCondLst>
                                  <p:childTnLst>
                                    <p:animEffect transition="out" filter="fade">
                                      <p:cBhvr>
                                        <p:cTn id="96" dur="500"/>
                                        <p:tgtEl>
                                          <p:spTgt spid="26"/>
                                        </p:tgtEl>
                                      </p:cBhvr>
                                    </p:animEffect>
                                    <p:set>
                                      <p:cBhvr>
                                        <p:cTn id="97" dur="1" fill="hold">
                                          <p:stCondLst>
                                            <p:cond delay="499"/>
                                          </p:stCondLst>
                                        </p:cTn>
                                        <p:tgtEl>
                                          <p:spTgt spid="26"/>
                                        </p:tgtEl>
                                        <p:attrNameLst>
                                          <p:attrName>style.visibility</p:attrName>
                                        </p:attrNameLst>
                                      </p:cBhvr>
                                      <p:to>
                                        <p:strVal val="hidden"/>
                                      </p:to>
                                    </p:set>
                                  </p:childTnLst>
                                </p:cTn>
                              </p:par>
                            </p:childTnLst>
                          </p:cTn>
                        </p:par>
                        <p:par>
                          <p:cTn id="98" fill="hold">
                            <p:stCondLst>
                              <p:cond delay="1500"/>
                            </p:stCondLst>
                            <p:childTnLst>
                              <p:par>
                                <p:cTn id="99" presetID="53" presetClass="entr" presetSubtype="16" fill="hold" nodeType="after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p:cTn id="101" dur="500" fill="hold"/>
                                        <p:tgtEl>
                                          <p:spTgt spid="24"/>
                                        </p:tgtEl>
                                        <p:attrNameLst>
                                          <p:attrName>ppt_w</p:attrName>
                                        </p:attrNameLst>
                                      </p:cBhvr>
                                      <p:tavLst>
                                        <p:tav tm="0">
                                          <p:val>
                                            <p:fltVal val="0"/>
                                          </p:val>
                                        </p:tav>
                                        <p:tav tm="100000">
                                          <p:val>
                                            <p:strVal val="#ppt_w"/>
                                          </p:val>
                                        </p:tav>
                                      </p:tavLst>
                                    </p:anim>
                                    <p:anim calcmode="lin" valueType="num">
                                      <p:cBhvr>
                                        <p:cTn id="102" dur="500" fill="hold"/>
                                        <p:tgtEl>
                                          <p:spTgt spid="24"/>
                                        </p:tgtEl>
                                        <p:attrNameLst>
                                          <p:attrName>ppt_h</p:attrName>
                                        </p:attrNameLst>
                                      </p:cBhvr>
                                      <p:tavLst>
                                        <p:tav tm="0">
                                          <p:val>
                                            <p:fltVal val="0"/>
                                          </p:val>
                                        </p:tav>
                                        <p:tav tm="100000">
                                          <p:val>
                                            <p:strVal val="#ppt_h"/>
                                          </p:val>
                                        </p:tav>
                                      </p:tavLst>
                                    </p:anim>
                                    <p:animEffect transition="in" filter="fade">
                                      <p:cBhvr>
                                        <p:cTn id="103" dur="500"/>
                                        <p:tgtEl>
                                          <p:spTgt spid="24"/>
                                        </p:tgtEl>
                                      </p:cBhvr>
                                    </p:animEffect>
                                  </p:childTnLst>
                                </p:cTn>
                              </p:par>
                            </p:childTnLst>
                          </p:cTn>
                        </p:par>
                        <p:par>
                          <p:cTn id="104" fill="hold">
                            <p:stCondLst>
                              <p:cond delay="2000"/>
                            </p:stCondLst>
                            <p:childTnLst>
                              <p:par>
                                <p:cTn id="105" presetID="26" presetClass="emph" presetSubtype="0" fill="hold" nodeType="afterEffect">
                                  <p:stCondLst>
                                    <p:cond delay="0"/>
                                  </p:stCondLst>
                                  <p:childTnLst>
                                    <p:animEffect transition="out" filter="fade">
                                      <p:cBhvr>
                                        <p:cTn id="106" dur="500" tmFilter="0, 0; .2, .5; .8, .5; 1, 0"/>
                                        <p:tgtEl>
                                          <p:spTgt spid="24"/>
                                        </p:tgtEl>
                                      </p:cBhvr>
                                    </p:animEffect>
                                    <p:animScale>
                                      <p:cBhvr>
                                        <p:cTn id="107" dur="250" autoRev="1" fill="hold"/>
                                        <p:tgtEl>
                                          <p:spTgt spid="24"/>
                                        </p:tgtEl>
                                      </p:cBhvr>
                                      <p:by x="105000" y="105000"/>
                                    </p:animScale>
                                  </p:childTnLst>
                                </p:cTn>
                              </p:par>
                            </p:childTnLst>
                          </p:cTn>
                        </p:par>
                        <p:par>
                          <p:cTn id="108" fill="hold">
                            <p:stCondLst>
                              <p:cond delay="2500"/>
                            </p:stCondLst>
                            <p:childTnLst>
                              <p:par>
                                <p:cTn id="109" presetID="10" presetClass="exit" presetSubtype="0" fill="hold" nodeType="afterEffect">
                                  <p:stCondLst>
                                    <p:cond delay="0"/>
                                  </p:stCondLst>
                                  <p:childTnLst>
                                    <p:animEffect transition="out" filter="fade">
                                      <p:cBhvr>
                                        <p:cTn id="110" dur="500"/>
                                        <p:tgtEl>
                                          <p:spTgt spid="24"/>
                                        </p:tgtEl>
                                      </p:cBhvr>
                                    </p:animEffect>
                                    <p:set>
                                      <p:cBhvr>
                                        <p:cTn id="111" dur="1" fill="hold">
                                          <p:stCondLst>
                                            <p:cond delay="499"/>
                                          </p:stCondLst>
                                        </p:cTn>
                                        <p:tgtEl>
                                          <p:spTgt spid="24"/>
                                        </p:tgtEl>
                                        <p:attrNameLst>
                                          <p:attrName>style.visibility</p:attrName>
                                        </p:attrNameLst>
                                      </p:cBhvr>
                                      <p:to>
                                        <p:strVal val="hidden"/>
                                      </p:to>
                                    </p:set>
                                  </p:childTnLst>
                                </p:cTn>
                              </p:par>
                            </p:childTnLst>
                          </p:cTn>
                        </p:par>
                        <p:par>
                          <p:cTn id="112" fill="hold">
                            <p:stCondLst>
                              <p:cond delay="3000"/>
                            </p:stCondLst>
                            <p:childTnLst>
                              <p:par>
                                <p:cTn id="113" presetID="53" presetClass="entr" presetSubtype="16" fill="hold" nodeType="afterEffect">
                                  <p:stCondLst>
                                    <p:cond delay="0"/>
                                  </p:stCondLst>
                                  <p:childTnLst>
                                    <p:set>
                                      <p:cBhvr>
                                        <p:cTn id="114" dur="1" fill="hold">
                                          <p:stCondLst>
                                            <p:cond delay="0"/>
                                          </p:stCondLst>
                                        </p:cTn>
                                        <p:tgtEl>
                                          <p:spTgt spid="25"/>
                                        </p:tgtEl>
                                        <p:attrNameLst>
                                          <p:attrName>style.visibility</p:attrName>
                                        </p:attrNameLst>
                                      </p:cBhvr>
                                      <p:to>
                                        <p:strVal val="visible"/>
                                      </p:to>
                                    </p:set>
                                    <p:anim calcmode="lin" valueType="num">
                                      <p:cBhvr>
                                        <p:cTn id="115" dur="500" fill="hold"/>
                                        <p:tgtEl>
                                          <p:spTgt spid="25"/>
                                        </p:tgtEl>
                                        <p:attrNameLst>
                                          <p:attrName>ppt_w</p:attrName>
                                        </p:attrNameLst>
                                      </p:cBhvr>
                                      <p:tavLst>
                                        <p:tav tm="0">
                                          <p:val>
                                            <p:fltVal val="0"/>
                                          </p:val>
                                        </p:tav>
                                        <p:tav tm="100000">
                                          <p:val>
                                            <p:strVal val="#ppt_w"/>
                                          </p:val>
                                        </p:tav>
                                      </p:tavLst>
                                    </p:anim>
                                    <p:anim calcmode="lin" valueType="num">
                                      <p:cBhvr>
                                        <p:cTn id="116" dur="500" fill="hold"/>
                                        <p:tgtEl>
                                          <p:spTgt spid="25"/>
                                        </p:tgtEl>
                                        <p:attrNameLst>
                                          <p:attrName>ppt_h</p:attrName>
                                        </p:attrNameLst>
                                      </p:cBhvr>
                                      <p:tavLst>
                                        <p:tav tm="0">
                                          <p:val>
                                            <p:fltVal val="0"/>
                                          </p:val>
                                        </p:tav>
                                        <p:tav tm="100000">
                                          <p:val>
                                            <p:strVal val="#ppt_h"/>
                                          </p:val>
                                        </p:tav>
                                      </p:tavLst>
                                    </p:anim>
                                    <p:animEffect transition="in" filter="fade">
                                      <p:cBhvr>
                                        <p:cTn id="117" dur="500"/>
                                        <p:tgtEl>
                                          <p:spTgt spid="25"/>
                                        </p:tgtEl>
                                      </p:cBhvr>
                                    </p:animEffect>
                                  </p:childTnLst>
                                </p:cTn>
                              </p:par>
                            </p:childTnLst>
                          </p:cTn>
                        </p:par>
                        <p:par>
                          <p:cTn id="118" fill="hold">
                            <p:stCondLst>
                              <p:cond delay="3500"/>
                            </p:stCondLst>
                            <p:childTnLst>
                              <p:par>
                                <p:cTn id="119" presetID="26" presetClass="emph" presetSubtype="0" fill="hold" nodeType="afterEffect">
                                  <p:stCondLst>
                                    <p:cond delay="0"/>
                                  </p:stCondLst>
                                  <p:childTnLst>
                                    <p:animEffect transition="out" filter="fade">
                                      <p:cBhvr>
                                        <p:cTn id="120" dur="500" tmFilter="0, 0; .2, .5; .8, .5; 1, 0"/>
                                        <p:tgtEl>
                                          <p:spTgt spid="25"/>
                                        </p:tgtEl>
                                      </p:cBhvr>
                                    </p:animEffect>
                                    <p:animScale>
                                      <p:cBhvr>
                                        <p:cTn id="121" dur="250" autoRev="1" fill="hold"/>
                                        <p:tgtEl>
                                          <p:spTgt spid="25"/>
                                        </p:tgtEl>
                                      </p:cBhvr>
                                      <p:by x="105000" y="105000"/>
                                    </p:animScale>
                                  </p:childTnLst>
                                </p:cTn>
                              </p:par>
                            </p:childTnLst>
                          </p:cTn>
                        </p:par>
                        <p:par>
                          <p:cTn id="122" fill="hold">
                            <p:stCondLst>
                              <p:cond delay="4000"/>
                            </p:stCondLst>
                            <p:childTnLst>
                              <p:par>
                                <p:cTn id="123" presetID="10" presetClass="exit" presetSubtype="0" fill="hold" nodeType="afterEffect">
                                  <p:stCondLst>
                                    <p:cond delay="0"/>
                                  </p:stCondLst>
                                  <p:childTnLst>
                                    <p:animEffect transition="out" filter="fade">
                                      <p:cBhvr>
                                        <p:cTn id="124" dur="500"/>
                                        <p:tgtEl>
                                          <p:spTgt spid="25"/>
                                        </p:tgtEl>
                                      </p:cBhvr>
                                    </p:animEffect>
                                    <p:set>
                                      <p:cBhvr>
                                        <p:cTn id="125"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1" grpId="0"/>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Let’s Try It!</a:t>
            </a:r>
          </a:p>
        </p:txBody>
      </p:sp>
      <p:sp>
        <p:nvSpPr>
          <p:cNvPr id="3" name="TextBox 2"/>
          <p:cNvSpPr txBox="1"/>
          <p:nvPr/>
        </p:nvSpPr>
        <p:spPr>
          <a:xfrm>
            <a:off x="755650" y="1288535"/>
            <a:ext cx="7632700" cy="1200329"/>
          </a:xfrm>
          <a:prstGeom prst="rect">
            <a:avLst/>
          </a:prstGeom>
          <a:noFill/>
        </p:spPr>
        <p:txBody>
          <a:bodyPr wrap="square" rtlCol="0">
            <a:spAutoFit/>
          </a:bodyPr>
          <a:lstStyle/>
          <a:p>
            <a:pPr algn="ctr"/>
            <a:r>
              <a:rPr lang="en-GB" dirty="0"/>
              <a:t>How can we write an acrostic poem?</a:t>
            </a:r>
          </a:p>
          <a:p>
            <a:pPr algn="ctr"/>
            <a:r>
              <a:rPr lang="en-GB" dirty="0"/>
              <a:t>Finally, we use our list of words and phrases to create each line. Don’t worry if you can’t think of them in order – it’s fine to go back and add any missing lines afterwards.</a:t>
            </a:r>
          </a:p>
        </p:txBody>
      </p:sp>
      <p:sp>
        <p:nvSpPr>
          <p:cNvPr id="27" name="TextBox 26"/>
          <p:cNvSpPr txBox="1"/>
          <p:nvPr/>
        </p:nvSpPr>
        <p:spPr>
          <a:xfrm>
            <a:off x="1744724" y="2488864"/>
            <a:ext cx="2417602" cy="3970318"/>
          </a:xfrm>
          <a:prstGeom prst="rect">
            <a:avLst/>
          </a:prstGeom>
          <a:noFill/>
        </p:spPr>
        <p:txBody>
          <a:bodyPr wrap="square" rtlCol="0">
            <a:spAutoFit/>
          </a:bodyPr>
          <a:lstStyle/>
          <a:p>
            <a:pPr algn="ctr"/>
            <a:r>
              <a:rPr lang="en-GB" sz="2800" b="1" dirty="0"/>
              <a:t>F</a:t>
            </a:r>
            <a:br>
              <a:rPr lang="en-GB" sz="2800" b="1" dirty="0"/>
            </a:br>
            <a:r>
              <a:rPr lang="en-GB" sz="2800" b="1" dirty="0"/>
              <a:t>I</a:t>
            </a:r>
            <a:br>
              <a:rPr lang="en-GB" sz="2800" b="1" dirty="0"/>
            </a:br>
            <a:r>
              <a:rPr lang="en-GB" sz="2800" b="1" dirty="0"/>
              <a:t>R</a:t>
            </a:r>
          </a:p>
          <a:p>
            <a:pPr algn="ctr"/>
            <a:r>
              <a:rPr lang="en-GB" sz="2800" b="1" dirty="0"/>
              <a:t>E</a:t>
            </a:r>
          </a:p>
          <a:p>
            <a:pPr algn="ctr"/>
            <a:r>
              <a:rPr lang="en-GB" sz="2800" b="1" dirty="0"/>
              <a:t>W</a:t>
            </a:r>
          </a:p>
          <a:p>
            <a:pPr algn="ctr"/>
            <a:r>
              <a:rPr lang="en-GB" sz="2800" b="1" dirty="0"/>
              <a:t>O</a:t>
            </a:r>
          </a:p>
          <a:p>
            <a:pPr algn="ctr"/>
            <a:r>
              <a:rPr lang="en-GB" sz="2800" b="1" dirty="0"/>
              <a:t>R</a:t>
            </a:r>
          </a:p>
          <a:p>
            <a:pPr algn="ctr"/>
            <a:r>
              <a:rPr lang="en-GB" sz="2800" b="1" dirty="0"/>
              <a:t>K</a:t>
            </a:r>
          </a:p>
          <a:p>
            <a:pPr algn="ctr"/>
            <a:r>
              <a:rPr lang="en-GB" sz="2800" b="1" dirty="0"/>
              <a:t>S</a:t>
            </a:r>
          </a:p>
        </p:txBody>
      </p:sp>
      <p:sp>
        <p:nvSpPr>
          <p:cNvPr id="11" name="TextBox 10"/>
          <p:cNvSpPr txBox="1"/>
          <p:nvPr/>
        </p:nvSpPr>
        <p:spPr>
          <a:xfrm>
            <a:off x="2953525" y="2570088"/>
            <a:ext cx="5226527" cy="400110"/>
          </a:xfrm>
          <a:prstGeom prst="rect">
            <a:avLst/>
          </a:prstGeom>
          <a:noFill/>
        </p:spPr>
        <p:txBody>
          <a:bodyPr wrap="square" rtlCol="0">
            <a:spAutoFit/>
          </a:bodyPr>
          <a:lstStyle/>
          <a:p>
            <a:r>
              <a:rPr lang="en-GB" sz="2000" dirty="0"/>
              <a:t>lames flicker in the bonfire</a:t>
            </a:r>
          </a:p>
        </p:txBody>
      </p:sp>
      <p:sp>
        <p:nvSpPr>
          <p:cNvPr id="12" name="TextBox 11"/>
          <p:cNvSpPr txBox="1"/>
          <p:nvPr/>
        </p:nvSpPr>
        <p:spPr>
          <a:xfrm>
            <a:off x="3045804" y="2989808"/>
            <a:ext cx="5226527" cy="400110"/>
          </a:xfrm>
          <a:prstGeom prst="rect">
            <a:avLst/>
          </a:prstGeom>
          <a:noFill/>
        </p:spPr>
        <p:txBody>
          <a:bodyPr wrap="square" rtlCol="0">
            <a:spAutoFit/>
          </a:bodyPr>
          <a:lstStyle/>
          <a:p>
            <a:r>
              <a:rPr lang="en-GB" sz="2000" dirty="0"/>
              <a:t>watch the sparks fly up</a:t>
            </a:r>
          </a:p>
        </p:txBody>
      </p:sp>
      <p:sp>
        <p:nvSpPr>
          <p:cNvPr id="13" name="TextBox 12"/>
          <p:cNvSpPr txBox="1"/>
          <p:nvPr/>
        </p:nvSpPr>
        <p:spPr>
          <a:xfrm>
            <a:off x="2978691" y="3437526"/>
            <a:ext cx="5226527" cy="400110"/>
          </a:xfrm>
          <a:prstGeom prst="rect">
            <a:avLst/>
          </a:prstGeom>
          <a:noFill/>
        </p:spPr>
        <p:txBody>
          <a:bodyPr wrap="square" rtlCol="0">
            <a:spAutoFit/>
          </a:bodyPr>
          <a:lstStyle/>
          <a:p>
            <a:r>
              <a:rPr lang="en-GB" sz="2000" dirty="0" err="1"/>
              <a:t>ockets</a:t>
            </a:r>
            <a:r>
              <a:rPr lang="en-GB" sz="2000" dirty="0"/>
              <a:t> zoom into the night</a:t>
            </a:r>
          </a:p>
        </p:txBody>
      </p:sp>
      <p:sp>
        <p:nvSpPr>
          <p:cNvPr id="14" name="TextBox 13"/>
          <p:cNvSpPr txBox="1"/>
          <p:nvPr/>
        </p:nvSpPr>
        <p:spPr>
          <a:xfrm>
            <a:off x="2978691" y="3837636"/>
            <a:ext cx="5226527" cy="400110"/>
          </a:xfrm>
          <a:prstGeom prst="rect">
            <a:avLst/>
          </a:prstGeom>
          <a:noFill/>
        </p:spPr>
        <p:txBody>
          <a:bodyPr wrap="square" rtlCol="0">
            <a:spAutoFit/>
          </a:bodyPr>
          <a:lstStyle/>
          <a:p>
            <a:r>
              <a:rPr lang="en-GB" sz="2000" dirty="0" err="1"/>
              <a:t>verywhere</a:t>
            </a:r>
            <a:r>
              <a:rPr lang="en-GB" sz="2000" dirty="0"/>
              <a:t> the smell of smoke</a:t>
            </a:r>
          </a:p>
        </p:txBody>
      </p:sp>
      <p:sp>
        <p:nvSpPr>
          <p:cNvPr id="15" name="TextBox 14"/>
          <p:cNvSpPr txBox="1"/>
          <p:nvPr/>
        </p:nvSpPr>
        <p:spPr>
          <a:xfrm>
            <a:off x="3029025" y="4273968"/>
            <a:ext cx="5226527" cy="400110"/>
          </a:xfrm>
          <a:prstGeom prst="rect">
            <a:avLst/>
          </a:prstGeom>
          <a:noFill/>
        </p:spPr>
        <p:txBody>
          <a:bodyPr wrap="square" rtlCol="0">
            <a:spAutoFit/>
          </a:bodyPr>
          <a:lstStyle/>
          <a:p>
            <a:r>
              <a:rPr lang="en-GB" sz="2000" dirty="0" err="1"/>
              <a:t>aiting</a:t>
            </a:r>
            <a:r>
              <a:rPr lang="en-GB" sz="2000" dirty="0"/>
              <a:t> for the next explosion</a:t>
            </a:r>
          </a:p>
        </p:txBody>
      </p:sp>
      <p:sp>
        <p:nvSpPr>
          <p:cNvPr id="16" name="TextBox 15"/>
          <p:cNvSpPr txBox="1"/>
          <p:nvPr/>
        </p:nvSpPr>
        <p:spPr>
          <a:xfrm>
            <a:off x="2995469" y="4707634"/>
            <a:ext cx="5226527" cy="400110"/>
          </a:xfrm>
          <a:prstGeom prst="rect">
            <a:avLst/>
          </a:prstGeom>
          <a:noFill/>
        </p:spPr>
        <p:txBody>
          <a:bodyPr wrap="square" rtlCol="0">
            <a:spAutoFit/>
          </a:bodyPr>
          <a:lstStyle/>
          <a:p>
            <a:r>
              <a:rPr lang="en-GB" sz="2000" dirty="0" err="1"/>
              <a:t>ohh</a:t>
            </a:r>
            <a:r>
              <a:rPr lang="en-GB" sz="2000" dirty="0"/>
              <a:t>... </a:t>
            </a:r>
            <a:r>
              <a:rPr lang="en-GB" sz="2000" dirty="0" err="1"/>
              <a:t>Ahhh</a:t>
            </a:r>
            <a:r>
              <a:rPr lang="en-GB" sz="2000" dirty="0"/>
              <a:t>… Wow!</a:t>
            </a:r>
          </a:p>
        </p:txBody>
      </p:sp>
      <p:sp>
        <p:nvSpPr>
          <p:cNvPr id="17" name="TextBox 16"/>
          <p:cNvSpPr txBox="1"/>
          <p:nvPr/>
        </p:nvSpPr>
        <p:spPr>
          <a:xfrm>
            <a:off x="2995469" y="5142710"/>
            <a:ext cx="5226527" cy="400110"/>
          </a:xfrm>
          <a:prstGeom prst="rect">
            <a:avLst/>
          </a:prstGeom>
          <a:noFill/>
        </p:spPr>
        <p:txBody>
          <a:bodyPr wrap="square" rtlCol="0">
            <a:spAutoFit/>
          </a:bodyPr>
          <a:lstStyle/>
          <a:p>
            <a:r>
              <a:rPr lang="en-GB" sz="2000" dirty="0"/>
              <a:t>oaring crowds of onlookers</a:t>
            </a:r>
          </a:p>
        </p:txBody>
      </p:sp>
      <p:sp>
        <p:nvSpPr>
          <p:cNvPr id="18" name="TextBox 17"/>
          <p:cNvSpPr txBox="1"/>
          <p:nvPr/>
        </p:nvSpPr>
        <p:spPr>
          <a:xfrm>
            <a:off x="2995469" y="5542820"/>
            <a:ext cx="5226527" cy="400110"/>
          </a:xfrm>
          <a:prstGeom prst="rect">
            <a:avLst/>
          </a:prstGeom>
          <a:noFill/>
        </p:spPr>
        <p:txBody>
          <a:bodyPr wrap="square" rtlCol="0">
            <a:spAutoFit/>
          </a:bodyPr>
          <a:lstStyle/>
          <a:p>
            <a:r>
              <a:rPr lang="en-GB" sz="2000" dirty="0" err="1"/>
              <a:t>aleidoscope</a:t>
            </a:r>
            <a:r>
              <a:rPr lang="en-GB" sz="2000" dirty="0"/>
              <a:t> of colours</a:t>
            </a:r>
          </a:p>
        </p:txBody>
      </p:sp>
      <p:sp>
        <p:nvSpPr>
          <p:cNvPr id="19" name="TextBox 18"/>
          <p:cNvSpPr txBox="1"/>
          <p:nvPr/>
        </p:nvSpPr>
        <p:spPr>
          <a:xfrm>
            <a:off x="2995469" y="5942930"/>
            <a:ext cx="5226527" cy="400110"/>
          </a:xfrm>
          <a:prstGeom prst="rect">
            <a:avLst/>
          </a:prstGeom>
          <a:noFill/>
        </p:spPr>
        <p:txBody>
          <a:bodyPr wrap="square" rtlCol="0">
            <a:spAutoFit/>
          </a:bodyPr>
          <a:lstStyle/>
          <a:p>
            <a:r>
              <a:rPr lang="en-GB" sz="2000" dirty="0" err="1"/>
              <a:t>eems</a:t>
            </a:r>
            <a:r>
              <a:rPr lang="en-GB" sz="2000" dirty="0"/>
              <a:t> to go on forever</a:t>
            </a:r>
          </a:p>
        </p:txBody>
      </p:sp>
      <p:pic>
        <p:nvPicPr>
          <p:cNvPr id="22" name="Picture 21"/>
          <p:cNvPicPr>
            <a:picLocks noChangeAspect="1"/>
          </p:cNvPicPr>
          <p:nvPr/>
        </p:nvPicPr>
        <p:blipFill rotWithShape="1">
          <a:blip r:embed="rId2" cstate="print">
            <a:extLst>
              <a:ext uri="{28A0092B-C50C-407E-A947-70E740481C1C}">
                <a14:useLocalDpi xmlns:a14="http://schemas.microsoft.com/office/drawing/2010/main" val="0"/>
              </a:ext>
            </a:extLst>
          </a:blip>
          <a:srcRect l="54128"/>
          <a:stretch/>
        </p:blipFill>
        <p:spPr>
          <a:xfrm>
            <a:off x="507439" y="2687830"/>
            <a:ext cx="2218208" cy="2299612"/>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8962" y="4455791"/>
            <a:ext cx="1686078" cy="1552262"/>
          </a:xfrm>
          <a:prstGeom prst="rect">
            <a:avLst/>
          </a:prstGeom>
        </p:spPr>
      </p:pic>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30253" y="2602118"/>
            <a:ext cx="1394929" cy="1386345"/>
          </a:xfrm>
          <a:prstGeom prst="rect">
            <a:avLst/>
          </a:prstGeom>
        </p:spPr>
      </p:pic>
    </p:spTree>
    <p:extLst>
      <p:ext uri="{BB962C8B-B14F-4D97-AF65-F5344CB8AC3E}">
        <p14:creationId xmlns:p14="http://schemas.microsoft.com/office/powerpoint/2010/main" val="3083806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500"/>
                                        <p:tgtEl>
                                          <p:spTgt spid="19"/>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childTnLst>
                          </p:cTn>
                        </p:par>
                        <p:par>
                          <p:cTn id="55" fill="hold">
                            <p:stCondLst>
                              <p:cond delay="500"/>
                            </p:stCondLst>
                            <p:childTnLst>
                              <p:par>
                                <p:cTn id="56" presetID="26" presetClass="emph" presetSubtype="0" fill="hold" nodeType="afterEffect">
                                  <p:stCondLst>
                                    <p:cond delay="0"/>
                                  </p:stCondLst>
                                  <p:childTnLst>
                                    <p:animEffect transition="out" filter="fade">
                                      <p:cBhvr>
                                        <p:cTn id="57" dur="500" tmFilter="0, 0; .2, .5; .8, .5; 1, 0"/>
                                        <p:tgtEl>
                                          <p:spTgt spid="22"/>
                                        </p:tgtEl>
                                      </p:cBhvr>
                                    </p:animEffect>
                                    <p:animScale>
                                      <p:cBhvr>
                                        <p:cTn id="58" dur="250" autoRev="1" fill="hold"/>
                                        <p:tgtEl>
                                          <p:spTgt spid="22"/>
                                        </p:tgtEl>
                                      </p:cBhvr>
                                      <p:by x="105000" y="105000"/>
                                    </p:animScale>
                                  </p:childTnLst>
                                </p:cTn>
                              </p:par>
                            </p:childTnLst>
                          </p:cTn>
                        </p:par>
                        <p:par>
                          <p:cTn id="59" fill="hold">
                            <p:stCondLst>
                              <p:cond delay="1000"/>
                            </p:stCondLst>
                            <p:childTnLst>
                              <p:par>
                                <p:cTn id="60" presetID="10" presetClass="exit" presetSubtype="0" fill="hold" nodeType="afterEffect">
                                  <p:stCondLst>
                                    <p:cond delay="0"/>
                                  </p:stCondLst>
                                  <p:childTnLst>
                                    <p:animEffect transition="out" filter="fade">
                                      <p:cBhvr>
                                        <p:cTn id="61" dur="500"/>
                                        <p:tgtEl>
                                          <p:spTgt spid="22"/>
                                        </p:tgtEl>
                                      </p:cBhvr>
                                    </p:animEffect>
                                    <p:set>
                                      <p:cBhvr>
                                        <p:cTn id="62" dur="1" fill="hold">
                                          <p:stCondLst>
                                            <p:cond delay="499"/>
                                          </p:stCondLst>
                                        </p:cTn>
                                        <p:tgtEl>
                                          <p:spTgt spid="22"/>
                                        </p:tgtEl>
                                        <p:attrNameLst>
                                          <p:attrName>style.visibility</p:attrName>
                                        </p:attrNameLst>
                                      </p:cBhvr>
                                      <p:to>
                                        <p:strVal val="hidden"/>
                                      </p:to>
                                    </p:set>
                                  </p:childTnLst>
                                </p:cTn>
                              </p:par>
                            </p:childTnLst>
                          </p:cTn>
                        </p:par>
                        <p:par>
                          <p:cTn id="63" fill="hold">
                            <p:stCondLst>
                              <p:cond delay="1500"/>
                            </p:stCondLst>
                            <p:childTnLst>
                              <p:par>
                                <p:cTn id="64" presetID="53" presetClass="entr" presetSubtype="16" fill="hold" nodeType="after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childTnLst>
                          </p:cTn>
                        </p:par>
                        <p:par>
                          <p:cTn id="69" fill="hold">
                            <p:stCondLst>
                              <p:cond delay="2000"/>
                            </p:stCondLst>
                            <p:childTnLst>
                              <p:par>
                                <p:cTn id="70" presetID="26" presetClass="emph" presetSubtype="0" fill="hold" nodeType="afterEffect">
                                  <p:stCondLst>
                                    <p:cond delay="0"/>
                                  </p:stCondLst>
                                  <p:childTnLst>
                                    <p:animEffect transition="out" filter="fade">
                                      <p:cBhvr>
                                        <p:cTn id="71" dur="500" tmFilter="0, 0; .2, .5; .8, .5; 1, 0"/>
                                        <p:tgtEl>
                                          <p:spTgt spid="20"/>
                                        </p:tgtEl>
                                      </p:cBhvr>
                                    </p:animEffect>
                                    <p:animScale>
                                      <p:cBhvr>
                                        <p:cTn id="72" dur="250" autoRev="1" fill="hold"/>
                                        <p:tgtEl>
                                          <p:spTgt spid="20"/>
                                        </p:tgtEl>
                                      </p:cBhvr>
                                      <p:by x="105000" y="105000"/>
                                    </p:animScale>
                                  </p:childTnLst>
                                </p:cTn>
                              </p:par>
                            </p:childTnLst>
                          </p:cTn>
                        </p:par>
                        <p:par>
                          <p:cTn id="73" fill="hold">
                            <p:stCondLst>
                              <p:cond delay="2500"/>
                            </p:stCondLst>
                            <p:childTnLst>
                              <p:par>
                                <p:cTn id="74" presetID="10" presetClass="exit" presetSubtype="0" fill="hold" nodeType="afterEffect">
                                  <p:stCondLst>
                                    <p:cond delay="0"/>
                                  </p:stCondLst>
                                  <p:childTnLst>
                                    <p:animEffect transition="out" filter="fade">
                                      <p:cBhvr>
                                        <p:cTn id="75" dur="500"/>
                                        <p:tgtEl>
                                          <p:spTgt spid="20"/>
                                        </p:tgtEl>
                                      </p:cBhvr>
                                    </p:animEffect>
                                    <p:set>
                                      <p:cBhvr>
                                        <p:cTn id="76" dur="1" fill="hold">
                                          <p:stCondLst>
                                            <p:cond delay="499"/>
                                          </p:stCondLst>
                                        </p:cTn>
                                        <p:tgtEl>
                                          <p:spTgt spid="20"/>
                                        </p:tgtEl>
                                        <p:attrNameLst>
                                          <p:attrName>style.visibility</p:attrName>
                                        </p:attrNameLst>
                                      </p:cBhvr>
                                      <p:to>
                                        <p:strVal val="hidden"/>
                                      </p:to>
                                    </p:set>
                                  </p:childTnLst>
                                </p:cTn>
                              </p:par>
                            </p:childTnLst>
                          </p:cTn>
                        </p:par>
                        <p:par>
                          <p:cTn id="77" fill="hold">
                            <p:stCondLst>
                              <p:cond delay="3000"/>
                            </p:stCondLst>
                            <p:childTnLst>
                              <p:par>
                                <p:cTn id="78" presetID="53" presetClass="entr" presetSubtype="16"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p:cTn id="80" dur="500" fill="hold"/>
                                        <p:tgtEl>
                                          <p:spTgt spid="21"/>
                                        </p:tgtEl>
                                        <p:attrNameLst>
                                          <p:attrName>ppt_w</p:attrName>
                                        </p:attrNameLst>
                                      </p:cBhvr>
                                      <p:tavLst>
                                        <p:tav tm="0">
                                          <p:val>
                                            <p:fltVal val="0"/>
                                          </p:val>
                                        </p:tav>
                                        <p:tav tm="100000">
                                          <p:val>
                                            <p:strVal val="#ppt_w"/>
                                          </p:val>
                                        </p:tav>
                                      </p:tavLst>
                                    </p:anim>
                                    <p:anim calcmode="lin" valueType="num">
                                      <p:cBhvr>
                                        <p:cTn id="81" dur="500" fill="hold"/>
                                        <p:tgtEl>
                                          <p:spTgt spid="21"/>
                                        </p:tgtEl>
                                        <p:attrNameLst>
                                          <p:attrName>ppt_h</p:attrName>
                                        </p:attrNameLst>
                                      </p:cBhvr>
                                      <p:tavLst>
                                        <p:tav tm="0">
                                          <p:val>
                                            <p:fltVal val="0"/>
                                          </p:val>
                                        </p:tav>
                                        <p:tav tm="100000">
                                          <p:val>
                                            <p:strVal val="#ppt_h"/>
                                          </p:val>
                                        </p:tav>
                                      </p:tavLst>
                                    </p:anim>
                                    <p:animEffect transition="in" filter="fade">
                                      <p:cBhvr>
                                        <p:cTn id="82" dur="500"/>
                                        <p:tgtEl>
                                          <p:spTgt spid="21"/>
                                        </p:tgtEl>
                                      </p:cBhvr>
                                    </p:animEffect>
                                  </p:childTnLst>
                                </p:cTn>
                              </p:par>
                            </p:childTnLst>
                          </p:cTn>
                        </p:par>
                        <p:par>
                          <p:cTn id="83" fill="hold">
                            <p:stCondLst>
                              <p:cond delay="3500"/>
                            </p:stCondLst>
                            <p:childTnLst>
                              <p:par>
                                <p:cTn id="84" presetID="26" presetClass="emph" presetSubtype="0" fill="hold" nodeType="afterEffect">
                                  <p:stCondLst>
                                    <p:cond delay="0"/>
                                  </p:stCondLst>
                                  <p:childTnLst>
                                    <p:animEffect transition="out" filter="fade">
                                      <p:cBhvr>
                                        <p:cTn id="85" dur="500" tmFilter="0, 0; .2, .5; .8, .5; 1, 0"/>
                                        <p:tgtEl>
                                          <p:spTgt spid="21"/>
                                        </p:tgtEl>
                                      </p:cBhvr>
                                    </p:animEffect>
                                    <p:animScale>
                                      <p:cBhvr>
                                        <p:cTn id="86" dur="250" autoRev="1" fill="hold"/>
                                        <p:tgtEl>
                                          <p:spTgt spid="21"/>
                                        </p:tgtEl>
                                      </p:cBhvr>
                                      <p:by x="105000" y="105000"/>
                                    </p:animScale>
                                  </p:childTnLst>
                                </p:cTn>
                              </p:par>
                            </p:childTnLst>
                          </p:cTn>
                        </p:par>
                        <p:par>
                          <p:cTn id="87" fill="hold">
                            <p:stCondLst>
                              <p:cond delay="4000"/>
                            </p:stCondLst>
                            <p:childTnLst>
                              <p:par>
                                <p:cTn id="88" presetID="10" presetClass="exit" presetSubtype="0" fill="hold" nodeType="afterEffect">
                                  <p:stCondLst>
                                    <p:cond delay="0"/>
                                  </p:stCondLst>
                                  <p:childTnLst>
                                    <p:animEffect transition="out" filter="fade">
                                      <p:cBhvr>
                                        <p:cTn id="89" dur="500"/>
                                        <p:tgtEl>
                                          <p:spTgt spid="21"/>
                                        </p:tgtEl>
                                      </p:cBhvr>
                                    </p:animEffect>
                                    <p:set>
                                      <p:cBhvr>
                                        <p:cTn id="90"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945" y="961974"/>
            <a:ext cx="8945595" cy="994306"/>
          </a:xfrm>
        </p:spPr>
        <p:txBody>
          <a:bodyPr/>
          <a:lstStyle/>
          <a:p>
            <a:r>
              <a:rPr lang="en-GB" dirty="0" smtClean="0"/>
              <a:t>THINKING QUESTIONS – BEFORE WRITING YOUR ACROSTIC ABOUT </a:t>
            </a:r>
            <a:br>
              <a:rPr lang="en-GB" dirty="0" smtClean="0"/>
            </a:br>
            <a:r>
              <a:rPr lang="en-GB" dirty="0" smtClean="0"/>
              <a:t>learning</a:t>
            </a:r>
            <a:endParaRPr lang="en-GB" dirty="0"/>
          </a:p>
        </p:txBody>
      </p:sp>
      <p:sp>
        <p:nvSpPr>
          <p:cNvPr id="3" name="Rectangle 2"/>
          <p:cNvSpPr/>
          <p:nvPr/>
        </p:nvSpPr>
        <p:spPr>
          <a:xfrm>
            <a:off x="1010073" y="2296019"/>
            <a:ext cx="7236779" cy="3939540"/>
          </a:xfrm>
          <a:prstGeom prst="rect">
            <a:avLst/>
          </a:prstGeom>
        </p:spPr>
        <p:txBody>
          <a:bodyPr wrap="square" lIns="0" tIns="0" rIns="0" bIns="0">
            <a:spAutoFit/>
          </a:bodyPr>
          <a:lstStyle/>
          <a:p>
            <a:r>
              <a:rPr lang="en-GB" sz="1600" dirty="0" smtClean="0"/>
              <a:t>So, let see… Can you think about what you have been learning</a:t>
            </a:r>
            <a:r>
              <a:rPr lang="en-GB" sz="1600" dirty="0" smtClean="0"/>
              <a:t>? Write down these answers in your pink book and then use these ideas in your poem.</a:t>
            </a:r>
            <a:endParaRPr lang="en-GB" sz="1600" dirty="0" smtClean="0"/>
          </a:p>
          <a:p>
            <a:endParaRPr lang="en-GB" sz="1600" dirty="0"/>
          </a:p>
          <a:p>
            <a:r>
              <a:rPr lang="en-GB" sz="1600" dirty="0" smtClean="0"/>
              <a:t>You could answer some of these questions and use the answers in your acrostic sentences…</a:t>
            </a:r>
          </a:p>
          <a:p>
            <a:pPr marL="285750" indent="-285750">
              <a:buFont typeface="Arial" panose="020B0604020202020204" pitchFamily="34" charset="0"/>
              <a:buChar char="•"/>
            </a:pPr>
            <a:r>
              <a:rPr lang="en-GB" sz="1600" dirty="0" smtClean="0"/>
              <a:t>What is your favourite activity?</a:t>
            </a:r>
          </a:p>
          <a:p>
            <a:pPr marL="285750" indent="-285750">
              <a:buFont typeface="Arial" panose="020B0604020202020204" pitchFamily="34" charset="0"/>
              <a:buChar char="•"/>
            </a:pPr>
            <a:r>
              <a:rPr lang="en-GB" sz="1600" dirty="0" smtClean="0"/>
              <a:t>Why did you enjoy that activity?</a:t>
            </a:r>
          </a:p>
          <a:p>
            <a:pPr marL="285750" indent="-285750">
              <a:buFont typeface="Arial" panose="020B0604020202020204" pitchFamily="34" charset="0"/>
              <a:buChar char="•"/>
            </a:pPr>
            <a:r>
              <a:rPr lang="en-GB" sz="1600" dirty="0" smtClean="0"/>
              <a:t>Why is learning fun?</a:t>
            </a:r>
          </a:p>
          <a:p>
            <a:pPr marL="285750" indent="-285750">
              <a:buFont typeface="Arial" panose="020B0604020202020204" pitchFamily="34" charset="0"/>
              <a:buChar char="•"/>
            </a:pPr>
            <a:r>
              <a:rPr lang="en-GB" sz="1600" dirty="0" smtClean="0"/>
              <a:t>What kind of things do you enjoy learning at home?</a:t>
            </a:r>
          </a:p>
          <a:p>
            <a:pPr marL="285750" indent="-285750">
              <a:buFont typeface="Arial" panose="020B0604020202020204" pitchFamily="34" charset="0"/>
              <a:buChar char="•"/>
            </a:pPr>
            <a:r>
              <a:rPr lang="en-GB" sz="1600" dirty="0" smtClean="0"/>
              <a:t>Do you miss school?</a:t>
            </a:r>
          </a:p>
          <a:p>
            <a:pPr marL="285750" indent="-285750">
              <a:buFont typeface="Arial" panose="020B0604020202020204" pitchFamily="34" charset="0"/>
              <a:buChar char="•"/>
            </a:pPr>
            <a:r>
              <a:rPr lang="en-GB" sz="1600" dirty="0" smtClean="0"/>
              <a:t>Why do you miss school?</a:t>
            </a:r>
          </a:p>
          <a:p>
            <a:pPr marL="285750" indent="-285750">
              <a:buFont typeface="Arial" panose="020B0604020202020204" pitchFamily="34" charset="0"/>
              <a:buChar char="•"/>
            </a:pPr>
            <a:r>
              <a:rPr lang="en-GB" sz="1600" dirty="0" smtClean="0"/>
              <a:t>What have you enjoyed learning in Art and DT?</a:t>
            </a:r>
          </a:p>
          <a:p>
            <a:pPr marL="285750" indent="-285750">
              <a:buFont typeface="Arial" panose="020B0604020202020204" pitchFamily="34" charset="0"/>
              <a:buChar char="•"/>
            </a:pPr>
            <a:r>
              <a:rPr lang="en-GB" sz="1600" dirty="0" smtClean="0"/>
              <a:t>Did you do fantastic learning in French and Topic? What was it?</a:t>
            </a:r>
          </a:p>
          <a:p>
            <a:pPr marL="285750" indent="-285750">
              <a:buFont typeface="Arial" panose="020B0604020202020204" pitchFamily="34" charset="0"/>
              <a:buChar char="•"/>
            </a:pPr>
            <a:r>
              <a:rPr lang="en-GB" sz="1600" dirty="0" smtClean="0"/>
              <a:t>What was your favourite literacy and numeracy lesson?</a:t>
            </a:r>
          </a:p>
          <a:p>
            <a:pPr marL="285750" indent="-285750">
              <a:buFont typeface="Arial" panose="020B0604020202020204" pitchFamily="34" charset="0"/>
              <a:buChar char="•"/>
            </a:pPr>
            <a:r>
              <a:rPr lang="en-GB" sz="1600" dirty="0" smtClean="0"/>
              <a:t>Hey, what about Science? That’s always super fun? What did you enjoy the most and why?</a:t>
            </a:r>
            <a:endParaRPr lang="en-GB" sz="1600" dirty="0"/>
          </a:p>
        </p:txBody>
      </p:sp>
    </p:spTree>
    <p:extLst>
      <p:ext uri="{BB962C8B-B14F-4D97-AF65-F5344CB8AC3E}">
        <p14:creationId xmlns:p14="http://schemas.microsoft.com/office/powerpoint/2010/main" val="1368831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6429" y="77638"/>
            <a:ext cx="8220075" cy="994306"/>
          </a:xfrm>
        </p:spPr>
        <p:txBody>
          <a:bodyPr/>
          <a:lstStyle/>
          <a:p>
            <a:r>
              <a:rPr lang="en-GB" dirty="0"/>
              <a:t>Your Turn!</a:t>
            </a:r>
          </a:p>
        </p:txBody>
      </p:sp>
      <p:sp>
        <p:nvSpPr>
          <p:cNvPr id="3" name="TextBox 2"/>
          <p:cNvSpPr txBox="1"/>
          <p:nvPr/>
        </p:nvSpPr>
        <p:spPr>
          <a:xfrm>
            <a:off x="824662" y="736445"/>
            <a:ext cx="7632700" cy="6032421"/>
          </a:xfrm>
          <a:prstGeom prst="rect">
            <a:avLst/>
          </a:prstGeom>
          <a:noFill/>
        </p:spPr>
        <p:txBody>
          <a:bodyPr wrap="square" rtlCol="0">
            <a:spAutoFit/>
          </a:bodyPr>
          <a:lstStyle/>
          <a:p>
            <a:pPr algn="ctr"/>
            <a:r>
              <a:rPr lang="en-GB" dirty="0" smtClean="0"/>
              <a:t>Thinking about your learning and all the wonderful things you have been learning about, can you create an acrostic poem about learning?</a:t>
            </a:r>
          </a:p>
          <a:p>
            <a:pPr algn="ctr"/>
            <a:r>
              <a:rPr lang="en-GB" dirty="0" smtClean="0"/>
              <a:t>I have done the first letter for you. </a:t>
            </a:r>
            <a:r>
              <a:rPr lang="en-GB" dirty="0" smtClean="0"/>
              <a:t>But, that’s just to show you… you can definitely do your own. Remember</a:t>
            </a:r>
            <a:r>
              <a:rPr lang="en-GB" dirty="0" smtClean="0"/>
              <a:t>, these sentences have to </a:t>
            </a:r>
            <a:r>
              <a:rPr lang="en-GB" dirty="0" smtClean="0"/>
              <a:t>begin with </a:t>
            </a:r>
            <a:r>
              <a:rPr lang="en-GB" dirty="0" smtClean="0"/>
              <a:t>these letters and need to showcase your fantastic </a:t>
            </a:r>
            <a:r>
              <a:rPr lang="en-GB" dirty="0" smtClean="0"/>
              <a:t>learning journey. </a:t>
            </a:r>
            <a:r>
              <a:rPr lang="en-GB" dirty="0" smtClean="0"/>
              <a:t>There is </a:t>
            </a:r>
            <a:r>
              <a:rPr lang="en-GB" dirty="0" smtClean="0"/>
              <a:t>a sheet </a:t>
            </a:r>
            <a:r>
              <a:rPr lang="en-GB" dirty="0" smtClean="0"/>
              <a:t>you can create your own acrostic poem about Learning and turn it </a:t>
            </a:r>
            <a:r>
              <a:rPr lang="en-GB" dirty="0" smtClean="0"/>
              <a:t>in </a:t>
            </a:r>
            <a:r>
              <a:rPr lang="en-GB" dirty="0" smtClean="0"/>
              <a:t>as homework or you can send a photo to school.  </a:t>
            </a:r>
          </a:p>
          <a:p>
            <a:r>
              <a:rPr lang="en-GB" sz="3600" dirty="0" smtClean="0">
                <a:solidFill>
                  <a:srgbClr val="FF0000"/>
                </a:solidFill>
              </a:rPr>
              <a:t>L</a:t>
            </a:r>
            <a:r>
              <a:rPr lang="en-GB" dirty="0" smtClean="0"/>
              <a:t>earning is fun.</a:t>
            </a:r>
          </a:p>
          <a:p>
            <a:r>
              <a:rPr lang="en-GB" sz="3200" dirty="0" smtClean="0">
                <a:solidFill>
                  <a:srgbClr val="FF0000"/>
                </a:solidFill>
              </a:rPr>
              <a:t>E</a:t>
            </a:r>
          </a:p>
          <a:p>
            <a:r>
              <a:rPr lang="en-GB" sz="3200" dirty="0" smtClean="0">
                <a:solidFill>
                  <a:srgbClr val="FF0000"/>
                </a:solidFill>
              </a:rPr>
              <a:t>A</a:t>
            </a:r>
          </a:p>
          <a:p>
            <a:r>
              <a:rPr lang="en-GB" sz="3200" dirty="0" smtClean="0">
                <a:solidFill>
                  <a:srgbClr val="FF0000"/>
                </a:solidFill>
              </a:rPr>
              <a:t>R</a:t>
            </a:r>
          </a:p>
          <a:p>
            <a:r>
              <a:rPr lang="en-GB" sz="3200" dirty="0" smtClean="0">
                <a:solidFill>
                  <a:srgbClr val="FF0000"/>
                </a:solidFill>
              </a:rPr>
              <a:t>N</a:t>
            </a:r>
          </a:p>
          <a:p>
            <a:r>
              <a:rPr lang="en-GB" sz="3200" dirty="0" smtClean="0">
                <a:solidFill>
                  <a:srgbClr val="FF0000"/>
                </a:solidFill>
              </a:rPr>
              <a:t>I</a:t>
            </a:r>
          </a:p>
          <a:p>
            <a:r>
              <a:rPr lang="en-GB" sz="3200" dirty="0" smtClean="0">
                <a:solidFill>
                  <a:srgbClr val="FF0000"/>
                </a:solidFill>
              </a:rPr>
              <a:t>N</a:t>
            </a:r>
          </a:p>
          <a:p>
            <a:r>
              <a:rPr lang="en-GB" sz="3200" dirty="0">
                <a:solidFill>
                  <a:srgbClr val="FF0000"/>
                </a:solidFill>
              </a:rPr>
              <a:t>G</a:t>
            </a:r>
          </a:p>
        </p:txBody>
      </p:sp>
    </p:spTree>
    <p:extLst>
      <p:ext uri="{BB962C8B-B14F-4D97-AF65-F5344CB8AC3E}">
        <p14:creationId xmlns:p14="http://schemas.microsoft.com/office/powerpoint/2010/main" val="7535343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257</TotalTime>
  <Words>870</Words>
  <Application>Microsoft Office PowerPoint</Application>
  <PresentationFormat>On-screen Show (4:3)</PresentationFormat>
  <Paragraphs>180</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Wingdings</vt:lpstr>
      <vt:lpstr>Twinkl</vt:lpstr>
      <vt:lpstr>Office Theme</vt:lpstr>
      <vt:lpstr>PowerPoint Presentation</vt:lpstr>
      <vt:lpstr>PowerPoint Presentation</vt:lpstr>
      <vt:lpstr>PowerPoint Presentation</vt:lpstr>
      <vt:lpstr>Acrostic Features</vt:lpstr>
      <vt:lpstr>Acrostic Examples</vt:lpstr>
      <vt:lpstr>Acrostic Examples</vt:lpstr>
      <vt:lpstr>Let’s Try It!</vt:lpstr>
      <vt:lpstr>Let’s Try It!</vt:lpstr>
      <vt:lpstr>THINKING QUESTIONS – BEFORE WRITING YOUR ACROSTIC ABOUT  learning</vt:lpstr>
      <vt:lpstr>Your Turn!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Maddison Wells</dc:creator>
  <cp:lastModifiedBy>ST-Kalra-N</cp:lastModifiedBy>
  <cp:revision>29</cp:revision>
  <dcterms:created xsi:type="dcterms:W3CDTF">2019-05-06T02:28:47Z</dcterms:created>
  <dcterms:modified xsi:type="dcterms:W3CDTF">2021-01-29T15:14:47Z</dcterms:modified>
</cp:coreProperties>
</file>