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7"/>
  </p:notesMasterIdLst>
  <p:handoutMasterIdLst>
    <p:handoutMasterId r:id="rId28"/>
  </p:handoutMasterIdLst>
  <p:sldIdLst>
    <p:sldId id="258" r:id="rId2"/>
    <p:sldId id="276" r:id="rId3"/>
    <p:sldId id="296" r:id="rId4"/>
    <p:sldId id="297" r:id="rId5"/>
    <p:sldId id="298" r:id="rId6"/>
    <p:sldId id="277" r:id="rId7"/>
    <p:sldId id="278" r:id="rId8"/>
    <p:sldId id="299" r:id="rId9"/>
    <p:sldId id="279" r:id="rId10"/>
    <p:sldId id="280" r:id="rId11"/>
    <p:sldId id="281" r:id="rId12"/>
    <p:sldId id="282" r:id="rId13"/>
    <p:sldId id="283" r:id="rId14"/>
    <p:sldId id="284" r:id="rId15"/>
    <p:sldId id="285" r:id="rId16"/>
    <p:sldId id="286" r:id="rId17"/>
    <p:sldId id="287" r:id="rId18"/>
    <p:sldId id="288" r:id="rId19"/>
    <p:sldId id="289" r:id="rId20"/>
    <p:sldId id="290" r:id="rId21"/>
    <p:sldId id="292" r:id="rId22"/>
    <p:sldId id="293" r:id="rId23"/>
    <p:sldId id="294" r:id="rId24"/>
    <p:sldId id="295" r:id="rId25"/>
    <p:sldId id="267" r:id="rId26"/>
  </p:sldIdLst>
  <p:sldSz cx="9144000" cy="6858000" type="screen4x3"/>
  <p:notesSz cx="6858000" cy="9144000"/>
  <p:embeddedFontLst>
    <p:embeddedFont>
      <p:font typeface="Calibri" panose="020F0502020204030204" pitchFamily="34" charset="0"/>
      <p:regular r:id="rId29"/>
      <p:bold r:id="rId30"/>
      <p:italic r:id="rId31"/>
      <p:boldItalic r:id="rId32"/>
    </p:embeddedFont>
    <p:embeddedFont>
      <p:font typeface="Roboto" panose="020B0604020202020204" charset="0"/>
      <p:regular r:id="rId33"/>
      <p:bold r:id="rId34"/>
      <p:italic r:id="rId35"/>
      <p:boldItalic r:id="rId36"/>
    </p:embeddedFont>
    <p:embeddedFont>
      <p:font typeface="Twinkl" panose="020B0604020202020204" charset="0"/>
      <p:regular r:id="rId37"/>
      <p:bold r:id="rId3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ACBC0"/>
    <a:srgbClr val="009A8C"/>
    <a:srgbClr val="E9504F"/>
    <a:srgbClr val="FFEDAA"/>
    <a:srgbClr val="FFE864"/>
    <a:srgbClr val="F39CA2"/>
    <a:srgbClr val="F9DA00"/>
    <a:srgbClr val="B03B06"/>
    <a:srgbClr val="3B4A2A"/>
    <a:srgbClr val="6A86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8" autoAdjust="0"/>
    <p:restoredTop sz="94660"/>
  </p:normalViewPr>
  <p:slideViewPr>
    <p:cSldViewPr snapToGrid="0" showGuides="1">
      <p:cViewPr varScale="1">
        <p:scale>
          <a:sx n="72" d="100"/>
          <a:sy n="72" d="100"/>
        </p:scale>
        <p:origin x="1224" y="66"/>
      </p:cViewPr>
      <p:guideLst>
        <p:guide orient="horz" pos="2183"/>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font" Target="fonts/font6.fntdata"/><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1.fntdata"/><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4.fntdata"/><Relationship Id="rId37" Type="http://schemas.openxmlformats.org/officeDocument/2006/relationships/font" Target="fonts/font9.fntdata"/><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36"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font" Target="fonts/font2.fntdata"/><Relationship Id="rId35" Type="http://schemas.openxmlformats.org/officeDocument/2006/relationships/font" Target="fonts/font7.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5.fntdata"/><Relationship Id="rId38" Type="http://schemas.openxmlformats.org/officeDocument/2006/relationships/font" Target="fonts/font10.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01/12/2020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01/12/2020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81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1D986C6-772E-4EDF-9264-A2FEE6AEEEBC}" type="slidenum">
              <a:rPr lang="en-GB" altLang="en-US" smtClean="0"/>
              <a:pPr/>
              <a:t>2</a:t>
            </a:fld>
            <a:endParaRPr lang="en-GB" altLang="en-US"/>
          </a:p>
        </p:txBody>
      </p:sp>
    </p:spTree>
    <p:extLst>
      <p:ext uri="{BB962C8B-B14F-4D97-AF65-F5344CB8AC3E}">
        <p14:creationId xmlns:p14="http://schemas.microsoft.com/office/powerpoint/2010/main" val="28124020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02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56A8272-54E9-4553-82B9-2052D7886808}" type="slidenum">
              <a:rPr lang="en-GB" altLang="en-US" smtClean="0"/>
              <a:pPr/>
              <a:t>6</a:t>
            </a:fld>
            <a:endParaRPr lang="en-GB" altLang="en-US"/>
          </a:p>
        </p:txBody>
      </p:sp>
    </p:spTree>
    <p:extLst>
      <p:ext uri="{BB962C8B-B14F-4D97-AF65-F5344CB8AC3E}">
        <p14:creationId xmlns:p14="http://schemas.microsoft.com/office/powerpoint/2010/main" val="37021123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22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F7F974B-77AF-4181-BEE6-99B6528ED5A0}" type="slidenum">
              <a:rPr lang="en-GB" altLang="en-US" smtClean="0"/>
              <a:pPr/>
              <a:t>7</a:t>
            </a:fld>
            <a:endParaRPr lang="en-GB" altLang="en-US"/>
          </a:p>
        </p:txBody>
      </p:sp>
    </p:spTree>
    <p:extLst>
      <p:ext uri="{BB962C8B-B14F-4D97-AF65-F5344CB8AC3E}">
        <p14:creationId xmlns:p14="http://schemas.microsoft.com/office/powerpoint/2010/main" val="29421791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22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F7F974B-77AF-4181-BEE6-99B6528ED5A0}" type="slidenum">
              <a:rPr lang="en-GB" altLang="en-US" smtClean="0"/>
              <a:pPr/>
              <a:t>8</a:t>
            </a:fld>
            <a:endParaRPr lang="en-GB" altLang="en-US"/>
          </a:p>
        </p:txBody>
      </p:sp>
    </p:spTree>
    <p:extLst>
      <p:ext uri="{BB962C8B-B14F-4D97-AF65-F5344CB8AC3E}">
        <p14:creationId xmlns:p14="http://schemas.microsoft.com/office/powerpoint/2010/main" val="3242685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43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46AE89D-B663-4C64-812C-D18183463EE6}" type="slidenum">
              <a:rPr lang="en-GB" altLang="en-US" smtClean="0"/>
              <a:pPr/>
              <a:t>9</a:t>
            </a:fld>
            <a:endParaRPr lang="en-GB" altLang="en-US"/>
          </a:p>
        </p:txBody>
      </p:sp>
    </p:spTree>
    <p:extLst>
      <p:ext uri="{BB962C8B-B14F-4D97-AF65-F5344CB8AC3E}">
        <p14:creationId xmlns:p14="http://schemas.microsoft.com/office/powerpoint/2010/main" val="25594420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63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A051D5D-6F8D-4D35-85EE-DD3DE0845816}" type="slidenum">
              <a:rPr lang="en-GB" altLang="en-US" smtClean="0">
                <a:solidFill>
                  <a:srgbClr val="000000"/>
                </a:solidFill>
              </a:rPr>
              <a:pPr/>
              <a:t>10</a:t>
            </a:fld>
            <a:endParaRPr lang="en-GB" altLang="en-US">
              <a:solidFill>
                <a:srgbClr val="000000"/>
              </a:solidFill>
            </a:endParaRPr>
          </a:p>
        </p:txBody>
      </p:sp>
    </p:spTree>
    <p:extLst>
      <p:ext uri="{BB962C8B-B14F-4D97-AF65-F5344CB8AC3E}">
        <p14:creationId xmlns:p14="http://schemas.microsoft.com/office/powerpoint/2010/main" val="39518015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84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39E84FC-ABDD-4B1A-A92B-4AB6779FEE8D}" type="slidenum">
              <a:rPr lang="en-GB" altLang="en-US" smtClean="0">
                <a:solidFill>
                  <a:srgbClr val="000000"/>
                </a:solidFill>
              </a:rPr>
              <a:pPr/>
              <a:t>11</a:t>
            </a:fld>
            <a:endParaRPr lang="en-GB" altLang="en-US">
              <a:solidFill>
                <a:srgbClr val="000000"/>
              </a:solidFill>
            </a:endParaRPr>
          </a:p>
        </p:txBody>
      </p:sp>
    </p:spTree>
    <p:extLst>
      <p:ext uri="{BB962C8B-B14F-4D97-AF65-F5344CB8AC3E}">
        <p14:creationId xmlns:p14="http://schemas.microsoft.com/office/powerpoint/2010/main" val="27745410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04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69D1E10-3347-4736-AF24-B57289D38B24}" type="slidenum">
              <a:rPr lang="en-GB" altLang="en-US" smtClean="0">
                <a:solidFill>
                  <a:srgbClr val="000000"/>
                </a:solidFill>
              </a:rPr>
              <a:pPr/>
              <a:t>12</a:t>
            </a:fld>
            <a:endParaRPr lang="en-GB" altLang="en-US">
              <a:solidFill>
                <a:srgbClr val="000000"/>
              </a:solidFill>
            </a:endParaRPr>
          </a:p>
        </p:txBody>
      </p:sp>
    </p:spTree>
    <p:extLst>
      <p:ext uri="{BB962C8B-B14F-4D97-AF65-F5344CB8AC3E}">
        <p14:creationId xmlns:p14="http://schemas.microsoft.com/office/powerpoint/2010/main" val="9706736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25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BAABEFC-DB79-4264-8406-0717C8A58A16}" type="slidenum">
              <a:rPr lang="en-GB" altLang="en-US" smtClean="0">
                <a:solidFill>
                  <a:srgbClr val="000000"/>
                </a:solidFill>
              </a:rPr>
              <a:pPr/>
              <a:t>13</a:t>
            </a:fld>
            <a:endParaRPr lang="en-GB" altLang="en-US">
              <a:solidFill>
                <a:srgbClr val="000000"/>
              </a:solidFill>
            </a:endParaRPr>
          </a:p>
        </p:txBody>
      </p:sp>
    </p:spTree>
    <p:extLst>
      <p:ext uri="{BB962C8B-B14F-4D97-AF65-F5344CB8AC3E}">
        <p14:creationId xmlns:p14="http://schemas.microsoft.com/office/powerpoint/2010/main" val="17861491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45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7A7D33E-29D1-443C-BD91-DE5682BA7718}" type="slidenum">
              <a:rPr lang="en-GB" altLang="en-US" smtClean="0">
                <a:solidFill>
                  <a:srgbClr val="000000"/>
                </a:solidFill>
              </a:rPr>
              <a:pPr/>
              <a:t>14</a:t>
            </a:fld>
            <a:endParaRPr lang="en-GB" altLang="en-US">
              <a:solidFill>
                <a:srgbClr val="000000"/>
              </a:solidFill>
            </a:endParaRPr>
          </a:p>
        </p:txBody>
      </p:sp>
    </p:spTree>
    <p:extLst>
      <p:ext uri="{BB962C8B-B14F-4D97-AF65-F5344CB8AC3E}">
        <p14:creationId xmlns:p14="http://schemas.microsoft.com/office/powerpoint/2010/main" val="35807465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6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524DA70-4DEA-400E-87B2-3D6BCACA448C}" type="slidenum">
              <a:rPr lang="en-GB" altLang="en-US" smtClean="0">
                <a:solidFill>
                  <a:srgbClr val="000000"/>
                </a:solidFill>
              </a:rPr>
              <a:pPr/>
              <a:t>15</a:t>
            </a:fld>
            <a:endParaRPr lang="en-GB" altLang="en-US">
              <a:solidFill>
                <a:srgbClr val="000000"/>
              </a:solidFill>
            </a:endParaRPr>
          </a:p>
        </p:txBody>
      </p:sp>
    </p:spTree>
    <p:extLst>
      <p:ext uri="{BB962C8B-B14F-4D97-AF65-F5344CB8AC3E}">
        <p14:creationId xmlns:p14="http://schemas.microsoft.com/office/powerpoint/2010/main" val="35466672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86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ED9780A-08DD-47FE-BD1E-5DE949B439C2}" type="slidenum">
              <a:rPr lang="en-GB" altLang="en-US" smtClean="0">
                <a:solidFill>
                  <a:srgbClr val="000000"/>
                </a:solidFill>
              </a:rPr>
              <a:pPr/>
              <a:t>16</a:t>
            </a:fld>
            <a:endParaRPr lang="en-GB" altLang="en-US">
              <a:solidFill>
                <a:srgbClr val="000000"/>
              </a:solidFill>
            </a:endParaRPr>
          </a:p>
        </p:txBody>
      </p:sp>
    </p:spTree>
    <p:extLst>
      <p:ext uri="{BB962C8B-B14F-4D97-AF65-F5344CB8AC3E}">
        <p14:creationId xmlns:p14="http://schemas.microsoft.com/office/powerpoint/2010/main" val="16427692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0DA5503-A68E-489B-8186-7EEEE65C6C86}" type="slidenum">
              <a:rPr lang="en-GB" altLang="en-US" smtClean="0">
                <a:solidFill>
                  <a:srgbClr val="000000"/>
                </a:solidFill>
              </a:rPr>
              <a:pPr/>
              <a:t>17</a:t>
            </a:fld>
            <a:endParaRPr lang="en-GB" altLang="en-US">
              <a:solidFill>
                <a:srgbClr val="000000"/>
              </a:solidFill>
            </a:endParaRPr>
          </a:p>
        </p:txBody>
      </p:sp>
    </p:spTree>
    <p:extLst>
      <p:ext uri="{BB962C8B-B14F-4D97-AF65-F5344CB8AC3E}">
        <p14:creationId xmlns:p14="http://schemas.microsoft.com/office/powerpoint/2010/main" val="28413333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2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C47E761-0E09-4943-976D-C7C05FE1A87E}" type="slidenum">
              <a:rPr lang="en-GB" altLang="en-US" smtClean="0">
                <a:solidFill>
                  <a:srgbClr val="000000"/>
                </a:solidFill>
              </a:rPr>
              <a:pPr/>
              <a:t>18</a:t>
            </a:fld>
            <a:endParaRPr lang="en-GB" altLang="en-US">
              <a:solidFill>
                <a:srgbClr val="000000"/>
              </a:solidFill>
            </a:endParaRPr>
          </a:p>
        </p:txBody>
      </p:sp>
    </p:spTree>
    <p:extLst>
      <p:ext uri="{BB962C8B-B14F-4D97-AF65-F5344CB8AC3E}">
        <p14:creationId xmlns:p14="http://schemas.microsoft.com/office/powerpoint/2010/main" val="5745094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48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7CE41FE-89A1-4476-9EBD-FCBC3FF289DE}" type="slidenum">
              <a:rPr lang="en-GB" altLang="en-US" smtClean="0">
                <a:solidFill>
                  <a:srgbClr val="000000"/>
                </a:solidFill>
              </a:rPr>
              <a:pPr/>
              <a:t>19</a:t>
            </a:fld>
            <a:endParaRPr lang="en-GB" altLang="en-US">
              <a:solidFill>
                <a:srgbClr val="000000"/>
              </a:solidFill>
            </a:endParaRPr>
          </a:p>
        </p:txBody>
      </p:sp>
    </p:spTree>
    <p:extLst>
      <p:ext uri="{BB962C8B-B14F-4D97-AF65-F5344CB8AC3E}">
        <p14:creationId xmlns:p14="http://schemas.microsoft.com/office/powerpoint/2010/main" val="21980303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68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7A1ACC4-F305-458E-A028-E6653B02A7E5}" type="slidenum">
              <a:rPr lang="en-GB" altLang="en-US" smtClean="0">
                <a:solidFill>
                  <a:srgbClr val="000000"/>
                </a:solidFill>
              </a:rPr>
              <a:pPr/>
              <a:t>20</a:t>
            </a:fld>
            <a:endParaRPr lang="en-GB" altLang="en-US">
              <a:solidFill>
                <a:srgbClr val="000000"/>
              </a:solidFill>
            </a:endParaRPr>
          </a:p>
        </p:txBody>
      </p:sp>
    </p:spTree>
    <p:extLst>
      <p:ext uri="{BB962C8B-B14F-4D97-AF65-F5344CB8AC3E}">
        <p14:creationId xmlns:p14="http://schemas.microsoft.com/office/powerpoint/2010/main" val="41573495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409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4621617-66DE-4C3E-A4F7-0A7E508528C0}" type="slidenum">
              <a:rPr lang="en-GB" altLang="en-US" smtClean="0">
                <a:solidFill>
                  <a:srgbClr val="000000"/>
                </a:solidFill>
              </a:rPr>
              <a:pPr/>
              <a:t>21</a:t>
            </a:fld>
            <a:endParaRPr lang="en-GB" altLang="en-US">
              <a:solidFill>
                <a:srgbClr val="000000"/>
              </a:solidFill>
            </a:endParaRPr>
          </a:p>
        </p:txBody>
      </p:sp>
    </p:spTree>
    <p:extLst>
      <p:ext uri="{BB962C8B-B14F-4D97-AF65-F5344CB8AC3E}">
        <p14:creationId xmlns:p14="http://schemas.microsoft.com/office/powerpoint/2010/main" val="35865155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2024953-DA87-4E7B-957D-1B73D45A06F9}" type="slidenum">
              <a:rPr lang="en-GB" altLang="en-US" smtClean="0">
                <a:solidFill>
                  <a:srgbClr val="000000"/>
                </a:solidFill>
              </a:rPr>
              <a:pPr/>
              <a:t>22</a:t>
            </a:fld>
            <a:endParaRPr lang="en-GB" altLang="en-US">
              <a:solidFill>
                <a:srgbClr val="000000"/>
              </a:solidFill>
            </a:endParaRPr>
          </a:p>
        </p:txBody>
      </p:sp>
    </p:spTree>
    <p:extLst>
      <p:ext uri="{BB962C8B-B14F-4D97-AF65-F5344CB8AC3E}">
        <p14:creationId xmlns:p14="http://schemas.microsoft.com/office/powerpoint/2010/main" val="25402224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450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5AC04B2-8266-498A-879F-D99DBC038855}" type="slidenum">
              <a:rPr lang="en-GB" altLang="en-US" smtClean="0">
                <a:solidFill>
                  <a:srgbClr val="000000"/>
                </a:solidFill>
              </a:rPr>
              <a:pPr/>
              <a:t>23</a:t>
            </a:fld>
            <a:endParaRPr lang="en-GB" altLang="en-US">
              <a:solidFill>
                <a:srgbClr val="000000"/>
              </a:solidFill>
            </a:endParaRPr>
          </a:p>
        </p:txBody>
      </p:sp>
    </p:spTree>
    <p:extLst>
      <p:ext uri="{BB962C8B-B14F-4D97-AF65-F5344CB8AC3E}">
        <p14:creationId xmlns:p14="http://schemas.microsoft.com/office/powerpoint/2010/main" val="11188226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471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AA532C7-2DB1-4EF8-BCF1-AE0C19EEDF3C}" type="slidenum">
              <a:rPr lang="en-GB" altLang="en-US" smtClean="0">
                <a:solidFill>
                  <a:srgbClr val="000000"/>
                </a:solidFill>
              </a:rPr>
              <a:pPr/>
              <a:t>24</a:t>
            </a:fld>
            <a:endParaRPr lang="en-GB" altLang="en-US">
              <a:solidFill>
                <a:srgbClr val="000000"/>
              </a:solidFill>
            </a:endParaRPr>
          </a:p>
        </p:txBody>
      </p:sp>
    </p:spTree>
    <p:extLst>
      <p:ext uri="{BB962C8B-B14F-4D97-AF65-F5344CB8AC3E}">
        <p14:creationId xmlns:p14="http://schemas.microsoft.com/office/powerpoint/2010/main" val="90730403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ks2-history/world-history-history-subjects-key-stage-2/ks2-history-ancient-mayans"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ks2-history/world-history-history-subjects-key-stage-2/ks2-history-ancient-mayans" TargetMode="Externa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54373E26-69C5-483E-B770-4BD2B48BBEDF}" type="datetimeFigureOut">
              <a:rPr lang="en-GB"/>
              <a:pPr>
                <a:defRPr/>
              </a:pPr>
              <a:t>01/12/2020</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754FDA82-B002-4435-99E4-532789D23D66}" type="slidenum">
              <a:rPr lang="en-GB" altLang="en-US"/>
              <a:pPr>
                <a:defRPr/>
              </a:pPr>
              <a:t>‹#›</a:t>
            </a:fld>
            <a:endParaRPr lang="en-GB" altLang="en-US"/>
          </a:p>
        </p:txBody>
      </p:sp>
    </p:spTree>
    <p:extLst>
      <p:ext uri="{BB962C8B-B14F-4D97-AF65-F5344CB8AC3E}">
        <p14:creationId xmlns:p14="http://schemas.microsoft.com/office/powerpoint/2010/main" val="3366256618"/>
      </p:ext>
    </p:extLst>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68" r:id="rId6"/>
  </p:sldLayoutIdLst>
  <p:transition spd="slow">
    <p:fade/>
  </p:transition>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hyperlink" Target="https://creativecommons.org/licenses/by/2.0/uk/" TargetMode="External"/><Relationship Id="rId5" Type="http://schemas.openxmlformats.org/officeDocument/2006/relationships/hyperlink" Target="https://www.flickr.com/photos/morgandavis/" TargetMode="External"/><Relationship Id="rId4" Type="http://schemas.openxmlformats.org/officeDocument/2006/relationships/hyperlink" Target="https://www.flickr.com/photos/morgandavis/7000100317/"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hyperlink" Target="https://creativecommons.org/licenses/by/2.0/uk/" TargetMode="External"/><Relationship Id="rId5" Type="http://schemas.openxmlformats.org/officeDocument/2006/relationships/hyperlink" Target="https://www.flickr.com/photos/vintagedept/" TargetMode="External"/><Relationship Id="rId4" Type="http://schemas.openxmlformats.org/officeDocument/2006/relationships/hyperlink" Target="https://www.flickr.com/photos/vintagedept/4656588744/in/photolist-86ueAQ-4nCzU2-2jhwkob-c9SV1h-2iKCvPT-4nCyKz-7wVWGY-azFdSc-5c7t3T-2jhtsFa-4okZwL-Wd6pgs-59xei5-5Fg4s3-ah7NMV-dMxXv4-dFEcRD-4Y7ADz-WtxxaF-XM5WVM-fSbMX1-dFKbwq-fSdU3f-fS9fQW-WtxAdV-fScBu7-fSdoWS-c9SWV3-Wd6pQU-fScEP5-Ck2DFH-uCKyet-9UW3iF-5FbMtT-9WfD3D-7FHXuL-VevzQP-dpF9Sg-36uha8-dpFhq7-yFL8f-irxpCY-Wd6pAW-imckeP-7wRUbg-fSaKwT-4nGCCh-4nCzR6-4nGCSj-4nGDQu" TargetMode="Externa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hyperlink" Target="https://creativecommons.org/licenses/by/2.0/uk/" TargetMode="External"/><Relationship Id="rId4" Type="http://schemas.openxmlformats.org/officeDocument/2006/relationships/hyperlink" Target="https://www.flickr.com/photos/jimg944/112242496" TargetMode="Externa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2"/>
          <p:cNvSpPr>
            <a:spLocks noChangeArrowheads="1"/>
          </p:cNvSpPr>
          <p:nvPr/>
        </p:nvSpPr>
        <p:spPr bwMode="auto">
          <a:xfrm>
            <a:off x="613224" y="1268413"/>
            <a:ext cx="79175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b="1" dirty="0">
                <a:solidFill>
                  <a:srgbClr val="E9504F"/>
                </a:solidFill>
                <a:latin typeface="+mn-lt"/>
              </a:rPr>
              <a:t>Creation According to the Ancient Maya </a:t>
            </a:r>
          </a:p>
        </p:txBody>
      </p:sp>
      <p:sp>
        <p:nvSpPr>
          <p:cNvPr id="7172" name="Rectangle 5"/>
          <p:cNvSpPr>
            <a:spLocks noChangeArrowheads="1"/>
          </p:cNvSpPr>
          <p:nvPr/>
        </p:nvSpPr>
        <p:spPr bwMode="auto">
          <a:xfrm>
            <a:off x="1084263" y="2251075"/>
            <a:ext cx="6975475"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dirty="0">
                <a:solidFill>
                  <a:srgbClr val="000000"/>
                </a:solidFill>
                <a:latin typeface="+mn-lt"/>
              </a:rPr>
              <a:t>The Maya people believed that the Earth was created by </a:t>
            </a:r>
            <a:r>
              <a:rPr lang="en-GB" altLang="en-US" sz="1800" dirty="0" err="1">
                <a:solidFill>
                  <a:srgbClr val="000000"/>
                </a:solidFill>
                <a:latin typeface="+mn-lt"/>
              </a:rPr>
              <a:t>Huracán</a:t>
            </a:r>
            <a:r>
              <a:rPr lang="en-GB" altLang="en-US" sz="1800" dirty="0">
                <a:solidFill>
                  <a:srgbClr val="000000"/>
                </a:solidFill>
                <a:latin typeface="+mn-lt"/>
              </a:rPr>
              <a:t>, the wind and sky god.</a:t>
            </a:r>
          </a:p>
          <a:p>
            <a:pPr algn="ctr">
              <a:spcBef>
                <a:spcPct val="0"/>
              </a:spcBef>
              <a:buFontTx/>
              <a:buNone/>
            </a:pPr>
            <a:endParaRPr lang="en-GB" altLang="en-US" sz="1800" dirty="0">
              <a:solidFill>
                <a:srgbClr val="000000"/>
              </a:solidFill>
              <a:latin typeface="+mn-lt"/>
            </a:endParaRPr>
          </a:p>
          <a:p>
            <a:pPr algn="ctr">
              <a:spcBef>
                <a:spcPct val="0"/>
              </a:spcBef>
              <a:buFontTx/>
              <a:buNone/>
            </a:pPr>
            <a:r>
              <a:rPr lang="en-GB" altLang="en-US" sz="1800" dirty="0">
                <a:solidFill>
                  <a:srgbClr val="000000"/>
                </a:solidFill>
                <a:latin typeface="+mn-lt"/>
              </a:rPr>
              <a:t>First, the Earth and the sky were connected, leaving no room for anything to grow. A Ceiba tree was then planted and as it grew, its roots grew down into the underworld and its branches reached up into the upper world. The tree’s trunk grew and left space for plants and animals.</a:t>
            </a:r>
          </a:p>
          <a:p>
            <a:pPr algn="ctr">
              <a:spcBef>
                <a:spcPct val="0"/>
              </a:spcBef>
              <a:buFontTx/>
              <a:buNone/>
            </a:pPr>
            <a:endParaRPr lang="en-GB" altLang="en-US" sz="1800" dirty="0">
              <a:solidFill>
                <a:srgbClr val="000000"/>
              </a:solidFill>
              <a:latin typeface="+mn-lt"/>
            </a:endParaRPr>
          </a:p>
          <a:p>
            <a:pPr algn="ctr">
              <a:spcBef>
                <a:spcPct val="0"/>
              </a:spcBef>
              <a:buFontTx/>
              <a:buNone/>
            </a:pPr>
            <a:r>
              <a:rPr lang="en-GB" altLang="en-US" sz="1800" dirty="0">
                <a:solidFill>
                  <a:srgbClr val="000000"/>
                </a:solidFill>
                <a:latin typeface="+mn-lt"/>
              </a:rPr>
              <a:t>Animals and plants were created before humans. The gods were not happy that the animals could not speak and worship them so they created humans to honour them.</a:t>
            </a:r>
          </a:p>
        </p:txBody>
      </p:sp>
    </p:spTree>
    <p:extLst>
      <p:ext uri="{BB962C8B-B14F-4D97-AF65-F5344CB8AC3E}">
        <p14:creationId xmlns:p14="http://schemas.microsoft.com/office/powerpoint/2010/main" val="216260174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500"/>
                                        <p:tgtEl>
                                          <p:spTgt spid="717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172">
                                            <p:txEl>
                                              <p:pRg st="2" end="2"/>
                                            </p:txEl>
                                          </p:spTgt>
                                        </p:tgtEl>
                                        <p:attrNameLst>
                                          <p:attrName>style.visibility</p:attrName>
                                        </p:attrNameLst>
                                      </p:cBhvr>
                                      <p:to>
                                        <p:strVal val="visible"/>
                                      </p:to>
                                    </p:set>
                                    <p:animEffect transition="in" filter="fade">
                                      <p:cBhvr>
                                        <p:cTn id="12" dur="500"/>
                                        <p:tgtEl>
                                          <p:spTgt spid="717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172">
                                            <p:txEl>
                                              <p:pRg st="4" end="4"/>
                                            </p:txEl>
                                          </p:spTgt>
                                        </p:tgtEl>
                                        <p:attrNameLst>
                                          <p:attrName>style.visibility</p:attrName>
                                        </p:attrNameLst>
                                      </p:cBhvr>
                                      <p:to>
                                        <p:strVal val="visible"/>
                                      </p:to>
                                    </p:set>
                                    <p:animEffect transition="in" filter="fade">
                                      <p:cBhvr>
                                        <p:cTn id="17" dur="500"/>
                                        <p:tgtEl>
                                          <p:spTgt spid="717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9AE6060-736F-4941-8E43-49C319D46CBC}"/>
              </a:ext>
            </a:extLst>
          </p:cNvPr>
          <p:cNvSpPr>
            <a:spLocks noChangeArrowheads="1"/>
          </p:cNvSpPr>
          <p:nvPr/>
        </p:nvSpPr>
        <p:spPr bwMode="auto">
          <a:xfrm>
            <a:off x="613224" y="1268413"/>
            <a:ext cx="79175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b="1" dirty="0">
                <a:solidFill>
                  <a:srgbClr val="E9504F"/>
                </a:solidFill>
                <a:latin typeface="+mn-lt"/>
              </a:rPr>
              <a:t>Creation According to the Ancient Maya </a:t>
            </a:r>
          </a:p>
        </p:txBody>
      </p:sp>
      <p:sp>
        <p:nvSpPr>
          <p:cNvPr id="4" name="Rectangle 3">
            <a:extLst>
              <a:ext uri="{FF2B5EF4-FFF2-40B4-BE49-F238E27FC236}">
                <a16:creationId xmlns:a16="http://schemas.microsoft.com/office/drawing/2014/main" id="{2B707953-028F-4CE6-B4EC-DA18692B1160}"/>
              </a:ext>
            </a:extLst>
          </p:cNvPr>
          <p:cNvSpPr/>
          <p:nvPr/>
        </p:nvSpPr>
        <p:spPr>
          <a:xfrm>
            <a:off x="755650" y="2457718"/>
            <a:ext cx="7632700" cy="1477328"/>
          </a:xfrm>
          <a:prstGeom prst="rect">
            <a:avLst/>
          </a:prstGeom>
        </p:spPr>
        <p:txBody>
          <a:bodyPr wrap="square">
            <a:spAutoFit/>
          </a:bodyPr>
          <a:lstStyle/>
          <a:p>
            <a:pPr algn="ctr"/>
            <a:r>
              <a:rPr lang="en-GB" dirty="0"/>
              <a:t>The first creation saw the gods create people out of mud.</a:t>
            </a:r>
          </a:p>
          <a:p>
            <a:pPr algn="ctr"/>
            <a:endParaRPr lang="en-GB" dirty="0"/>
          </a:p>
          <a:p>
            <a:pPr algn="ctr"/>
            <a:r>
              <a:rPr lang="en-GB" dirty="0"/>
              <a:t>The mud people were not very productive as they could not think or move very well. The gods were not happy with their creation so they destroyed the mud people with water.</a:t>
            </a:r>
          </a:p>
        </p:txBody>
      </p:sp>
      <p:pic>
        <p:nvPicPr>
          <p:cNvPr id="5" name="Picture 4">
            <a:extLst>
              <a:ext uri="{FF2B5EF4-FFF2-40B4-BE49-F238E27FC236}">
                <a16:creationId xmlns:a16="http://schemas.microsoft.com/office/drawing/2014/main" id="{84111DC7-05BE-4944-877F-76F8119D6E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30905" y="4539576"/>
            <a:ext cx="4296778" cy="1768529"/>
          </a:xfrm>
          <a:prstGeom prst="rect">
            <a:avLst/>
          </a:prstGeom>
        </p:spPr>
      </p:pic>
    </p:spTree>
    <p:extLst>
      <p:ext uri="{BB962C8B-B14F-4D97-AF65-F5344CB8AC3E}">
        <p14:creationId xmlns:p14="http://schemas.microsoft.com/office/powerpoint/2010/main" val="410390355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9AE6060-736F-4941-8E43-49C319D46CBC}"/>
              </a:ext>
            </a:extLst>
          </p:cNvPr>
          <p:cNvSpPr>
            <a:spLocks noChangeArrowheads="1"/>
          </p:cNvSpPr>
          <p:nvPr/>
        </p:nvSpPr>
        <p:spPr bwMode="auto">
          <a:xfrm>
            <a:off x="613224" y="1268413"/>
            <a:ext cx="79175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b="1" dirty="0">
                <a:solidFill>
                  <a:srgbClr val="E9504F"/>
                </a:solidFill>
                <a:latin typeface="+mn-lt"/>
              </a:rPr>
              <a:t>Creation According to the Ancient Maya </a:t>
            </a:r>
          </a:p>
        </p:txBody>
      </p:sp>
      <p:sp>
        <p:nvSpPr>
          <p:cNvPr id="4" name="Rectangle 3">
            <a:extLst>
              <a:ext uri="{FF2B5EF4-FFF2-40B4-BE49-F238E27FC236}">
                <a16:creationId xmlns:a16="http://schemas.microsoft.com/office/drawing/2014/main" id="{2B707953-028F-4CE6-B4EC-DA18692B1160}"/>
              </a:ext>
            </a:extLst>
          </p:cNvPr>
          <p:cNvSpPr/>
          <p:nvPr/>
        </p:nvSpPr>
        <p:spPr>
          <a:xfrm>
            <a:off x="755650" y="2457718"/>
            <a:ext cx="7632700" cy="2585323"/>
          </a:xfrm>
          <a:prstGeom prst="rect">
            <a:avLst/>
          </a:prstGeom>
        </p:spPr>
        <p:txBody>
          <a:bodyPr wrap="square">
            <a:spAutoFit/>
          </a:bodyPr>
          <a:lstStyle/>
          <a:p>
            <a:pPr algn="ctr"/>
            <a:r>
              <a:rPr lang="en-GB" dirty="0"/>
              <a:t>The second creation saw the gods create men from wood and women from reeds.</a:t>
            </a:r>
          </a:p>
          <a:p>
            <a:pPr algn="ctr"/>
            <a:endParaRPr lang="en-GB" dirty="0"/>
          </a:p>
          <a:p>
            <a:pPr algn="ctr"/>
            <a:r>
              <a:rPr lang="en-GB" dirty="0"/>
              <a:t>These people were more productive than the mud people and could move well. However, they had no souls and could not honour the gods. They were also immortal; when they died, they would come to life again after three days.</a:t>
            </a:r>
          </a:p>
          <a:p>
            <a:pPr algn="ctr"/>
            <a:endParaRPr lang="en-GB" dirty="0"/>
          </a:p>
          <a:p>
            <a:pPr algn="ctr"/>
            <a:r>
              <a:rPr lang="en-GB" dirty="0"/>
              <a:t>The wood and reed people were destroyed by a flood of boiling hot water.</a:t>
            </a:r>
          </a:p>
        </p:txBody>
      </p:sp>
    </p:spTree>
    <p:extLst>
      <p:ext uri="{BB962C8B-B14F-4D97-AF65-F5344CB8AC3E}">
        <p14:creationId xmlns:p14="http://schemas.microsoft.com/office/powerpoint/2010/main" val="374927259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fade">
                                      <p:cBhvr>
                                        <p:cTn id="1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9AE6060-736F-4941-8E43-49C319D46CBC}"/>
              </a:ext>
            </a:extLst>
          </p:cNvPr>
          <p:cNvSpPr>
            <a:spLocks noChangeArrowheads="1"/>
          </p:cNvSpPr>
          <p:nvPr/>
        </p:nvSpPr>
        <p:spPr bwMode="auto">
          <a:xfrm>
            <a:off x="613224" y="1268413"/>
            <a:ext cx="79175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b="1" dirty="0">
                <a:solidFill>
                  <a:srgbClr val="E9504F"/>
                </a:solidFill>
                <a:latin typeface="+mn-lt"/>
              </a:rPr>
              <a:t>Creation According to the Ancient Maya </a:t>
            </a:r>
          </a:p>
        </p:txBody>
      </p:sp>
      <p:sp>
        <p:nvSpPr>
          <p:cNvPr id="4" name="Rectangle 3">
            <a:extLst>
              <a:ext uri="{FF2B5EF4-FFF2-40B4-BE49-F238E27FC236}">
                <a16:creationId xmlns:a16="http://schemas.microsoft.com/office/drawing/2014/main" id="{2B707953-028F-4CE6-B4EC-DA18692B1160}"/>
              </a:ext>
            </a:extLst>
          </p:cNvPr>
          <p:cNvSpPr/>
          <p:nvPr/>
        </p:nvSpPr>
        <p:spPr>
          <a:xfrm>
            <a:off x="755650" y="2457718"/>
            <a:ext cx="7632700" cy="2308324"/>
          </a:xfrm>
          <a:prstGeom prst="rect">
            <a:avLst/>
          </a:prstGeom>
        </p:spPr>
        <p:txBody>
          <a:bodyPr wrap="square">
            <a:spAutoFit/>
          </a:bodyPr>
          <a:lstStyle/>
          <a:p>
            <a:pPr algn="ctr"/>
            <a:r>
              <a:rPr lang="en-GB" dirty="0"/>
              <a:t>The third creation saw the gods create people from white and yellow maize dough and the blood of the gods.</a:t>
            </a:r>
          </a:p>
          <a:p>
            <a:pPr algn="ctr"/>
            <a:endParaRPr lang="en-GB" dirty="0"/>
          </a:p>
          <a:p>
            <a:pPr algn="ctr"/>
            <a:r>
              <a:rPr lang="en-GB" dirty="0"/>
              <a:t>At first, the gods created four men and four women. These people were thought by the gods to be too wise and a threat to them. </a:t>
            </a:r>
            <a:r>
              <a:rPr lang="en-GB" dirty="0" err="1"/>
              <a:t>Huracán</a:t>
            </a:r>
            <a:r>
              <a:rPr lang="en-GB" dirty="0"/>
              <a:t>, the sky god, clouded their minds and eyes so they would become less wise.</a:t>
            </a:r>
          </a:p>
          <a:p>
            <a:pPr algn="ctr"/>
            <a:endParaRPr lang="en-GB" dirty="0"/>
          </a:p>
          <a:p>
            <a:pPr algn="ctr"/>
            <a:r>
              <a:rPr lang="en-GB" dirty="0"/>
              <a:t>These people are modern-day humans.</a:t>
            </a:r>
          </a:p>
        </p:txBody>
      </p:sp>
    </p:spTree>
    <p:extLst>
      <p:ext uri="{BB962C8B-B14F-4D97-AF65-F5344CB8AC3E}">
        <p14:creationId xmlns:p14="http://schemas.microsoft.com/office/powerpoint/2010/main" val="272947013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fade">
                                      <p:cBhvr>
                                        <p:cTn id="1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ChangeArrowheads="1"/>
          </p:cNvSpPr>
          <p:nvPr/>
        </p:nvSpPr>
        <p:spPr bwMode="auto">
          <a:xfrm>
            <a:off x="827882" y="620713"/>
            <a:ext cx="748823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2800" b="1" dirty="0">
                <a:solidFill>
                  <a:srgbClr val="E9504F"/>
                </a:solidFill>
                <a:latin typeface="+mn-lt"/>
              </a:rPr>
              <a:t>The Universe According to the Ancient Maya</a:t>
            </a:r>
          </a:p>
        </p:txBody>
      </p:sp>
      <p:sp>
        <p:nvSpPr>
          <p:cNvPr id="9221" name="Rectangle 5"/>
          <p:cNvSpPr>
            <a:spLocks noChangeArrowheads="1"/>
          </p:cNvSpPr>
          <p:nvPr/>
        </p:nvSpPr>
        <p:spPr bwMode="auto">
          <a:xfrm>
            <a:off x="755650" y="1555750"/>
            <a:ext cx="7632700" cy="2616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2000" b="1" dirty="0">
                <a:latin typeface="+mn-lt"/>
              </a:rPr>
              <a:t>The Maya people believe that there are three separate realms:</a:t>
            </a:r>
          </a:p>
          <a:p>
            <a:pPr>
              <a:spcBef>
                <a:spcPct val="0"/>
              </a:spcBef>
              <a:buFontTx/>
              <a:buNone/>
            </a:pPr>
            <a:endParaRPr lang="en-GB" altLang="en-US" sz="1800" dirty="0">
              <a:latin typeface="+mn-lt"/>
            </a:endParaRPr>
          </a:p>
          <a:p>
            <a:pPr marL="285750" indent="-285750">
              <a:spcBef>
                <a:spcPct val="0"/>
              </a:spcBef>
            </a:pPr>
            <a:r>
              <a:rPr lang="en-GB" altLang="en-US" sz="1800" b="1" dirty="0">
                <a:latin typeface="+mn-lt"/>
              </a:rPr>
              <a:t>The upper world </a:t>
            </a:r>
            <a:r>
              <a:rPr lang="en-GB" altLang="en-US" sz="1800" dirty="0">
                <a:latin typeface="+mn-lt"/>
              </a:rPr>
              <a:t>– made up of 13 levels</a:t>
            </a:r>
          </a:p>
          <a:p>
            <a:pPr marL="285750" indent="-285750">
              <a:spcBef>
                <a:spcPct val="0"/>
              </a:spcBef>
            </a:pPr>
            <a:endParaRPr lang="en-GB" altLang="en-US" sz="1800" dirty="0">
              <a:latin typeface="+mn-lt"/>
            </a:endParaRPr>
          </a:p>
          <a:p>
            <a:pPr marL="285750" indent="-285750">
              <a:spcBef>
                <a:spcPct val="0"/>
              </a:spcBef>
            </a:pPr>
            <a:r>
              <a:rPr lang="en-GB" altLang="en-US" sz="1800" b="1" dirty="0">
                <a:latin typeface="+mn-lt"/>
              </a:rPr>
              <a:t>The middle world </a:t>
            </a:r>
            <a:r>
              <a:rPr lang="en-GB" altLang="en-US" sz="1800" dirty="0">
                <a:latin typeface="+mn-lt"/>
              </a:rPr>
              <a:t>– just one level</a:t>
            </a:r>
          </a:p>
          <a:p>
            <a:pPr marL="285750" indent="-285750">
              <a:spcBef>
                <a:spcPct val="0"/>
              </a:spcBef>
            </a:pPr>
            <a:endParaRPr lang="en-GB" altLang="en-US" sz="1800" dirty="0">
              <a:latin typeface="+mn-lt"/>
            </a:endParaRPr>
          </a:p>
          <a:p>
            <a:pPr marL="285750" indent="-285750">
              <a:spcBef>
                <a:spcPct val="0"/>
              </a:spcBef>
            </a:pPr>
            <a:r>
              <a:rPr lang="en-GB" altLang="en-US" sz="1800" b="1" dirty="0">
                <a:latin typeface="+mn-lt"/>
              </a:rPr>
              <a:t>The underworld </a:t>
            </a:r>
            <a:r>
              <a:rPr lang="en-GB" altLang="en-US" sz="1800" dirty="0">
                <a:latin typeface="+mn-lt"/>
              </a:rPr>
              <a:t>– made up of nine levels</a:t>
            </a:r>
          </a:p>
          <a:p>
            <a:pPr>
              <a:spcBef>
                <a:spcPct val="0"/>
              </a:spcBef>
              <a:buFontTx/>
              <a:buNone/>
            </a:pPr>
            <a:endParaRPr lang="en-GB" altLang="en-US" sz="1800" dirty="0">
              <a:latin typeface="+mn-lt"/>
            </a:endParaRPr>
          </a:p>
          <a:p>
            <a:pPr>
              <a:spcBef>
                <a:spcPct val="0"/>
              </a:spcBef>
              <a:buFontTx/>
              <a:buNone/>
            </a:pPr>
            <a:endParaRPr lang="en-GB" altLang="en-US" sz="1800" dirty="0">
              <a:latin typeface="+mn-lt"/>
            </a:endParaRPr>
          </a:p>
        </p:txBody>
      </p:sp>
      <p:pic>
        <p:nvPicPr>
          <p:cNvPr id="10" name="Picture 3">
            <a:extLst>
              <a:ext uri="{FF2B5EF4-FFF2-40B4-BE49-F238E27FC236}">
                <a16:creationId xmlns:a16="http://schemas.microsoft.com/office/drawing/2014/main" id="{6276A68B-0D52-4A72-8DA6-DDD38577F10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92481" y="3760315"/>
            <a:ext cx="4495869" cy="2332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21">
            <a:extLst>
              <a:ext uri="{FF2B5EF4-FFF2-40B4-BE49-F238E27FC236}">
                <a16:creationId xmlns:a16="http://schemas.microsoft.com/office/drawing/2014/main" id="{7311EEFB-EFC1-4C4F-8763-EA4C72BEAD9D}"/>
              </a:ext>
            </a:extLst>
          </p:cNvPr>
          <p:cNvSpPr txBox="1">
            <a:spLocks noChangeArrowheads="1"/>
          </p:cNvSpPr>
          <p:nvPr/>
        </p:nvSpPr>
        <p:spPr bwMode="auto">
          <a:xfrm>
            <a:off x="4493622" y="5943002"/>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Roboto" panose="02000000000000000000" pitchFamily="2" charset="0"/>
                <a:ea typeface="Roboto" panose="02000000000000000000" pitchFamily="2" charset="0"/>
                <a:cs typeface="Arial" panose="020B0604020202020204" pitchFamily="34" charset="0"/>
              </a:rPr>
              <a:t>“</a:t>
            </a:r>
            <a:r>
              <a:rPr lang="en-GB" altLang="en-US" sz="500" b="1" dirty="0">
                <a:solidFill>
                  <a:schemeClr val="bg1"/>
                </a:solidFill>
                <a:latin typeface="Roboto" panose="02000000000000000000" pitchFamily="2" charset="0"/>
                <a:ea typeface="Roboto" panose="02000000000000000000" pitchFamily="2" charset="0"/>
                <a:cs typeface="Arial" panose="020B0604020202020204" pitchFamily="34" charset="0"/>
                <a:hlinkClick r:id="rId4"/>
              </a:rPr>
              <a:t>DSC_4309</a:t>
            </a:r>
            <a:r>
              <a:rPr lang="en-GB" altLang="en-US" sz="500" dirty="0">
                <a:solidFill>
                  <a:schemeClr val="bg1"/>
                </a:solidFill>
                <a:latin typeface="Roboto" panose="02000000000000000000" pitchFamily="2" charset="0"/>
                <a:ea typeface="Roboto" panose="02000000000000000000" pitchFamily="2" charset="0"/>
                <a:cs typeface="Arial" panose="020B0604020202020204" pitchFamily="34" charset="0"/>
              </a:rPr>
              <a:t>” by </a:t>
            </a:r>
            <a:r>
              <a:rPr lang="en-GB" altLang="en-US" sz="500" dirty="0">
                <a:solidFill>
                  <a:schemeClr val="bg1"/>
                </a:solidFill>
                <a:latin typeface="Roboto" panose="02000000000000000000" pitchFamily="2" charset="0"/>
                <a:ea typeface="Roboto" panose="02000000000000000000" pitchFamily="2" charset="0"/>
                <a:cs typeface="Arial" panose="020B0604020202020204" pitchFamily="34" charset="0"/>
                <a:hlinkClick r:id="rId5"/>
              </a:rPr>
              <a:t>Morgan Davis</a:t>
            </a:r>
            <a:r>
              <a:rPr lang="en-GB" altLang="en-US" sz="500" dirty="0">
                <a:solidFill>
                  <a:schemeClr val="bg1"/>
                </a:solidFill>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solidFill>
                  <a:schemeClr val="bg1"/>
                </a:solidFill>
                <a:latin typeface="Roboto" panose="02000000000000000000" pitchFamily="2" charset="0"/>
                <a:ea typeface="Roboto" panose="02000000000000000000" pitchFamily="2" charset="0"/>
                <a:cs typeface="Arial" panose="020B0604020202020204" pitchFamily="34" charset="0"/>
                <a:hlinkClick r:id="rId6"/>
              </a:rPr>
              <a:t>CC BY 2.0</a:t>
            </a:r>
            <a:endParaRPr lang="en-GB" altLang="en-US" sz="500" b="1" dirty="0">
              <a:solidFill>
                <a:schemeClr val="bg1"/>
              </a:solidFill>
              <a:latin typeface="Roboto" panose="02000000000000000000" pitchFamily="2" charset="0"/>
              <a:ea typeface="Roboto" panose="02000000000000000000" pitchFamily="2" charset="0"/>
              <a:cs typeface="Arial" panose="020B0604020202020204" pitchFamily="34" charset="0"/>
            </a:endParaRPr>
          </a:p>
        </p:txBody>
      </p:sp>
      <p:sp>
        <p:nvSpPr>
          <p:cNvPr id="2" name="Rectangle 1">
            <a:extLst>
              <a:ext uri="{FF2B5EF4-FFF2-40B4-BE49-F238E27FC236}">
                <a16:creationId xmlns:a16="http://schemas.microsoft.com/office/drawing/2014/main" id="{8C11B856-74D6-4260-8297-6D6E3C465829}"/>
              </a:ext>
            </a:extLst>
          </p:cNvPr>
          <p:cNvSpPr/>
          <p:nvPr/>
        </p:nvSpPr>
        <p:spPr>
          <a:xfrm>
            <a:off x="755650" y="4449011"/>
            <a:ext cx="4572000" cy="646331"/>
          </a:xfrm>
          <a:prstGeom prst="rect">
            <a:avLst/>
          </a:prstGeom>
        </p:spPr>
        <p:txBody>
          <a:bodyPr>
            <a:spAutoFit/>
          </a:bodyPr>
          <a:lstStyle/>
          <a:p>
            <a:pPr>
              <a:spcBef>
                <a:spcPct val="0"/>
              </a:spcBef>
              <a:buFontTx/>
              <a:buNone/>
            </a:pPr>
            <a:r>
              <a:rPr lang="en-GB" altLang="en-US" dirty="0"/>
              <a:t>All the levels are linked </a:t>
            </a:r>
          </a:p>
          <a:p>
            <a:pPr>
              <a:spcBef>
                <a:spcPct val="0"/>
              </a:spcBef>
              <a:buFontTx/>
              <a:buNone/>
            </a:pPr>
            <a:r>
              <a:rPr lang="en-GB" altLang="en-US" dirty="0"/>
              <a:t>together by a </a:t>
            </a:r>
            <a:r>
              <a:rPr lang="en-GB" altLang="en-US" b="1" dirty="0"/>
              <a:t>Ceiba tree.</a:t>
            </a:r>
            <a:endParaRPr lang="en-GB" dirty="0"/>
          </a:p>
        </p:txBody>
      </p:sp>
    </p:spTree>
    <p:extLst>
      <p:ext uri="{BB962C8B-B14F-4D97-AF65-F5344CB8AC3E}">
        <p14:creationId xmlns:p14="http://schemas.microsoft.com/office/powerpoint/2010/main" val="94444558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221"/>
                                        </p:tgtEl>
                                        <p:attrNameLst>
                                          <p:attrName>style.visibility</p:attrName>
                                        </p:attrNameLst>
                                      </p:cBhvr>
                                      <p:to>
                                        <p:strVal val="visible"/>
                                      </p:to>
                                    </p:set>
                                    <p:animEffect transition="in" filter="fade">
                                      <p:cBhvr>
                                        <p:cTn id="7" dur="500"/>
                                        <p:tgtEl>
                                          <p:spTgt spid="92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par>
                                <p:cTn id="13" presetID="10" presetClass="entr" presetSubtype="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p:bldP spid="11" grpId="0"/>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8"/>
          <p:cNvSpPr>
            <a:spLocks noChangeArrowheads="1"/>
          </p:cNvSpPr>
          <p:nvPr/>
        </p:nvSpPr>
        <p:spPr bwMode="auto">
          <a:xfrm>
            <a:off x="971550" y="530974"/>
            <a:ext cx="72009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b="1" dirty="0">
                <a:solidFill>
                  <a:srgbClr val="E9504F"/>
                </a:solidFill>
                <a:latin typeface="+mn-lt"/>
              </a:rPr>
              <a:t>The Underworld</a:t>
            </a:r>
          </a:p>
        </p:txBody>
      </p:sp>
      <p:sp>
        <p:nvSpPr>
          <p:cNvPr id="11268" name="Rectangle 4"/>
          <p:cNvSpPr>
            <a:spLocks noChangeArrowheads="1"/>
          </p:cNvSpPr>
          <p:nvPr/>
        </p:nvSpPr>
        <p:spPr bwMode="auto">
          <a:xfrm>
            <a:off x="755650" y="1238006"/>
            <a:ext cx="4526034" cy="4985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1800" dirty="0">
                <a:solidFill>
                  <a:srgbClr val="000000"/>
                </a:solidFill>
                <a:latin typeface="+mn-lt"/>
              </a:rPr>
              <a:t>The underworld was called Xibalba, which means 'place of fright’.</a:t>
            </a:r>
          </a:p>
          <a:p>
            <a:pPr>
              <a:spcBef>
                <a:spcPct val="0"/>
              </a:spcBef>
              <a:buFontTx/>
              <a:buNone/>
            </a:pPr>
            <a:endParaRPr lang="en-GB" altLang="en-US" sz="1000" dirty="0">
              <a:solidFill>
                <a:srgbClr val="000000"/>
              </a:solidFill>
              <a:latin typeface="+mn-lt"/>
            </a:endParaRPr>
          </a:p>
          <a:p>
            <a:pPr>
              <a:spcBef>
                <a:spcPct val="0"/>
              </a:spcBef>
              <a:buFontTx/>
              <a:buNone/>
            </a:pPr>
            <a:r>
              <a:rPr lang="en-GB" altLang="en-US" sz="1800" dirty="0">
                <a:solidFill>
                  <a:srgbClr val="000000"/>
                </a:solidFill>
                <a:latin typeface="+mn-lt"/>
              </a:rPr>
              <a:t>It was a great city underneath the surface of the Earth that was reached through a system of caves and tunnels. </a:t>
            </a:r>
          </a:p>
          <a:p>
            <a:pPr>
              <a:spcBef>
                <a:spcPct val="0"/>
              </a:spcBef>
              <a:buFontTx/>
              <a:buNone/>
            </a:pPr>
            <a:endParaRPr lang="en-GB" altLang="en-US" sz="1000" dirty="0">
              <a:solidFill>
                <a:srgbClr val="000000"/>
              </a:solidFill>
              <a:latin typeface="+mn-lt"/>
            </a:endParaRPr>
          </a:p>
          <a:p>
            <a:pPr>
              <a:spcBef>
                <a:spcPct val="0"/>
              </a:spcBef>
              <a:buFontTx/>
              <a:buNone/>
            </a:pPr>
            <a:r>
              <a:rPr lang="en-GB" altLang="en-US" sz="1800" dirty="0">
                <a:solidFill>
                  <a:srgbClr val="000000"/>
                </a:solidFill>
                <a:latin typeface="+mn-lt"/>
              </a:rPr>
              <a:t>The Maya people believed that souls entering Xibalba would have to face a series of tests before they were able to be greeted by the Lords of Xibalba.</a:t>
            </a:r>
          </a:p>
          <a:p>
            <a:pPr>
              <a:spcBef>
                <a:spcPct val="0"/>
              </a:spcBef>
              <a:buFontTx/>
              <a:buNone/>
            </a:pPr>
            <a:endParaRPr lang="en-GB" altLang="en-US" sz="1000" dirty="0">
              <a:solidFill>
                <a:srgbClr val="000000"/>
              </a:solidFill>
              <a:latin typeface="+mn-lt"/>
            </a:endParaRPr>
          </a:p>
          <a:p>
            <a:pPr>
              <a:spcBef>
                <a:spcPct val="0"/>
              </a:spcBef>
              <a:buFontTx/>
              <a:buNone/>
            </a:pPr>
            <a:r>
              <a:rPr lang="en-GB" altLang="en-US" sz="1800" dirty="0">
                <a:solidFill>
                  <a:srgbClr val="000000"/>
                </a:solidFill>
                <a:latin typeface="+mn-lt"/>
              </a:rPr>
              <a:t>The Lords of Xibalba ruled the city. 	</a:t>
            </a:r>
          </a:p>
          <a:p>
            <a:pPr>
              <a:spcBef>
                <a:spcPct val="0"/>
              </a:spcBef>
              <a:buFontTx/>
              <a:buNone/>
            </a:pPr>
            <a:r>
              <a:rPr lang="en-GB" altLang="en-US" sz="1800" dirty="0">
                <a:solidFill>
                  <a:srgbClr val="000000"/>
                </a:solidFill>
                <a:latin typeface="+mn-lt"/>
              </a:rPr>
              <a:t>Hun-Came (meaning ‘One Death’) and </a:t>
            </a:r>
            <a:r>
              <a:rPr lang="en-GB" altLang="en-US" sz="1800" dirty="0" err="1">
                <a:solidFill>
                  <a:srgbClr val="000000"/>
                </a:solidFill>
                <a:latin typeface="+mn-lt"/>
              </a:rPr>
              <a:t>Vucub</a:t>
            </a:r>
            <a:r>
              <a:rPr lang="en-GB" altLang="en-US" sz="1800" dirty="0">
                <a:solidFill>
                  <a:srgbClr val="000000"/>
                </a:solidFill>
                <a:latin typeface="+mn-lt"/>
              </a:rPr>
              <a:t>-Came (‘Seven Death’) were the first Maya death gods to rule Xibalba and ten other Lords (demons) worked in pairs to cause forms of human suffering, such as sickness, fear and starvation.</a:t>
            </a:r>
          </a:p>
        </p:txBody>
      </p:sp>
      <p:pic>
        <p:nvPicPr>
          <p:cNvPr id="9" name="Picture 10" descr="File:Vessel depicting gods in the court of Xibalba, the underworld, Maya, Late Classic Period, 600-900 AD, ceramic - Royal Ontario Museum - DSC04491.JPG">
            <a:extLst>
              <a:ext uri="{FF2B5EF4-FFF2-40B4-BE49-F238E27FC236}">
                <a16:creationId xmlns:a16="http://schemas.microsoft.com/office/drawing/2014/main" id="{427BABB4-9330-44D1-8755-C3909EFE7B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9838" y="1526768"/>
            <a:ext cx="2758352" cy="3807726"/>
          </a:xfrm>
          <a:prstGeom prst="rect">
            <a:avLst/>
          </a:prstGeom>
          <a:noFill/>
          <a:ln w="57150">
            <a:solidFill>
              <a:srgbClr val="E9504F"/>
            </a:solidFill>
            <a:miter lim="800000"/>
            <a:headEnd/>
            <a:tailEnd/>
          </a:ln>
          <a:extLst>
            <a:ext uri="{909E8E84-426E-40DD-AFC4-6F175D3DCCD1}">
              <a14:hiddenFill xmlns:a14="http://schemas.microsoft.com/office/drawing/2010/main">
                <a:solidFill>
                  <a:srgbClr val="FFFFFF"/>
                </a:solidFill>
              </a14:hiddenFill>
            </a:ext>
          </a:extLst>
        </p:spPr>
      </p:pic>
      <p:sp>
        <p:nvSpPr>
          <p:cNvPr id="10" name="TextBox 2">
            <a:extLst>
              <a:ext uri="{FF2B5EF4-FFF2-40B4-BE49-F238E27FC236}">
                <a16:creationId xmlns:a16="http://schemas.microsoft.com/office/drawing/2014/main" id="{A748731E-E1D3-43B9-B8F4-09D87DB8DBD6}"/>
              </a:ext>
            </a:extLst>
          </p:cNvPr>
          <p:cNvSpPr txBox="1">
            <a:spLocks noChangeArrowheads="1"/>
          </p:cNvSpPr>
          <p:nvPr/>
        </p:nvSpPr>
        <p:spPr bwMode="auto">
          <a:xfrm>
            <a:off x="5513914" y="5346526"/>
            <a:ext cx="2870200" cy="646113"/>
          </a:xfrm>
          <a:prstGeom prst="rect">
            <a:avLst/>
          </a:prstGeom>
          <a:solidFill>
            <a:srgbClr val="E9504F"/>
          </a:solidFill>
          <a:ln w="57150">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b="1" dirty="0">
                <a:solidFill>
                  <a:schemeClr val="bg1"/>
                </a:solidFill>
                <a:latin typeface="+mn-lt"/>
              </a:rPr>
              <a:t>Pot showing gods in the court of Xibalba</a:t>
            </a:r>
          </a:p>
        </p:txBody>
      </p:sp>
    </p:spTree>
    <p:extLst>
      <p:ext uri="{BB962C8B-B14F-4D97-AF65-F5344CB8AC3E}">
        <p14:creationId xmlns:p14="http://schemas.microsoft.com/office/powerpoint/2010/main" val="285891419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268"/>
                                        </p:tgtEl>
                                        <p:attrNameLst>
                                          <p:attrName>style.visibility</p:attrName>
                                        </p:attrNameLst>
                                      </p:cBhvr>
                                      <p:to>
                                        <p:strVal val="visible"/>
                                      </p:to>
                                    </p:set>
                                    <p:animEffect transition="in" filter="fade">
                                      <p:cBhvr>
                                        <p:cTn id="7" dur="500"/>
                                        <p:tgtEl>
                                          <p:spTgt spid="112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8"/>
          <p:cNvSpPr>
            <a:spLocks noChangeArrowheads="1"/>
          </p:cNvSpPr>
          <p:nvPr/>
        </p:nvSpPr>
        <p:spPr bwMode="auto">
          <a:xfrm>
            <a:off x="971550" y="530974"/>
            <a:ext cx="72009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b="1" dirty="0">
                <a:solidFill>
                  <a:srgbClr val="E9504F"/>
                </a:solidFill>
                <a:latin typeface="+mn-lt"/>
              </a:rPr>
              <a:t>Cardinal Directions</a:t>
            </a:r>
          </a:p>
        </p:txBody>
      </p:sp>
      <p:sp>
        <p:nvSpPr>
          <p:cNvPr id="6" name="TextBox 7">
            <a:extLst>
              <a:ext uri="{FF2B5EF4-FFF2-40B4-BE49-F238E27FC236}">
                <a16:creationId xmlns:a16="http://schemas.microsoft.com/office/drawing/2014/main" id="{C3E433FB-4055-4AD9-982F-110E33FC91A0}"/>
              </a:ext>
            </a:extLst>
          </p:cNvPr>
          <p:cNvSpPr txBox="1">
            <a:spLocks noChangeArrowheads="1"/>
          </p:cNvSpPr>
          <p:nvPr/>
        </p:nvSpPr>
        <p:spPr bwMode="auto">
          <a:xfrm>
            <a:off x="755651" y="1115174"/>
            <a:ext cx="76327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dirty="0">
                <a:latin typeface="+mn-lt"/>
              </a:rPr>
              <a:t>Cardinal directions were important to the Maya people.</a:t>
            </a:r>
          </a:p>
          <a:p>
            <a:pPr algn="ctr">
              <a:spcBef>
                <a:spcPct val="0"/>
              </a:spcBef>
              <a:buFontTx/>
              <a:buNone/>
            </a:pPr>
            <a:r>
              <a:rPr lang="en-GB" altLang="en-US" sz="1800" dirty="0">
                <a:latin typeface="+mn-lt"/>
              </a:rPr>
              <a:t>They believed that there were colours and five elements, linked to the four compass directions and the centre point.</a:t>
            </a:r>
          </a:p>
        </p:txBody>
      </p:sp>
      <p:sp>
        <p:nvSpPr>
          <p:cNvPr id="2" name="Arrow: Right 1">
            <a:extLst>
              <a:ext uri="{FF2B5EF4-FFF2-40B4-BE49-F238E27FC236}">
                <a16:creationId xmlns:a16="http://schemas.microsoft.com/office/drawing/2014/main" id="{550D20BF-032A-45EE-AFC1-91C1909E976E}"/>
              </a:ext>
            </a:extLst>
          </p:cNvPr>
          <p:cNvSpPr/>
          <p:nvPr/>
        </p:nvSpPr>
        <p:spPr>
          <a:xfrm rot="16200000">
            <a:off x="3859828" y="2553542"/>
            <a:ext cx="1410296" cy="640080"/>
          </a:xfrm>
          <a:prstGeom prst="rightArrow">
            <a:avLst/>
          </a:prstGeom>
          <a:solidFill>
            <a:srgbClr val="E95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Arrow: Right 7">
            <a:extLst>
              <a:ext uri="{FF2B5EF4-FFF2-40B4-BE49-F238E27FC236}">
                <a16:creationId xmlns:a16="http://schemas.microsoft.com/office/drawing/2014/main" id="{09D4D168-3DDB-476A-8F4A-54C872F08DE3}"/>
              </a:ext>
            </a:extLst>
          </p:cNvPr>
          <p:cNvSpPr/>
          <p:nvPr/>
        </p:nvSpPr>
        <p:spPr>
          <a:xfrm rot="5400000">
            <a:off x="3870712" y="4615791"/>
            <a:ext cx="1388526" cy="640080"/>
          </a:xfrm>
          <a:prstGeom prs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 name="Group 2">
            <a:extLst>
              <a:ext uri="{FF2B5EF4-FFF2-40B4-BE49-F238E27FC236}">
                <a16:creationId xmlns:a16="http://schemas.microsoft.com/office/drawing/2014/main" id="{B31274E8-09EE-4E9E-87C8-CEDB97AA55B9}"/>
              </a:ext>
            </a:extLst>
          </p:cNvPr>
          <p:cNvGrpSpPr/>
          <p:nvPr/>
        </p:nvGrpSpPr>
        <p:grpSpPr>
          <a:xfrm rot="5400000">
            <a:off x="4244933" y="2046513"/>
            <a:ext cx="640081" cy="3750030"/>
            <a:chOff x="4397335" y="2438892"/>
            <a:chExt cx="640081" cy="3247312"/>
          </a:xfrm>
          <a:solidFill>
            <a:srgbClr val="F9DA00"/>
          </a:solidFill>
        </p:grpSpPr>
        <p:sp>
          <p:nvSpPr>
            <p:cNvPr id="11" name="Arrow: Right 10">
              <a:extLst>
                <a:ext uri="{FF2B5EF4-FFF2-40B4-BE49-F238E27FC236}">
                  <a16:creationId xmlns:a16="http://schemas.microsoft.com/office/drawing/2014/main" id="{65E2A3EA-2950-4D99-80BB-82A28284D4CA}"/>
                </a:ext>
              </a:extLst>
            </p:cNvPr>
            <p:cNvSpPr/>
            <p:nvPr/>
          </p:nvSpPr>
          <p:spPr>
            <a:xfrm rot="16200000">
              <a:off x="4071257" y="2764971"/>
              <a:ext cx="1292237" cy="640080"/>
            </a:xfrm>
            <a:prstGeom prst="right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Arrow: Right 11">
              <a:extLst>
                <a:ext uri="{FF2B5EF4-FFF2-40B4-BE49-F238E27FC236}">
                  <a16:creationId xmlns:a16="http://schemas.microsoft.com/office/drawing/2014/main" id="{596211E7-9268-48F6-9FD0-DA9B2076AABD}"/>
                </a:ext>
              </a:extLst>
            </p:cNvPr>
            <p:cNvSpPr/>
            <p:nvPr/>
          </p:nvSpPr>
          <p:spPr>
            <a:xfrm rot="5400000">
              <a:off x="4071256" y="4720046"/>
              <a:ext cx="1292237" cy="640080"/>
            </a:xfrm>
            <a:prstGeom prst="rightArrow">
              <a:avLst/>
            </a:prstGeom>
            <a:solidFill>
              <a:schemeClr val="bg1"/>
            </a:solidFill>
            <a:ln w="38100">
              <a:solidFill>
                <a:schemeClr val="tx1">
                  <a:lumMod val="25000"/>
                  <a:lumOff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 name="TextBox 14">
            <a:extLst>
              <a:ext uri="{FF2B5EF4-FFF2-40B4-BE49-F238E27FC236}">
                <a16:creationId xmlns:a16="http://schemas.microsoft.com/office/drawing/2014/main" id="{56A29B0C-7559-4002-887C-DF960D6CC665}"/>
              </a:ext>
            </a:extLst>
          </p:cNvPr>
          <p:cNvSpPr txBox="1">
            <a:spLocks noChangeArrowheads="1"/>
          </p:cNvSpPr>
          <p:nvPr/>
        </p:nvSpPr>
        <p:spPr bwMode="auto">
          <a:xfrm>
            <a:off x="2726056" y="2355288"/>
            <a:ext cx="3673475" cy="830997"/>
          </a:xfrm>
          <a:prstGeom prst="rect">
            <a:avLst/>
          </a:prstGeom>
          <a:solidFill>
            <a:srgbClr val="F39CA2"/>
          </a:solidFill>
          <a:ln w="9525">
            <a:solidFill>
              <a:srgbClr val="FF0000"/>
            </a:solidFill>
            <a:miter lim="800000"/>
            <a:headEnd/>
            <a:tailEnd/>
          </a:ln>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600" b="1" dirty="0">
                <a:latin typeface="+mn-lt"/>
              </a:rPr>
              <a:t>East</a:t>
            </a:r>
            <a:r>
              <a:rPr lang="en-GB" altLang="en-US" sz="1600" dirty="0">
                <a:latin typeface="+mn-lt"/>
              </a:rPr>
              <a:t> – red</a:t>
            </a:r>
          </a:p>
          <a:p>
            <a:pPr algn="ctr">
              <a:spcBef>
                <a:spcPct val="0"/>
              </a:spcBef>
              <a:buFontTx/>
              <a:buNone/>
            </a:pPr>
            <a:r>
              <a:rPr lang="en-GB" altLang="en-US" sz="1600" dirty="0">
                <a:latin typeface="+mn-lt"/>
              </a:rPr>
              <a:t>Associated with birth and the rising of the Sun.</a:t>
            </a:r>
          </a:p>
        </p:txBody>
      </p:sp>
      <p:sp>
        <p:nvSpPr>
          <p:cNvPr id="4" name="Oval 3">
            <a:extLst>
              <a:ext uri="{FF2B5EF4-FFF2-40B4-BE49-F238E27FC236}">
                <a16:creationId xmlns:a16="http://schemas.microsoft.com/office/drawing/2014/main" id="{37697A35-0644-4A11-91A3-8EA59E079DE9}"/>
              </a:ext>
            </a:extLst>
          </p:cNvPr>
          <p:cNvSpPr/>
          <p:nvPr/>
        </p:nvSpPr>
        <p:spPr>
          <a:xfrm>
            <a:off x="3974966" y="3333697"/>
            <a:ext cx="1175657" cy="1175657"/>
          </a:xfrm>
          <a:prstGeom prst="ellipse">
            <a:avLst/>
          </a:prstGeom>
          <a:solidFill>
            <a:srgbClr val="009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6">
            <a:extLst>
              <a:ext uri="{FF2B5EF4-FFF2-40B4-BE49-F238E27FC236}">
                <a16:creationId xmlns:a16="http://schemas.microsoft.com/office/drawing/2014/main" id="{B6E942C0-2CAF-451E-9DD9-B3DDFA6F1A76}"/>
              </a:ext>
            </a:extLst>
          </p:cNvPr>
          <p:cNvSpPr txBox="1">
            <a:spLocks noChangeArrowheads="1"/>
          </p:cNvSpPr>
          <p:nvPr/>
        </p:nvSpPr>
        <p:spPr bwMode="auto">
          <a:xfrm>
            <a:off x="5907970" y="3502474"/>
            <a:ext cx="2469374" cy="830997"/>
          </a:xfrm>
          <a:prstGeom prst="rect">
            <a:avLst/>
          </a:prstGeom>
          <a:solidFill>
            <a:srgbClr val="FFEDAA"/>
          </a:solidFill>
          <a:ln w="9525">
            <a:solidFill>
              <a:srgbClr val="FFFF00"/>
            </a:solid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600" b="1" dirty="0">
                <a:latin typeface="+mn-lt"/>
              </a:rPr>
              <a:t>South</a:t>
            </a:r>
            <a:r>
              <a:rPr lang="en-GB" altLang="en-US" sz="1600" dirty="0">
                <a:latin typeface="+mn-lt"/>
              </a:rPr>
              <a:t> – yellow </a:t>
            </a:r>
          </a:p>
          <a:p>
            <a:pPr algn="ctr">
              <a:spcBef>
                <a:spcPct val="0"/>
              </a:spcBef>
              <a:buFontTx/>
              <a:buNone/>
            </a:pPr>
            <a:r>
              <a:rPr lang="en-GB" altLang="en-US" sz="1600" dirty="0">
                <a:latin typeface="+mn-lt"/>
              </a:rPr>
              <a:t>The right hand of the Sun. </a:t>
            </a:r>
          </a:p>
        </p:txBody>
      </p:sp>
      <p:sp>
        <p:nvSpPr>
          <p:cNvPr id="17" name="TextBox 14">
            <a:extLst>
              <a:ext uri="{FF2B5EF4-FFF2-40B4-BE49-F238E27FC236}">
                <a16:creationId xmlns:a16="http://schemas.microsoft.com/office/drawing/2014/main" id="{DB2B83CE-6634-464B-996A-7E99654B308F}"/>
              </a:ext>
            </a:extLst>
          </p:cNvPr>
          <p:cNvSpPr txBox="1">
            <a:spLocks noChangeArrowheads="1"/>
          </p:cNvSpPr>
          <p:nvPr/>
        </p:nvSpPr>
        <p:spPr bwMode="auto">
          <a:xfrm>
            <a:off x="2766513" y="4656766"/>
            <a:ext cx="3673475" cy="830997"/>
          </a:xfrm>
          <a:prstGeom prst="rect">
            <a:avLst/>
          </a:prstGeom>
          <a:solidFill>
            <a:schemeClr val="tx1"/>
          </a:solidFill>
          <a:ln w="9525">
            <a:noFill/>
            <a:miter lim="800000"/>
            <a:headEnd/>
            <a:tailEnd/>
          </a:ln>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600" b="1" dirty="0">
                <a:solidFill>
                  <a:schemeClr val="bg1"/>
                </a:solidFill>
                <a:latin typeface="+mn-lt"/>
              </a:rPr>
              <a:t>West</a:t>
            </a:r>
            <a:r>
              <a:rPr lang="en-GB" altLang="en-US" sz="1600" dirty="0">
                <a:solidFill>
                  <a:schemeClr val="bg1"/>
                </a:solidFill>
                <a:latin typeface="+mn-lt"/>
              </a:rPr>
              <a:t> – black</a:t>
            </a:r>
          </a:p>
          <a:p>
            <a:pPr algn="ctr">
              <a:spcBef>
                <a:spcPct val="0"/>
              </a:spcBef>
              <a:buFontTx/>
              <a:buNone/>
            </a:pPr>
            <a:r>
              <a:rPr lang="en-GB" altLang="en-US" sz="1600" dirty="0">
                <a:solidFill>
                  <a:schemeClr val="bg1"/>
                </a:solidFill>
                <a:latin typeface="+mn-lt"/>
              </a:rPr>
              <a:t>Associated with the change of seasons, the sunset and the underworld.</a:t>
            </a:r>
          </a:p>
        </p:txBody>
      </p:sp>
      <p:sp>
        <p:nvSpPr>
          <p:cNvPr id="18" name="TextBox 16">
            <a:extLst>
              <a:ext uri="{FF2B5EF4-FFF2-40B4-BE49-F238E27FC236}">
                <a16:creationId xmlns:a16="http://schemas.microsoft.com/office/drawing/2014/main" id="{8BD54B4A-C24A-4077-8D36-8D10D77C606E}"/>
              </a:ext>
            </a:extLst>
          </p:cNvPr>
          <p:cNvSpPr txBox="1">
            <a:spLocks noChangeArrowheads="1"/>
          </p:cNvSpPr>
          <p:nvPr/>
        </p:nvSpPr>
        <p:spPr bwMode="auto">
          <a:xfrm>
            <a:off x="714951" y="3400412"/>
            <a:ext cx="2480105" cy="1077218"/>
          </a:xfrm>
          <a:prstGeom prst="rect">
            <a:avLst/>
          </a:prstGeom>
          <a:solidFill>
            <a:schemeClr val="bg1"/>
          </a:solidFill>
          <a:ln w="9525">
            <a:solidFill>
              <a:schemeClr val="tx1">
                <a:lumMod val="75000"/>
                <a:lumOff val="25000"/>
              </a:schemeClr>
            </a:solid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600" b="1" dirty="0">
                <a:latin typeface="+mn-lt"/>
              </a:rPr>
              <a:t>North</a:t>
            </a:r>
            <a:r>
              <a:rPr lang="en-GB" altLang="en-US" sz="1600" dirty="0">
                <a:latin typeface="+mn-lt"/>
              </a:rPr>
              <a:t> – white</a:t>
            </a:r>
          </a:p>
          <a:p>
            <a:pPr algn="ctr">
              <a:spcBef>
                <a:spcPct val="0"/>
              </a:spcBef>
              <a:buFontTx/>
              <a:buNone/>
            </a:pPr>
            <a:r>
              <a:rPr lang="en-GB" altLang="en-US" sz="1600" dirty="0">
                <a:latin typeface="+mn-lt"/>
              </a:rPr>
              <a:t> Associated with cool rains and ancestors that have died.</a:t>
            </a:r>
          </a:p>
        </p:txBody>
      </p:sp>
      <p:sp>
        <p:nvSpPr>
          <p:cNvPr id="20" name="TextBox 8">
            <a:extLst>
              <a:ext uri="{FF2B5EF4-FFF2-40B4-BE49-F238E27FC236}">
                <a16:creationId xmlns:a16="http://schemas.microsoft.com/office/drawing/2014/main" id="{129177C4-3F32-462D-B9B6-3C4D3B5C1387}"/>
              </a:ext>
            </a:extLst>
          </p:cNvPr>
          <p:cNvSpPr txBox="1">
            <a:spLocks noChangeArrowheads="1"/>
          </p:cNvSpPr>
          <p:nvPr/>
        </p:nvSpPr>
        <p:spPr bwMode="auto">
          <a:xfrm>
            <a:off x="755651" y="5759715"/>
            <a:ext cx="76327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600" dirty="0">
                <a:latin typeface="+mn-lt"/>
              </a:rPr>
              <a:t>East was shown at the top of the compass, as it was seen as the most important.</a:t>
            </a:r>
          </a:p>
        </p:txBody>
      </p:sp>
      <p:sp>
        <p:nvSpPr>
          <p:cNvPr id="19" name="TextBox 14">
            <a:extLst>
              <a:ext uri="{FF2B5EF4-FFF2-40B4-BE49-F238E27FC236}">
                <a16:creationId xmlns:a16="http://schemas.microsoft.com/office/drawing/2014/main" id="{A0CFCDCC-0DA6-436F-B4D1-FA42976BDDFC}"/>
              </a:ext>
            </a:extLst>
          </p:cNvPr>
          <p:cNvSpPr txBox="1">
            <a:spLocks noChangeArrowheads="1"/>
          </p:cNvSpPr>
          <p:nvPr/>
        </p:nvSpPr>
        <p:spPr bwMode="auto">
          <a:xfrm>
            <a:off x="3193388" y="3400412"/>
            <a:ext cx="2722429" cy="1077218"/>
          </a:xfrm>
          <a:prstGeom prst="rect">
            <a:avLst/>
          </a:prstGeom>
          <a:solidFill>
            <a:srgbClr val="8ACBC0"/>
          </a:solidFill>
          <a:ln w="9525">
            <a:solidFill>
              <a:srgbClr val="009A8C"/>
            </a:solid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600" b="1" dirty="0">
                <a:latin typeface="+mn-lt"/>
              </a:rPr>
              <a:t>The Centre</a:t>
            </a:r>
            <a:r>
              <a:rPr lang="en-GB" altLang="en-US" sz="1600" dirty="0">
                <a:latin typeface="+mn-lt"/>
              </a:rPr>
              <a:t> – </a:t>
            </a:r>
            <a:r>
              <a:rPr lang="en-GB" sz="1600" dirty="0">
                <a:solidFill>
                  <a:srgbClr val="000000"/>
                </a:solidFill>
                <a:latin typeface="+mn-lt"/>
              </a:rPr>
              <a:t>blue or green</a:t>
            </a:r>
          </a:p>
          <a:p>
            <a:pPr algn="ctr">
              <a:spcBef>
                <a:spcPct val="0"/>
              </a:spcBef>
              <a:buFontTx/>
              <a:buNone/>
            </a:pPr>
            <a:r>
              <a:rPr lang="en-GB" sz="1600" dirty="0">
                <a:solidFill>
                  <a:srgbClr val="000000"/>
                </a:solidFill>
                <a:latin typeface="+mn-lt"/>
              </a:rPr>
              <a:t> Associated with balance and staying in harmony with the world.</a:t>
            </a:r>
            <a:endParaRPr lang="en-GB" altLang="en-US" sz="1600" dirty="0">
              <a:latin typeface="+mn-lt"/>
            </a:endParaRPr>
          </a:p>
        </p:txBody>
      </p:sp>
    </p:spTree>
    <p:extLst>
      <p:ext uri="{BB962C8B-B14F-4D97-AF65-F5344CB8AC3E}">
        <p14:creationId xmlns:p14="http://schemas.microsoft.com/office/powerpoint/2010/main" val="407493411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500"/>
                                        <p:tgtEl>
                                          <p:spTgt spid="1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4" grpId="0" animBg="1"/>
      <p:bldP spid="15" grpId="0" animBg="1"/>
      <p:bldP spid="17" grpId="0" animBg="1"/>
      <p:bldP spid="18" grpId="0" animBg="1"/>
      <p:bldP spid="20" grpId="0"/>
      <p:bldP spid="1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6"/>
          <p:cNvSpPr>
            <a:spLocks noChangeArrowheads="1"/>
          </p:cNvSpPr>
          <p:nvPr/>
        </p:nvSpPr>
        <p:spPr bwMode="auto">
          <a:xfrm>
            <a:off x="923925" y="709613"/>
            <a:ext cx="72009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b="1" dirty="0">
                <a:solidFill>
                  <a:srgbClr val="E9504F"/>
                </a:solidFill>
                <a:latin typeface="+mn-lt"/>
              </a:rPr>
              <a:t>The Gods</a:t>
            </a:r>
          </a:p>
        </p:txBody>
      </p:sp>
      <p:sp>
        <p:nvSpPr>
          <p:cNvPr id="13316" name="Rectangle 3"/>
          <p:cNvSpPr>
            <a:spLocks noChangeArrowheads="1"/>
          </p:cNvSpPr>
          <p:nvPr/>
        </p:nvSpPr>
        <p:spPr bwMode="auto">
          <a:xfrm>
            <a:off x="1187450" y="3368675"/>
            <a:ext cx="66722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dirty="0">
                <a:solidFill>
                  <a:srgbClr val="000000"/>
                </a:solidFill>
                <a:latin typeface="+mn-lt"/>
              </a:rPr>
              <a:t>Many of them had overlapping roles and names. </a:t>
            </a:r>
          </a:p>
        </p:txBody>
      </p:sp>
      <p:sp>
        <p:nvSpPr>
          <p:cNvPr id="13317" name="Rectangle 4"/>
          <p:cNvSpPr>
            <a:spLocks noChangeArrowheads="1"/>
          </p:cNvSpPr>
          <p:nvPr/>
        </p:nvSpPr>
        <p:spPr bwMode="auto">
          <a:xfrm>
            <a:off x="1187450" y="2308225"/>
            <a:ext cx="66722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dirty="0">
                <a:solidFill>
                  <a:srgbClr val="000000"/>
                </a:solidFill>
                <a:latin typeface="+mn-lt"/>
              </a:rPr>
              <a:t>The ancient Maya people believed in a pantheon (large group) of gods, only a few of which are mentioned by the same name in different sources. </a:t>
            </a:r>
          </a:p>
        </p:txBody>
      </p:sp>
      <p:sp>
        <p:nvSpPr>
          <p:cNvPr id="13318" name="Rectangle 5"/>
          <p:cNvSpPr>
            <a:spLocks noChangeArrowheads="1"/>
          </p:cNvSpPr>
          <p:nvPr/>
        </p:nvSpPr>
        <p:spPr bwMode="auto">
          <a:xfrm>
            <a:off x="1187450" y="4151313"/>
            <a:ext cx="66722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dirty="0">
                <a:solidFill>
                  <a:srgbClr val="000000"/>
                </a:solidFill>
                <a:latin typeface="+mn-lt"/>
              </a:rPr>
              <a:t>Some had human form, some took the form of an animal and others were a phenomena of nature.</a:t>
            </a:r>
          </a:p>
        </p:txBody>
      </p:sp>
    </p:spTree>
    <p:extLst>
      <p:ext uri="{BB962C8B-B14F-4D97-AF65-F5344CB8AC3E}">
        <p14:creationId xmlns:p14="http://schemas.microsoft.com/office/powerpoint/2010/main" val="250553697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317">
                                            <p:txEl>
                                              <p:pRg st="0" end="0"/>
                                            </p:txEl>
                                          </p:spTgt>
                                        </p:tgtEl>
                                        <p:attrNameLst>
                                          <p:attrName>style.visibility</p:attrName>
                                        </p:attrNameLst>
                                      </p:cBhvr>
                                      <p:to>
                                        <p:strVal val="visible"/>
                                      </p:to>
                                    </p:set>
                                    <p:animEffect transition="in" filter="fade">
                                      <p:cBhvr>
                                        <p:cTn id="7" dur="500"/>
                                        <p:tgtEl>
                                          <p:spTgt spid="1331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316">
                                            <p:txEl>
                                              <p:pRg st="0" end="0"/>
                                            </p:txEl>
                                          </p:spTgt>
                                        </p:tgtEl>
                                        <p:attrNameLst>
                                          <p:attrName>style.visibility</p:attrName>
                                        </p:attrNameLst>
                                      </p:cBhvr>
                                      <p:to>
                                        <p:strVal val="visible"/>
                                      </p:to>
                                    </p:set>
                                    <p:animEffect transition="in" filter="fade">
                                      <p:cBhvr>
                                        <p:cTn id="12" dur="500"/>
                                        <p:tgtEl>
                                          <p:spTgt spid="1331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318">
                                            <p:txEl>
                                              <p:pRg st="0" end="0"/>
                                            </p:txEl>
                                          </p:spTgt>
                                        </p:tgtEl>
                                        <p:attrNameLst>
                                          <p:attrName>style.visibility</p:attrName>
                                        </p:attrNameLst>
                                      </p:cBhvr>
                                      <p:to>
                                        <p:strVal val="visible"/>
                                      </p:to>
                                    </p:set>
                                    <p:animEffect transition="in" filter="fade">
                                      <p:cBhvr>
                                        <p:cTn id="17" dur="500"/>
                                        <p:tgtEl>
                                          <p:spTgt spid="1331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971550" y="836613"/>
            <a:ext cx="3671888" cy="52562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 name="Rounded Rectangle 10"/>
          <p:cNvSpPr/>
          <p:nvPr/>
        </p:nvSpPr>
        <p:spPr>
          <a:xfrm>
            <a:off x="1192213" y="998538"/>
            <a:ext cx="3240088" cy="4860925"/>
          </a:xfrm>
          <a:prstGeom prst="roundRect">
            <a:avLst>
              <a:gd name="adj" fmla="val 0"/>
            </a:avLst>
          </a:prstGeom>
          <a:solidFill>
            <a:schemeClr val="bg1"/>
          </a:solidFill>
          <a:ln w="38100">
            <a:solidFill>
              <a:srgbClr val="B03B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15366" name="Group 6"/>
          <p:cNvGrpSpPr>
            <a:grpSpLocks/>
          </p:cNvGrpSpPr>
          <p:nvPr/>
        </p:nvGrpSpPr>
        <p:grpSpPr bwMode="auto">
          <a:xfrm>
            <a:off x="1192213" y="1028443"/>
            <a:ext cx="3240087" cy="4336416"/>
            <a:chOff x="1043608" y="1695622"/>
            <a:chExt cx="3240359" cy="4337983"/>
          </a:xfrm>
        </p:grpSpPr>
        <p:sp>
          <p:nvSpPr>
            <p:cNvPr id="15368" name="Rectangle 8"/>
            <p:cNvSpPr>
              <a:spLocks noChangeArrowheads="1"/>
            </p:cNvSpPr>
            <p:nvPr/>
          </p:nvSpPr>
          <p:spPr bwMode="auto">
            <a:xfrm>
              <a:off x="1367644" y="1695622"/>
              <a:ext cx="259228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b="1" dirty="0">
                  <a:solidFill>
                    <a:srgbClr val="B03B06"/>
                  </a:solidFill>
                  <a:latin typeface="+mn-lt"/>
                </a:rPr>
                <a:t>Itzamna</a:t>
              </a:r>
            </a:p>
          </p:txBody>
        </p:sp>
        <p:sp>
          <p:nvSpPr>
            <p:cNvPr id="15369" name="Rectangle 5"/>
            <p:cNvSpPr>
              <a:spLocks noChangeArrowheads="1"/>
            </p:cNvSpPr>
            <p:nvPr/>
          </p:nvSpPr>
          <p:spPr bwMode="auto">
            <a:xfrm>
              <a:off x="1043608" y="2492896"/>
              <a:ext cx="3240359" cy="3540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600" dirty="0">
                  <a:solidFill>
                    <a:srgbClr val="000000"/>
                  </a:solidFill>
                  <a:latin typeface="+mn-lt"/>
                </a:rPr>
                <a:t>One of the creator gods.</a:t>
              </a:r>
              <a:br>
                <a:rPr lang="en-GB" altLang="en-US" sz="1600" dirty="0">
                  <a:solidFill>
                    <a:srgbClr val="000000"/>
                  </a:solidFill>
                  <a:latin typeface="+mn-lt"/>
                </a:rPr>
              </a:br>
              <a:endParaRPr lang="en-GB" altLang="en-US" sz="1600" dirty="0">
                <a:solidFill>
                  <a:srgbClr val="000000"/>
                </a:solidFill>
                <a:latin typeface="+mn-lt"/>
              </a:endParaRPr>
            </a:p>
            <a:p>
              <a:pPr algn="ctr">
                <a:spcBef>
                  <a:spcPct val="0"/>
                </a:spcBef>
                <a:buFontTx/>
                <a:buNone/>
              </a:pPr>
              <a:r>
                <a:rPr lang="en-GB" altLang="en-US" sz="1600" dirty="0">
                  <a:solidFill>
                    <a:srgbClr val="000000"/>
                  </a:solidFill>
                  <a:latin typeface="+mn-lt"/>
                </a:rPr>
                <a:t>Patron of learning and the inventor of writing.</a:t>
              </a:r>
            </a:p>
            <a:p>
              <a:pPr algn="ctr">
                <a:spcBef>
                  <a:spcPct val="0"/>
                </a:spcBef>
                <a:buFontTx/>
                <a:buNone/>
              </a:pPr>
              <a:endParaRPr lang="en-GB" altLang="en-US" sz="1600" dirty="0">
                <a:solidFill>
                  <a:srgbClr val="000000"/>
                </a:solidFill>
                <a:latin typeface="+mn-lt"/>
              </a:endParaRPr>
            </a:p>
            <a:p>
              <a:pPr algn="ctr">
                <a:spcBef>
                  <a:spcPct val="0"/>
                </a:spcBef>
                <a:buFontTx/>
                <a:buNone/>
              </a:pPr>
              <a:r>
                <a:rPr lang="en-GB" altLang="en-US" sz="1600" dirty="0">
                  <a:solidFill>
                    <a:srgbClr val="000000"/>
                  </a:solidFill>
                  <a:latin typeface="+mn-lt"/>
                </a:rPr>
                <a:t>He taught people literacy, medicine, science, art, sculpture and agriculture.</a:t>
              </a:r>
            </a:p>
            <a:p>
              <a:pPr algn="ctr">
                <a:spcBef>
                  <a:spcPct val="0"/>
                </a:spcBef>
                <a:buFontTx/>
                <a:buNone/>
              </a:pPr>
              <a:endParaRPr lang="en-GB" altLang="en-US" sz="1600" dirty="0">
                <a:solidFill>
                  <a:srgbClr val="000000"/>
                </a:solidFill>
                <a:latin typeface="+mn-lt"/>
              </a:endParaRPr>
            </a:p>
            <a:p>
              <a:pPr algn="ctr">
                <a:spcBef>
                  <a:spcPct val="0"/>
                </a:spcBef>
                <a:buFontTx/>
                <a:buNone/>
              </a:pPr>
              <a:r>
                <a:rPr lang="en-GB" altLang="en-US" sz="1600" dirty="0">
                  <a:solidFill>
                    <a:srgbClr val="000000"/>
                  </a:solidFill>
                  <a:latin typeface="+mn-lt"/>
                </a:rPr>
                <a:t>He also created the calendar.</a:t>
              </a:r>
            </a:p>
            <a:p>
              <a:pPr algn="ctr">
                <a:spcBef>
                  <a:spcPct val="0"/>
                </a:spcBef>
                <a:buFontTx/>
                <a:buNone/>
              </a:pPr>
              <a:endParaRPr lang="en-GB" altLang="en-US" sz="1600" dirty="0">
                <a:solidFill>
                  <a:srgbClr val="000000"/>
                </a:solidFill>
                <a:latin typeface="+mn-lt"/>
              </a:endParaRPr>
            </a:p>
            <a:p>
              <a:pPr algn="ctr">
                <a:spcBef>
                  <a:spcPct val="0"/>
                </a:spcBef>
                <a:buFontTx/>
                <a:buNone/>
              </a:pPr>
              <a:r>
                <a:rPr lang="en-GB" altLang="en-US" sz="1600" dirty="0">
                  <a:solidFill>
                    <a:srgbClr val="000000"/>
                  </a:solidFill>
                  <a:latin typeface="+mn-lt"/>
                </a:rPr>
                <a:t>Portrayed in human form as an old man with no teeth and a large nose.</a:t>
              </a:r>
            </a:p>
          </p:txBody>
        </p:sp>
      </p:grpSp>
      <p:sp>
        <p:nvSpPr>
          <p:cNvPr id="14" name="Rounded Rectangle 13"/>
          <p:cNvSpPr/>
          <p:nvPr/>
        </p:nvSpPr>
        <p:spPr>
          <a:xfrm>
            <a:off x="4711700" y="998538"/>
            <a:ext cx="3240088" cy="4860925"/>
          </a:xfrm>
          <a:prstGeom prst="roundRect">
            <a:avLst>
              <a:gd name="adj" fmla="val 0"/>
            </a:avLst>
          </a:prstGeom>
          <a:noFill/>
          <a:ln w="38100">
            <a:solidFill>
              <a:srgbClr val="B03B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3" name="Picture 2">
            <a:extLst>
              <a:ext uri="{FF2B5EF4-FFF2-40B4-BE49-F238E27FC236}">
                <a16:creationId xmlns:a16="http://schemas.microsoft.com/office/drawing/2014/main" id="{C2E74E6E-5947-4A29-AAF9-9662B7DBD5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85927" y="1566528"/>
            <a:ext cx="2291633" cy="3724943"/>
          </a:xfrm>
          <a:prstGeom prst="rect">
            <a:avLst/>
          </a:prstGeom>
        </p:spPr>
      </p:pic>
    </p:spTree>
    <p:extLst>
      <p:ext uri="{BB962C8B-B14F-4D97-AF65-F5344CB8AC3E}">
        <p14:creationId xmlns:p14="http://schemas.microsoft.com/office/powerpoint/2010/main" val="1041771815"/>
      </p:ext>
    </p:extLst>
  </p:cSld>
  <p:clrMapOvr>
    <a:masterClrMapping/>
  </p:clrMapOvr>
  <p:transition spd="slow">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1"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60913" y="1144588"/>
            <a:ext cx="3124200" cy="451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7412" name="Group 6"/>
          <p:cNvGrpSpPr>
            <a:grpSpLocks/>
          </p:cNvGrpSpPr>
          <p:nvPr/>
        </p:nvGrpSpPr>
        <p:grpSpPr bwMode="auto">
          <a:xfrm>
            <a:off x="1187450" y="1052513"/>
            <a:ext cx="3240088" cy="4588108"/>
            <a:chOff x="1038604" y="1010656"/>
            <a:chExt cx="3240360" cy="4588666"/>
          </a:xfrm>
        </p:grpSpPr>
        <p:sp>
          <p:nvSpPr>
            <p:cNvPr id="17415" name="Rectangle 8"/>
            <p:cNvSpPr>
              <a:spLocks noChangeArrowheads="1"/>
            </p:cNvSpPr>
            <p:nvPr/>
          </p:nvSpPr>
          <p:spPr bwMode="auto">
            <a:xfrm>
              <a:off x="1367644" y="1010656"/>
              <a:ext cx="259228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b="1" dirty="0" err="1">
                  <a:solidFill>
                    <a:srgbClr val="B03B06"/>
                  </a:solidFill>
                  <a:latin typeface="+mn-lt"/>
                </a:rPr>
                <a:t>Kukulcan</a:t>
              </a:r>
              <a:endParaRPr lang="en-GB" altLang="en-US" b="1" dirty="0">
                <a:solidFill>
                  <a:srgbClr val="B03B06"/>
                </a:solidFill>
                <a:latin typeface="+mn-lt"/>
              </a:endParaRPr>
            </a:p>
          </p:txBody>
        </p:sp>
        <p:sp>
          <p:nvSpPr>
            <p:cNvPr id="17416" name="Rectangle 5"/>
            <p:cNvSpPr>
              <a:spLocks noChangeArrowheads="1"/>
            </p:cNvSpPr>
            <p:nvPr/>
          </p:nvSpPr>
          <p:spPr bwMode="auto">
            <a:xfrm>
              <a:off x="1038604" y="1659303"/>
              <a:ext cx="3240360" cy="3940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600" dirty="0">
                  <a:solidFill>
                    <a:srgbClr val="000000"/>
                  </a:solidFill>
                  <a:latin typeface="+mn-lt"/>
                </a:rPr>
                <a:t>Supreme god. </a:t>
              </a:r>
            </a:p>
            <a:p>
              <a:pPr algn="ctr">
                <a:spcBef>
                  <a:spcPct val="0"/>
                </a:spcBef>
                <a:buFontTx/>
                <a:buNone/>
              </a:pPr>
              <a:endParaRPr lang="en-GB" altLang="en-US" sz="1000" dirty="0">
                <a:solidFill>
                  <a:srgbClr val="000000"/>
                </a:solidFill>
                <a:latin typeface="+mn-lt"/>
              </a:endParaRPr>
            </a:p>
            <a:p>
              <a:pPr algn="ctr">
                <a:spcBef>
                  <a:spcPct val="0"/>
                </a:spcBef>
                <a:buFontTx/>
                <a:buNone/>
              </a:pPr>
              <a:r>
                <a:rPr lang="en-GB" altLang="en-US" sz="1600" dirty="0">
                  <a:solidFill>
                    <a:srgbClr val="000000"/>
                  </a:solidFill>
                  <a:latin typeface="+mn-lt"/>
                </a:rPr>
                <a:t>God of the four elements with the following items associated with each one: </a:t>
              </a:r>
            </a:p>
            <a:p>
              <a:pPr algn="ctr">
                <a:spcBef>
                  <a:spcPct val="0"/>
                </a:spcBef>
                <a:buFontTx/>
                <a:buNone/>
              </a:pPr>
              <a:r>
                <a:rPr lang="en-GB" altLang="en-US" sz="1600" dirty="0">
                  <a:solidFill>
                    <a:srgbClr val="000000"/>
                  </a:solidFill>
                  <a:latin typeface="+mn-lt"/>
                </a:rPr>
                <a:t>maize-ear (earth) </a:t>
              </a:r>
            </a:p>
            <a:p>
              <a:pPr algn="ctr">
                <a:spcBef>
                  <a:spcPct val="0"/>
                </a:spcBef>
                <a:buFontTx/>
                <a:buNone/>
              </a:pPr>
              <a:r>
                <a:rPr lang="en-GB" altLang="en-US" sz="1600" dirty="0">
                  <a:solidFill>
                    <a:srgbClr val="000000"/>
                  </a:solidFill>
                  <a:latin typeface="+mn-lt"/>
                </a:rPr>
                <a:t>fish (water) </a:t>
              </a:r>
            </a:p>
            <a:p>
              <a:pPr algn="ctr">
                <a:spcBef>
                  <a:spcPct val="0"/>
                </a:spcBef>
                <a:buFontTx/>
                <a:buNone/>
              </a:pPr>
              <a:r>
                <a:rPr lang="en-GB" altLang="en-US" sz="1600" dirty="0">
                  <a:solidFill>
                    <a:srgbClr val="000000"/>
                  </a:solidFill>
                  <a:latin typeface="+mn-lt"/>
                </a:rPr>
                <a:t>lizard (fire)</a:t>
              </a:r>
            </a:p>
            <a:p>
              <a:pPr algn="ctr">
                <a:spcBef>
                  <a:spcPct val="0"/>
                </a:spcBef>
                <a:buFontTx/>
                <a:buNone/>
              </a:pPr>
              <a:r>
                <a:rPr lang="en-GB" altLang="en-US" sz="1600" dirty="0">
                  <a:solidFill>
                    <a:srgbClr val="000000"/>
                  </a:solidFill>
                  <a:latin typeface="+mn-lt"/>
                </a:rPr>
                <a:t>vulture (air)</a:t>
              </a:r>
            </a:p>
            <a:p>
              <a:pPr algn="ctr">
                <a:spcBef>
                  <a:spcPct val="0"/>
                </a:spcBef>
                <a:buFontTx/>
                <a:buNone/>
              </a:pPr>
              <a:endParaRPr lang="en-GB" altLang="en-US" sz="1050" dirty="0">
                <a:solidFill>
                  <a:srgbClr val="000000"/>
                </a:solidFill>
                <a:latin typeface="+mn-lt"/>
              </a:endParaRPr>
            </a:p>
            <a:p>
              <a:pPr algn="ctr">
                <a:spcBef>
                  <a:spcPct val="0"/>
                </a:spcBef>
                <a:buFontTx/>
                <a:buNone/>
              </a:pPr>
              <a:r>
                <a:rPr lang="en-GB" altLang="en-US" sz="1600" dirty="0">
                  <a:solidFill>
                    <a:srgbClr val="000000"/>
                  </a:solidFill>
                  <a:latin typeface="+mn-lt"/>
                </a:rPr>
                <a:t>One of the creator gods. </a:t>
              </a:r>
            </a:p>
            <a:p>
              <a:pPr algn="ctr">
                <a:spcBef>
                  <a:spcPct val="0"/>
                </a:spcBef>
                <a:buFontTx/>
                <a:buNone/>
              </a:pPr>
              <a:endParaRPr lang="en-GB" altLang="en-US" sz="1000" dirty="0">
                <a:solidFill>
                  <a:srgbClr val="000000"/>
                </a:solidFill>
                <a:latin typeface="+mn-lt"/>
              </a:endParaRPr>
            </a:p>
            <a:p>
              <a:pPr algn="ctr">
                <a:spcBef>
                  <a:spcPct val="0"/>
                </a:spcBef>
                <a:buFontTx/>
                <a:buNone/>
              </a:pPr>
              <a:r>
                <a:rPr lang="en-GB" altLang="en-US" sz="1600" dirty="0">
                  <a:solidFill>
                    <a:srgbClr val="000000"/>
                  </a:solidFill>
                  <a:latin typeface="+mn-lt"/>
                </a:rPr>
                <a:t>God of resurrection and reincarnation.</a:t>
              </a:r>
            </a:p>
            <a:p>
              <a:pPr algn="ctr">
                <a:spcBef>
                  <a:spcPct val="0"/>
                </a:spcBef>
                <a:buFontTx/>
                <a:buNone/>
              </a:pPr>
              <a:endParaRPr lang="en-GB" altLang="en-US" sz="1050" dirty="0">
                <a:solidFill>
                  <a:srgbClr val="000000"/>
                </a:solidFill>
                <a:latin typeface="+mn-lt"/>
              </a:endParaRPr>
            </a:p>
            <a:p>
              <a:pPr algn="ctr">
                <a:spcBef>
                  <a:spcPct val="0"/>
                </a:spcBef>
                <a:buFontTx/>
                <a:buNone/>
              </a:pPr>
              <a:r>
                <a:rPr lang="en-GB" altLang="en-US" sz="1600" dirty="0">
                  <a:solidFill>
                    <a:srgbClr val="000000"/>
                  </a:solidFill>
                  <a:latin typeface="+mn-lt"/>
                </a:rPr>
                <a:t>His name means ‘feathered serpent’.</a:t>
              </a:r>
            </a:p>
          </p:txBody>
        </p:sp>
      </p:grpSp>
      <p:sp>
        <p:nvSpPr>
          <p:cNvPr id="11" name="Rounded Rectangle 10"/>
          <p:cNvSpPr/>
          <p:nvPr/>
        </p:nvSpPr>
        <p:spPr>
          <a:xfrm>
            <a:off x="1192213" y="998538"/>
            <a:ext cx="3240087" cy="4860925"/>
          </a:xfrm>
          <a:prstGeom prst="roundRect">
            <a:avLst>
              <a:gd name="adj" fmla="val 0"/>
            </a:avLst>
          </a:prstGeom>
          <a:noFill/>
          <a:ln w="38100">
            <a:solidFill>
              <a:srgbClr val="B03B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 name="Rounded Rectangle 13"/>
          <p:cNvSpPr/>
          <p:nvPr/>
        </p:nvSpPr>
        <p:spPr>
          <a:xfrm>
            <a:off x="4711700" y="998538"/>
            <a:ext cx="3240088" cy="4860925"/>
          </a:xfrm>
          <a:prstGeom prst="roundRect">
            <a:avLst>
              <a:gd name="adj" fmla="val 0"/>
            </a:avLst>
          </a:prstGeom>
          <a:noFill/>
          <a:ln w="38100">
            <a:solidFill>
              <a:srgbClr val="B03B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extLst>
      <p:ext uri="{BB962C8B-B14F-4D97-AF65-F5344CB8AC3E}">
        <p14:creationId xmlns:p14="http://schemas.microsoft.com/office/powerpoint/2010/main" val="2887126639"/>
      </p:ext>
    </p:extLst>
  </p:cSld>
  <p:clrMapOvr>
    <a:masterClrMapping/>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9"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89500" y="1144588"/>
            <a:ext cx="2867025" cy="451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9460" name="Group 6"/>
          <p:cNvGrpSpPr>
            <a:grpSpLocks/>
          </p:cNvGrpSpPr>
          <p:nvPr/>
        </p:nvGrpSpPr>
        <p:grpSpPr bwMode="auto">
          <a:xfrm>
            <a:off x="1187450" y="1052513"/>
            <a:ext cx="3240088" cy="4813049"/>
            <a:chOff x="1038604" y="1010656"/>
            <a:chExt cx="3240360" cy="4812274"/>
          </a:xfrm>
        </p:grpSpPr>
        <p:sp>
          <p:nvSpPr>
            <p:cNvPr id="19463" name="Rectangle 8"/>
            <p:cNvSpPr>
              <a:spLocks noChangeArrowheads="1"/>
            </p:cNvSpPr>
            <p:nvPr/>
          </p:nvSpPr>
          <p:spPr bwMode="auto">
            <a:xfrm>
              <a:off x="1367644" y="1010656"/>
              <a:ext cx="259228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b="1" dirty="0">
                  <a:solidFill>
                    <a:srgbClr val="B03B06"/>
                  </a:solidFill>
                  <a:latin typeface="+mn-lt"/>
                </a:rPr>
                <a:t>Ix </a:t>
              </a:r>
              <a:r>
                <a:rPr lang="en-GB" altLang="en-US" b="1" dirty="0" err="1">
                  <a:solidFill>
                    <a:srgbClr val="B03B06"/>
                  </a:solidFill>
                  <a:latin typeface="+mn-lt"/>
                </a:rPr>
                <a:t>Chel</a:t>
              </a:r>
              <a:endParaRPr lang="en-GB" altLang="en-US" b="1" dirty="0">
                <a:solidFill>
                  <a:srgbClr val="B03B06"/>
                </a:solidFill>
                <a:latin typeface="+mn-lt"/>
              </a:endParaRPr>
            </a:p>
          </p:txBody>
        </p:sp>
        <p:sp>
          <p:nvSpPr>
            <p:cNvPr id="19464" name="Rectangle 5"/>
            <p:cNvSpPr>
              <a:spLocks noChangeArrowheads="1"/>
            </p:cNvSpPr>
            <p:nvPr/>
          </p:nvSpPr>
          <p:spPr bwMode="auto">
            <a:xfrm>
              <a:off x="1038604" y="1791706"/>
              <a:ext cx="3240360" cy="4031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600" dirty="0">
                  <a:solidFill>
                    <a:srgbClr val="000000"/>
                  </a:solidFill>
                  <a:latin typeface="+mn-lt"/>
                </a:rPr>
                <a:t>Wife of Itzamna.</a:t>
              </a:r>
            </a:p>
            <a:p>
              <a:pPr algn="ctr">
                <a:spcBef>
                  <a:spcPct val="0"/>
                </a:spcBef>
                <a:buFontTx/>
                <a:buNone/>
              </a:pPr>
              <a:r>
                <a:rPr lang="en-GB" altLang="en-US" sz="1600" dirty="0">
                  <a:solidFill>
                    <a:srgbClr val="000000"/>
                  </a:solidFill>
                  <a:latin typeface="+mn-lt"/>
                </a:rPr>
                <a:t> </a:t>
              </a:r>
            </a:p>
            <a:p>
              <a:pPr algn="ctr">
                <a:spcBef>
                  <a:spcPct val="0"/>
                </a:spcBef>
                <a:buFontTx/>
                <a:buNone/>
              </a:pPr>
              <a:r>
                <a:rPr lang="en-GB" altLang="en-US" sz="1600" dirty="0">
                  <a:solidFill>
                    <a:srgbClr val="000000"/>
                  </a:solidFill>
                  <a:latin typeface="+mn-lt"/>
                </a:rPr>
                <a:t>Goddess of childbirth, healing, weaving and the moon. </a:t>
              </a:r>
            </a:p>
            <a:p>
              <a:pPr algn="ctr">
                <a:spcBef>
                  <a:spcPct val="0"/>
                </a:spcBef>
                <a:buFontTx/>
                <a:buNone/>
              </a:pPr>
              <a:endParaRPr lang="en-GB" altLang="en-US" sz="1600" dirty="0">
                <a:solidFill>
                  <a:srgbClr val="000000"/>
                </a:solidFill>
                <a:latin typeface="+mn-lt"/>
              </a:endParaRPr>
            </a:p>
            <a:p>
              <a:pPr algn="ctr">
                <a:spcBef>
                  <a:spcPct val="0"/>
                </a:spcBef>
                <a:buFontTx/>
                <a:buNone/>
              </a:pPr>
              <a:r>
                <a:rPr lang="en-GB" altLang="en-US" sz="1600" dirty="0">
                  <a:solidFill>
                    <a:srgbClr val="000000"/>
                  </a:solidFill>
                  <a:latin typeface="+mn-lt"/>
                </a:rPr>
                <a:t>Portrayed in human form wearing a headdress of snakes entangled in her hair and toes and fingers that looked like jaguar claws.</a:t>
              </a:r>
            </a:p>
            <a:p>
              <a:pPr algn="ctr">
                <a:spcBef>
                  <a:spcPct val="0"/>
                </a:spcBef>
                <a:buFontTx/>
                <a:buNone/>
              </a:pPr>
              <a:r>
                <a:rPr lang="en-GB" altLang="en-US" sz="1600" dirty="0">
                  <a:solidFill>
                    <a:srgbClr val="000000"/>
                  </a:solidFill>
                  <a:latin typeface="+mn-lt"/>
                </a:rPr>
                <a:t> </a:t>
              </a:r>
            </a:p>
            <a:p>
              <a:pPr algn="ctr">
                <a:spcBef>
                  <a:spcPct val="0"/>
                </a:spcBef>
                <a:buFontTx/>
                <a:buNone/>
              </a:pPr>
              <a:r>
                <a:rPr lang="en-GB" altLang="en-US" sz="1600" dirty="0">
                  <a:solidFill>
                    <a:srgbClr val="000000"/>
                  </a:solidFill>
                  <a:latin typeface="+mn-lt"/>
                </a:rPr>
                <a:t>Capable of causing floods and destruction.</a:t>
              </a:r>
            </a:p>
            <a:p>
              <a:pPr algn="ctr">
                <a:spcBef>
                  <a:spcPct val="0"/>
                </a:spcBef>
                <a:buFontTx/>
                <a:buNone/>
              </a:pPr>
              <a:r>
                <a:rPr lang="en-GB" altLang="en-US" sz="1600" dirty="0">
                  <a:solidFill>
                    <a:srgbClr val="000000"/>
                  </a:solidFill>
                  <a:latin typeface="+mn-lt"/>
                </a:rPr>
                <a:t> </a:t>
              </a:r>
            </a:p>
            <a:p>
              <a:pPr algn="ctr">
                <a:spcBef>
                  <a:spcPct val="0"/>
                </a:spcBef>
                <a:buFontTx/>
                <a:buNone/>
              </a:pPr>
              <a:r>
                <a:rPr lang="en-GB" altLang="en-US" sz="1600" dirty="0">
                  <a:solidFill>
                    <a:srgbClr val="000000"/>
                  </a:solidFill>
                  <a:latin typeface="+mn-lt"/>
                </a:rPr>
                <a:t>The mother of many other gods.</a:t>
              </a:r>
            </a:p>
            <a:p>
              <a:pPr algn="ctr">
                <a:spcBef>
                  <a:spcPct val="0"/>
                </a:spcBef>
                <a:buFontTx/>
                <a:buNone/>
              </a:pPr>
              <a:endParaRPr lang="en-GB" altLang="en-US" sz="1600" dirty="0">
                <a:solidFill>
                  <a:srgbClr val="000000"/>
                </a:solidFill>
                <a:latin typeface="+mn-lt"/>
              </a:endParaRPr>
            </a:p>
          </p:txBody>
        </p:sp>
      </p:grpSp>
      <p:sp>
        <p:nvSpPr>
          <p:cNvPr id="11" name="Rounded Rectangle 10"/>
          <p:cNvSpPr/>
          <p:nvPr/>
        </p:nvSpPr>
        <p:spPr>
          <a:xfrm>
            <a:off x="1192213" y="998538"/>
            <a:ext cx="3240087" cy="4860925"/>
          </a:xfrm>
          <a:prstGeom prst="roundRect">
            <a:avLst>
              <a:gd name="adj" fmla="val 0"/>
            </a:avLst>
          </a:prstGeom>
          <a:noFill/>
          <a:ln w="38100">
            <a:solidFill>
              <a:srgbClr val="B03B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B03B06"/>
              </a:solidFill>
            </a:endParaRPr>
          </a:p>
        </p:txBody>
      </p:sp>
      <p:sp>
        <p:nvSpPr>
          <p:cNvPr id="14" name="Rounded Rectangle 13"/>
          <p:cNvSpPr/>
          <p:nvPr/>
        </p:nvSpPr>
        <p:spPr>
          <a:xfrm>
            <a:off x="4711700" y="998538"/>
            <a:ext cx="3240088" cy="4860925"/>
          </a:xfrm>
          <a:prstGeom prst="roundRect">
            <a:avLst>
              <a:gd name="adj" fmla="val 0"/>
            </a:avLst>
          </a:prstGeom>
          <a:noFill/>
          <a:ln w="38100">
            <a:solidFill>
              <a:srgbClr val="B03B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B03B06"/>
              </a:solidFill>
            </a:endParaRPr>
          </a:p>
        </p:txBody>
      </p:sp>
    </p:spTree>
    <p:extLst>
      <p:ext uri="{BB962C8B-B14F-4D97-AF65-F5344CB8AC3E}">
        <p14:creationId xmlns:p14="http://schemas.microsoft.com/office/powerpoint/2010/main" val="2335023928"/>
      </p:ext>
    </p:extLst>
  </p:cSld>
  <p:clrMapOvr>
    <a:masterClrMapping/>
  </p:clrMapOvr>
  <p:transition spd="slow">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7"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048250" y="1169988"/>
            <a:ext cx="2565400" cy="451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1508" name="Group 6"/>
          <p:cNvGrpSpPr>
            <a:grpSpLocks/>
          </p:cNvGrpSpPr>
          <p:nvPr/>
        </p:nvGrpSpPr>
        <p:grpSpPr bwMode="auto">
          <a:xfrm>
            <a:off x="1276437" y="1095375"/>
            <a:ext cx="3091028" cy="4641699"/>
            <a:chOff x="1127598" y="1053695"/>
            <a:chExt cx="3091287" cy="4640538"/>
          </a:xfrm>
        </p:grpSpPr>
        <p:sp>
          <p:nvSpPr>
            <p:cNvPr id="21511" name="Rectangle 8"/>
            <p:cNvSpPr>
              <a:spLocks noChangeArrowheads="1"/>
            </p:cNvSpPr>
            <p:nvPr/>
          </p:nvSpPr>
          <p:spPr bwMode="auto">
            <a:xfrm>
              <a:off x="1162606" y="1053695"/>
              <a:ext cx="2972048" cy="5846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b="1" dirty="0">
                  <a:solidFill>
                    <a:srgbClr val="B03B06"/>
                  </a:solidFill>
                  <a:latin typeface="+mn-lt"/>
                </a:rPr>
                <a:t>Hun-</a:t>
              </a:r>
              <a:r>
                <a:rPr lang="en-GB" altLang="en-US" b="1" dirty="0" err="1">
                  <a:solidFill>
                    <a:srgbClr val="B03B06"/>
                  </a:solidFill>
                  <a:latin typeface="+mn-lt"/>
                </a:rPr>
                <a:t>Hunahpu</a:t>
              </a:r>
              <a:endParaRPr lang="en-GB" altLang="en-US" b="1" dirty="0">
                <a:solidFill>
                  <a:srgbClr val="B03B06"/>
                </a:solidFill>
                <a:latin typeface="+mn-lt"/>
              </a:endParaRPr>
            </a:p>
          </p:txBody>
        </p:sp>
        <p:sp>
          <p:nvSpPr>
            <p:cNvPr id="21512" name="Rectangle 5"/>
            <p:cNvSpPr>
              <a:spLocks noChangeArrowheads="1"/>
            </p:cNvSpPr>
            <p:nvPr/>
          </p:nvSpPr>
          <p:spPr bwMode="auto">
            <a:xfrm>
              <a:off x="1127598" y="1909528"/>
              <a:ext cx="3091287" cy="3784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600" dirty="0">
                  <a:solidFill>
                    <a:srgbClr val="000000"/>
                  </a:solidFill>
                  <a:latin typeface="+mn-lt"/>
                </a:rPr>
                <a:t>Known as many other names, including ‘The Maize God’.</a:t>
              </a:r>
            </a:p>
            <a:p>
              <a:pPr algn="ctr">
                <a:spcBef>
                  <a:spcPct val="0"/>
                </a:spcBef>
                <a:buFontTx/>
                <a:buNone/>
              </a:pPr>
              <a:endParaRPr lang="en-GB" altLang="en-US" sz="1600" dirty="0">
                <a:solidFill>
                  <a:srgbClr val="000000"/>
                </a:solidFill>
                <a:latin typeface="+mn-lt"/>
              </a:endParaRPr>
            </a:p>
            <a:p>
              <a:pPr algn="ctr">
                <a:spcBef>
                  <a:spcPct val="0"/>
                </a:spcBef>
                <a:buFontTx/>
                <a:buNone/>
              </a:pPr>
              <a:r>
                <a:rPr lang="en-GB" altLang="en-US" sz="1600" dirty="0">
                  <a:solidFill>
                    <a:srgbClr val="000000"/>
                  </a:solidFill>
                  <a:latin typeface="+mn-lt"/>
                </a:rPr>
                <a:t>He was an important god because maize made up 80% of the diet of Maya people. They relied on the harvest being successful.</a:t>
              </a:r>
            </a:p>
            <a:p>
              <a:pPr algn="ctr">
                <a:spcBef>
                  <a:spcPct val="0"/>
                </a:spcBef>
                <a:buFontTx/>
                <a:buNone/>
              </a:pPr>
              <a:r>
                <a:rPr lang="en-GB" altLang="en-US" sz="1600" dirty="0">
                  <a:solidFill>
                    <a:srgbClr val="000000"/>
                  </a:solidFill>
                  <a:latin typeface="+mn-lt"/>
                </a:rPr>
                <a:t> </a:t>
              </a:r>
            </a:p>
            <a:p>
              <a:pPr algn="ctr">
                <a:spcBef>
                  <a:spcPct val="0"/>
                </a:spcBef>
                <a:buFontTx/>
                <a:buNone/>
              </a:pPr>
              <a:r>
                <a:rPr lang="en-GB" altLang="en-US" sz="1600" dirty="0">
                  <a:solidFill>
                    <a:srgbClr val="000000"/>
                  </a:solidFill>
                  <a:latin typeface="+mn-lt"/>
                </a:rPr>
                <a:t>Mayans believe Hun-</a:t>
              </a:r>
              <a:r>
                <a:rPr lang="en-GB" altLang="en-US" sz="1600" dirty="0" err="1">
                  <a:solidFill>
                    <a:srgbClr val="000000"/>
                  </a:solidFill>
                  <a:latin typeface="+mn-lt"/>
                </a:rPr>
                <a:t>Hunahpu</a:t>
              </a:r>
              <a:r>
                <a:rPr lang="en-GB" altLang="en-US" sz="1600" dirty="0">
                  <a:solidFill>
                    <a:srgbClr val="000000"/>
                  </a:solidFill>
                  <a:latin typeface="+mn-lt"/>
                </a:rPr>
                <a:t> was killed by the Lord of Xibalba but was resurrected by his sons, the Hero Twins. He is therefore also seen as a figure of revival.</a:t>
              </a:r>
            </a:p>
          </p:txBody>
        </p:sp>
      </p:grpSp>
      <p:sp>
        <p:nvSpPr>
          <p:cNvPr id="11" name="Rounded Rectangle 10"/>
          <p:cNvSpPr/>
          <p:nvPr/>
        </p:nvSpPr>
        <p:spPr>
          <a:xfrm>
            <a:off x="1192213" y="998538"/>
            <a:ext cx="3240087" cy="4860925"/>
          </a:xfrm>
          <a:prstGeom prst="roundRect">
            <a:avLst>
              <a:gd name="adj" fmla="val 0"/>
            </a:avLst>
          </a:prstGeom>
          <a:noFill/>
          <a:ln w="38100">
            <a:solidFill>
              <a:srgbClr val="B03B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 name="Rounded Rectangle 13"/>
          <p:cNvSpPr/>
          <p:nvPr/>
        </p:nvSpPr>
        <p:spPr>
          <a:xfrm>
            <a:off x="4711700" y="998538"/>
            <a:ext cx="3240088" cy="4860925"/>
          </a:xfrm>
          <a:prstGeom prst="roundRect">
            <a:avLst>
              <a:gd name="adj" fmla="val 0"/>
            </a:avLst>
          </a:prstGeom>
          <a:noFill/>
          <a:ln w="38100">
            <a:solidFill>
              <a:srgbClr val="B03B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extLst>
      <p:ext uri="{BB962C8B-B14F-4D97-AF65-F5344CB8AC3E}">
        <p14:creationId xmlns:p14="http://schemas.microsoft.com/office/powerpoint/2010/main" val="722763993"/>
      </p:ext>
    </p:extLst>
  </p:cSld>
  <p:clrMapOvr>
    <a:masterClrMapping/>
  </p:clrMapOvr>
  <p:transition spd="slow">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932363" y="1196975"/>
            <a:ext cx="2881312" cy="437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3556" name="Group 6"/>
          <p:cNvGrpSpPr>
            <a:grpSpLocks/>
          </p:cNvGrpSpPr>
          <p:nvPr/>
        </p:nvGrpSpPr>
        <p:grpSpPr bwMode="auto">
          <a:xfrm>
            <a:off x="1187450" y="1127125"/>
            <a:ext cx="3240088" cy="4640812"/>
            <a:chOff x="1038604" y="1085566"/>
            <a:chExt cx="3240360" cy="4640690"/>
          </a:xfrm>
        </p:grpSpPr>
        <p:sp>
          <p:nvSpPr>
            <p:cNvPr id="23559" name="Rectangle 8"/>
            <p:cNvSpPr>
              <a:spLocks noChangeArrowheads="1"/>
            </p:cNvSpPr>
            <p:nvPr/>
          </p:nvSpPr>
          <p:spPr bwMode="auto">
            <a:xfrm>
              <a:off x="1038604" y="1085566"/>
              <a:ext cx="3240360" cy="584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b="1" dirty="0" err="1">
                  <a:solidFill>
                    <a:srgbClr val="B03B06"/>
                  </a:solidFill>
                  <a:latin typeface="+mn-lt"/>
                </a:rPr>
                <a:t>Chac</a:t>
              </a:r>
              <a:endParaRPr lang="en-GB" altLang="en-US" b="1" dirty="0">
                <a:solidFill>
                  <a:srgbClr val="B03B06"/>
                </a:solidFill>
                <a:latin typeface="+mn-lt"/>
              </a:endParaRPr>
            </a:p>
          </p:txBody>
        </p:sp>
        <p:sp>
          <p:nvSpPr>
            <p:cNvPr id="23560" name="Rectangle 5"/>
            <p:cNvSpPr>
              <a:spLocks noChangeArrowheads="1"/>
            </p:cNvSpPr>
            <p:nvPr/>
          </p:nvSpPr>
          <p:spPr bwMode="auto">
            <a:xfrm>
              <a:off x="1038604" y="1694485"/>
              <a:ext cx="3240360" cy="4031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600" dirty="0">
                  <a:solidFill>
                    <a:srgbClr val="000000"/>
                  </a:solidFill>
                  <a:latin typeface="+mn-lt"/>
                </a:rPr>
                <a:t>The supreme god of storms and rain.</a:t>
              </a:r>
            </a:p>
            <a:p>
              <a:pPr algn="ctr">
                <a:spcBef>
                  <a:spcPct val="0"/>
                </a:spcBef>
                <a:buFontTx/>
                <a:buNone/>
              </a:pPr>
              <a:endParaRPr lang="en-GB" altLang="en-US" sz="1600" dirty="0">
                <a:solidFill>
                  <a:srgbClr val="000000"/>
                </a:solidFill>
                <a:latin typeface="+mn-lt"/>
              </a:endParaRPr>
            </a:p>
            <a:p>
              <a:pPr algn="ctr">
                <a:spcBef>
                  <a:spcPct val="0"/>
                </a:spcBef>
                <a:buFontTx/>
                <a:buNone/>
              </a:pPr>
              <a:r>
                <a:rPr lang="en-GB" altLang="en-US" sz="1600" dirty="0">
                  <a:solidFill>
                    <a:srgbClr val="000000"/>
                  </a:solidFill>
                  <a:latin typeface="+mn-lt"/>
                </a:rPr>
                <a:t>Brought the rain needed to make crops grow.</a:t>
              </a:r>
            </a:p>
            <a:p>
              <a:pPr algn="ctr">
                <a:spcBef>
                  <a:spcPct val="0"/>
                </a:spcBef>
                <a:buFontTx/>
                <a:buNone/>
              </a:pPr>
              <a:r>
                <a:rPr lang="en-GB" altLang="en-US" sz="1600" dirty="0">
                  <a:solidFill>
                    <a:srgbClr val="000000"/>
                  </a:solidFill>
                  <a:latin typeface="+mn-lt"/>
                </a:rPr>
                <a:t> </a:t>
              </a:r>
            </a:p>
            <a:p>
              <a:pPr algn="ctr">
                <a:spcBef>
                  <a:spcPct val="0"/>
                </a:spcBef>
                <a:buFontTx/>
                <a:buNone/>
              </a:pPr>
              <a:r>
                <a:rPr lang="en-GB" altLang="en-US" sz="1600" dirty="0">
                  <a:solidFill>
                    <a:srgbClr val="000000"/>
                  </a:solidFill>
                  <a:latin typeface="+mn-lt"/>
                </a:rPr>
                <a:t>Created storms, thunder and lightning and maintained water sources, such as wells, streams and springs. </a:t>
              </a:r>
            </a:p>
            <a:p>
              <a:pPr algn="ctr">
                <a:spcBef>
                  <a:spcPct val="0"/>
                </a:spcBef>
                <a:buFontTx/>
                <a:buNone/>
              </a:pPr>
              <a:endParaRPr lang="en-GB" altLang="en-US" sz="1600" dirty="0">
                <a:solidFill>
                  <a:srgbClr val="000000"/>
                </a:solidFill>
                <a:latin typeface="+mn-lt"/>
              </a:endParaRPr>
            </a:p>
            <a:p>
              <a:pPr algn="ctr">
                <a:spcBef>
                  <a:spcPct val="0"/>
                </a:spcBef>
                <a:buFontTx/>
                <a:buNone/>
              </a:pPr>
              <a:r>
                <a:rPr lang="en-GB" altLang="en-US" sz="1600" dirty="0">
                  <a:solidFill>
                    <a:srgbClr val="000000"/>
                  </a:solidFill>
                  <a:latin typeface="+mn-lt"/>
                </a:rPr>
                <a:t>Prayers and sacrifices were often offered to him to gain his favour.</a:t>
              </a:r>
            </a:p>
            <a:p>
              <a:pPr algn="ctr">
                <a:spcBef>
                  <a:spcPct val="0"/>
                </a:spcBef>
                <a:buFontTx/>
                <a:buNone/>
              </a:pPr>
              <a:endParaRPr lang="en-GB" altLang="en-US" sz="1600" dirty="0">
                <a:solidFill>
                  <a:srgbClr val="000000"/>
                </a:solidFill>
                <a:latin typeface="+mn-lt"/>
              </a:endParaRPr>
            </a:p>
            <a:p>
              <a:pPr algn="ctr">
                <a:spcBef>
                  <a:spcPct val="0"/>
                </a:spcBef>
                <a:buFontTx/>
                <a:buNone/>
              </a:pPr>
              <a:r>
                <a:rPr lang="en-GB" altLang="en-US" sz="1600" dirty="0">
                  <a:solidFill>
                    <a:srgbClr val="000000"/>
                  </a:solidFill>
                  <a:latin typeface="+mn-lt"/>
                </a:rPr>
                <a:t>Portrayed as a human with a curling snout and reptile fangs.</a:t>
              </a:r>
            </a:p>
          </p:txBody>
        </p:sp>
      </p:grpSp>
      <p:sp>
        <p:nvSpPr>
          <p:cNvPr id="11" name="Rounded Rectangle 10"/>
          <p:cNvSpPr/>
          <p:nvPr/>
        </p:nvSpPr>
        <p:spPr>
          <a:xfrm>
            <a:off x="1192213" y="998538"/>
            <a:ext cx="3240087" cy="4860925"/>
          </a:xfrm>
          <a:prstGeom prst="roundRect">
            <a:avLst>
              <a:gd name="adj" fmla="val 0"/>
            </a:avLst>
          </a:prstGeom>
          <a:noFill/>
          <a:ln w="38100">
            <a:solidFill>
              <a:srgbClr val="B03B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 name="Rounded Rectangle 13"/>
          <p:cNvSpPr/>
          <p:nvPr/>
        </p:nvSpPr>
        <p:spPr>
          <a:xfrm>
            <a:off x="4711700" y="998538"/>
            <a:ext cx="3240088" cy="4860925"/>
          </a:xfrm>
          <a:prstGeom prst="roundRect">
            <a:avLst>
              <a:gd name="adj" fmla="val 0"/>
            </a:avLst>
          </a:prstGeom>
          <a:noFill/>
          <a:ln w="38100">
            <a:solidFill>
              <a:srgbClr val="B03B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extLst>
      <p:ext uri="{BB962C8B-B14F-4D97-AF65-F5344CB8AC3E}">
        <p14:creationId xmlns:p14="http://schemas.microsoft.com/office/powerpoint/2010/main" val="2613789470"/>
      </p:ext>
    </p:extLst>
  </p:cSld>
  <p:clrMapOvr>
    <a:masterClrMapping/>
  </p:clrMapOvr>
  <p:transition spd="slow">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3"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59338" y="1341438"/>
            <a:ext cx="2982912" cy="423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5604" name="Group 6"/>
          <p:cNvGrpSpPr>
            <a:grpSpLocks/>
          </p:cNvGrpSpPr>
          <p:nvPr/>
        </p:nvGrpSpPr>
        <p:grpSpPr bwMode="auto">
          <a:xfrm>
            <a:off x="1187474" y="1200150"/>
            <a:ext cx="3240064" cy="3506122"/>
            <a:chOff x="1038603" y="1157574"/>
            <a:chExt cx="3240361" cy="3506467"/>
          </a:xfrm>
        </p:grpSpPr>
        <p:sp>
          <p:nvSpPr>
            <p:cNvPr id="25607" name="Rectangle 8"/>
            <p:cNvSpPr>
              <a:spLocks noChangeArrowheads="1"/>
            </p:cNvSpPr>
            <p:nvPr/>
          </p:nvSpPr>
          <p:spPr bwMode="auto">
            <a:xfrm>
              <a:off x="1038604" y="1157574"/>
              <a:ext cx="3240360" cy="584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b="1" dirty="0" err="1">
                  <a:solidFill>
                    <a:srgbClr val="B03B06"/>
                  </a:solidFill>
                  <a:latin typeface="+mn-lt"/>
                </a:rPr>
                <a:t>Kinich</a:t>
              </a:r>
              <a:r>
                <a:rPr lang="en-GB" altLang="en-US" b="1" dirty="0">
                  <a:solidFill>
                    <a:srgbClr val="B03B06"/>
                  </a:solidFill>
                  <a:latin typeface="+mn-lt"/>
                </a:rPr>
                <a:t> </a:t>
              </a:r>
              <a:r>
                <a:rPr lang="en-GB" altLang="en-US" b="1" dirty="0" err="1">
                  <a:solidFill>
                    <a:srgbClr val="B03B06"/>
                  </a:solidFill>
                  <a:latin typeface="+mn-lt"/>
                </a:rPr>
                <a:t>Ahau</a:t>
              </a:r>
              <a:endParaRPr lang="en-GB" altLang="en-US" b="1" dirty="0">
                <a:solidFill>
                  <a:srgbClr val="B03B06"/>
                </a:solidFill>
                <a:latin typeface="+mn-lt"/>
              </a:endParaRPr>
            </a:p>
          </p:txBody>
        </p:sp>
        <p:sp>
          <p:nvSpPr>
            <p:cNvPr id="25608" name="Rectangle 5"/>
            <p:cNvSpPr>
              <a:spLocks noChangeArrowheads="1"/>
            </p:cNvSpPr>
            <p:nvPr/>
          </p:nvSpPr>
          <p:spPr bwMode="auto">
            <a:xfrm>
              <a:off x="1038603" y="2109245"/>
              <a:ext cx="3240360" cy="2554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600" dirty="0">
                  <a:solidFill>
                    <a:srgbClr val="000000"/>
                  </a:solidFill>
                  <a:latin typeface="+mn-lt"/>
                </a:rPr>
                <a:t>The Sun God, sometimes called ‘The Face of the Sun’.</a:t>
              </a:r>
            </a:p>
            <a:p>
              <a:pPr algn="ctr">
                <a:spcBef>
                  <a:spcPct val="0"/>
                </a:spcBef>
                <a:buFontTx/>
                <a:buNone/>
              </a:pPr>
              <a:endParaRPr lang="en-GB" altLang="en-US" sz="1600" dirty="0">
                <a:solidFill>
                  <a:srgbClr val="000000"/>
                </a:solidFill>
                <a:latin typeface="+mn-lt"/>
              </a:endParaRPr>
            </a:p>
            <a:p>
              <a:pPr algn="ctr">
                <a:spcBef>
                  <a:spcPct val="0"/>
                </a:spcBef>
                <a:buFontTx/>
                <a:buNone/>
              </a:pPr>
              <a:r>
                <a:rPr lang="en-GB" altLang="en-US" sz="1600" dirty="0">
                  <a:solidFill>
                    <a:srgbClr val="000000"/>
                  </a:solidFill>
                  <a:latin typeface="+mn-lt"/>
                </a:rPr>
                <a:t>Also the god of healing and medicine.</a:t>
              </a:r>
            </a:p>
            <a:p>
              <a:pPr algn="ctr">
                <a:spcBef>
                  <a:spcPct val="0"/>
                </a:spcBef>
                <a:buFontTx/>
                <a:buNone/>
              </a:pPr>
              <a:endParaRPr lang="en-GB" altLang="en-US" sz="1600" dirty="0">
                <a:solidFill>
                  <a:srgbClr val="000000"/>
                </a:solidFill>
                <a:latin typeface="+mn-lt"/>
              </a:endParaRPr>
            </a:p>
            <a:p>
              <a:pPr algn="ctr">
                <a:spcBef>
                  <a:spcPct val="0"/>
                </a:spcBef>
                <a:buFontTx/>
                <a:buNone/>
              </a:pPr>
              <a:r>
                <a:rPr lang="en-GB" altLang="en-US" sz="1600" dirty="0">
                  <a:solidFill>
                    <a:srgbClr val="000000"/>
                  </a:solidFill>
                  <a:latin typeface="+mn-lt"/>
                </a:rPr>
                <a:t>He sunk below the Earth and travelled through the underworld at night, changing into the Jaguar God of the Night.</a:t>
              </a:r>
            </a:p>
          </p:txBody>
        </p:sp>
      </p:grpSp>
      <p:sp>
        <p:nvSpPr>
          <p:cNvPr id="11" name="Rounded Rectangle 10"/>
          <p:cNvSpPr/>
          <p:nvPr/>
        </p:nvSpPr>
        <p:spPr>
          <a:xfrm>
            <a:off x="1192213" y="998538"/>
            <a:ext cx="3240087" cy="4860925"/>
          </a:xfrm>
          <a:prstGeom prst="roundRect">
            <a:avLst>
              <a:gd name="adj" fmla="val 0"/>
            </a:avLst>
          </a:prstGeom>
          <a:noFill/>
          <a:ln w="38100">
            <a:solidFill>
              <a:srgbClr val="B03B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 name="Rounded Rectangle 13"/>
          <p:cNvSpPr/>
          <p:nvPr/>
        </p:nvSpPr>
        <p:spPr>
          <a:xfrm>
            <a:off x="4711700" y="998538"/>
            <a:ext cx="3240088" cy="4860925"/>
          </a:xfrm>
          <a:prstGeom prst="roundRect">
            <a:avLst>
              <a:gd name="adj" fmla="val 0"/>
            </a:avLst>
          </a:prstGeom>
          <a:noFill/>
          <a:ln w="38100">
            <a:solidFill>
              <a:srgbClr val="B03B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extLst>
      <p:ext uri="{BB962C8B-B14F-4D97-AF65-F5344CB8AC3E}">
        <p14:creationId xmlns:p14="http://schemas.microsoft.com/office/powerpoint/2010/main" val="432687382"/>
      </p:ext>
    </p:extLst>
  </p:cSld>
  <p:clrMapOvr>
    <a:masterClrMapping/>
  </p:clrMapOvr>
  <p:transition spd="slow">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1"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962525" y="1309688"/>
            <a:ext cx="2736850" cy="423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7652" name="Group 6"/>
          <p:cNvGrpSpPr>
            <a:grpSpLocks/>
          </p:cNvGrpSpPr>
          <p:nvPr/>
        </p:nvGrpSpPr>
        <p:grpSpPr bwMode="auto">
          <a:xfrm>
            <a:off x="1187450" y="1268413"/>
            <a:ext cx="3241140" cy="4370365"/>
            <a:chOff x="1038579" y="1226680"/>
            <a:chExt cx="3240360" cy="4370831"/>
          </a:xfrm>
        </p:grpSpPr>
        <p:sp>
          <p:nvSpPr>
            <p:cNvPr id="27655" name="Rectangle 8"/>
            <p:cNvSpPr>
              <a:spLocks noChangeArrowheads="1"/>
            </p:cNvSpPr>
            <p:nvPr/>
          </p:nvSpPr>
          <p:spPr bwMode="auto">
            <a:xfrm>
              <a:off x="1038579" y="1226680"/>
              <a:ext cx="324036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b="1" dirty="0" err="1">
                  <a:solidFill>
                    <a:srgbClr val="B03B06"/>
                  </a:solidFill>
                  <a:latin typeface="+mn-lt"/>
                </a:rPr>
                <a:t>Kisin</a:t>
              </a:r>
              <a:endParaRPr lang="en-GB" altLang="en-US" b="1" dirty="0">
                <a:solidFill>
                  <a:srgbClr val="B03B06"/>
                </a:solidFill>
                <a:latin typeface="+mn-lt"/>
              </a:endParaRPr>
            </a:p>
          </p:txBody>
        </p:sp>
        <p:sp>
          <p:nvSpPr>
            <p:cNvPr id="27656" name="Rectangle 5"/>
            <p:cNvSpPr>
              <a:spLocks noChangeArrowheads="1"/>
            </p:cNvSpPr>
            <p:nvPr/>
          </p:nvSpPr>
          <p:spPr bwMode="auto">
            <a:xfrm>
              <a:off x="1038579" y="1811455"/>
              <a:ext cx="3240360" cy="3786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600" dirty="0">
                  <a:solidFill>
                    <a:srgbClr val="000000"/>
                  </a:solidFill>
                  <a:latin typeface="+mn-lt"/>
                </a:rPr>
                <a:t>God of Death.</a:t>
              </a:r>
            </a:p>
            <a:p>
              <a:pPr algn="ctr">
                <a:spcBef>
                  <a:spcPct val="0"/>
                </a:spcBef>
                <a:buFontTx/>
                <a:buNone/>
              </a:pPr>
              <a:endParaRPr lang="en-GB" altLang="en-US" sz="1600" dirty="0">
                <a:solidFill>
                  <a:srgbClr val="000000"/>
                </a:solidFill>
                <a:latin typeface="+mn-lt"/>
              </a:endParaRPr>
            </a:p>
            <a:p>
              <a:pPr algn="ctr">
                <a:spcBef>
                  <a:spcPct val="0"/>
                </a:spcBef>
                <a:buFontTx/>
                <a:buNone/>
              </a:pPr>
              <a:r>
                <a:rPr lang="en-GB" altLang="en-US" sz="1600" dirty="0">
                  <a:solidFill>
                    <a:srgbClr val="000000"/>
                  </a:solidFill>
                  <a:latin typeface="+mn-lt"/>
                </a:rPr>
                <a:t> Ruled Xibalba and controlled earthquakes. </a:t>
              </a:r>
            </a:p>
            <a:p>
              <a:pPr algn="ctr">
                <a:spcBef>
                  <a:spcPct val="0"/>
                </a:spcBef>
                <a:buFontTx/>
                <a:buNone/>
              </a:pPr>
              <a:endParaRPr lang="en-GB" altLang="en-US" sz="1600" dirty="0">
                <a:solidFill>
                  <a:srgbClr val="000000"/>
                </a:solidFill>
                <a:latin typeface="+mn-lt"/>
              </a:endParaRPr>
            </a:p>
            <a:p>
              <a:pPr algn="ctr">
                <a:spcBef>
                  <a:spcPct val="0"/>
                </a:spcBef>
                <a:buFontTx/>
                <a:buNone/>
              </a:pPr>
              <a:r>
                <a:rPr lang="en-GB" altLang="en-US" sz="1600" dirty="0">
                  <a:solidFill>
                    <a:srgbClr val="000000"/>
                  </a:solidFill>
                  <a:latin typeface="+mn-lt"/>
                </a:rPr>
                <a:t>He is associated with owls as the Maya people linked owls with the caves of Xibalba, the night and killing prey.</a:t>
              </a:r>
            </a:p>
            <a:p>
              <a:pPr algn="ctr">
                <a:spcBef>
                  <a:spcPct val="0"/>
                </a:spcBef>
                <a:buFontTx/>
                <a:buNone/>
              </a:pPr>
              <a:endParaRPr lang="en-GB" altLang="en-US" sz="1600" dirty="0">
                <a:solidFill>
                  <a:srgbClr val="000000"/>
                </a:solidFill>
                <a:latin typeface="+mn-lt"/>
              </a:endParaRPr>
            </a:p>
            <a:p>
              <a:pPr algn="ctr">
                <a:spcBef>
                  <a:spcPct val="0"/>
                </a:spcBef>
                <a:buFontTx/>
                <a:buNone/>
              </a:pPr>
              <a:r>
                <a:rPr lang="en-GB" altLang="en-US" sz="1600" dirty="0">
                  <a:solidFill>
                    <a:srgbClr val="000000"/>
                  </a:solidFill>
                  <a:latin typeface="+mn-lt"/>
                </a:rPr>
                <a:t>Portrayed as a human with a skeletal nose, jaw and spine and a body covered in hideous spots. </a:t>
              </a:r>
            </a:p>
            <a:p>
              <a:pPr algn="ctr">
                <a:spcBef>
                  <a:spcPct val="0"/>
                </a:spcBef>
                <a:buFontTx/>
                <a:buNone/>
              </a:pPr>
              <a:endParaRPr lang="en-GB" altLang="en-US" sz="1600" dirty="0">
                <a:solidFill>
                  <a:srgbClr val="000000"/>
                </a:solidFill>
                <a:latin typeface="+mn-lt"/>
              </a:endParaRPr>
            </a:p>
            <a:p>
              <a:pPr algn="ctr">
                <a:spcBef>
                  <a:spcPct val="0"/>
                </a:spcBef>
                <a:buFontTx/>
                <a:buNone/>
              </a:pPr>
              <a:r>
                <a:rPr lang="en-GB" altLang="en-US" sz="1600" dirty="0">
                  <a:solidFill>
                    <a:srgbClr val="000000"/>
                  </a:solidFill>
                  <a:latin typeface="+mn-lt"/>
                </a:rPr>
                <a:t>His name means ‘Stinking One’.</a:t>
              </a:r>
            </a:p>
          </p:txBody>
        </p:sp>
      </p:grpSp>
      <p:sp>
        <p:nvSpPr>
          <p:cNvPr id="11" name="Rounded Rectangle 10"/>
          <p:cNvSpPr/>
          <p:nvPr/>
        </p:nvSpPr>
        <p:spPr>
          <a:xfrm>
            <a:off x="1192213" y="998538"/>
            <a:ext cx="3240087" cy="4860925"/>
          </a:xfrm>
          <a:prstGeom prst="roundRect">
            <a:avLst>
              <a:gd name="adj" fmla="val 0"/>
            </a:avLst>
          </a:prstGeom>
          <a:noFill/>
          <a:ln w="38100">
            <a:solidFill>
              <a:srgbClr val="B03B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 name="Rounded Rectangle 13"/>
          <p:cNvSpPr/>
          <p:nvPr/>
        </p:nvSpPr>
        <p:spPr>
          <a:xfrm>
            <a:off x="4711700" y="998538"/>
            <a:ext cx="3240088" cy="4860925"/>
          </a:xfrm>
          <a:prstGeom prst="roundRect">
            <a:avLst>
              <a:gd name="adj" fmla="val 0"/>
            </a:avLst>
          </a:prstGeom>
          <a:noFill/>
          <a:ln w="38100">
            <a:solidFill>
              <a:srgbClr val="B03B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extLst>
      <p:ext uri="{BB962C8B-B14F-4D97-AF65-F5344CB8AC3E}">
        <p14:creationId xmlns:p14="http://schemas.microsoft.com/office/powerpoint/2010/main" val="335457383"/>
      </p:ext>
    </p:extLst>
  </p:cSld>
  <p:clrMapOvr>
    <a:masterClrMapping/>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6"/>
          <p:cNvSpPr>
            <a:spLocks noChangeArrowheads="1"/>
          </p:cNvSpPr>
          <p:nvPr/>
        </p:nvSpPr>
        <p:spPr bwMode="auto">
          <a:xfrm>
            <a:off x="923925" y="808038"/>
            <a:ext cx="72009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b="1" dirty="0">
                <a:solidFill>
                  <a:srgbClr val="B03B06"/>
                </a:solidFill>
                <a:latin typeface="+mn-lt"/>
              </a:rPr>
              <a:t>Religious Rituals</a:t>
            </a:r>
          </a:p>
        </p:txBody>
      </p:sp>
      <p:sp>
        <p:nvSpPr>
          <p:cNvPr id="29700" name="Rectangle 3"/>
          <p:cNvSpPr>
            <a:spLocks noChangeArrowheads="1"/>
          </p:cNvSpPr>
          <p:nvPr/>
        </p:nvSpPr>
        <p:spPr bwMode="auto">
          <a:xfrm>
            <a:off x="922338" y="1889125"/>
            <a:ext cx="72009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dirty="0">
                <a:solidFill>
                  <a:srgbClr val="000000"/>
                </a:solidFill>
                <a:latin typeface="+mn-lt"/>
              </a:rPr>
              <a:t>The ancient Maya would perform rituals to gain favour with the gods. </a:t>
            </a:r>
            <a:endParaRPr lang="en-GB" altLang="en-US" sz="1800" dirty="0">
              <a:latin typeface="+mn-lt"/>
            </a:endParaRPr>
          </a:p>
        </p:txBody>
      </p:sp>
      <p:sp>
        <p:nvSpPr>
          <p:cNvPr id="29701" name="Rectangle 4"/>
          <p:cNvSpPr>
            <a:spLocks noChangeArrowheads="1"/>
          </p:cNvSpPr>
          <p:nvPr/>
        </p:nvSpPr>
        <p:spPr bwMode="auto">
          <a:xfrm>
            <a:off x="922338" y="2649538"/>
            <a:ext cx="72009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dirty="0">
                <a:solidFill>
                  <a:srgbClr val="000000"/>
                </a:solidFill>
                <a:latin typeface="+mn-lt"/>
              </a:rPr>
              <a:t>Public festivals related to special dates on the Maya calendar or occasions to plead for a healthy harvest, the health of a ruler, or to win a war. </a:t>
            </a:r>
            <a:endParaRPr lang="en-GB" altLang="en-US" sz="1800" dirty="0">
              <a:latin typeface="+mn-lt"/>
            </a:endParaRPr>
          </a:p>
        </p:txBody>
      </p:sp>
      <p:sp>
        <p:nvSpPr>
          <p:cNvPr id="29702" name="Rectangle 5"/>
          <p:cNvSpPr>
            <a:spLocks noChangeArrowheads="1"/>
          </p:cNvSpPr>
          <p:nvPr/>
        </p:nvSpPr>
        <p:spPr bwMode="auto">
          <a:xfrm>
            <a:off x="919163" y="3687763"/>
            <a:ext cx="720566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dirty="0">
                <a:solidFill>
                  <a:srgbClr val="000000"/>
                </a:solidFill>
                <a:latin typeface="+mn-lt"/>
              </a:rPr>
              <a:t>Before a ritual or festival, people would go without certain food or pierce their tongues, lips, cheeks or ears to offer a sacrifice of human blood. </a:t>
            </a:r>
          </a:p>
        </p:txBody>
      </p:sp>
      <p:sp>
        <p:nvSpPr>
          <p:cNvPr id="29703" name="Rectangle 8"/>
          <p:cNvSpPr>
            <a:spLocks noChangeArrowheads="1"/>
          </p:cNvSpPr>
          <p:nvPr/>
        </p:nvSpPr>
        <p:spPr bwMode="auto">
          <a:xfrm>
            <a:off x="919163" y="4727575"/>
            <a:ext cx="72056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dirty="0">
                <a:solidFill>
                  <a:srgbClr val="000000"/>
                </a:solidFill>
                <a:latin typeface="+mn-lt"/>
              </a:rPr>
              <a:t>The festivals were colourful and noisy with processions, banners, drums and trumpets. </a:t>
            </a:r>
          </a:p>
        </p:txBody>
      </p:sp>
    </p:spTree>
    <p:extLst>
      <p:ext uri="{BB962C8B-B14F-4D97-AF65-F5344CB8AC3E}">
        <p14:creationId xmlns:p14="http://schemas.microsoft.com/office/powerpoint/2010/main" val="239019343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700"/>
                                        </p:tgtEl>
                                        <p:attrNameLst>
                                          <p:attrName>style.visibility</p:attrName>
                                        </p:attrNameLst>
                                      </p:cBhvr>
                                      <p:to>
                                        <p:strVal val="visible"/>
                                      </p:to>
                                    </p:set>
                                    <p:animEffect transition="in" filter="fade">
                                      <p:cBhvr>
                                        <p:cTn id="7" dur="500"/>
                                        <p:tgtEl>
                                          <p:spTgt spid="2970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9701"/>
                                        </p:tgtEl>
                                        <p:attrNameLst>
                                          <p:attrName>style.visibility</p:attrName>
                                        </p:attrNameLst>
                                      </p:cBhvr>
                                      <p:to>
                                        <p:strVal val="visible"/>
                                      </p:to>
                                    </p:set>
                                    <p:animEffect transition="in" filter="fade">
                                      <p:cBhvr>
                                        <p:cTn id="12" dur="500"/>
                                        <p:tgtEl>
                                          <p:spTgt spid="2970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9702"/>
                                        </p:tgtEl>
                                        <p:attrNameLst>
                                          <p:attrName>style.visibility</p:attrName>
                                        </p:attrNameLst>
                                      </p:cBhvr>
                                      <p:to>
                                        <p:strVal val="visible"/>
                                      </p:to>
                                    </p:set>
                                    <p:animEffect transition="in" filter="fade">
                                      <p:cBhvr>
                                        <p:cTn id="17" dur="500"/>
                                        <p:tgtEl>
                                          <p:spTgt spid="2970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9703"/>
                                        </p:tgtEl>
                                        <p:attrNameLst>
                                          <p:attrName>style.visibility</p:attrName>
                                        </p:attrNameLst>
                                      </p:cBhvr>
                                      <p:to>
                                        <p:strVal val="visible"/>
                                      </p:to>
                                    </p:set>
                                    <p:animEffect transition="in" filter="fade">
                                      <p:cBhvr>
                                        <p:cTn id="22" dur="500"/>
                                        <p:tgtEl>
                                          <p:spTgt spid="297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0" grpId="0"/>
      <p:bldP spid="29701" grpId="0"/>
      <p:bldP spid="29702" grpId="0"/>
      <p:bldP spid="2970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a:xfrm>
            <a:off x="1079500" y="1052513"/>
            <a:ext cx="6985000" cy="57626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prstClr val="white"/>
              </a:solidFill>
            </a:endParaRPr>
          </a:p>
        </p:txBody>
      </p:sp>
      <p:grpSp>
        <p:nvGrpSpPr>
          <p:cNvPr id="31748" name="Group 6"/>
          <p:cNvGrpSpPr>
            <a:grpSpLocks/>
          </p:cNvGrpSpPr>
          <p:nvPr/>
        </p:nvGrpSpPr>
        <p:grpSpPr bwMode="auto">
          <a:xfrm>
            <a:off x="923925" y="1052513"/>
            <a:ext cx="3792538" cy="4755730"/>
            <a:chOff x="923507" y="1085435"/>
            <a:chExt cx="3792509" cy="4755616"/>
          </a:xfrm>
        </p:grpSpPr>
        <p:sp>
          <p:nvSpPr>
            <p:cNvPr id="31752" name="Rectangle 2"/>
            <p:cNvSpPr>
              <a:spLocks noChangeArrowheads="1"/>
            </p:cNvSpPr>
            <p:nvPr/>
          </p:nvSpPr>
          <p:spPr bwMode="auto">
            <a:xfrm>
              <a:off x="959511" y="1778497"/>
              <a:ext cx="3720501" cy="4062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600" dirty="0">
                  <a:latin typeface="+mn-lt"/>
                  <a:ea typeface="Sassoon Infant Rg" panose="02000503030000020003" pitchFamily="50" charset="0"/>
                </a:rPr>
                <a:t>Stone carvings show rulers and nobles giving blood sacrifices.</a:t>
              </a:r>
            </a:p>
            <a:p>
              <a:pPr algn="ctr">
                <a:spcBef>
                  <a:spcPct val="0"/>
                </a:spcBef>
                <a:buFontTx/>
                <a:buNone/>
              </a:pPr>
              <a:r>
                <a:rPr lang="en-GB" altLang="en-US" sz="1600" dirty="0">
                  <a:latin typeface="+mn-lt"/>
                  <a:ea typeface="Sassoon Infant Rg" panose="02000503030000020003" pitchFamily="50" charset="0"/>
                </a:rPr>
                <a:t>They had a lot to lose if they didn't keep the gods happy. </a:t>
              </a:r>
            </a:p>
            <a:p>
              <a:pPr algn="ctr">
                <a:spcBef>
                  <a:spcPct val="0"/>
                </a:spcBef>
                <a:buFontTx/>
                <a:buNone/>
              </a:pPr>
              <a:r>
                <a:rPr lang="en-GB" altLang="en-US" sz="1600" dirty="0">
                  <a:latin typeface="+mn-lt"/>
                  <a:ea typeface="Sassoon Infant Rg" panose="02000503030000020003" pitchFamily="50" charset="0"/>
                </a:rPr>
                <a:t>The gods could keep them in power, help defeat their enemies and let them into the </a:t>
              </a:r>
              <a:r>
                <a:rPr lang="en-GB" altLang="en-US" sz="1600" dirty="0" err="1">
                  <a:latin typeface="+mn-lt"/>
                  <a:ea typeface="Sassoon Infant Rg" panose="02000503030000020003" pitchFamily="50" charset="0"/>
                </a:rPr>
                <a:t>Upperworld</a:t>
              </a:r>
              <a:r>
                <a:rPr lang="en-GB" altLang="en-US" sz="1600" dirty="0">
                  <a:latin typeface="+mn-lt"/>
                  <a:ea typeface="Sassoon Infant Rg" panose="02000503030000020003" pitchFamily="50" charset="0"/>
                </a:rPr>
                <a:t> when they died.</a:t>
              </a:r>
            </a:p>
            <a:p>
              <a:pPr algn="ctr">
                <a:spcBef>
                  <a:spcPct val="0"/>
                </a:spcBef>
                <a:buFontTx/>
                <a:buNone/>
              </a:pPr>
              <a:endParaRPr lang="en-GB" altLang="en-US" sz="1600" dirty="0">
                <a:latin typeface="+mn-lt"/>
                <a:ea typeface="Sassoon Infant Rg" panose="02000503030000020003" pitchFamily="50" charset="0"/>
              </a:endParaRPr>
            </a:p>
            <a:p>
              <a:pPr algn="ctr">
                <a:spcBef>
                  <a:spcPct val="0"/>
                </a:spcBef>
                <a:buFontTx/>
                <a:buNone/>
              </a:pPr>
              <a:r>
                <a:rPr lang="en-GB" altLang="en-US" sz="1600" dirty="0">
                  <a:latin typeface="+mn-lt"/>
                  <a:ea typeface="Sassoon Infant Rg" panose="02000503030000020003" pitchFamily="50" charset="0"/>
                </a:rPr>
                <a:t>This lintel shows Shield Jaguar, the warrior king of </a:t>
              </a:r>
              <a:r>
                <a:rPr lang="en-GB" altLang="en-US" sz="1600" dirty="0" err="1">
                  <a:latin typeface="+mn-lt"/>
                  <a:ea typeface="Sassoon Infant Rg" panose="02000503030000020003" pitchFamily="50" charset="0"/>
                </a:rPr>
                <a:t>Yaxchilan</a:t>
              </a:r>
              <a:r>
                <a:rPr lang="en-GB" altLang="en-US" sz="1600" dirty="0">
                  <a:latin typeface="+mn-lt"/>
                  <a:ea typeface="Sassoon Infant Rg" panose="02000503030000020003" pitchFamily="50" charset="0"/>
                </a:rPr>
                <a:t>, standing over his wife, Lady </a:t>
              </a:r>
              <a:r>
                <a:rPr lang="en-GB" altLang="en-US" sz="1600" dirty="0" err="1">
                  <a:latin typeface="+mn-lt"/>
                  <a:ea typeface="Sassoon Infant Rg" panose="02000503030000020003" pitchFamily="50" charset="0"/>
                </a:rPr>
                <a:t>Xook</a:t>
              </a:r>
              <a:r>
                <a:rPr lang="en-GB" altLang="en-US" sz="1600" dirty="0">
                  <a:latin typeface="+mn-lt"/>
                  <a:ea typeface="Sassoon Infant Rg" panose="02000503030000020003" pitchFamily="50" charset="0"/>
                </a:rPr>
                <a:t>, holding an enormous flaming torch. Lady </a:t>
              </a:r>
              <a:r>
                <a:rPr lang="en-GB" altLang="en-US" sz="1600" dirty="0" err="1">
                  <a:latin typeface="+mn-lt"/>
                  <a:ea typeface="Sassoon Infant Rg" panose="02000503030000020003" pitchFamily="50" charset="0"/>
                </a:rPr>
                <a:t>Xook</a:t>
              </a:r>
              <a:r>
                <a:rPr lang="en-GB" altLang="en-US" sz="1600" dirty="0">
                  <a:latin typeface="+mn-lt"/>
                  <a:ea typeface="Sassoon Infant Rg" panose="02000503030000020003" pitchFamily="50" charset="0"/>
                </a:rPr>
                <a:t> is pulling a thorn-studded rope through her tongue in an act of blood letting to honour the gods. </a:t>
              </a:r>
            </a:p>
            <a:p>
              <a:pPr algn="ctr">
                <a:spcBef>
                  <a:spcPct val="0"/>
                </a:spcBef>
                <a:buFontTx/>
                <a:buNone/>
              </a:pPr>
              <a:endParaRPr lang="en-GB" altLang="en-US" sz="1800" dirty="0">
                <a:latin typeface="+mn-lt"/>
                <a:ea typeface="Sassoon Infant Rg" panose="02000503030000020003" pitchFamily="50" charset="0"/>
              </a:endParaRPr>
            </a:p>
          </p:txBody>
        </p:sp>
        <p:sp>
          <p:nvSpPr>
            <p:cNvPr id="31753" name="Rectangle 10"/>
            <p:cNvSpPr>
              <a:spLocks noChangeArrowheads="1"/>
            </p:cNvSpPr>
            <p:nvPr/>
          </p:nvSpPr>
          <p:spPr bwMode="auto">
            <a:xfrm>
              <a:off x="923507" y="1085435"/>
              <a:ext cx="379250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b="1" dirty="0">
                  <a:solidFill>
                    <a:srgbClr val="E9504F"/>
                  </a:solidFill>
                  <a:latin typeface="+mn-lt"/>
                </a:rPr>
                <a:t>Blood Letting</a:t>
              </a:r>
            </a:p>
          </p:txBody>
        </p:sp>
        <p:sp>
          <p:nvSpPr>
            <p:cNvPr id="31754" name="Rectangle 2"/>
            <p:cNvSpPr>
              <a:spLocks noChangeArrowheads="1"/>
            </p:cNvSpPr>
            <p:nvPr/>
          </p:nvSpPr>
          <p:spPr bwMode="auto">
            <a:xfrm>
              <a:off x="959511" y="3892694"/>
              <a:ext cx="3720501" cy="369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endParaRPr lang="en-GB" altLang="en-US" sz="1800" dirty="0">
                <a:latin typeface="+mn-lt"/>
              </a:endParaRPr>
            </a:p>
          </p:txBody>
        </p:sp>
      </p:grpSp>
      <p:pic>
        <p:nvPicPr>
          <p:cNvPr id="16394"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76813" y="1098550"/>
            <a:ext cx="3171825" cy="4761671"/>
          </a:xfrm>
          <a:prstGeom prst="roundRect">
            <a:avLst>
              <a:gd name="adj" fmla="val 0"/>
            </a:avLst>
          </a:prstGeom>
          <a:solidFill>
            <a:srgbClr val="FFFFFF"/>
          </a:solidFill>
          <a:ln w="38100">
            <a:solidFill>
              <a:srgbClr val="B03B06"/>
            </a:solidFill>
            <a:miter lim="800000"/>
            <a:headEnd/>
            <a:tailEnd/>
          </a:ln>
          <a:effectLst/>
        </p:spPr>
      </p:pic>
      <p:sp>
        <p:nvSpPr>
          <p:cNvPr id="10" name="TextBox 21">
            <a:extLst>
              <a:ext uri="{FF2B5EF4-FFF2-40B4-BE49-F238E27FC236}">
                <a16:creationId xmlns:a16="http://schemas.microsoft.com/office/drawing/2014/main" id="{77AA36B3-F106-456A-8AB1-A9DF0FBE34D8}"/>
              </a:ext>
            </a:extLst>
          </p:cNvPr>
          <p:cNvSpPr txBox="1">
            <a:spLocks noChangeArrowheads="1"/>
          </p:cNvSpPr>
          <p:nvPr/>
        </p:nvSpPr>
        <p:spPr bwMode="auto">
          <a:xfrm>
            <a:off x="4912270" y="5950980"/>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90000"/>
                    <a:lumOff val="10000"/>
                  </a:schemeClr>
                </a:solidFill>
                <a:latin typeface="Roboto" panose="02000000000000000000" pitchFamily="2" charset="0"/>
                <a:ea typeface="Roboto" panose="02000000000000000000" pitchFamily="2" charset="0"/>
                <a:cs typeface="Arial" panose="020B0604020202020204" pitchFamily="34" charset="0"/>
              </a:rPr>
              <a:t>“</a:t>
            </a:r>
            <a:r>
              <a:rPr lang="en-GB" altLang="en-US" sz="500" b="1" dirty="0">
                <a:solidFill>
                  <a:schemeClr val="tx1">
                    <a:lumMod val="90000"/>
                    <a:lumOff val="10000"/>
                  </a:schemeClr>
                </a:solidFill>
                <a:latin typeface="Roboto" panose="02000000000000000000" pitchFamily="2" charset="0"/>
                <a:ea typeface="Roboto" panose="02000000000000000000" pitchFamily="2" charset="0"/>
                <a:cs typeface="Arial" panose="020B0604020202020204" pitchFamily="34" charset="0"/>
                <a:hlinkClick r:id="rId4"/>
              </a:rPr>
              <a:t>Maya Relief of Royal Blood Letting</a:t>
            </a:r>
            <a:r>
              <a:rPr lang="en-GB" altLang="en-US" sz="500" dirty="0">
                <a:solidFill>
                  <a:schemeClr val="tx1">
                    <a:lumMod val="90000"/>
                    <a:lumOff val="10000"/>
                  </a:schemeClr>
                </a:solidFill>
                <a:latin typeface="Roboto" panose="02000000000000000000" pitchFamily="2" charset="0"/>
                <a:ea typeface="Roboto" panose="02000000000000000000" pitchFamily="2" charset="0"/>
                <a:cs typeface="Arial" panose="020B0604020202020204" pitchFamily="34" charset="0"/>
              </a:rPr>
              <a:t>” by </a:t>
            </a:r>
            <a:r>
              <a:rPr lang="en-GB" altLang="en-US" sz="500" dirty="0">
                <a:solidFill>
                  <a:schemeClr val="tx1">
                    <a:lumMod val="90000"/>
                    <a:lumOff val="10000"/>
                  </a:schemeClr>
                </a:solidFill>
                <a:latin typeface="Roboto" panose="02000000000000000000" pitchFamily="2" charset="0"/>
                <a:ea typeface="Roboto" panose="02000000000000000000" pitchFamily="2" charset="0"/>
                <a:cs typeface="Arial" panose="020B0604020202020204" pitchFamily="34" charset="0"/>
                <a:hlinkClick r:id="rId5"/>
              </a:rPr>
              <a:t>Ann </a:t>
            </a:r>
            <a:r>
              <a:rPr lang="en-GB" altLang="en-US" sz="500" dirty="0" err="1">
                <a:solidFill>
                  <a:schemeClr val="tx1">
                    <a:lumMod val="90000"/>
                    <a:lumOff val="10000"/>
                  </a:schemeClr>
                </a:solidFill>
                <a:latin typeface="Roboto" panose="02000000000000000000" pitchFamily="2" charset="0"/>
                <a:ea typeface="Roboto" panose="02000000000000000000" pitchFamily="2" charset="0"/>
                <a:cs typeface="Arial" panose="020B0604020202020204" pitchFamily="34" charset="0"/>
                <a:hlinkClick r:id="rId5"/>
              </a:rPr>
              <a:t>Wuyts</a:t>
            </a:r>
            <a:r>
              <a:rPr lang="en-GB" altLang="en-US" sz="500" dirty="0">
                <a:solidFill>
                  <a:schemeClr val="tx1">
                    <a:lumMod val="90000"/>
                    <a:lumOff val="10000"/>
                  </a:schemeClr>
                </a:solidFill>
                <a:latin typeface="Roboto" panose="02000000000000000000" pitchFamily="2" charset="0"/>
                <a:ea typeface="Roboto" panose="02000000000000000000" pitchFamily="2" charset="0"/>
                <a:cs typeface="Arial" panose="020B0604020202020204" pitchFamily="34" charset="0"/>
                <a:hlinkClick r:id="rId5"/>
              </a:rPr>
              <a:t> </a:t>
            </a:r>
            <a:r>
              <a:rPr lang="en-GB" altLang="en-US" sz="500" dirty="0">
                <a:solidFill>
                  <a:schemeClr val="tx1">
                    <a:lumMod val="90000"/>
                    <a:lumOff val="10000"/>
                  </a:schemeClr>
                </a:solidFill>
                <a:latin typeface="Roboto" panose="02000000000000000000" pitchFamily="2" charset="0"/>
                <a:ea typeface="Roboto" panose="02000000000000000000" pitchFamily="2" charset="0"/>
                <a:cs typeface="Arial" panose="020B0604020202020204" pitchFamily="34" charset="0"/>
              </a:rPr>
              <a:t>is licensed under </a:t>
            </a:r>
            <a:r>
              <a:rPr lang="en-GB" altLang="en-US" sz="500" b="1" dirty="0">
                <a:solidFill>
                  <a:schemeClr val="tx1">
                    <a:lumMod val="90000"/>
                    <a:lumOff val="10000"/>
                  </a:schemeClr>
                </a:solidFill>
                <a:latin typeface="Roboto" panose="02000000000000000000" pitchFamily="2" charset="0"/>
                <a:ea typeface="Roboto" panose="02000000000000000000" pitchFamily="2" charset="0"/>
                <a:cs typeface="Arial" panose="020B0604020202020204" pitchFamily="34" charset="0"/>
                <a:hlinkClick r:id="rId6"/>
              </a:rPr>
              <a:t>CC BY 2.0</a:t>
            </a:r>
            <a:endParaRPr lang="en-GB" altLang="en-US" sz="500" b="1" dirty="0">
              <a:solidFill>
                <a:schemeClr val="tx1">
                  <a:lumMod val="90000"/>
                  <a:lumOff val="10000"/>
                </a:schemeClr>
              </a:solidFill>
              <a:latin typeface="Roboto" panose="02000000000000000000" pitchFamily="2"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256791503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1748"/>
                                        </p:tgtEl>
                                        <p:attrNameLst>
                                          <p:attrName>style.visibility</p:attrName>
                                        </p:attrNameLst>
                                      </p:cBhvr>
                                      <p:to>
                                        <p:strVal val="visible"/>
                                      </p:to>
                                    </p:set>
                                    <p:animEffect transition="in" filter="fade">
                                      <p:cBhvr>
                                        <p:cTn id="7" dur="500"/>
                                        <p:tgtEl>
                                          <p:spTgt spid="3174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6394"/>
                                        </p:tgtEl>
                                        <p:attrNameLst>
                                          <p:attrName>style.visibility</p:attrName>
                                        </p:attrNameLst>
                                      </p:cBhvr>
                                      <p:to>
                                        <p:strVal val="visible"/>
                                      </p:to>
                                    </p:set>
                                    <p:animEffect transition="in" filter="fade">
                                      <p:cBhvr>
                                        <p:cTn id="11" dur="500"/>
                                        <p:tgtEl>
                                          <p:spTgt spid="16394"/>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p:cNvSpPr>
            <a:spLocks noChangeArrowheads="1"/>
          </p:cNvSpPr>
          <p:nvPr/>
        </p:nvSpPr>
        <p:spPr bwMode="auto">
          <a:xfrm>
            <a:off x="2742814" y="654503"/>
            <a:ext cx="365837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3600" b="1" dirty="0">
                <a:solidFill>
                  <a:srgbClr val="E9504F"/>
                </a:solidFill>
                <a:latin typeface="+mn-lt"/>
              </a:rPr>
              <a:t>Human Sacrifice</a:t>
            </a:r>
          </a:p>
        </p:txBody>
      </p:sp>
      <p:sp>
        <p:nvSpPr>
          <p:cNvPr id="33796" name="Rectangle 4"/>
          <p:cNvSpPr>
            <a:spLocks noChangeArrowheads="1"/>
          </p:cNvSpPr>
          <p:nvPr/>
        </p:nvSpPr>
        <p:spPr bwMode="auto">
          <a:xfrm>
            <a:off x="1223962" y="1663752"/>
            <a:ext cx="66960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b="1" dirty="0">
                <a:latin typeface="+mn-lt"/>
              </a:rPr>
              <a:t>One of the main purposes for fighting battles was to take captives that could then be sacrificed. </a:t>
            </a:r>
          </a:p>
        </p:txBody>
      </p:sp>
      <p:sp>
        <p:nvSpPr>
          <p:cNvPr id="33797" name="Rectangle 5"/>
          <p:cNvSpPr>
            <a:spLocks noChangeArrowheads="1"/>
          </p:cNvSpPr>
          <p:nvPr/>
        </p:nvSpPr>
        <p:spPr bwMode="auto">
          <a:xfrm>
            <a:off x="755651" y="2674370"/>
            <a:ext cx="7632699"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dirty="0">
                <a:solidFill>
                  <a:srgbClr val="000000"/>
                </a:solidFill>
                <a:latin typeface="+mn-lt"/>
              </a:rPr>
              <a:t>According to a writer in the 1500s, the Maya would paint the body of the victim blue, lay him on a stone platform at the top of a temple, and four men would hold him by his arms and legs.</a:t>
            </a:r>
          </a:p>
          <a:p>
            <a:pPr algn="ctr">
              <a:spcBef>
                <a:spcPct val="0"/>
              </a:spcBef>
              <a:buFontTx/>
              <a:buNone/>
            </a:pPr>
            <a:endParaRPr lang="en-GB" altLang="en-US" sz="1800" dirty="0">
              <a:solidFill>
                <a:srgbClr val="000000"/>
              </a:solidFill>
              <a:latin typeface="+mn-lt"/>
            </a:endParaRPr>
          </a:p>
          <a:p>
            <a:pPr algn="ctr">
              <a:spcBef>
                <a:spcPct val="0"/>
              </a:spcBef>
              <a:buFontTx/>
              <a:buNone/>
            </a:pPr>
            <a:r>
              <a:rPr lang="en-GB" altLang="en-US" sz="1800" dirty="0">
                <a:solidFill>
                  <a:srgbClr val="000000"/>
                </a:solidFill>
                <a:latin typeface="+mn-lt"/>
              </a:rPr>
              <a:t>The executioner would cut between the victim's ribs and rip out his heart with his hand.</a:t>
            </a:r>
          </a:p>
          <a:p>
            <a:pPr algn="ctr">
              <a:spcBef>
                <a:spcPct val="0"/>
              </a:spcBef>
              <a:buFontTx/>
              <a:buNone/>
            </a:pPr>
            <a:endParaRPr lang="en-GB" altLang="en-US" sz="1800" dirty="0">
              <a:solidFill>
                <a:srgbClr val="000000"/>
              </a:solidFill>
              <a:latin typeface="+mn-lt"/>
            </a:endParaRPr>
          </a:p>
          <a:p>
            <a:pPr algn="ctr">
              <a:spcBef>
                <a:spcPct val="0"/>
              </a:spcBef>
              <a:buFontTx/>
              <a:buNone/>
            </a:pPr>
            <a:r>
              <a:rPr lang="en-GB" altLang="en-US" sz="1800" dirty="0">
                <a:solidFill>
                  <a:srgbClr val="000000"/>
                </a:solidFill>
                <a:latin typeface="+mn-lt"/>
              </a:rPr>
              <a:t>The heart would be placed, still beating, on a plate and given to a priest.</a:t>
            </a:r>
          </a:p>
          <a:p>
            <a:pPr algn="ctr">
              <a:spcBef>
                <a:spcPct val="0"/>
              </a:spcBef>
              <a:buFontTx/>
              <a:buNone/>
            </a:pPr>
            <a:endParaRPr lang="en-GB" altLang="en-US" sz="1800" dirty="0">
              <a:solidFill>
                <a:srgbClr val="000000"/>
              </a:solidFill>
              <a:latin typeface="+mn-lt"/>
            </a:endParaRPr>
          </a:p>
          <a:p>
            <a:pPr algn="ctr">
              <a:spcBef>
                <a:spcPct val="0"/>
              </a:spcBef>
              <a:buFontTx/>
              <a:buNone/>
            </a:pPr>
            <a:r>
              <a:rPr lang="en-GB" altLang="en-US" sz="1800" dirty="0">
                <a:solidFill>
                  <a:srgbClr val="000000"/>
                </a:solidFill>
                <a:latin typeface="+mn-lt"/>
              </a:rPr>
              <a:t>The priest would smear blood from the heart on the faces of stone idols.</a:t>
            </a:r>
          </a:p>
        </p:txBody>
      </p:sp>
    </p:spTree>
    <p:extLst>
      <p:ext uri="{BB962C8B-B14F-4D97-AF65-F5344CB8AC3E}">
        <p14:creationId xmlns:p14="http://schemas.microsoft.com/office/powerpoint/2010/main" val="82098763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3796">
                                            <p:txEl>
                                              <p:pRg st="0" end="0"/>
                                            </p:txEl>
                                          </p:spTgt>
                                        </p:tgtEl>
                                        <p:attrNameLst>
                                          <p:attrName>style.visibility</p:attrName>
                                        </p:attrNameLst>
                                      </p:cBhvr>
                                      <p:to>
                                        <p:strVal val="visible"/>
                                      </p:to>
                                    </p:set>
                                    <p:animEffect transition="in" filter="fade">
                                      <p:cBhvr>
                                        <p:cTn id="7" dur="500"/>
                                        <p:tgtEl>
                                          <p:spTgt spid="3379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3797">
                                            <p:txEl>
                                              <p:pRg st="0" end="0"/>
                                            </p:txEl>
                                          </p:spTgt>
                                        </p:tgtEl>
                                        <p:attrNameLst>
                                          <p:attrName>style.visibility</p:attrName>
                                        </p:attrNameLst>
                                      </p:cBhvr>
                                      <p:to>
                                        <p:strVal val="visible"/>
                                      </p:to>
                                    </p:set>
                                    <p:animEffect transition="in" filter="fade">
                                      <p:cBhvr>
                                        <p:cTn id="12" dur="500"/>
                                        <p:tgtEl>
                                          <p:spTgt spid="3379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3797">
                                            <p:txEl>
                                              <p:pRg st="2" end="2"/>
                                            </p:txEl>
                                          </p:spTgt>
                                        </p:tgtEl>
                                        <p:attrNameLst>
                                          <p:attrName>style.visibility</p:attrName>
                                        </p:attrNameLst>
                                      </p:cBhvr>
                                      <p:to>
                                        <p:strVal val="visible"/>
                                      </p:to>
                                    </p:set>
                                    <p:animEffect transition="in" filter="fade">
                                      <p:cBhvr>
                                        <p:cTn id="17" dur="500"/>
                                        <p:tgtEl>
                                          <p:spTgt spid="3379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3797">
                                            <p:txEl>
                                              <p:pRg st="4" end="4"/>
                                            </p:txEl>
                                          </p:spTgt>
                                        </p:tgtEl>
                                        <p:attrNameLst>
                                          <p:attrName>style.visibility</p:attrName>
                                        </p:attrNameLst>
                                      </p:cBhvr>
                                      <p:to>
                                        <p:strVal val="visible"/>
                                      </p:to>
                                    </p:set>
                                    <p:animEffect transition="in" filter="fade">
                                      <p:cBhvr>
                                        <p:cTn id="22" dur="500"/>
                                        <p:tgtEl>
                                          <p:spTgt spid="33797">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3797">
                                            <p:txEl>
                                              <p:pRg st="6" end="6"/>
                                            </p:txEl>
                                          </p:spTgt>
                                        </p:tgtEl>
                                        <p:attrNameLst>
                                          <p:attrName>style.visibility</p:attrName>
                                        </p:attrNameLst>
                                      </p:cBhvr>
                                      <p:to>
                                        <p:strVal val="visible"/>
                                      </p:to>
                                    </p:set>
                                    <p:animEffect transition="in" filter="fade">
                                      <p:cBhvr>
                                        <p:cTn id="27" dur="500"/>
                                        <p:tgtEl>
                                          <p:spTgt spid="3379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ChangeArrowheads="1"/>
          </p:cNvSpPr>
          <p:nvPr/>
        </p:nvSpPr>
        <p:spPr bwMode="auto">
          <a:xfrm>
            <a:off x="900113" y="735012"/>
            <a:ext cx="73437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2000" dirty="0">
                <a:latin typeface="+mn-lt"/>
              </a:rPr>
              <a:t>There is plenty of evidence of these practises at </a:t>
            </a:r>
            <a:r>
              <a:rPr lang="en-GB" altLang="en-US" sz="2000" dirty="0" err="1">
                <a:latin typeface="+mn-lt"/>
              </a:rPr>
              <a:t>Chichen</a:t>
            </a:r>
            <a:r>
              <a:rPr lang="en-GB" altLang="en-US" sz="2000" dirty="0">
                <a:latin typeface="+mn-lt"/>
              </a:rPr>
              <a:t> Itza.</a:t>
            </a:r>
          </a:p>
        </p:txBody>
      </p:sp>
      <p:sp>
        <p:nvSpPr>
          <p:cNvPr id="35845" name="Rectangle 4"/>
          <p:cNvSpPr>
            <a:spLocks noChangeArrowheads="1"/>
          </p:cNvSpPr>
          <p:nvPr/>
        </p:nvSpPr>
        <p:spPr bwMode="auto">
          <a:xfrm>
            <a:off x="885825" y="5460506"/>
            <a:ext cx="73453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2000" dirty="0">
                <a:solidFill>
                  <a:srgbClr val="000000"/>
                </a:solidFill>
                <a:latin typeface="+mn-lt"/>
              </a:rPr>
              <a:t>Victims could be thrown into the ‘Well of Sacrifice’ </a:t>
            </a:r>
          </a:p>
          <a:p>
            <a:pPr algn="ctr">
              <a:spcBef>
                <a:spcPct val="0"/>
              </a:spcBef>
              <a:buFontTx/>
              <a:buNone/>
            </a:pPr>
            <a:r>
              <a:rPr lang="en-GB" altLang="en-US" sz="2000" dirty="0">
                <a:solidFill>
                  <a:srgbClr val="000000"/>
                </a:solidFill>
                <a:latin typeface="+mn-lt"/>
              </a:rPr>
              <a:t>(but not all that often).</a:t>
            </a:r>
          </a:p>
        </p:txBody>
      </p:sp>
      <p:pic>
        <p:nvPicPr>
          <p:cNvPr id="7" name="Picture 2">
            <a:extLst>
              <a:ext uri="{FF2B5EF4-FFF2-40B4-BE49-F238E27FC236}">
                <a16:creationId xmlns:a16="http://schemas.microsoft.com/office/drawing/2014/main" id="{56FC40FB-6B4F-4223-B5CD-3FCAD40D4A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7212" y="1488034"/>
            <a:ext cx="5462588" cy="3619500"/>
          </a:xfrm>
          <a:prstGeom prst="rect">
            <a:avLst/>
          </a:prstGeom>
          <a:noFill/>
          <a:ln w="57150">
            <a:solidFill>
              <a:srgbClr val="E9504F"/>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090104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fade">
                                      <p:cBhvr>
                                        <p:cTn id="7" dur="500"/>
                                        <p:tgtEl>
                                          <p:spTgt spid="3584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5845"/>
                                        </p:tgtEl>
                                        <p:attrNameLst>
                                          <p:attrName>style.visibility</p:attrName>
                                        </p:attrNameLst>
                                      </p:cBhvr>
                                      <p:to>
                                        <p:strVal val="visible"/>
                                      </p:to>
                                    </p:set>
                                    <p:animEffect transition="in" filter="fade">
                                      <p:cBhvr>
                                        <p:cTn id="16" dur="500"/>
                                        <p:tgtEl>
                                          <p:spTgt spid="358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p:bldP spid="3584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8"/>
          <p:cNvSpPr>
            <a:spLocks noChangeArrowheads="1"/>
          </p:cNvSpPr>
          <p:nvPr/>
        </p:nvSpPr>
        <p:spPr bwMode="auto">
          <a:xfrm>
            <a:off x="2565681" y="492125"/>
            <a:ext cx="401263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3600" b="1" dirty="0">
                <a:solidFill>
                  <a:srgbClr val="B03B06"/>
                </a:solidFill>
                <a:latin typeface="+mn-lt"/>
              </a:rPr>
              <a:t>The Wall of Skulls</a:t>
            </a:r>
          </a:p>
        </p:txBody>
      </p:sp>
      <p:pic>
        <p:nvPicPr>
          <p:cNvPr id="11" name="Picture 10"/>
          <p:cNvPicPr>
            <a:picLocks noChangeAspect="1"/>
          </p:cNvPicPr>
          <p:nvPr/>
        </p:nvPicPr>
        <p:blipFill>
          <a:blip r:embed="rId3"/>
          <a:stretch>
            <a:fillRect/>
          </a:stretch>
        </p:blipFill>
        <p:spPr bwMode="auto">
          <a:xfrm>
            <a:off x="1214224" y="1375036"/>
            <a:ext cx="6715551" cy="4536910"/>
          </a:xfrm>
          <a:prstGeom prst="roundRect">
            <a:avLst>
              <a:gd name="adj" fmla="val 0"/>
            </a:avLst>
          </a:prstGeom>
          <a:solidFill>
            <a:srgbClr val="FFFFFF"/>
          </a:solidFill>
          <a:ln w="76200" cap="sq">
            <a:solidFill>
              <a:srgbClr val="B03B06"/>
            </a:solidFill>
            <a:miter lim="800000"/>
          </a:ln>
          <a:effectLst/>
        </p:spPr>
      </p:pic>
      <p:sp>
        <p:nvSpPr>
          <p:cNvPr id="7" name="TextBox 21">
            <a:extLst>
              <a:ext uri="{FF2B5EF4-FFF2-40B4-BE49-F238E27FC236}">
                <a16:creationId xmlns:a16="http://schemas.microsoft.com/office/drawing/2014/main" id="{1A08E9A9-B392-4B24-8A4B-64A67FD26098}"/>
              </a:ext>
            </a:extLst>
          </p:cNvPr>
          <p:cNvSpPr txBox="1">
            <a:spLocks noChangeArrowheads="1"/>
          </p:cNvSpPr>
          <p:nvPr/>
        </p:nvSpPr>
        <p:spPr bwMode="auto">
          <a:xfrm>
            <a:off x="2660789" y="6211154"/>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tx1">
                    <a:lumMod val="90000"/>
                    <a:lumOff val="10000"/>
                  </a:schemeClr>
                </a:solidFill>
                <a:latin typeface="Roboto" panose="02000000000000000000" pitchFamily="2" charset="0"/>
                <a:ea typeface="Roboto" panose="02000000000000000000" pitchFamily="2" charset="0"/>
                <a:cs typeface="Arial" panose="020B0604020202020204" pitchFamily="34" charset="0"/>
              </a:rPr>
              <a:t>“</a:t>
            </a:r>
            <a:r>
              <a:rPr lang="en-GB" altLang="en-US" sz="500" b="1" dirty="0">
                <a:solidFill>
                  <a:schemeClr val="tx1">
                    <a:lumMod val="90000"/>
                    <a:lumOff val="10000"/>
                  </a:schemeClr>
                </a:solidFill>
                <a:latin typeface="Roboto" panose="02000000000000000000" pitchFamily="2" charset="0"/>
                <a:ea typeface="Roboto" panose="02000000000000000000" pitchFamily="2" charset="0"/>
                <a:cs typeface="Arial" panose="020B0604020202020204" pitchFamily="34" charset="0"/>
                <a:hlinkClick r:id="rId4"/>
              </a:rPr>
              <a:t>Wall of Skulls</a:t>
            </a:r>
            <a:r>
              <a:rPr lang="en-GB" altLang="en-US" sz="500" dirty="0">
                <a:solidFill>
                  <a:schemeClr val="tx1">
                    <a:lumMod val="90000"/>
                    <a:lumOff val="10000"/>
                  </a:schemeClr>
                </a:solidFill>
                <a:latin typeface="Roboto" panose="02000000000000000000" pitchFamily="2" charset="0"/>
                <a:ea typeface="Roboto" panose="02000000000000000000" pitchFamily="2" charset="0"/>
                <a:cs typeface="Arial" panose="020B0604020202020204" pitchFamily="34" charset="0"/>
              </a:rPr>
              <a:t>” by </a:t>
            </a:r>
            <a:r>
              <a:rPr lang="en-GB" altLang="en-US" sz="500" dirty="0">
                <a:solidFill>
                  <a:schemeClr val="tx1">
                    <a:lumMod val="90000"/>
                    <a:lumOff val="10000"/>
                  </a:schemeClr>
                </a:solidFill>
                <a:latin typeface="Roboto" panose="02000000000000000000" pitchFamily="2" charset="0"/>
                <a:ea typeface="Roboto" panose="02000000000000000000" pitchFamily="2" charset="0"/>
                <a:cs typeface="Arial" panose="020B0604020202020204" pitchFamily="34" charset="0"/>
                <a:hlinkClick r:id="rId4"/>
              </a:rPr>
              <a:t>Jim G </a:t>
            </a:r>
            <a:r>
              <a:rPr lang="en-GB" altLang="en-US" sz="500" dirty="0">
                <a:solidFill>
                  <a:schemeClr val="tx1">
                    <a:lumMod val="90000"/>
                    <a:lumOff val="10000"/>
                  </a:schemeClr>
                </a:solidFill>
                <a:latin typeface="Roboto" panose="02000000000000000000" pitchFamily="2" charset="0"/>
                <a:ea typeface="Roboto" panose="02000000000000000000" pitchFamily="2" charset="0"/>
                <a:cs typeface="Arial" panose="020B0604020202020204" pitchFamily="34" charset="0"/>
              </a:rPr>
              <a:t>is licensed under </a:t>
            </a:r>
            <a:r>
              <a:rPr lang="en-GB" altLang="en-US" sz="500" b="1" dirty="0">
                <a:solidFill>
                  <a:schemeClr val="tx1">
                    <a:lumMod val="90000"/>
                    <a:lumOff val="10000"/>
                  </a:schemeClr>
                </a:solidFill>
                <a:latin typeface="Roboto" panose="02000000000000000000" pitchFamily="2" charset="0"/>
                <a:ea typeface="Roboto" panose="02000000000000000000" pitchFamily="2" charset="0"/>
                <a:cs typeface="Arial" panose="020B0604020202020204" pitchFamily="34" charset="0"/>
                <a:hlinkClick r:id="rId5"/>
              </a:rPr>
              <a:t>CC BY 2.0</a:t>
            </a:r>
            <a:endParaRPr lang="en-GB" altLang="en-US" sz="500" b="1" dirty="0">
              <a:solidFill>
                <a:schemeClr val="tx1">
                  <a:lumMod val="90000"/>
                  <a:lumOff val="10000"/>
                </a:schemeClr>
              </a:solidFill>
              <a:latin typeface="Roboto" panose="02000000000000000000" pitchFamily="2" charset="0"/>
              <a:ea typeface="Roboto" panose="02000000000000000000" pitchFamily="2" charset="0"/>
              <a:cs typeface="Arial" panose="020B0604020202020204" pitchFamily="34" charset="0"/>
            </a:endParaRPr>
          </a:p>
        </p:txBody>
      </p:sp>
    </p:spTree>
    <p:extLst>
      <p:ext uri="{BB962C8B-B14F-4D97-AF65-F5344CB8AC3E}">
        <p14:creationId xmlns:p14="http://schemas.microsoft.com/office/powerpoint/2010/main" val="3013405991"/>
      </p:ext>
    </p:extLst>
  </p:cSld>
  <p:clrMapOvr>
    <a:masterClrMapping/>
  </p:clrMapOvr>
  <p:transition spd="slow">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1"/>
          <p:cNvSpPr>
            <a:spLocks noChangeArrowheads="1"/>
          </p:cNvSpPr>
          <p:nvPr/>
        </p:nvSpPr>
        <p:spPr bwMode="auto">
          <a:xfrm>
            <a:off x="935038" y="1773238"/>
            <a:ext cx="7273925"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2400" dirty="0">
                <a:solidFill>
                  <a:srgbClr val="3B4A2A"/>
                </a:solidFill>
                <a:latin typeface="+mn-lt"/>
              </a:rPr>
              <a:t>Believe it or not, the victims who went straight to the temple to have their hearts ripped out could be considered the lucky ones! </a:t>
            </a:r>
          </a:p>
          <a:p>
            <a:pPr algn="ctr">
              <a:spcBef>
                <a:spcPct val="0"/>
              </a:spcBef>
              <a:buFontTx/>
              <a:buNone/>
            </a:pPr>
            <a:endParaRPr lang="en-GB" altLang="en-US" sz="2400" dirty="0">
              <a:solidFill>
                <a:srgbClr val="3B4A2A"/>
              </a:solidFill>
              <a:latin typeface="+mn-lt"/>
            </a:endParaRPr>
          </a:p>
          <a:p>
            <a:pPr algn="ctr">
              <a:spcBef>
                <a:spcPct val="0"/>
              </a:spcBef>
              <a:buFontTx/>
              <a:buNone/>
            </a:pPr>
            <a:r>
              <a:rPr lang="en-GB" altLang="en-US" sz="2400" dirty="0">
                <a:solidFill>
                  <a:srgbClr val="3B4A2A"/>
                </a:solidFill>
                <a:latin typeface="+mn-lt"/>
              </a:rPr>
              <a:t>Wall paintings, ceramic figures, stone carvings and paintings on pottery show some victims being tortured for a long time, before finally being sacrificed. </a:t>
            </a:r>
          </a:p>
          <a:p>
            <a:pPr algn="ctr">
              <a:spcBef>
                <a:spcPct val="0"/>
              </a:spcBef>
              <a:buFontTx/>
              <a:buNone/>
            </a:pPr>
            <a:endParaRPr lang="en-GB" altLang="en-US" sz="2400" dirty="0">
              <a:solidFill>
                <a:srgbClr val="3B4A2A"/>
              </a:solidFill>
              <a:latin typeface="+mn-lt"/>
            </a:endParaRPr>
          </a:p>
        </p:txBody>
      </p:sp>
    </p:spTree>
    <p:extLst>
      <p:ext uri="{BB962C8B-B14F-4D97-AF65-F5344CB8AC3E}">
        <p14:creationId xmlns:p14="http://schemas.microsoft.com/office/powerpoint/2010/main" val="107539663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987">
                                            <p:txEl>
                                              <p:pRg st="0" end="0"/>
                                            </p:txEl>
                                          </p:spTgt>
                                        </p:tgtEl>
                                        <p:attrNameLst>
                                          <p:attrName>style.visibility</p:attrName>
                                        </p:attrNameLst>
                                      </p:cBhvr>
                                      <p:to>
                                        <p:strVal val="visible"/>
                                      </p:to>
                                    </p:set>
                                    <p:animEffect transition="in" filter="fade">
                                      <p:cBhvr>
                                        <p:cTn id="7" dur="500"/>
                                        <p:tgtEl>
                                          <p:spTgt spid="4198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1987">
                                            <p:txEl>
                                              <p:pRg st="2" end="2"/>
                                            </p:txEl>
                                          </p:spTgt>
                                        </p:tgtEl>
                                        <p:attrNameLst>
                                          <p:attrName>style.visibility</p:attrName>
                                        </p:attrNameLst>
                                      </p:cBhvr>
                                      <p:to>
                                        <p:strVal val="visible"/>
                                      </p:to>
                                    </p:set>
                                    <p:animEffect transition="in" filter="fade">
                                      <p:cBhvr>
                                        <p:cTn id="12" dur="500"/>
                                        <p:tgtEl>
                                          <p:spTgt spid="4198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577902187"/>
              </p:ext>
            </p:extLst>
          </p:nvPr>
        </p:nvGraphicFramePr>
        <p:xfrm>
          <a:off x="791368" y="1207089"/>
          <a:ext cx="3673475" cy="2835275"/>
        </p:xfrm>
        <a:graphic>
          <a:graphicData uri="http://schemas.openxmlformats.org/drawingml/2006/table">
            <a:tbl>
              <a:tblPr/>
              <a:tblGrid>
                <a:gridCol w="3673475">
                  <a:extLst>
                    <a:ext uri="{9D8B030D-6E8A-4147-A177-3AD203B41FA5}">
                      <a16:colId xmlns:a16="http://schemas.microsoft.com/office/drawing/2014/main" val="20000"/>
                    </a:ext>
                  </a:extLst>
                </a:gridCol>
              </a:tblGrid>
              <a:tr h="2835275">
                <a:tc>
                  <a:txBody>
                    <a:bodyPr/>
                    <a:lstStyle/>
                    <a:p>
                      <a:pPr algn="ctr"/>
                      <a:r>
                        <a:rPr lang="en-GB" sz="1800" dirty="0">
                          <a:solidFill>
                            <a:srgbClr val="000000"/>
                          </a:solidFill>
                          <a:effectLst/>
                          <a:latin typeface="+mn-lt"/>
                          <a:ea typeface="Sassoon Infant Rg" panose="02000503030000020003" pitchFamily="50" charset="0"/>
                        </a:rPr>
                        <a:t>Many cultures and religions believe in an afterlife, somewhere you go after you die. </a:t>
                      </a:r>
                    </a:p>
                    <a:p>
                      <a:pPr algn="ctr"/>
                      <a:endParaRPr lang="en-GB" sz="1800" dirty="0">
                        <a:solidFill>
                          <a:srgbClr val="000000"/>
                        </a:solidFill>
                        <a:effectLst/>
                        <a:latin typeface="+mn-lt"/>
                        <a:ea typeface="Sassoon Infant Rg" panose="02000503030000020003" pitchFamily="50" charset="0"/>
                      </a:endParaRPr>
                    </a:p>
                    <a:p>
                      <a:pPr algn="ctr"/>
                      <a:r>
                        <a:rPr lang="en-GB" sz="1800" dirty="0">
                          <a:solidFill>
                            <a:srgbClr val="000000"/>
                          </a:solidFill>
                          <a:effectLst/>
                          <a:latin typeface="+mn-lt"/>
                          <a:ea typeface="Sassoon Infant Rg" panose="02000503030000020003" pitchFamily="50" charset="0"/>
                        </a:rPr>
                        <a:t>The ancient Maya believed their souls went to a ‘place of fear’. Only the rulers and nobles believed there was a chance of them getting to the </a:t>
                      </a:r>
                      <a:r>
                        <a:rPr lang="en-GB" sz="1800" dirty="0" err="1">
                          <a:solidFill>
                            <a:srgbClr val="000000"/>
                          </a:solidFill>
                          <a:effectLst/>
                          <a:latin typeface="+mn-lt"/>
                          <a:ea typeface="Sassoon Infant Rg" panose="02000503030000020003" pitchFamily="50" charset="0"/>
                        </a:rPr>
                        <a:t>Upperworld</a:t>
                      </a:r>
                      <a:r>
                        <a:rPr lang="en-GB" sz="1800" dirty="0">
                          <a:solidFill>
                            <a:srgbClr val="000000"/>
                          </a:solidFill>
                          <a:effectLst/>
                          <a:latin typeface="+mn-lt"/>
                          <a:ea typeface="Sassoon Infant Rg" panose="02000503030000020003" pitchFamily="50" charset="0"/>
                        </a:rPr>
                        <a:t>. Why do you think this was?</a:t>
                      </a:r>
                      <a:endParaRPr lang="en-GB" sz="1800" dirty="0">
                        <a:effectLst/>
                        <a:latin typeface="+mn-lt"/>
                        <a:ea typeface="Sassoon Infant Rg" panose="02000503030000020003" pitchFamily="50" charset="0"/>
                      </a:endParaRPr>
                    </a:p>
                  </a:txBody>
                  <a:tcPr marL="91458" marR="91458" marT="45730" marB="4573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783119998"/>
              </p:ext>
            </p:extLst>
          </p:nvPr>
        </p:nvGraphicFramePr>
        <p:xfrm>
          <a:off x="755650" y="5084762"/>
          <a:ext cx="3744913" cy="1254125"/>
        </p:xfrm>
        <a:graphic>
          <a:graphicData uri="http://schemas.openxmlformats.org/drawingml/2006/table">
            <a:tbl>
              <a:tblPr/>
              <a:tblGrid>
                <a:gridCol w="3744913">
                  <a:extLst>
                    <a:ext uri="{9D8B030D-6E8A-4147-A177-3AD203B41FA5}">
                      <a16:colId xmlns:a16="http://schemas.microsoft.com/office/drawing/2014/main" val="20000"/>
                    </a:ext>
                  </a:extLst>
                </a:gridCol>
              </a:tblGrid>
              <a:tr h="1254125">
                <a:tc>
                  <a:txBody>
                    <a:bodyPr/>
                    <a:lstStyle/>
                    <a:p>
                      <a:r>
                        <a:rPr lang="en-GB" sz="1800" dirty="0">
                          <a:solidFill>
                            <a:srgbClr val="000000"/>
                          </a:solidFill>
                          <a:effectLst/>
                          <a:latin typeface="+mn-lt"/>
                          <a:ea typeface="Sassoon Infant Rg" panose="02000503030000020003" pitchFamily="50" charset="0"/>
                        </a:rPr>
                        <a:t>Where does a lot of the evidence for what we know today come from? How open are these sources to interpretation?</a:t>
                      </a:r>
                      <a:endParaRPr lang="en-GB" sz="1800" dirty="0">
                        <a:effectLst/>
                        <a:latin typeface="+mn-lt"/>
                        <a:ea typeface="Sassoon Infant Rg" panose="02000503030000020003" pitchFamily="50" charset="0"/>
                      </a:endParaRPr>
                    </a:p>
                  </a:txBody>
                  <a:tcPr marL="91454" marR="91454" marT="45719" marB="4571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93319890"/>
              </p:ext>
            </p:extLst>
          </p:nvPr>
        </p:nvGraphicFramePr>
        <p:xfrm>
          <a:off x="4716463" y="1229059"/>
          <a:ext cx="3538537" cy="1442035"/>
        </p:xfrm>
        <a:graphic>
          <a:graphicData uri="http://schemas.openxmlformats.org/drawingml/2006/table">
            <a:tbl>
              <a:tblPr/>
              <a:tblGrid>
                <a:gridCol w="3538537">
                  <a:extLst>
                    <a:ext uri="{9D8B030D-6E8A-4147-A177-3AD203B41FA5}">
                      <a16:colId xmlns:a16="http://schemas.microsoft.com/office/drawing/2014/main" val="20000"/>
                    </a:ext>
                  </a:extLst>
                </a:gridCol>
              </a:tblGrid>
              <a:tr h="1442035">
                <a:tc>
                  <a:txBody>
                    <a:bodyPr/>
                    <a:lstStyle/>
                    <a:p>
                      <a:pPr algn="ctr"/>
                      <a:r>
                        <a:rPr lang="en-GB" sz="1800" dirty="0">
                          <a:solidFill>
                            <a:srgbClr val="000000"/>
                          </a:solidFill>
                          <a:effectLst/>
                          <a:latin typeface="+mn-lt"/>
                          <a:ea typeface="Sassoon Infant Rg" panose="02000503030000020003" pitchFamily="50" charset="0"/>
                        </a:rPr>
                        <a:t>How do the beliefs of the ancient Maya compare with different religious beliefs today? </a:t>
                      </a:r>
                    </a:p>
                    <a:p>
                      <a:pPr algn="ctr"/>
                      <a:r>
                        <a:rPr lang="en-GB" sz="1800" dirty="0">
                          <a:solidFill>
                            <a:srgbClr val="000000"/>
                          </a:solidFill>
                          <a:effectLst/>
                          <a:latin typeface="+mn-lt"/>
                          <a:ea typeface="Sassoon Infant Rg" panose="02000503030000020003" pitchFamily="50" charset="0"/>
                        </a:rPr>
                        <a:t>Can you find any similarities?</a:t>
                      </a:r>
                      <a:endParaRPr lang="en-GB" sz="1600" dirty="0">
                        <a:effectLst/>
                        <a:latin typeface="+mn-lt"/>
                        <a:ea typeface="Sassoon Infant Rg" panose="02000503030000020003" pitchFamily="50" charset="0"/>
                      </a:endParaRPr>
                    </a:p>
                  </a:txBody>
                  <a:tcPr marL="91432" marR="91432" marT="45711" marB="457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946364269"/>
              </p:ext>
            </p:extLst>
          </p:nvPr>
        </p:nvGraphicFramePr>
        <p:xfrm>
          <a:off x="4716463" y="2860007"/>
          <a:ext cx="3614737" cy="1188744"/>
        </p:xfrm>
        <a:graphic>
          <a:graphicData uri="http://schemas.openxmlformats.org/drawingml/2006/table">
            <a:tbl>
              <a:tblPr/>
              <a:tblGrid>
                <a:gridCol w="3614737">
                  <a:extLst>
                    <a:ext uri="{9D8B030D-6E8A-4147-A177-3AD203B41FA5}">
                      <a16:colId xmlns:a16="http://schemas.microsoft.com/office/drawing/2014/main" val="20000"/>
                    </a:ext>
                  </a:extLst>
                </a:gridCol>
              </a:tblGrid>
              <a:tr h="1118189">
                <a:tc>
                  <a:txBody>
                    <a:bodyPr/>
                    <a:lstStyle/>
                    <a:p>
                      <a:pPr algn="ctr"/>
                      <a:r>
                        <a:rPr lang="en-GB" sz="1800" dirty="0">
                          <a:solidFill>
                            <a:srgbClr val="000000"/>
                          </a:solidFill>
                          <a:effectLst/>
                          <a:latin typeface="+mn-lt"/>
                          <a:ea typeface="Sassoon Infant Rg" panose="02000503030000020003" pitchFamily="50" charset="0"/>
                        </a:rPr>
                        <a:t>What do you think about their understanding of the world? </a:t>
                      </a:r>
                    </a:p>
                    <a:p>
                      <a:pPr algn="ctr"/>
                      <a:r>
                        <a:rPr lang="en-GB" sz="1800" dirty="0">
                          <a:solidFill>
                            <a:srgbClr val="000000"/>
                          </a:solidFill>
                          <a:effectLst/>
                          <a:latin typeface="+mn-lt"/>
                          <a:ea typeface="Sassoon Infant Rg" panose="02000503030000020003" pitchFamily="50" charset="0"/>
                        </a:rPr>
                        <a:t>Why might they have thought this?</a:t>
                      </a:r>
                      <a:endParaRPr lang="en-GB" sz="1800" dirty="0">
                        <a:effectLst/>
                        <a:latin typeface="+mn-lt"/>
                        <a:ea typeface="Sassoon Infant Rg" panose="02000503030000020003" pitchFamily="50" charset="0"/>
                      </a:endParaRPr>
                    </a:p>
                  </a:txBody>
                  <a:tcPr marL="91454" marR="91454" marT="45732" marB="457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735990535"/>
              </p:ext>
            </p:extLst>
          </p:nvPr>
        </p:nvGraphicFramePr>
        <p:xfrm>
          <a:off x="2586832" y="4269748"/>
          <a:ext cx="3970337" cy="641350"/>
        </p:xfrm>
        <a:graphic>
          <a:graphicData uri="http://schemas.openxmlformats.org/drawingml/2006/table">
            <a:tbl>
              <a:tblPr/>
              <a:tblGrid>
                <a:gridCol w="3970337">
                  <a:extLst>
                    <a:ext uri="{9D8B030D-6E8A-4147-A177-3AD203B41FA5}">
                      <a16:colId xmlns:a16="http://schemas.microsoft.com/office/drawing/2014/main" val="20000"/>
                    </a:ext>
                  </a:extLst>
                </a:gridCol>
              </a:tblGrid>
              <a:tr h="641350">
                <a:tc>
                  <a:txBody>
                    <a:bodyPr/>
                    <a:lstStyle/>
                    <a:p>
                      <a:r>
                        <a:rPr lang="en-GB" sz="1800" dirty="0">
                          <a:solidFill>
                            <a:srgbClr val="000000"/>
                          </a:solidFill>
                          <a:effectLst/>
                          <a:latin typeface="+mn-lt"/>
                          <a:ea typeface="Sassoon Infant Rg" panose="02000503030000020003" pitchFamily="50" charset="0"/>
                        </a:rPr>
                        <a:t>Why do you think the ancient Maya had so many different gods?</a:t>
                      </a:r>
                      <a:endParaRPr lang="en-GB" sz="1800" dirty="0">
                        <a:effectLst/>
                        <a:latin typeface="+mn-lt"/>
                        <a:ea typeface="Sassoon Infant Rg" panose="02000503030000020003" pitchFamily="50" charset="0"/>
                      </a:endParaRPr>
                    </a:p>
                  </a:txBody>
                  <a:tcPr marL="91430" marR="91430"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2779308533"/>
              </p:ext>
            </p:extLst>
          </p:nvPr>
        </p:nvGraphicFramePr>
        <p:xfrm>
          <a:off x="4716463" y="5084763"/>
          <a:ext cx="3614737" cy="1254125"/>
        </p:xfrm>
        <a:graphic>
          <a:graphicData uri="http://schemas.openxmlformats.org/drawingml/2006/table">
            <a:tbl>
              <a:tblPr/>
              <a:tblGrid>
                <a:gridCol w="3614737">
                  <a:extLst>
                    <a:ext uri="{9D8B030D-6E8A-4147-A177-3AD203B41FA5}">
                      <a16:colId xmlns:a16="http://schemas.microsoft.com/office/drawing/2014/main" val="20000"/>
                    </a:ext>
                  </a:extLst>
                </a:gridCol>
              </a:tblGrid>
              <a:tr h="1254125">
                <a:tc>
                  <a:txBody>
                    <a:bodyPr/>
                    <a:lstStyle/>
                    <a:p>
                      <a:r>
                        <a:rPr lang="en-GB" sz="1800" dirty="0">
                          <a:solidFill>
                            <a:srgbClr val="000000"/>
                          </a:solidFill>
                          <a:effectLst/>
                          <a:latin typeface="+mn-lt"/>
                          <a:ea typeface="Sassoon Infant Rg" panose="02000503030000020003" pitchFamily="50" charset="0"/>
                        </a:rPr>
                        <a:t>Would you like to be alive in the 1</a:t>
                      </a:r>
                      <a:r>
                        <a:rPr lang="en-GB" sz="1800" baseline="30000" dirty="0">
                          <a:solidFill>
                            <a:srgbClr val="000000"/>
                          </a:solidFill>
                          <a:effectLst/>
                          <a:latin typeface="+mn-lt"/>
                          <a:ea typeface="Sassoon Infant Rg" panose="02000503030000020003" pitchFamily="50" charset="0"/>
                        </a:rPr>
                        <a:t>st</a:t>
                      </a:r>
                      <a:r>
                        <a:rPr lang="en-GB" sz="1800" dirty="0">
                          <a:solidFill>
                            <a:srgbClr val="000000"/>
                          </a:solidFill>
                          <a:effectLst/>
                          <a:latin typeface="+mn-lt"/>
                          <a:ea typeface="Sassoon Infant Rg" panose="02000503030000020003" pitchFamily="50" charset="0"/>
                        </a:rPr>
                        <a:t> millennium and living with the ancient Maya? What would be the pros and cons?</a:t>
                      </a:r>
                      <a:endParaRPr lang="en-GB" sz="1800" dirty="0">
                        <a:effectLst/>
                        <a:latin typeface="+mn-lt"/>
                        <a:ea typeface="Sassoon Infant Rg" panose="02000503030000020003" pitchFamily="50" charset="0"/>
                      </a:endParaRPr>
                    </a:p>
                  </a:txBody>
                  <a:tcPr marL="91446" marR="91446" marT="45724" marB="4572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bl>
          </a:graphicData>
        </a:graphic>
      </p:graphicFrame>
      <p:sp>
        <p:nvSpPr>
          <p:cNvPr id="44071" name="Rectangle 11"/>
          <p:cNvSpPr>
            <a:spLocks noChangeArrowheads="1"/>
          </p:cNvSpPr>
          <p:nvPr/>
        </p:nvSpPr>
        <p:spPr bwMode="auto">
          <a:xfrm>
            <a:off x="1533348" y="520452"/>
            <a:ext cx="607730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3600" b="1" dirty="0">
                <a:solidFill>
                  <a:srgbClr val="B03B06"/>
                </a:solidFill>
                <a:latin typeface="+mn-lt"/>
              </a:rPr>
              <a:t>Something to Think About...</a:t>
            </a:r>
          </a:p>
        </p:txBody>
      </p:sp>
    </p:spTree>
    <p:extLst>
      <p:ext uri="{BB962C8B-B14F-4D97-AF65-F5344CB8AC3E}">
        <p14:creationId xmlns:p14="http://schemas.microsoft.com/office/powerpoint/2010/main" val="220517540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6"/>
          <p:cNvSpPr>
            <a:spLocks noChangeArrowheads="1"/>
          </p:cNvSpPr>
          <p:nvPr/>
        </p:nvSpPr>
        <p:spPr bwMode="auto">
          <a:xfrm>
            <a:off x="2181763" y="550863"/>
            <a:ext cx="478047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3600" b="1" dirty="0">
                <a:solidFill>
                  <a:srgbClr val="B03B06"/>
                </a:solidFill>
                <a:latin typeface="+mn-lt"/>
              </a:rPr>
              <a:t>Design your own god!</a:t>
            </a:r>
          </a:p>
        </p:txBody>
      </p:sp>
      <p:sp>
        <p:nvSpPr>
          <p:cNvPr id="46084" name="Rectangle 3"/>
          <p:cNvSpPr>
            <a:spLocks noChangeArrowheads="1"/>
          </p:cNvSpPr>
          <p:nvPr/>
        </p:nvSpPr>
        <p:spPr bwMode="auto">
          <a:xfrm>
            <a:off x="719138" y="1412960"/>
            <a:ext cx="7705725"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dirty="0">
                <a:solidFill>
                  <a:srgbClr val="000000"/>
                </a:solidFill>
                <a:latin typeface="+mn-lt"/>
              </a:rPr>
              <a:t>What would this god be responsible for? </a:t>
            </a:r>
          </a:p>
          <a:p>
            <a:pPr algn="ctr">
              <a:spcBef>
                <a:spcPct val="0"/>
              </a:spcBef>
              <a:buFontTx/>
              <a:buNone/>
            </a:pPr>
            <a:endParaRPr lang="en-GB" altLang="en-US" sz="1800" dirty="0">
              <a:latin typeface="+mn-lt"/>
            </a:endParaRPr>
          </a:p>
          <a:p>
            <a:pPr algn="ctr">
              <a:spcBef>
                <a:spcPct val="0"/>
              </a:spcBef>
              <a:buFontTx/>
              <a:buNone/>
            </a:pPr>
            <a:r>
              <a:rPr lang="en-GB" altLang="en-US" sz="1800" dirty="0">
                <a:solidFill>
                  <a:srgbClr val="000000"/>
                </a:solidFill>
                <a:latin typeface="+mn-lt"/>
              </a:rPr>
              <a:t>What attributes would they have? (e.g. something they carry) </a:t>
            </a:r>
          </a:p>
          <a:p>
            <a:pPr algn="ctr">
              <a:spcBef>
                <a:spcPct val="0"/>
              </a:spcBef>
              <a:buFontTx/>
              <a:buNone/>
            </a:pPr>
            <a:endParaRPr lang="en-GB" altLang="en-US" sz="1800" dirty="0">
              <a:solidFill>
                <a:srgbClr val="000000"/>
              </a:solidFill>
              <a:latin typeface="+mn-lt"/>
            </a:endParaRPr>
          </a:p>
          <a:p>
            <a:pPr algn="ctr">
              <a:spcBef>
                <a:spcPct val="0"/>
              </a:spcBef>
              <a:buFontTx/>
              <a:buNone/>
            </a:pPr>
            <a:r>
              <a:rPr lang="en-GB" altLang="en-US" sz="1800" dirty="0">
                <a:solidFill>
                  <a:srgbClr val="000000"/>
                </a:solidFill>
                <a:latin typeface="+mn-lt"/>
              </a:rPr>
              <a:t>What does your god look like? </a:t>
            </a:r>
          </a:p>
          <a:p>
            <a:pPr algn="ctr">
              <a:spcBef>
                <a:spcPct val="0"/>
              </a:spcBef>
              <a:buFontTx/>
              <a:buNone/>
            </a:pPr>
            <a:endParaRPr lang="en-GB" altLang="en-US" sz="1800" dirty="0">
              <a:solidFill>
                <a:srgbClr val="000000"/>
              </a:solidFill>
              <a:latin typeface="+mn-lt"/>
            </a:endParaRPr>
          </a:p>
          <a:p>
            <a:pPr algn="ctr">
              <a:spcBef>
                <a:spcPct val="0"/>
              </a:spcBef>
              <a:buFontTx/>
              <a:buNone/>
            </a:pPr>
            <a:r>
              <a:rPr lang="en-GB" altLang="en-US" sz="1800" dirty="0">
                <a:solidFill>
                  <a:srgbClr val="000000"/>
                </a:solidFill>
                <a:latin typeface="+mn-lt"/>
              </a:rPr>
              <a:t>What is their name? </a:t>
            </a:r>
          </a:p>
          <a:p>
            <a:pPr algn="ctr">
              <a:spcBef>
                <a:spcPct val="0"/>
              </a:spcBef>
              <a:buFontTx/>
              <a:buNone/>
            </a:pPr>
            <a:endParaRPr lang="en-GB" altLang="en-US" sz="1800" dirty="0">
              <a:solidFill>
                <a:srgbClr val="000000"/>
              </a:solidFill>
              <a:latin typeface="+mn-lt"/>
            </a:endParaRPr>
          </a:p>
          <a:p>
            <a:pPr algn="ctr">
              <a:spcBef>
                <a:spcPct val="0"/>
              </a:spcBef>
              <a:buFontTx/>
              <a:buNone/>
            </a:pPr>
            <a:r>
              <a:rPr lang="en-GB" altLang="en-US" sz="1800" dirty="0">
                <a:solidFill>
                  <a:srgbClr val="000000"/>
                </a:solidFill>
                <a:latin typeface="+mn-lt"/>
              </a:rPr>
              <a:t>What does their name mean? </a:t>
            </a:r>
          </a:p>
          <a:p>
            <a:pPr algn="ctr">
              <a:spcBef>
                <a:spcPct val="0"/>
              </a:spcBef>
              <a:buFontTx/>
              <a:buNone/>
            </a:pPr>
            <a:endParaRPr lang="en-GB" altLang="en-US" sz="1800" dirty="0">
              <a:solidFill>
                <a:srgbClr val="000000"/>
              </a:solidFill>
              <a:latin typeface="+mn-lt"/>
            </a:endParaRPr>
          </a:p>
          <a:p>
            <a:pPr algn="ctr">
              <a:spcBef>
                <a:spcPct val="0"/>
              </a:spcBef>
              <a:buFontTx/>
              <a:buNone/>
            </a:pPr>
            <a:r>
              <a:rPr lang="en-GB" altLang="en-US" sz="1800" dirty="0">
                <a:solidFill>
                  <a:srgbClr val="000000"/>
                </a:solidFill>
                <a:latin typeface="+mn-lt"/>
              </a:rPr>
              <a:t>What sacrifices have to be made to this god? </a:t>
            </a:r>
          </a:p>
          <a:p>
            <a:pPr algn="ctr">
              <a:spcBef>
                <a:spcPct val="0"/>
              </a:spcBef>
              <a:buFontTx/>
              <a:buNone/>
            </a:pPr>
            <a:endParaRPr lang="en-GB" altLang="en-US" sz="1800" dirty="0">
              <a:solidFill>
                <a:srgbClr val="000000"/>
              </a:solidFill>
              <a:latin typeface="+mn-lt"/>
            </a:endParaRPr>
          </a:p>
        </p:txBody>
      </p:sp>
      <p:sp>
        <p:nvSpPr>
          <p:cNvPr id="46085" name="Rectangle 4"/>
          <p:cNvSpPr>
            <a:spLocks noChangeArrowheads="1"/>
          </p:cNvSpPr>
          <p:nvPr/>
        </p:nvSpPr>
        <p:spPr bwMode="auto">
          <a:xfrm>
            <a:off x="1947988" y="4813804"/>
            <a:ext cx="5248024"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2400" b="1" dirty="0">
                <a:solidFill>
                  <a:srgbClr val="E9504F"/>
                </a:solidFill>
                <a:latin typeface="+mn-lt"/>
              </a:rPr>
              <a:t>Extension:</a:t>
            </a:r>
          </a:p>
          <a:p>
            <a:pPr algn="ctr">
              <a:spcBef>
                <a:spcPct val="0"/>
              </a:spcBef>
              <a:buFontTx/>
              <a:buNone/>
            </a:pPr>
            <a:endParaRPr lang="en-GB" altLang="en-US" sz="300" b="1" dirty="0">
              <a:solidFill>
                <a:srgbClr val="000000"/>
              </a:solidFill>
              <a:latin typeface="+mn-lt"/>
            </a:endParaRPr>
          </a:p>
          <a:p>
            <a:pPr algn="ctr">
              <a:spcBef>
                <a:spcPct val="0"/>
              </a:spcBef>
              <a:buFontTx/>
              <a:buNone/>
            </a:pPr>
            <a:r>
              <a:rPr lang="en-GB" altLang="en-US" sz="1800" dirty="0">
                <a:solidFill>
                  <a:srgbClr val="000000"/>
                </a:solidFill>
                <a:latin typeface="+mn-lt"/>
              </a:rPr>
              <a:t>What myth might this god be at the centre of?</a:t>
            </a:r>
          </a:p>
          <a:p>
            <a:pPr algn="ctr">
              <a:spcBef>
                <a:spcPct val="0"/>
              </a:spcBef>
              <a:buFontTx/>
              <a:buNone/>
            </a:pPr>
            <a:endParaRPr lang="en-GB" altLang="en-US" sz="1800" dirty="0">
              <a:solidFill>
                <a:srgbClr val="000000"/>
              </a:solidFill>
              <a:latin typeface="+mn-lt"/>
            </a:endParaRPr>
          </a:p>
          <a:p>
            <a:pPr algn="ctr">
              <a:spcBef>
                <a:spcPct val="0"/>
              </a:spcBef>
              <a:buFontTx/>
              <a:buNone/>
            </a:pPr>
            <a:r>
              <a:rPr lang="en-GB" altLang="en-US" sz="1800" dirty="0">
                <a:solidFill>
                  <a:srgbClr val="000000"/>
                </a:solidFill>
                <a:latin typeface="+mn-lt"/>
              </a:rPr>
              <a:t>What event could be explained by their actions?</a:t>
            </a:r>
          </a:p>
        </p:txBody>
      </p:sp>
    </p:spTree>
    <p:extLst>
      <p:ext uri="{BB962C8B-B14F-4D97-AF65-F5344CB8AC3E}">
        <p14:creationId xmlns:p14="http://schemas.microsoft.com/office/powerpoint/2010/main" val="184943168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6084"/>
                                        </p:tgtEl>
                                        <p:attrNameLst>
                                          <p:attrName>style.visibility</p:attrName>
                                        </p:attrNameLst>
                                      </p:cBhvr>
                                      <p:to>
                                        <p:strVal val="visible"/>
                                      </p:to>
                                    </p:set>
                                    <p:animEffect transition="in" filter="fade">
                                      <p:cBhvr>
                                        <p:cTn id="7" dur="500"/>
                                        <p:tgtEl>
                                          <p:spTgt spid="4608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6085"/>
                                        </p:tgtEl>
                                        <p:attrNameLst>
                                          <p:attrName>style.visibility</p:attrName>
                                        </p:attrNameLst>
                                      </p:cBhvr>
                                      <p:to>
                                        <p:strVal val="visible"/>
                                      </p:to>
                                    </p:set>
                                    <p:animEffect transition="in" filter="fade">
                                      <p:cBhvr>
                                        <p:cTn id="12" dur="500"/>
                                        <p:tgtEl>
                                          <p:spTgt spid="460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4" grpId="0"/>
      <p:bldP spid="4608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transition spd="slow">
    <p:fade/>
  </p:transition>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1B37D4A5-90BB-4844-98B2-369F398C181C}" vid="{00783449-5817-44E1-8606-1A7DF4C9CE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179</TotalTime>
  <Words>1786</Words>
  <Application>Microsoft Office PowerPoint</Application>
  <PresentationFormat>On-screen Show (4:3)</PresentationFormat>
  <Paragraphs>203</Paragraphs>
  <Slides>25</Slides>
  <Notes>20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Roboto</vt:lpstr>
      <vt:lpstr>Twinkl</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Thomas Becker</dc:creator>
  <cp:lastModifiedBy>Steph B</cp:lastModifiedBy>
  <cp:revision>28</cp:revision>
  <dcterms:created xsi:type="dcterms:W3CDTF">2020-08-17T08:55:29Z</dcterms:created>
  <dcterms:modified xsi:type="dcterms:W3CDTF">2020-12-01T11:15:50Z</dcterms:modified>
</cp:coreProperties>
</file>