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y="6858000" cx="9144000"/>
  <p:notesSz cx="6858000" cy="9144000"/>
  <p:embeddedFontLst>
    <p:embeddedFont>
      <p:font typeface="Amaranth"/>
      <p:regular r:id="rId31"/>
      <p:bold r:id="rId32"/>
      <p:italic r:id="rId33"/>
      <p:boldItalic r:id="rId34"/>
    </p:embeddedFont>
    <p:embeddedFont>
      <p:font typeface="NTR"/>
      <p:regular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guide id="3" pos="317">
          <p15:clr>
            <a:srgbClr val="000000"/>
          </p15:clr>
        </p15:guide>
        <p15:guide id="4" orient="horz" pos="3997">
          <p15:clr>
            <a:srgbClr val="000000"/>
          </p15:clr>
        </p15:guide>
        <p15:guide id="5" pos="5443">
          <p15:clr>
            <a:srgbClr val="000000"/>
          </p15:clr>
        </p15:guide>
        <p15:guide id="6" orient="horz" pos="323">
          <p15:clr>
            <a:srgbClr val="000000"/>
          </p15:clr>
        </p15:guide>
        <p15:guide id="7" pos="476">
          <p15:clr>
            <a:srgbClr val="000000"/>
          </p15:clr>
        </p15:guide>
        <p15:guide id="8" orient="horz" pos="459">
          <p15:clr>
            <a:srgbClr val="000000"/>
          </p15:clr>
        </p15:guide>
        <p15:guide id="9" orient="horz" pos="3838">
          <p15:clr>
            <a:srgbClr val="000000"/>
          </p15:clr>
        </p15:guide>
        <p15:guide id="10" pos="5284">
          <p15:clr>
            <a:srgbClr val="000000"/>
          </p15:clr>
        </p15:guide>
      </p15:sldGuideLst>
    </p:ext>
    <p:ext uri="http://customooxmlschemas.google.com/">
      <go:slidesCustomData xmlns:go="http://customooxmlschemas.google.com/" r:id="rId36" roundtripDataSignature="AMtx7miZBQY3oekEoPjUI/GsDsBfOpBaf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423FBEA-2D53-418E-B623-B7F59BB6AC5A}">
  <a:tblStyle styleId="{2423FBEA-2D53-418E-B623-B7F59BB6AC5A}"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 pos="317"/>
        <p:guide pos="3997" orient="horz"/>
        <p:guide pos="5443"/>
        <p:guide pos="323" orient="horz"/>
        <p:guide pos="476"/>
        <p:guide pos="459" orient="horz"/>
        <p:guide pos="3838" orient="horz"/>
        <p:guide pos="5284"/>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font" Target="fonts/Amaranth-regular.fntdata"/><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font" Target="fonts/Amaranth-italic.fntdata"/><Relationship Id="rId10" Type="http://schemas.openxmlformats.org/officeDocument/2006/relationships/slide" Target="slides/slide3.xml"/><Relationship Id="rId32" Type="http://schemas.openxmlformats.org/officeDocument/2006/relationships/font" Target="fonts/Amaranth-bold.fntdata"/><Relationship Id="rId13" Type="http://schemas.openxmlformats.org/officeDocument/2006/relationships/slide" Target="slides/slide6.xml"/><Relationship Id="rId35" Type="http://schemas.openxmlformats.org/officeDocument/2006/relationships/font" Target="fonts/NTR-regular.fntdata"/><Relationship Id="rId12" Type="http://schemas.openxmlformats.org/officeDocument/2006/relationships/slide" Target="slides/slide5.xml"/><Relationship Id="rId34" Type="http://schemas.openxmlformats.org/officeDocument/2006/relationships/font" Target="fonts/Amaranth-boldItalic.fntdata"/><Relationship Id="rId15" Type="http://schemas.openxmlformats.org/officeDocument/2006/relationships/slide" Target="slides/slide8.xml"/><Relationship Id="rId14" Type="http://schemas.openxmlformats.org/officeDocument/2006/relationships/slide" Target="slides/slide7.xml"/><Relationship Id="rId36" Type="http://customschemas.google.com/relationships/presentationmetadata" Target="meta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1pPr>
            <a:lvl2pPr lvl="1"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2pPr>
            <a:lvl3pPr lvl="2"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3pPr>
            <a:lvl4pPr lvl="3"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4pPr>
            <a:lvl5pPr lvl="4"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5pPr>
            <a:lvl6pPr lvl="5"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6pPr>
            <a:lvl7pPr lvl="6"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7pPr>
            <a:lvl8pPr lvl="7"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8pPr>
            <a:lvl9pPr lvl="8"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NTR"/>
                <a:ea typeface="NTR"/>
                <a:cs typeface="NTR"/>
                <a:sym typeface="NTR"/>
              </a:defRPr>
            </a:lvl1pPr>
            <a:lvl2pPr lvl="1"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2pPr>
            <a:lvl3pPr lvl="2"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3pPr>
            <a:lvl4pPr lvl="3"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4pPr>
            <a:lvl5pPr lvl="4"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5pPr>
            <a:lvl6pPr lvl="5"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6pPr>
            <a:lvl7pPr lvl="6"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7pPr>
            <a:lvl8pPr lvl="7"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8pPr>
            <a:lvl9pPr lvl="8"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1pPr>
            <a:lvl2pPr lvl="1"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2pPr>
            <a:lvl3pPr lvl="2"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3pPr>
            <a:lvl4pPr lvl="3"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4pPr>
            <a:lvl5pPr lvl="4"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5pPr>
            <a:lvl6pPr lvl="5"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6pPr>
            <a:lvl7pPr lvl="6"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7pPr>
            <a:lvl8pPr lvl="7"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8pPr>
            <a:lvl9pPr lvl="8" marR="0" rtl="0" algn="l">
              <a:lnSpc>
                <a:spcPct val="100000"/>
              </a:lnSpc>
              <a:spcBef>
                <a:spcPts val="0"/>
              </a:spcBef>
              <a:spcAft>
                <a:spcPts val="0"/>
              </a:spcAft>
              <a:buSzPts val="1400"/>
              <a:buNone/>
              <a:defRPr b="0" i="0" sz="1800" u="none" cap="none" strike="noStrike">
                <a:solidFill>
                  <a:srgbClr val="000000"/>
                </a:solidFill>
                <a:latin typeface="NTR"/>
                <a:ea typeface="NTR"/>
                <a:cs typeface="NTR"/>
                <a:sym typeface="NTR"/>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NTR"/>
              <a:buNone/>
            </a:pPr>
            <a:fld id="{00000000-1234-1234-1234-123412341234}" type="slidenum">
              <a:rPr b="0" i="0" lang="en-US" sz="1200" u="none" cap="none" strike="noStrike">
                <a:solidFill>
                  <a:srgbClr val="000000"/>
                </a:solidFill>
                <a:latin typeface="NTR"/>
                <a:ea typeface="NTR"/>
                <a:cs typeface="NTR"/>
                <a:sym typeface="NTR"/>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 name="Shape 23"/>
        <p:cNvGrpSpPr/>
        <p:nvPr/>
      </p:nvGrpSpPr>
      <p:grpSpPr>
        <a:xfrm>
          <a:off x="0" y="0"/>
          <a:ext cx="0" cy="0"/>
          <a:chOff x="0" y="0"/>
          <a:chExt cx="0" cy="0"/>
        </a:xfrm>
      </p:grpSpPr>
      <p:sp>
        <p:nvSpPr>
          <p:cNvPr id="24" name="Google Shape;24;gb632770cdf_0_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25" name="Google Shape;25;gb632770cdf_0_2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 name="Google Shape;26;gb632770cdf_0_28:notes"/>
          <p:cNvSpPr txBox="1"/>
          <p:nvPr>
            <p:ph idx="12" type="sldNum"/>
          </p:nvPr>
        </p:nvSpPr>
        <p:spPr>
          <a:xfrm>
            <a:off x="3884612" y="8685212"/>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NTR"/>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gb632770cdf_0_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
        <p:nvSpPr>
          <p:cNvPr id="35" name="Google Shape;35;gb632770cdf_0_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 name="Google Shape;36;gb632770cdf_0_22:notes"/>
          <p:cNvSpPr txBox="1"/>
          <p:nvPr>
            <p:ph idx="12" type="sldNum"/>
          </p:nvPr>
        </p:nvSpPr>
        <p:spPr>
          <a:xfrm>
            <a:off x="3884612" y="8685212"/>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NTR"/>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 name="Google Shape;49;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 name="Google Shape;69;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b632770cdf_0_35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gb632770cdf_0_35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b632770cdf_0_20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gb632770cdf_0_20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b632770cdf_0_21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gb632770cdf_0_2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b632770cdf_0_2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gb632770cdf_0_2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b632770cdf_0_23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gb632770cdf_0_2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b632770cdf_0_23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gb632770cdf_0_23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b632770cdf_0_24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gb632770cdf_0_24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b632770cdf_0_25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gb632770cdf_0_25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b632770cdf_0_26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gb632770cdf_0_26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b632770cdf_0_26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gb632770cdf_0_26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b632770cdf_0_27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gb632770cdf_0_27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b632770cdf_0_28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gb632770cdf_0_28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b632770cdf_0_29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gb632770cdf_0_29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b632770cdf_0_29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gb632770cdf_0_29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b632770cdf_0_30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gb632770cdf_0_30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b632770cdf_0_31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gb632770cdf_0_3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b632770cdf_0_32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gb632770cdf_0_3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4" name="Shape 14"/>
        <p:cNvGrpSpPr/>
        <p:nvPr/>
      </p:nvGrpSpPr>
      <p:grpSpPr>
        <a:xfrm>
          <a:off x="0" y="0"/>
          <a:ext cx="0" cy="0"/>
          <a:chOff x="0" y="0"/>
          <a:chExt cx="0" cy="0"/>
        </a:xfrm>
      </p:grpSpPr>
      <p:sp>
        <p:nvSpPr>
          <p:cNvPr id="15" name="Google Shape;15;p38"/>
          <p:cNvSpPr/>
          <p:nvPr>
            <p:ph type="title"/>
          </p:nvPr>
        </p:nvSpPr>
        <p:spPr>
          <a:xfrm>
            <a:off x="457198" y="485773"/>
            <a:ext cx="8220000" cy="1595700"/>
          </a:xfrm>
          <a:prstGeom prst="roundRect">
            <a:avLst>
              <a:gd fmla="val 2082" name="adj"/>
            </a:avLst>
          </a:prstGeom>
          <a:noFill/>
          <a:ln>
            <a:noFill/>
          </a:ln>
        </p:spPr>
        <p:txBody>
          <a:bodyPr anchorCtr="1" anchor="ctr" bIns="252000" lIns="252000" spcFirstLastPara="1" rIns="252000" wrap="square" tIns="252000">
            <a:noAutofit/>
          </a:bodyPr>
          <a:lstStyle>
            <a:lvl1pPr lvl="0" rtl="0" algn="l">
              <a:lnSpc>
                <a:spcPct val="90000"/>
              </a:lnSpc>
              <a:spcBef>
                <a:spcPts val="0"/>
              </a:spcBef>
              <a:spcAft>
                <a:spcPts val="0"/>
              </a:spcAft>
              <a:buSzPts val="1400"/>
              <a:buNone/>
              <a:defRPr b="1" sz="4000">
                <a:latin typeface="Arial"/>
                <a:ea typeface="Arial"/>
                <a:cs typeface="Arial"/>
                <a:sym typeface="Arial"/>
              </a:defRPr>
            </a:lvl1pPr>
            <a:lvl2pPr lvl="1" rtl="0" algn="l">
              <a:lnSpc>
                <a:spcPct val="90000"/>
              </a:lnSpc>
              <a:spcBef>
                <a:spcPts val="0"/>
              </a:spcBef>
              <a:spcAft>
                <a:spcPts val="0"/>
              </a:spcAft>
              <a:buSzPts val="1400"/>
              <a:buNone/>
              <a:defRPr/>
            </a:lvl2pPr>
            <a:lvl3pPr lvl="2" rtl="0" algn="l">
              <a:lnSpc>
                <a:spcPct val="90000"/>
              </a:lnSpc>
              <a:spcBef>
                <a:spcPts val="0"/>
              </a:spcBef>
              <a:spcAft>
                <a:spcPts val="0"/>
              </a:spcAft>
              <a:buSzPts val="1400"/>
              <a:buNone/>
              <a:defRPr/>
            </a:lvl3pPr>
            <a:lvl4pPr lvl="3" rtl="0" algn="l">
              <a:lnSpc>
                <a:spcPct val="90000"/>
              </a:lnSpc>
              <a:spcBef>
                <a:spcPts val="0"/>
              </a:spcBef>
              <a:spcAft>
                <a:spcPts val="0"/>
              </a:spcAft>
              <a:buSzPts val="1400"/>
              <a:buNone/>
              <a:defRPr/>
            </a:lvl4pPr>
            <a:lvl5pPr lvl="4" rtl="0" algn="l">
              <a:lnSpc>
                <a:spcPct val="90000"/>
              </a:lnSpc>
              <a:spcBef>
                <a:spcPts val="0"/>
              </a:spcBef>
              <a:spcAft>
                <a:spcPts val="0"/>
              </a:spcAft>
              <a:buSzPts val="1400"/>
              <a:buNone/>
              <a:defRPr/>
            </a:lvl5pPr>
            <a:lvl6pPr lvl="5" rtl="0" algn="l">
              <a:lnSpc>
                <a:spcPct val="90000"/>
              </a:lnSpc>
              <a:spcBef>
                <a:spcPts val="0"/>
              </a:spcBef>
              <a:spcAft>
                <a:spcPts val="0"/>
              </a:spcAft>
              <a:buSzPts val="1400"/>
              <a:buNone/>
              <a:defRPr/>
            </a:lvl6pPr>
            <a:lvl7pPr lvl="6" rtl="0" algn="l">
              <a:lnSpc>
                <a:spcPct val="90000"/>
              </a:lnSpc>
              <a:spcBef>
                <a:spcPts val="0"/>
              </a:spcBef>
              <a:spcAft>
                <a:spcPts val="0"/>
              </a:spcAft>
              <a:buSzPts val="1400"/>
              <a:buNone/>
              <a:defRPr/>
            </a:lvl7pPr>
            <a:lvl8pPr lvl="7" rtl="0" algn="l">
              <a:lnSpc>
                <a:spcPct val="90000"/>
              </a:lnSpc>
              <a:spcBef>
                <a:spcPts val="0"/>
              </a:spcBef>
              <a:spcAft>
                <a:spcPts val="0"/>
              </a:spcAft>
              <a:buSzPts val="1400"/>
              <a:buNone/>
              <a:defRPr/>
            </a:lvl8pPr>
            <a:lvl9pPr lvl="8" rtl="0" algn="l">
              <a:lnSpc>
                <a:spcPct val="90000"/>
              </a:lnSpc>
              <a:spcBef>
                <a:spcPts val="0"/>
              </a:spcBef>
              <a:spcAft>
                <a:spcPts val="0"/>
              </a:spcAft>
              <a:buSzPts val="1400"/>
              <a:buNone/>
              <a:defRPr/>
            </a:lvl9pPr>
          </a:lstStyle>
          <a:p/>
        </p:txBody>
      </p:sp>
      <p:sp>
        <p:nvSpPr>
          <p:cNvPr id="16" name="Google Shape;16;p38"/>
          <p:cNvSpPr/>
          <p:nvPr>
            <p:ph idx="1" type="body"/>
          </p:nvPr>
        </p:nvSpPr>
        <p:spPr>
          <a:xfrm>
            <a:off x="457197" y="2153354"/>
            <a:ext cx="8220000" cy="42426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rtl="0" algn="l">
              <a:lnSpc>
                <a:spcPct val="90000"/>
              </a:lnSpc>
              <a:spcBef>
                <a:spcPts val="1000"/>
              </a:spcBef>
              <a:spcAft>
                <a:spcPts val="0"/>
              </a:spcAft>
              <a:buClr>
                <a:srgbClr val="1C1C1C"/>
              </a:buClr>
              <a:buSzPts val="1800"/>
              <a:buChar char="•"/>
              <a:defRPr sz="1800">
                <a:latin typeface="NTR"/>
                <a:ea typeface="NTR"/>
                <a:cs typeface="NTR"/>
                <a:sym typeface="NTR"/>
              </a:defRPr>
            </a:lvl1pPr>
            <a:lvl2pPr indent="-330200" lvl="1" marL="914400" rtl="0" algn="l">
              <a:lnSpc>
                <a:spcPct val="90000"/>
              </a:lnSpc>
              <a:spcBef>
                <a:spcPts val="500"/>
              </a:spcBef>
              <a:spcAft>
                <a:spcPts val="0"/>
              </a:spcAft>
              <a:buClr>
                <a:srgbClr val="1C1C1C"/>
              </a:buClr>
              <a:buSzPts val="1600"/>
              <a:buChar char="•"/>
              <a:defRPr sz="1600">
                <a:latin typeface="NTR"/>
                <a:ea typeface="NTR"/>
                <a:cs typeface="NTR"/>
                <a:sym typeface="NTR"/>
              </a:defRPr>
            </a:lvl2pPr>
            <a:lvl3pPr indent="-317500" lvl="2" marL="1371600" rtl="0" algn="l">
              <a:lnSpc>
                <a:spcPct val="90000"/>
              </a:lnSpc>
              <a:spcBef>
                <a:spcPts val="500"/>
              </a:spcBef>
              <a:spcAft>
                <a:spcPts val="0"/>
              </a:spcAft>
              <a:buClr>
                <a:srgbClr val="1C1C1C"/>
              </a:buClr>
              <a:buSzPts val="1400"/>
              <a:buChar char="•"/>
              <a:defRPr sz="1400">
                <a:latin typeface="NTR"/>
                <a:ea typeface="NTR"/>
                <a:cs typeface="NTR"/>
                <a:sym typeface="NTR"/>
              </a:defRPr>
            </a:lvl3pPr>
            <a:lvl4pPr indent="-317500" lvl="3" marL="1828800" rtl="0" algn="l">
              <a:lnSpc>
                <a:spcPct val="90000"/>
              </a:lnSpc>
              <a:spcBef>
                <a:spcPts val="500"/>
              </a:spcBef>
              <a:spcAft>
                <a:spcPts val="0"/>
              </a:spcAft>
              <a:buClr>
                <a:srgbClr val="1C1C1C"/>
              </a:buClr>
              <a:buSzPts val="1400"/>
              <a:buChar char="•"/>
              <a:defRPr sz="1400">
                <a:latin typeface="NTR"/>
                <a:ea typeface="NTR"/>
                <a:cs typeface="NTR"/>
                <a:sym typeface="NTR"/>
              </a:defRPr>
            </a:lvl4pPr>
            <a:lvl5pPr indent="-317500" lvl="4" marL="2286000" rtl="0" algn="l">
              <a:lnSpc>
                <a:spcPct val="90000"/>
              </a:lnSpc>
              <a:spcBef>
                <a:spcPts val="500"/>
              </a:spcBef>
              <a:spcAft>
                <a:spcPts val="0"/>
              </a:spcAft>
              <a:buClr>
                <a:srgbClr val="1C1C1C"/>
              </a:buClr>
              <a:buSzPts val="1400"/>
              <a:buChar char="•"/>
              <a:defRPr sz="1400">
                <a:latin typeface="NTR"/>
                <a:ea typeface="NTR"/>
                <a:cs typeface="NTR"/>
                <a:sym typeface="NT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p:cSld name="End Slide">
    <p:spTree>
      <p:nvGrpSpPr>
        <p:cNvPr id="17" name="Shape 17"/>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p:cSld name="End Slide">
    <p:spTree>
      <p:nvGrpSpPr>
        <p:cNvPr id="22" name="Shape 2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image" Target="../media/image10.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image" Target="../media/image9.png"/><Relationship Id="rId3"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7"/>
          <p:cNvSpPr/>
          <p:nvPr/>
        </p:nvSpPr>
        <p:spPr>
          <a:xfrm>
            <a:off x="457200" y="438150"/>
            <a:ext cx="8220000" cy="5958000"/>
          </a:xfrm>
          <a:prstGeom prst="roundRect">
            <a:avLst>
              <a:gd fmla="val 572" name="adj"/>
            </a:avLst>
          </a:prstGeom>
          <a:solidFill>
            <a:schemeClr val="lt1">
              <a:alpha val="89800"/>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NTR"/>
              <a:buNone/>
            </a:pPr>
            <a:r>
              <a:rPr b="0" i="0" lang="en-US" sz="1300" u="none">
                <a:solidFill>
                  <a:srgbClr val="FFFFFF"/>
                </a:solidFill>
                <a:latin typeface="NTR"/>
                <a:ea typeface="NTR"/>
                <a:cs typeface="NTR"/>
                <a:sym typeface="NTR"/>
              </a:rPr>
              <a:t> </a:t>
            </a:r>
            <a:endParaRPr/>
          </a:p>
        </p:txBody>
      </p:sp>
      <p:pic>
        <p:nvPicPr>
          <p:cNvPr id="11" name="Google Shape;11;p37"/>
          <p:cNvPicPr preferRelativeResize="0"/>
          <p:nvPr/>
        </p:nvPicPr>
        <p:blipFill rotWithShape="1">
          <a:blip r:embed="rId2">
            <a:alphaModFix/>
          </a:blip>
          <a:srcRect b="0" l="0" r="0" t="0"/>
          <a:stretch/>
        </p:blipFill>
        <p:spPr>
          <a:xfrm>
            <a:off x="8486775" y="6700837"/>
            <a:ext cx="585787" cy="85725"/>
          </a:xfrm>
          <a:prstGeom prst="rect">
            <a:avLst/>
          </a:prstGeom>
          <a:noFill/>
          <a:ln>
            <a:noFill/>
          </a:ln>
        </p:spPr>
      </p:pic>
      <p:sp>
        <p:nvSpPr>
          <p:cNvPr id="12" name="Google Shape;12;p37"/>
          <p:cNvSpPr/>
          <p:nvPr>
            <p:ph type="title"/>
          </p:nvPr>
        </p:nvSpPr>
        <p:spPr>
          <a:xfrm>
            <a:off x="490537" y="695325"/>
            <a:ext cx="8163000" cy="1150800"/>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9pPr>
          </a:lstStyle>
          <a:p/>
        </p:txBody>
      </p:sp>
      <p:sp>
        <p:nvSpPr>
          <p:cNvPr id="13" name="Google Shape;13;p37"/>
          <p:cNvSpPr/>
          <p:nvPr>
            <p:ph idx="1" type="body"/>
          </p:nvPr>
        </p:nvSpPr>
        <p:spPr>
          <a:xfrm>
            <a:off x="490537" y="1957387"/>
            <a:ext cx="8163000" cy="43878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NTR"/>
                <a:ea typeface="NTR"/>
                <a:cs typeface="NTR"/>
                <a:sym typeface="NTR"/>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NTR"/>
                <a:ea typeface="NTR"/>
                <a:cs typeface="NTR"/>
                <a:sym typeface="NTR"/>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9pPr>
          </a:lstStyle>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 name="Shape 18"/>
        <p:cNvGrpSpPr/>
        <p:nvPr/>
      </p:nvGrpSpPr>
      <p:grpSpPr>
        <a:xfrm>
          <a:off x="0" y="0"/>
          <a:ext cx="0" cy="0"/>
          <a:chOff x="0" y="0"/>
          <a:chExt cx="0" cy="0"/>
        </a:xfrm>
      </p:grpSpPr>
      <p:pic>
        <p:nvPicPr>
          <p:cNvPr id="19" name="Google Shape;19;gb632770cdf_0_361"/>
          <p:cNvPicPr preferRelativeResize="0"/>
          <p:nvPr/>
        </p:nvPicPr>
        <p:blipFill rotWithShape="1">
          <a:blip r:embed="rId2">
            <a:alphaModFix/>
          </a:blip>
          <a:srcRect b="0" l="0" r="0" t="0"/>
          <a:stretch/>
        </p:blipFill>
        <p:spPr>
          <a:xfrm>
            <a:off x="8453437" y="6700837"/>
            <a:ext cx="584200" cy="84137"/>
          </a:xfrm>
          <a:prstGeom prst="rect">
            <a:avLst/>
          </a:prstGeom>
          <a:noFill/>
          <a:ln>
            <a:noFill/>
          </a:ln>
        </p:spPr>
      </p:pic>
      <p:sp>
        <p:nvSpPr>
          <p:cNvPr id="20" name="Google Shape;20;gb632770cdf_0_361"/>
          <p:cNvSpPr/>
          <p:nvPr>
            <p:ph type="title"/>
          </p:nvPr>
        </p:nvSpPr>
        <p:spPr>
          <a:xfrm>
            <a:off x="490537" y="695325"/>
            <a:ext cx="8163000" cy="1150800"/>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9pPr>
          </a:lstStyle>
          <a:p/>
        </p:txBody>
      </p:sp>
      <p:sp>
        <p:nvSpPr>
          <p:cNvPr id="21" name="Google Shape;21;gb632770cdf_0_361"/>
          <p:cNvSpPr/>
          <p:nvPr>
            <p:ph idx="1" type="body"/>
          </p:nvPr>
        </p:nvSpPr>
        <p:spPr>
          <a:xfrm>
            <a:off x="490537" y="1957387"/>
            <a:ext cx="8163000" cy="438780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NTR"/>
                <a:ea typeface="NTR"/>
                <a:cs typeface="NTR"/>
                <a:sym typeface="NTR"/>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NTR"/>
                <a:ea typeface="NTR"/>
                <a:cs typeface="NTR"/>
                <a:sym typeface="NTR"/>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9pPr>
          </a:lstStyle>
          <a:p/>
        </p:txBody>
      </p:sp>
    </p:spTree>
  </p:cSld>
  <p:clrMap accent1="accent1" accent2="accent2" accent3="accent3" accent4="accent4" accent5="accent5" accent6="accent6" bg1="lt1" bg2="dk2" tx1="dk1" tx2="lt2" folHlink="folHlink" hlink="hlink"/>
  <p:sldLayoutIdLst>
    <p:sldLayoutId id="2147483652"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0.png"/><Relationship Id="rId4" Type="http://schemas.openxmlformats.org/officeDocument/2006/relationships/image" Target="../media/image8.png"/><Relationship Id="rId5" Type="http://schemas.openxmlformats.org/officeDocument/2006/relationships/image" Target="../media/image3.png"/><Relationship Id="rId6"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g"/><Relationship Id="rId4" Type="http://schemas.openxmlformats.org/officeDocument/2006/relationships/image" Target="../media/image3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1.jpg"/><Relationship Id="rId4" Type="http://schemas.openxmlformats.org/officeDocument/2006/relationships/image" Target="../media/image6.png"/><Relationship Id="rId5"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2.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9.jp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1.jp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1.jp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8.jp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2.jp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8.jp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8.jp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3.jp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8.jp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3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34.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 name="Shape 27"/>
        <p:cNvGrpSpPr/>
        <p:nvPr/>
      </p:nvGrpSpPr>
      <p:grpSpPr>
        <a:xfrm>
          <a:off x="0" y="0"/>
          <a:ext cx="0" cy="0"/>
          <a:chOff x="0" y="0"/>
          <a:chExt cx="0" cy="0"/>
        </a:xfrm>
      </p:grpSpPr>
      <p:sp>
        <p:nvSpPr>
          <p:cNvPr id="28" name="Google Shape;28;gb632770cdf_0_28"/>
          <p:cNvSpPr/>
          <p:nvPr>
            <p:ph type="title"/>
          </p:nvPr>
        </p:nvSpPr>
        <p:spPr>
          <a:xfrm>
            <a:off x="457198" y="485773"/>
            <a:ext cx="8220000" cy="1595700"/>
          </a:xfrm>
          <a:prstGeom prst="roundRect">
            <a:avLst>
              <a:gd fmla="val 16667" name="adj"/>
            </a:avLst>
          </a:prstGeom>
        </p:spPr>
        <p:txBody>
          <a:bodyPr anchorCtr="1" anchor="ctr" bIns="252000" lIns="252000" spcFirstLastPara="1" rIns="252000" wrap="square" tIns="252000">
            <a:noAutofit/>
          </a:bodyPr>
          <a:lstStyle/>
          <a:p>
            <a:pPr indent="0" lvl="0" marL="0" rtl="0" algn="l">
              <a:spcBef>
                <a:spcPts val="0"/>
              </a:spcBef>
              <a:spcAft>
                <a:spcPts val="0"/>
              </a:spcAft>
              <a:buNone/>
            </a:pPr>
            <a:r>
              <a:t/>
            </a:r>
            <a:endParaRPr/>
          </a:p>
        </p:txBody>
      </p:sp>
      <p:sp>
        <p:nvSpPr>
          <p:cNvPr id="29" name="Google Shape;29;gb632770cdf_0_28"/>
          <p:cNvSpPr/>
          <p:nvPr>
            <p:ph idx="1" type="body"/>
          </p:nvPr>
        </p:nvSpPr>
        <p:spPr>
          <a:xfrm>
            <a:off x="457197" y="2153354"/>
            <a:ext cx="8220000" cy="4242600"/>
          </a:xfrm>
          <a:prstGeom prst="roundRect">
            <a:avLst>
              <a:gd fmla="val 16667" name="adj"/>
            </a:avLst>
          </a:prstGeom>
        </p:spPr>
        <p:txBody>
          <a:bodyPr anchorCtr="0" anchor="t" bIns="252000" lIns="252000" spcFirstLastPara="1" rIns="252000" wrap="square" tIns="252000">
            <a:noAutofit/>
          </a:bodyPr>
          <a:lstStyle/>
          <a:p>
            <a:pPr indent="0" lvl="0" marL="0" rtl="0" algn="l">
              <a:spcBef>
                <a:spcPts val="1000"/>
              </a:spcBef>
              <a:spcAft>
                <a:spcPts val="0"/>
              </a:spcAft>
              <a:buNone/>
            </a:pPr>
            <a:r>
              <a:t/>
            </a:r>
            <a:endParaRPr/>
          </a:p>
        </p:txBody>
      </p:sp>
      <p:graphicFrame>
        <p:nvGraphicFramePr>
          <p:cNvPr id="30" name="Google Shape;30;gb632770cdf_0_28"/>
          <p:cNvGraphicFramePr/>
          <p:nvPr/>
        </p:nvGraphicFramePr>
        <p:xfrm>
          <a:off x="541337" y="862012"/>
          <a:ext cx="3000000" cy="3000000"/>
        </p:xfrm>
        <a:graphic>
          <a:graphicData uri="http://schemas.openxmlformats.org/drawingml/2006/table">
            <a:tbl>
              <a:tblPr>
                <a:noFill/>
                <a:tableStyleId>{2423FBEA-2D53-418E-B623-B7F59BB6AC5A}</a:tableStyleId>
              </a:tblPr>
              <a:tblGrid>
                <a:gridCol w="1905000"/>
                <a:gridCol w="6342050"/>
              </a:tblGrid>
              <a:tr h="304800">
                <a:tc gridSpan="2">
                  <a:txBody>
                    <a:bodyPr/>
                    <a:lstStyle/>
                    <a:p>
                      <a:pPr indent="0" lvl="0" marL="0" marR="0" rtl="0" algn="ctr">
                        <a:lnSpc>
                          <a:spcPct val="100000"/>
                        </a:lnSpc>
                        <a:spcBef>
                          <a:spcPts val="0"/>
                        </a:spcBef>
                        <a:spcAft>
                          <a:spcPts val="0"/>
                        </a:spcAft>
                        <a:buClr>
                          <a:schemeClr val="dk1"/>
                        </a:buClr>
                        <a:buSzPts val="2000"/>
                        <a:buFont typeface="NTR"/>
                        <a:buNone/>
                      </a:pPr>
                      <a:r>
                        <a:rPr b="1" i="0" lang="en-US" sz="2000" u="sng" cap="none" strike="noStrike">
                          <a:solidFill>
                            <a:schemeClr val="dk1"/>
                          </a:solidFill>
                          <a:latin typeface="Amaranth"/>
                          <a:ea typeface="Amaranth"/>
                          <a:cs typeface="Amaranth"/>
                          <a:sym typeface="Amaranth"/>
                        </a:rPr>
                        <a:t>Key Questions</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r h="315900">
                <a:tc gridSpan="2">
                  <a:txBody>
                    <a:bodyPr/>
                    <a:lstStyle/>
                    <a:p>
                      <a:pPr indent="0" lvl="0" marL="0" marR="0" rtl="0" algn="ctr">
                        <a:lnSpc>
                          <a:spcPct val="100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Introduction: What do I already know?</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r h="53815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1 </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Who were the Anglo-Saxons and did they like the Vikings?</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7000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2 </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Which region of Britain would you have come under during the Heptarchy?</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7016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3</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Why did the Vikings come to Britain and how did they make the journey?</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35082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4</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What did the Brits learn from the Vikings? </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39370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5</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What was life like for a 11 year old (boy/ girl) Viking?</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9EAD3"/>
                    </a:solidFill>
                  </a:tcPr>
                </a:tc>
              </a:tr>
              <a:tr h="393700">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6</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How did the Vikings live when they came to Britain?</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0E0E3"/>
                    </a:solidFill>
                  </a:tcPr>
                </a:tc>
              </a:tr>
              <a:tr h="700075">
                <a:tc>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LC 7 </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a:txBody>
                    <a:bodyPr/>
                    <a:lstStyle/>
                    <a:p>
                      <a:pPr indent="0" lvl="0" marL="0" marR="0" rtl="0" algn="l">
                        <a:lnSpc>
                          <a:spcPct val="115000"/>
                        </a:lnSpc>
                        <a:spcBef>
                          <a:spcPts val="0"/>
                        </a:spcBef>
                        <a:spcAft>
                          <a:spcPts val="0"/>
                        </a:spcAft>
                        <a:buClr>
                          <a:schemeClr val="dk1"/>
                        </a:buClr>
                        <a:buSzPts val="2000"/>
                        <a:buFont typeface="NTR"/>
                        <a:buNone/>
                      </a:pPr>
                      <a:r>
                        <a:rPr i="0" lang="en-US" sz="2000" u="none" cap="none" strike="noStrike">
                          <a:solidFill>
                            <a:schemeClr val="dk1"/>
                          </a:solidFill>
                          <a:latin typeface="Amaranth"/>
                          <a:ea typeface="Amaranth"/>
                          <a:cs typeface="Amaranth"/>
                          <a:sym typeface="Amaranth"/>
                        </a:rPr>
                        <a:t>How can you create a Viking long boat from a range of materials?</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dk1"/>
                      </a:solidFill>
                      <a:prstDash val="solid"/>
                      <a:round/>
                      <a:headEnd len="sm" w="sm" type="none"/>
                      <a:tailEnd len="sm" w="sm" type="none"/>
                    </a:lnB>
                    <a:solidFill>
                      <a:srgbClr val="D9EAD3"/>
                    </a:solidFill>
                  </a:tcPr>
                </a:tc>
              </a:tr>
              <a:tr h="701675">
                <a:tc gridSpan="2">
                  <a:txBody>
                    <a:bodyPr/>
                    <a:lstStyle/>
                    <a:p>
                      <a:pPr indent="0" lvl="0" marL="0" marR="0" rtl="0" algn="l">
                        <a:lnSpc>
                          <a:spcPct val="115000"/>
                        </a:lnSpc>
                        <a:spcBef>
                          <a:spcPts val="0"/>
                        </a:spcBef>
                        <a:spcAft>
                          <a:spcPts val="0"/>
                        </a:spcAft>
                        <a:buClr>
                          <a:schemeClr val="dk1"/>
                        </a:buClr>
                        <a:buSzPts val="2000"/>
                        <a:buFont typeface="NTR"/>
                        <a:buNone/>
                      </a:pPr>
                      <a:r>
                        <a:rPr b="1" i="0" lang="en-US" sz="2000" u="none" cap="none" strike="noStrike">
                          <a:solidFill>
                            <a:schemeClr val="dk1"/>
                          </a:solidFill>
                          <a:latin typeface="Amaranth"/>
                          <a:ea typeface="Amaranth"/>
                          <a:cs typeface="Amaranth"/>
                          <a:sym typeface="Amaranth"/>
                        </a:rPr>
                        <a:t>Fantastic Finish: Children to prepare a Viking day when they show others the crafts and skills that the Vikings had.</a:t>
                      </a:r>
                      <a:endParaRPr>
                        <a:latin typeface="Amaranth"/>
                        <a:ea typeface="Amaranth"/>
                        <a:cs typeface="Amaranth"/>
                        <a:sym typeface="Amaranth"/>
                      </a:endParaRPr>
                    </a:p>
                  </a:txBody>
                  <a:tcPr marT="0" marB="0" marR="35000" marL="350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1E082"/>
                    </a:solidFill>
                  </a:tcPr>
                </a:tc>
                <a:tc hMerge="1"/>
              </a:tr>
            </a:tbl>
          </a:graphicData>
        </a:graphic>
      </p:graphicFrame>
      <p:pic>
        <p:nvPicPr>
          <p:cNvPr descr="Image result for viking clipart" id="31" name="Google Shape;31;gb632770cdf_0_28"/>
          <p:cNvPicPr preferRelativeResize="0"/>
          <p:nvPr/>
        </p:nvPicPr>
        <p:blipFill rotWithShape="1">
          <a:blip r:embed="rId3">
            <a:alphaModFix/>
          </a:blip>
          <a:srcRect b="0" l="0" r="0" t="0"/>
          <a:stretch/>
        </p:blipFill>
        <p:spPr>
          <a:xfrm>
            <a:off x="-61912" y="-14287"/>
            <a:ext cx="1204912" cy="1460500"/>
          </a:xfrm>
          <a:prstGeom prst="rect">
            <a:avLst/>
          </a:prstGeom>
          <a:noFill/>
          <a:ln>
            <a:noFill/>
          </a:ln>
        </p:spPr>
      </p:pic>
      <p:pic>
        <p:nvPicPr>
          <p:cNvPr id="32" name="Google Shape;32;gb632770cdf_0_28"/>
          <p:cNvPicPr preferRelativeResize="0"/>
          <p:nvPr/>
        </p:nvPicPr>
        <p:blipFill>
          <a:blip r:embed="rId4">
            <a:alphaModFix/>
          </a:blip>
          <a:stretch>
            <a:fillRect/>
          </a:stretch>
        </p:blipFill>
        <p:spPr>
          <a:xfrm flipH="1">
            <a:off x="7975400" y="5410929"/>
            <a:ext cx="1204900" cy="152327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 name="Shape 37"/>
        <p:cNvGrpSpPr/>
        <p:nvPr/>
      </p:nvGrpSpPr>
      <p:grpSpPr>
        <a:xfrm>
          <a:off x="0" y="0"/>
          <a:ext cx="0" cy="0"/>
          <a:chOff x="0" y="0"/>
          <a:chExt cx="0" cy="0"/>
        </a:xfrm>
      </p:grpSpPr>
      <p:sp>
        <p:nvSpPr>
          <p:cNvPr id="38" name="Google Shape;38;gb632770cdf_0_22"/>
          <p:cNvSpPr/>
          <p:nvPr>
            <p:ph type="title"/>
          </p:nvPr>
        </p:nvSpPr>
        <p:spPr>
          <a:xfrm>
            <a:off x="457198" y="485773"/>
            <a:ext cx="8220000" cy="1595700"/>
          </a:xfrm>
          <a:prstGeom prst="roundRect">
            <a:avLst>
              <a:gd fmla="val 16667" name="adj"/>
            </a:avLst>
          </a:prstGeom>
        </p:spPr>
        <p:txBody>
          <a:bodyPr anchorCtr="1" anchor="ctr" bIns="252000" lIns="252000" spcFirstLastPara="1" rIns="252000" wrap="square" tIns="252000">
            <a:noAutofit/>
          </a:bodyPr>
          <a:lstStyle/>
          <a:p>
            <a:pPr indent="0" lvl="0" marL="0" rtl="0" algn="l">
              <a:spcBef>
                <a:spcPts val="0"/>
              </a:spcBef>
              <a:spcAft>
                <a:spcPts val="0"/>
              </a:spcAft>
              <a:buNone/>
            </a:pPr>
            <a:r>
              <a:t/>
            </a:r>
            <a:endParaRPr/>
          </a:p>
        </p:txBody>
      </p:sp>
      <p:sp>
        <p:nvSpPr>
          <p:cNvPr id="39" name="Google Shape;39;gb632770cdf_0_22"/>
          <p:cNvSpPr/>
          <p:nvPr>
            <p:ph idx="1" type="body"/>
          </p:nvPr>
        </p:nvSpPr>
        <p:spPr>
          <a:xfrm>
            <a:off x="457197" y="2153354"/>
            <a:ext cx="8220000" cy="4242600"/>
          </a:xfrm>
          <a:prstGeom prst="roundRect">
            <a:avLst>
              <a:gd fmla="val 16667" name="adj"/>
            </a:avLst>
          </a:prstGeom>
        </p:spPr>
        <p:txBody>
          <a:bodyPr anchorCtr="0" anchor="t" bIns="252000" lIns="252000" spcFirstLastPara="1" rIns="252000" wrap="square" tIns="252000">
            <a:noAutofit/>
          </a:bodyPr>
          <a:lstStyle/>
          <a:p>
            <a:pPr indent="0" lvl="0" marL="0" rtl="0" algn="l">
              <a:spcBef>
                <a:spcPts val="1000"/>
              </a:spcBef>
              <a:spcAft>
                <a:spcPts val="0"/>
              </a:spcAft>
              <a:buNone/>
            </a:pPr>
            <a:r>
              <a:t/>
            </a:r>
            <a:endParaRPr/>
          </a:p>
        </p:txBody>
      </p:sp>
      <p:sp>
        <p:nvSpPr>
          <p:cNvPr id="40" name="Google Shape;40;gb632770cdf_0_22"/>
          <p:cNvSpPr txBox="1"/>
          <p:nvPr/>
        </p:nvSpPr>
        <p:spPr>
          <a:xfrm>
            <a:off x="603250" y="655628"/>
            <a:ext cx="7928100" cy="1208400"/>
          </a:xfrm>
          <a:prstGeom prst="rect">
            <a:avLst/>
          </a:prstGeom>
          <a:solidFill>
            <a:schemeClr val="lt1"/>
          </a:solid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3200"/>
              <a:buFont typeface="NTR"/>
              <a:buNone/>
            </a:pPr>
            <a:r>
              <a:rPr b="1" lang="en-US" sz="3200" u="sng">
                <a:solidFill>
                  <a:srgbClr val="1C1C1C"/>
                </a:solidFill>
                <a:latin typeface="Amaranth"/>
                <a:ea typeface="Amaranth"/>
                <a:cs typeface="Amaranth"/>
                <a:sym typeface="Amaranth"/>
              </a:rPr>
              <a:t>Tuesday 19th </a:t>
            </a:r>
            <a:r>
              <a:rPr b="1" i="0" lang="en-US" sz="3200" u="sng">
                <a:solidFill>
                  <a:srgbClr val="1C1C1C"/>
                </a:solidFill>
                <a:latin typeface="Amaranth"/>
                <a:ea typeface="Amaranth"/>
                <a:cs typeface="Amaranth"/>
                <a:sym typeface="Amaranth"/>
              </a:rPr>
              <a:t>January </a:t>
            </a:r>
            <a:endParaRPr>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3200"/>
              <a:buFont typeface="NTR"/>
              <a:buNone/>
            </a:pPr>
            <a:r>
              <a:rPr b="1" i="0" lang="en-US" sz="3200" u="sng">
                <a:solidFill>
                  <a:srgbClr val="1C1C1C"/>
                </a:solidFill>
                <a:latin typeface="Amaranth"/>
                <a:ea typeface="Amaranth"/>
                <a:cs typeface="Amaranth"/>
                <a:sym typeface="Amaranth"/>
              </a:rPr>
              <a:t>LC: Can I </a:t>
            </a:r>
            <a:r>
              <a:rPr b="1" lang="en-US" sz="3200" u="sng">
                <a:solidFill>
                  <a:srgbClr val="1C1C1C"/>
                </a:solidFill>
                <a:latin typeface="Amaranth"/>
                <a:ea typeface="Amaranth"/>
                <a:cs typeface="Amaranth"/>
                <a:sym typeface="Amaranth"/>
              </a:rPr>
              <a:t>create a timeline</a:t>
            </a:r>
            <a:r>
              <a:rPr b="1" i="0" lang="en-US" sz="3200" u="sng">
                <a:solidFill>
                  <a:srgbClr val="1C1C1C"/>
                </a:solidFill>
                <a:latin typeface="Amaranth"/>
                <a:ea typeface="Amaranth"/>
                <a:cs typeface="Amaranth"/>
                <a:sym typeface="Amaranth"/>
              </a:rPr>
              <a:t>?</a:t>
            </a:r>
            <a:endParaRPr>
              <a:latin typeface="Amaranth"/>
              <a:ea typeface="Amaranth"/>
              <a:cs typeface="Amaranth"/>
              <a:sym typeface="Amaranth"/>
            </a:endParaRPr>
          </a:p>
        </p:txBody>
      </p:sp>
      <p:sp>
        <p:nvSpPr>
          <p:cNvPr id="41" name="Google Shape;41;gb632770cdf_0_22"/>
          <p:cNvSpPr txBox="1"/>
          <p:nvPr/>
        </p:nvSpPr>
        <p:spPr>
          <a:xfrm>
            <a:off x="603250" y="2028124"/>
            <a:ext cx="2603400" cy="4242600"/>
          </a:xfrm>
          <a:prstGeom prst="rect">
            <a:avLst/>
          </a:prstGeom>
          <a:solidFill>
            <a:srgbClr val="FFCCCC"/>
          </a:solidFill>
          <a:ln cap="flat" cmpd="sng" w="127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NTR"/>
              <a:buNone/>
            </a:pPr>
            <a:r>
              <a:t/>
            </a:r>
            <a:endParaRPr b="1" i="0" sz="2000" u="sng">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b="1" i="0" sz="2000" u="sng">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2000"/>
              <a:buFont typeface="Overlock"/>
              <a:buNone/>
            </a:pPr>
            <a:r>
              <a:rPr b="1" i="0" lang="en-US" sz="2000" u="sng">
                <a:solidFill>
                  <a:srgbClr val="000000"/>
                </a:solidFill>
                <a:latin typeface="Amaranth"/>
                <a:ea typeface="Amaranth"/>
                <a:cs typeface="Amaranth"/>
                <a:sym typeface="Amaranth"/>
              </a:rPr>
              <a:t>Self Assessment</a:t>
            </a:r>
            <a:endParaRPr>
              <a:latin typeface="Amaranth"/>
              <a:ea typeface="Amaranth"/>
              <a:cs typeface="Amaranth"/>
              <a:sym typeface="Amaranth"/>
            </a:endParaRPr>
          </a:p>
          <a:p>
            <a:pPr indent="0" lvl="0" marL="0" marR="0" rtl="0" algn="l">
              <a:lnSpc>
                <a:spcPct val="100000"/>
              </a:lnSpc>
              <a:spcBef>
                <a:spcPts val="0"/>
              </a:spcBef>
              <a:spcAft>
                <a:spcPts val="0"/>
              </a:spcAft>
              <a:buClr>
                <a:srgbClr val="000000"/>
              </a:buClr>
              <a:buSzPts val="2000"/>
              <a:buFont typeface="Overlock"/>
              <a:buNone/>
            </a:pPr>
            <a:r>
              <a:rPr i="0" lang="en-US" sz="2000" u="none">
                <a:solidFill>
                  <a:srgbClr val="000000"/>
                </a:solidFill>
                <a:latin typeface="Amaranth"/>
                <a:ea typeface="Amaranth"/>
                <a:cs typeface="Amaranth"/>
                <a:sym typeface="Amaranth"/>
              </a:rPr>
              <a:t>What have you learned today? What have you succeeded in doing?</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i="0" sz="2000" u="non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i="0" lang="en-US" sz="2000" u="none">
                <a:solidFill>
                  <a:srgbClr val="1C1C1C"/>
                </a:solidFill>
                <a:latin typeface="Amaranth"/>
                <a:ea typeface="Amaranth"/>
                <a:cs typeface="Amaranth"/>
                <a:sym typeface="Amaranth"/>
              </a:rPr>
              <a:t>I can </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i="0" sz="2000" u="non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i="0" lang="en-US" sz="2000" u="none">
                <a:solidFill>
                  <a:srgbClr val="1C1C1C"/>
                </a:solidFill>
                <a:latin typeface="Amaranth"/>
                <a:ea typeface="Amaranth"/>
                <a:cs typeface="Amaranth"/>
                <a:sym typeface="Amaranth"/>
              </a:rPr>
              <a:t>I understand how to</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i="0" sz="2000" u="non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i="0" lang="en-US" sz="2000" u="none">
                <a:solidFill>
                  <a:srgbClr val="1C1C1C"/>
                </a:solidFill>
                <a:latin typeface="Amaranth"/>
                <a:ea typeface="Amaranth"/>
                <a:cs typeface="Amaranth"/>
                <a:sym typeface="Amaranth"/>
              </a:rPr>
              <a:t>I am able to</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i="0" sz="2000" u="none">
              <a:solidFill>
                <a:srgbClr val="1C1C1C"/>
              </a:solidFill>
              <a:latin typeface="Amaranth"/>
              <a:ea typeface="Amaranth"/>
              <a:cs typeface="Amaranth"/>
              <a:sym typeface="Amaranth"/>
            </a:endParaRPr>
          </a:p>
          <a:p>
            <a:pPr indent="0" lvl="0" marL="0" marR="0" rtl="0" algn="l">
              <a:lnSpc>
                <a:spcPct val="100000"/>
              </a:lnSpc>
              <a:spcBef>
                <a:spcPts val="0"/>
              </a:spcBef>
              <a:spcAft>
                <a:spcPts val="0"/>
              </a:spcAft>
              <a:buClr>
                <a:srgbClr val="1C1C1C"/>
              </a:buClr>
              <a:buSzPts val="2000"/>
              <a:buFont typeface="Overlock"/>
              <a:buNone/>
            </a:pPr>
            <a:r>
              <a:rPr i="0" lang="en-US" sz="2000" u="none">
                <a:solidFill>
                  <a:srgbClr val="1C1C1C"/>
                </a:solidFill>
                <a:latin typeface="Amaranth"/>
                <a:ea typeface="Amaranth"/>
                <a:cs typeface="Amaranth"/>
                <a:sym typeface="Amaranth"/>
              </a:rPr>
              <a:t>I know that</a:t>
            </a:r>
            <a:endParaRPr>
              <a:latin typeface="Amaranth"/>
              <a:ea typeface="Amaranth"/>
              <a:cs typeface="Amaranth"/>
              <a:sym typeface="Amaranth"/>
            </a:endParaRPr>
          </a:p>
          <a:p>
            <a:pPr indent="0" lvl="0" marL="0" marR="0" rtl="0" algn="l">
              <a:lnSpc>
                <a:spcPct val="100000"/>
              </a:lnSpc>
              <a:spcBef>
                <a:spcPts val="0"/>
              </a:spcBef>
              <a:spcAft>
                <a:spcPts val="0"/>
              </a:spcAft>
              <a:buClr>
                <a:schemeClr val="dk1"/>
              </a:buClr>
              <a:buSzPts val="2000"/>
              <a:buFont typeface="NTR"/>
              <a:buNone/>
            </a:pPr>
            <a:r>
              <a:t/>
            </a:r>
            <a:endParaRPr i="0" sz="2000" u="none">
              <a:solidFill>
                <a:srgbClr val="000000"/>
              </a:solidFill>
              <a:latin typeface="Amaranth"/>
              <a:ea typeface="Amaranth"/>
              <a:cs typeface="Amaranth"/>
              <a:sym typeface="Amaranth"/>
            </a:endParaRPr>
          </a:p>
          <a:p>
            <a:pPr indent="0" lvl="0" marL="0" marR="0" rtl="0" algn="l">
              <a:lnSpc>
                <a:spcPct val="100000"/>
              </a:lnSpc>
              <a:spcBef>
                <a:spcPts val="0"/>
              </a:spcBef>
              <a:spcAft>
                <a:spcPts val="0"/>
              </a:spcAft>
              <a:buNone/>
            </a:pPr>
            <a:r>
              <a:t/>
            </a:r>
            <a:endParaRPr i="0" sz="2000" u="none">
              <a:solidFill>
                <a:srgbClr val="000000"/>
              </a:solidFill>
              <a:latin typeface="Amaranth"/>
              <a:ea typeface="Amaranth"/>
              <a:cs typeface="Amaranth"/>
              <a:sym typeface="Amaranth"/>
            </a:endParaRPr>
          </a:p>
        </p:txBody>
      </p:sp>
      <p:pic>
        <p:nvPicPr>
          <p:cNvPr descr="Image result for squirtle" id="42" name="Google Shape;42;gb632770cdf_0_22"/>
          <p:cNvPicPr preferRelativeResize="0"/>
          <p:nvPr/>
        </p:nvPicPr>
        <p:blipFill rotWithShape="1">
          <a:blip r:embed="rId3">
            <a:alphaModFix/>
          </a:blip>
          <a:srcRect b="0" l="0" r="0" t="0"/>
          <a:stretch/>
        </p:blipFill>
        <p:spPr>
          <a:xfrm>
            <a:off x="7297750" y="1192925"/>
            <a:ext cx="619125" cy="558800"/>
          </a:xfrm>
          <a:prstGeom prst="rect">
            <a:avLst/>
          </a:prstGeom>
          <a:noFill/>
          <a:ln>
            <a:noFill/>
          </a:ln>
        </p:spPr>
      </p:pic>
      <p:pic>
        <p:nvPicPr>
          <p:cNvPr id="43" name="Google Shape;43;gb632770cdf_0_22"/>
          <p:cNvPicPr preferRelativeResize="0"/>
          <p:nvPr/>
        </p:nvPicPr>
        <p:blipFill rotWithShape="1">
          <a:blip r:embed="rId4">
            <a:alphaModFix/>
          </a:blip>
          <a:srcRect b="0" l="0" r="0" t="0"/>
          <a:stretch/>
        </p:blipFill>
        <p:spPr>
          <a:xfrm>
            <a:off x="7569212" y="1567575"/>
            <a:ext cx="695325" cy="585787"/>
          </a:xfrm>
          <a:prstGeom prst="rect">
            <a:avLst/>
          </a:prstGeom>
          <a:noFill/>
          <a:ln>
            <a:noFill/>
          </a:ln>
        </p:spPr>
      </p:pic>
      <p:pic>
        <p:nvPicPr>
          <p:cNvPr descr="Image result for charmander" id="44" name="Google Shape;44;gb632770cdf_0_22"/>
          <p:cNvPicPr preferRelativeResize="0"/>
          <p:nvPr/>
        </p:nvPicPr>
        <p:blipFill rotWithShape="1">
          <a:blip r:embed="rId5">
            <a:alphaModFix/>
          </a:blip>
          <a:srcRect b="0" l="0" r="0" t="0"/>
          <a:stretch/>
        </p:blipFill>
        <p:spPr>
          <a:xfrm>
            <a:off x="7651762" y="1011950"/>
            <a:ext cx="736600" cy="619125"/>
          </a:xfrm>
          <a:prstGeom prst="rect">
            <a:avLst/>
          </a:prstGeom>
          <a:noFill/>
          <a:ln>
            <a:noFill/>
          </a:ln>
        </p:spPr>
      </p:pic>
      <p:sp>
        <p:nvSpPr>
          <p:cNvPr id="45" name="Google Shape;45;gb632770cdf_0_22"/>
          <p:cNvSpPr txBox="1"/>
          <p:nvPr/>
        </p:nvSpPr>
        <p:spPr>
          <a:xfrm>
            <a:off x="3360975" y="2109100"/>
            <a:ext cx="5027400" cy="4161600"/>
          </a:xfrm>
          <a:prstGeom prst="rect">
            <a:avLst/>
          </a:prstGeom>
          <a:solidFill>
            <a:srgbClr val="D9EAD3"/>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300">
                <a:latin typeface="Amaranth"/>
                <a:ea typeface="Amaranth"/>
                <a:cs typeface="Amaranth"/>
                <a:sym typeface="Amaranth"/>
              </a:rPr>
              <a:t>Today you will be learning about the Vikings’ time in Britain to continue our work for LC1: </a:t>
            </a:r>
            <a:r>
              <a:rPr i="1" lang="en-US" sz="1300">
                <a:latin typeface="Amaranth"/>
                <a:ea typeface="Amaranth"/>
                <a:cs typeface="Amaranth"/>
                <a:sym typeface="Amaranth"/>
              </a:rPr>
              <a:t>Who were the Anglo Saxons and did they like the Vikings?</a:t>
            </a:r>
            <a:endParaRPr i="1" sz="1300">
              <a:latin typeface="Amaranth"/>
              <a:ea typeface="Amaranth"/>
              <a:cs typeface="Amaranth"/>
              <a:sym typeface="Amaranth"/>
            </a:endParaRPr>
          </a:p>
          <a:p>
            <a:pPr indent="0" lvl="0" marL="0" rtl="0" algn="l">
              <a:spcBef>
                <a:spcPts val="0"/>
              </a:spcBef>
              <a:spcAft>
                <a:spcPts val="0"/>
              </a:spcAft>
              <a:buNone/>
            </a:pPr>
            <a:r>
              <a:t/>
            </a:r>
            <a:endParaRPr i="1" sz="1300">
              <a:latin typeface="Amaranth"/>
              <a:ea typeface="Amaranth"/>
              <a:cs typeface="Amaranth"/>
              <a:sym typeface="Amaranth"/>
            </a:endParaRPr>
          </a:p>
          <a:p>
            <a:pPr indent="0" lvl="0" marL="0" rtl="0" algn="ctr">
              <a:spcBef>
                <a:spcPts val="0"/>
              </a:spcBef>
              <a:spcAft>
                <a:spcPts val="0"/>
              </a:spcAft>
              <a:buNone/>
            </a:pPr>
            <a:r>
              <a:rPr b="1" lang="en-US" sz="1300">
                <a:latin typeface="Amaranth"/>
                <a:ea typeface="Amaranth"/>
                <a:cs typeface="Amaranth"/>
                <a:sym typeface="Amaranth"/>
              </a:rPr>
              <a:t>Consider what you have learned when doing timelines for previous topics </a:t>
            </a:r>
            <a:endParaRPr b="1" sz="1300">
              <a:latin typeface="Amaranth"/>
              <a:ea typeface="Amaranth"/>
              <a:cs typeface="Amaranth"/>
              <a:sym typeface="Amaranth"/>
            </a:endParaRPr>
          </a:p>
          <a:p>
            <a:pPr indent="0" lvl="0" marL="0" rtl="0" algn="l">
              <a:spcBef>
                <a:spcPts val="0"/>
              </a:spcBef>
              <a:spcAft>
                <a:spcPts val="0"/>
              </a:spcAft>
              <a:buNone/>
            </a:pPr>
            <a:r>
              <a:rPr lang="en-US" sz="1300">
                <a:latin typeface="Amaranth"/>
                <a:ea typeface="Amaranth"/>
                <a:cs typeface="Amaranth"/>
                <a:sym typeface="Amaranth"/>
              </a:rPr>
              <a:t>You will need to consider:</a:t>
            </a:r>
            <a:endParaRPr sz="1300">
              <a:latin typeface="Amaranth"/>
              <a:ea typeface="Amaranth"/>
              <a:cs typeface="Amaranth"/>
              <a:sym typeface="Amaranth"/>
            </a:endParaRPr>
          </a:p>
          <a:p>
            <a:pPr indent="-311150" lvl="0" marL="457200" rtl="0" algn="l">
              <a:spcBef>
                <a:spcPts val="0"/>
              </a:spcBef>
              <a:spcAft>
                <a:spcPts val="0"/>
              </a:spcAft>
              <a:buSzPts val="1300"/>
              <a:buFont typeface="Amaranth"/>
              <a:buChar char="●"/>
            </a:pPr>
            <a:r>
              <a:rPr i="1" lang="en-US" sz="1300">
                <a:latin typeface="Amaranth"/>
                <a:ea typeface="Amaranth"/>
                <a:cs typeface="Amaranth"/>
                <a:sym typeface="Amaranth"/>
              </a:rPr>
              <a:t>How many years will your timeline span?</a:t>
            </a:r>
            <a:endParaRPr i="1" sz="1300">
              <a:latin typeface="Amaranth"/>
              <a:ea typeface="Amaranth"/>
              <a:cs typeface="Amaranth"/>
              <a:sym typeface="Amaranth"/>
            </a:endParaRPr>
          </a:p>
          <a:p>
            <a:pPr indent="-311150" lvl="0" marL="457200" rtl="0" algn="l">
              <a:spcBef>
                <a:spcPts val="0"/>
              </a:spcBef>
              <a:spcAft>
                <a:spcPts val="0"/>
              </a:spcAft>
              <a:buSzPts val="1300"/>
              <a:buFont typeface="Amaranth"/>
              <a:buChar char="●"/>
            </a:pPr>
            <a:r>
              <a:rPr i="1" lang="en-US" sz="1300">
                <a:latin typeface="Amaranth"/>
                <a:ea typeface="Amaranth"/>
                <a:cs typeface="Amaranth"/>
                <a:sym typeface="Amaranth"/>
              </a:rPr>
              <a:t>How will you divide your timeline to show this?</a:t>
            </a:r>
            <a:endParaRPr i="1" sz="1300">
              <a:latin typeface="Amaranth"/>
              <a:ea typeface="Amaranth"/>
              <a:cs typeface="Amaranth"/>
              <a:sym typeface="Amaranth"/>
            </a:endParaRPr>
          </a:p>
          <a:p>
            <a:pPr indent="-311150" lvl="0" marL="457200" rtl="0" algn="l">
              <a:spcBef>
                <a:spcPts val="0"/>
              </a:spcBef>
              <a:spcAft>
                <a:spcPts val="0"/>
              </a:spcAft>
              <a:buSzPts val="1300"/>
              <a:buFont typeface="Amaranth"/>
              <a:buChar char="●"/>
            </a:pPr>
            <a:r>
              <a:rPr i="1" lang="en-US" sz="1300">
                <a:latin typeface="Amaranth"/>
                <a:ea typeface="Amaranth"/>
                <a:cs typeface="Amaranth"/>
                <a:sym typeface="Amaranth"/>
              </a:rPr>
              <a:t>What does it mean to be in chronological order?</a:t>
            </a:r>
            <a:endParaRPr i="1" sz="1300">
              <a:latin typeface="Amaranth"/>
              <a:ea typeface="Amaranth"/>
              <a:cs typeface="Amaranth"/>
              <a:sym typeface="Amaranth"/>
            </a:endParaRPr>
          </a:p>
          <a:p>
            <a:pPr indent="0" lvl="0" marL="0" rtl="0" algn="l">
              <a:spcBef>
                <a:spcPts val="0"/>
              </a:spcBef>
              <a:spcAft>
                <a:spcPts val="0"/>
              </a:spcAft>
              <a:buNone/>
            </a:pPr>
            <a:r>
              <a:t/>
            </a:r>
            <a:endParaRPr i="1" sz="1300">
              <a:latin typeface="Amaranth"/>
              <a:ea typeface="Amaranth"/>
              <a:cs typeface="Amaranth"/>
              <a:sym typeface="Amaranth"/>
            </a:endParaRPr>
          </a:p>
          <a:p>
            <a:pPr indent="0" lvl="0" marL="0" rtl="0" algn="l">
              <a:spcBef>
                <a:spcPts val="0"/>
              </a:spcBef>
              <a:spcAft>
                <a:spcPts val="0"/>
              </a:spcAft>
              <a:buNone/>
            </a:pPr>
            <a:r>
              <a:rPr b="1" lang="en-US" sz="1300">
                <a:latin typeface="Amaranth"/>
                <a:ea typeface="Amaranth"/>
                <a:cs typeface="Amaranth"/>
                <a:sym typeface="Amaranth"/>
              </a:rPr>
              <a:t>Further learning:</a:t>
            </a:r>
            <a:r>
              <a:rPr lang="en-US" sz="1300">
                <a:latin typeface="Amaranth"/>
                <a:ea typeface="Amaranth"/>
                <a:cs typeface="Amaranth"/>
                <a:sym typeface="Amaranth"/>
              </a:rPr>
              <a:t> For each key event, you can research what happened and add more detail to your timeline</a:t>
            </a:r>
            <a:endParaRPr sz="1300">
              <a:latin typeface="Amaranth"/>
              <a:ea typeface="Amaranth"/>
              <a:cs typeface="Amaranth"/>
              <a:sym typeface="Amaranth"/>
            </a:endParaRPr>
          </a:p>
          <a:p>
            <a:pPr indent="0" lvl="0" marL="0" rtl="0" algn="l">
              <a:spcBef>
                <a:spcPts val="0"/>
              </a:spcBef>
              <a:spcAft>
                <a:spcPts val="0"/>
              </a:spcAft>
              <a:buNone/>
            </a:pPr>
            <a:r>
              <a:t/>
            </a:r>
            <a:endParaRPr sz="1300">
              <a:latin typeface="Amaranth"/>
              <a:ea typeface="Amaranth"/>
              <a:cs typeface="Amaranth"/>
              <a:sym typeface="Amaranth"/>
            </a:endParaRPr>
          </a:p>
          <a:p>
            <a:pPr indent="0" lvl="0" marL="0" rtl="0" algn="l">
              <a:spcBef>
                <a:spcPts val="0"/>
              </a:spcBef>
              <a:spcAft>
                <a:spcPts val="0"/>
              </a:spcAft>
              <a:buNone/>
            </a:pPr>
            <a:r>
              <a:rPr b="1" lang="en-US" sz="1300">
                <a:latin typeface="Amaranth"/>
                <a:ea typeface="Amaranth"/>
                <a:cs typeface="Amaranth"/>
                <a:sym typeface="Amaranth"/>
              </a:rPr>
              <a:t>Support: </a:t>
            </a:r>
            <a:r>
              <a:rPr lang="en-US" sz="1300">
                <a:latin typeface="Amaranth"/>
                <a:ea typeface="Amaranth"/>
                <a:cs typeface="Amaranth"/>
                <a:sym typeface="Amaranth"/>
              </a:rPr>
              <a:t>The timeline activity sheet summarises each evet for you. </a:t>
            </a:r>
            <a:endParaRPr sz="1300">
              <a:latin typeface="Amaranth"/>
              <a:ea typeface="Amaranth"/>
              <a:cs typeface="Amaranth"/>
              <a:sym typeface="Amaranth"/>
            </a:endParaRPr>
          </a:p>
          <a:p>
            <a:pPr indent="0" lvl="0" marL="0" rtl="0" algn="l">
              <a:spcBef>
                <a:spcPts val="0"/>
              </a:spcBef>
              <a:spcAft>
                <a:spcPts val="0"/>
              </a:spcAft>
              <a:buNone/>
            </a:pPr>
            <a:r>
              <a:t/>
            </a:r>
            <a:endParaRPr sz="1300">
              <a:latin typeface="Amaranth"/>
              <a:ea typeface="Amaranth"/>
              <a:cs typeface="Amaranth"/>
              <a:sym typeface="Amaranth"/>
            </a:endParaRPr>
          </a:p>
          <a:p>
            <a:pPr indent="0" lvl="0" marL="0" rtl="0" algn="l">
              <a:spcBef>
                <a:spcPts val="0"/>
              </a:spcBef>
              <a:spcAft>
                <a:spcPts val="0"/>
              </a:spcAft>
              <a:buNone/>
            </a:pPr>
            <a:r>
              <a:rPr b="1" lang="en-US" sz="1300">
                <a:latin typeface="Amaranth"/>
                <a:ea typeface="Amaranth"/>
                <a:cs typeface="Amaranth"/>
                <a:sym typeface="Amaranth"/>
              </a:rPr>
              <a:t>Ext: </a:t>
            </a:r>
            <a:r>
              <a:rPr lang="en-US" sz="1300">
                <a:latin typeface="Amaranth"/>
                <a:ea typeface="Amaranth"/>
                <a:cs typeface="Amaranth"/>
                <a:sym typeface="Amaranth"/>
              </a:rPr>
              <a:t>Consider what it would have been like to be a Viking or a Saxon - how would you opinion change when discussing the other?</a:t>
            </a:r>
            <a:endParaRPr sz="1300">
              <a:latin typeface="Amaranth"/>
              <a:ea typeface="Amaranth"/>
              <a:cs typeface="Amaranth"/>
              <a:sym typeface="Amaranth"/>
            </a:endParaRPr>
          </a:p>
        </p:txBody>
      </p:sp>
      <p:pic>
        <p:nvPicPr>
          <p:cNvPr id="46" name="Google Shape;46;gb632770cdf_0_22"/>
          <p:cNvPicPr preferRelativeResize="0"/>
          <p:nvPr/>
        </p:nvPicPr>
        <p:blipFill>
          <a:blip r:embed="rId6">
            <a:alphaModFix/>
          </a:blip>
          <a:stretch>
            <a:fillRect/>
          </a:stretch>
        </p:blipFill>
        <p:spPr>
          <a:xfrm>
            <a:off x="2230413" y="5116275"/>
            <a:ext cx="1247775" cy="1524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12"/>
          <p:cNvSpPr/>
          <p:nvPr>
            <p:ph type="title"/>
          </p:nvPr>
        </p:nvSpPr>
        <p:spPr>
          <a:xfrm>
            <a:off x="420687" y="331787"/>
            <a:ext cx="8220000" cy="898500"/>
          </a:xfrm>
          <a:prstGeom prst="roundRect">
            <a:avLst>
              <a:gd fmla="val 16667" name="adj"/>
            </a:avLst>
          </a:prstGeom>
          <a:noFill/>
          <a:ln>
            <a:noFill/>
          </a:ln>
        </p:spPr>
        <p:txBody>
          <a:bodyPr anchorCtr="1" anchor="ctr" bIns="252000" lIns="252000" spcFirstLastPara="1" rIns="252000" wrap="square" tIns="252000">
            <a:normAutofit/>
          </a:bodyPr>
          <a:lstStyle/>
          <a:p>
            <a:pPr indent="0" lvl="0" marL="0" rtl="0" algn="l">
              <a:lnSpc>
                <a:spcPct val="90000"/>
              </a:lnSpc>
              <a:spcBef>
                <a:spcPts val="0"/>
              </a:spcBef>
              <a:spcAft>
                <a:spcPts val="0"/>
              </a:spcAft>
              <a:buClr>
                <a:srgbClr val="1C1C1C"/>
              </a:buClr>
              <a:buSzPts val="3600"/>
              <a:buFont typeface="Arial"/>
              <a:buNone/>
            </a:pPr>
            <a:r>
              <a:rPr i="0" lang="en-US" sz="3600" u="none">
                <a:solidFill>
                  <a:srgbClr val="1C1C1C"/>
                </a:solidFill>
                <a:latin typeface="Amaranth"/>
                <a:ea typeface="Amaranth"/>
                <a:cs typeface="Amaranth"/>
                <a:sym typeface="Amaranth"/>
              </a:rPr>
              <a:t>The Vikings Arrive</a:t>
            </a:r>
            <a:endParaRPr>
              <a:latin typeface="Amaranth"/>
              <a:ea typeface="Amaranth"/>
              <a:cs typeface="Amaranth"/>
              <a:sym typeface="Amaranth"/>
            </a:endParaRPr>
          </a:p>
        </p:txBody>
      </p:sp>
      <p:sp>
        <p:nvSpPr>
          <p:cNvPr id="52" name="Google Shape;52;p12"/>
          <p:cNvSpPr txBox="1"/>
          <p:nvPr/>
        </p:nvSpPr>
        <p:spPr>
          <a:xfrm>
            <a:off x="4292600" y="2916237"/>
            <a:ext cx="4095750" cy="3176587"/>
          </a:xfrm>
          <a:prstGeom prst="rect">
            <a:avLst/>
          </a:prstGeom>
          <a:solidFill>
            <a:srgbClr val="C1E082"/>
          </a:solidFill>
          <a:ln cap="flat" cmpd="sng" w="38100">
            <a:solidFill>
              <a:srgbClr val="96C36E"/>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53" name="Google Shape;53;p12"/>
          <p:cNvSpPr/>
          <p:nvPr>
            <p:ph idx="1" type="body"/>
          </p:nvPr>
        </p:nvSpPr>
        <p:spPr>
          <a:xfrm>
            <a:off x="503237" y="757237"/>
            <a:ext cx="8137500" cy="2273400"/>
          </a:xfrm>
          <a:prstGeom prst="roundRect">
            <a:avLst>
              <a:gd fmla="val 16667" name="adj"/>
            </a:avLst>
          </a:prstGeom>
          <a:noFill/>
          <a:ln>
            <a:noFill/>
          </a:ln>
        </p:spPr>
        <p:txBody>
          <a:bodyPr anchorCtr="0" anchor="t" bIns="252000" lIns="252000" spcFirstLastPara="1" rIns="252000" wrap="square" tIns="252000">
            <a:noAutofit/>
          </a:bodyPr>
          <a:lstStyle/>
          <a:p>
            <a:pPr indent="0" lvl="0" marL="0" marR="0" rtl="0" algn="ctr">
              <a:lnSpc>
                <a:spcPct val="90000"/>
              </a:lnSpc>
              <a:spcBef>
                <a:spcPts val="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The Vikings came from the area of the modern Scandinavian countries (Denmark, Norway and Sweden).</a:t>
            </a:r>
            <a:endParaRPr>
              <a:latin typeface="Amaranth"/>
              <a:ea typeface="Amaranth"/>
              <a:cs typeface="Amaranth"/>
              <a:sym typeface="Amaranth"/>
            </a:endParaRPr>
          </a:p>
          <a:p>
            <a:pPr indent="0" lvl="0" marL="0" marR="0" rtl="0" algn="ctr">
              <a:lnSpc>
                <a:spcPct val="90000"/>
              </a:lnSpc>
              <a:spcBef>
                <a:spcPts val="100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They set out in boats called </a:t>
            </a:r>
            <a:r>
              <a:rPr i="0" lang="en-US" sz="1600" u="none" cap="none" strike="noStrike">
                <a:solidFill>
                  <a:srgbClr val="FF6600"/>
                </a:solidFill>
                <a:latin typeface="Amaranth"/>
                <a:ea typeface="Amaranth"/>
                <a:cs typeface="Amaranth"/>
                <a:sym typeface="Amaranth"/>
              </a:rPr>
              <a:t>longships</a:t>
            </a:r>
            <a:r>
              <a:rPr i="0" lang="en-US" sz="1600" u="none" cap="none" strike="noStrike">
                <a:solidFill>
                  <a:srgbClr val="1C1C1C"/>
                </a:solidFill>
                <a:latin typeface="Amaranth"/>
                <a:ea typeface="Amaranth"/>
                <a:cs typeface="Amaranth"/>
                <a:sym typeface="Amaranth"/>
              </a:rPr>
              <a:t> to ‘go Viking’ (which means to go travelling around looking for resources and land to claim as their own).</a:t>
            </a:r>
            <a:endParaRPr>
              <a:latin typeface="Amaranth"/>
              <a:ea typeface="Amaranth"/>
              <a:cs typeface="Amaranth"/>
              <a:sym typeface="Amaranth"/>
            </a:endParaRPr>
          </a:p>
          <a:p>
            <a:pPr indent="0" lvl="0" marL="0" marR="0" rtl="0" algn="ctr">
              <a:lnSpc>
                <a:spcPct val="90000"/>
              </a:lnSpc>
              <a:spcBef>
                <a:spcPts val="1000"/>
              </a:spcBef>
              <a:spcAft>
                <a:spcPts val="0"/>
              </a:spcAft>
              <a:buClr>
                <a:srgbClr val="1C1C1C"/>
              </a:buClr>
              <a:buSzPts val="1600"/>
              <a:buFont typeface="Arial"/>
              <a:buNone/>
            </a:pPr>
            <a:r>
              <a:rPr i="0" lang="en-US" sz="1600" u="none" cap="none" strike="noStrike">
                <a:solidFill>
                  <a:srgbClr val="1C1C1C"/>
                </a:solidFill>
                <a:latin typeface="Amaranth"/>
                <a:ea typeface="Amaranth"/>
                <a:cs typeface="Amaranth"/>
                <a:sym typeface="Amaranth"/>
              </a:rPr>
              <a:t>The Vikings first arrived in Britain around AD 787 and in AD 793 they </a:t>
            </a:r>
            <a:r>
              <a:rPr i="0" lang="en-US" sz="1600" u="none" cap="none" strike="noStrike">
                <a:solidFill>
                  <a:srgbClr val="FF6600"/>
                </a:solidFill>
                <a:latin typeface="Amaranth"/>
                <a:ea typeface="Amaranth"/>
                <a:cs typeface="Amaranth"/>
                <a:sym typeface="Amaranth"/>
              </a:rPr>
              <a:t>raided</a:t>
            </a:r>
            <a:r>
              <a:rPr i="0" lang="en-US" sz="1600" u="none" cap="none" strike="noStrike">
                <a:solidFill>
                  <a:srgbClr val="1C1C1C"/>
                </a:solidFill>
                <a:latin typeface="Amaranth"/>
                <a:ea typeface="Amaranth"/>
                <a:cs typeface="Amaranth"/>
                <a:sym typeface="Amaranth"/>
              </a:rPr>
              <a:t> and </a:t>
            </a:r>
            <a:r>
              <a:rPr i="0" lang="en-US" sz="1600" u="none" cap="none" strike="noStrike">
                <a:solidFill>
                  <a:srgbClr val="FF6600"/>
                </a:solidFill>
                <a:latin typeface="Amaranth"/>
                <a:ea typeface="Amaranth"/>
                <a:cs typeface="Amaranth"/>
                <a:sym typeface="Amaranth"/>
              </a:rPr>
              <a:t>pillaged</a:t>
            </a:r>
            <a:r>
              <a:rPr i="0" lang="en-US" sz="1600" u="none" cap="none" strike="noStrike">
                <a:solidFill>
                  <a:srgbClr val="1C1C1C"/>
                </a:solidFill>
                <a:latin typeface="Amaranth"/>
                <a:ea typeface="Amaranth"/>
                <a:cs typeface="Amaranth"/>
                <a:sym typeface="Amaranth"/>
              </a:rPr>
              <a:t> the monastery at Lindisfarne in Northumbria.</a:t>
            </a:r>
            <a:endParaRPr>
              <a:latin typeface="Amaranth"/>
              <a:ea typeface="Amaranth"/>
              <a:cs typeface="Amaranth"/>
              <a:sym typeface="Amaranth"/>
            </a:endParaRPr>
          </a:p>
          <a:p>
            <a:pPr indent="-127000" lvl="0" marL="228600" marR="0" rtl="0" algn="l">
              <a:lnSpc>
                <a:spcPct val="90000"/>
              </a:lnSpc>
              <a:spcBef>
                <a:spcPts val="1000"/>
              </a:spcBef>
              <a:spcAft>
                <a:spcPts val="0"/>
              </a:spcAft>
              <a:buClr>
                <a:srgbClr val="1C1C1C"/>
              </a:buClr>
              <a:buSzPts val="1600"/>
              <a:buFont typeface="Arial"/>
              <a:buNone/>
            </a:pPr>
            <a:r>
              <a:t/>
            </a:r>
            <a:endParaRPr i="0" sz="1600" u="none">
              <a:solidFill>
                <a:srgbClr val="1C1C1C"/>
              </a:solidFill>
              <a:latin typeface="Amaranth"/>
              <a:ea typeface="Amaranth"/>
              <a:cs typeface="Amaranth"/>
              <a:sym typeface="Amaranth"/>
            </a:endParaRPr>
          </a:p>
        </p:txBody>
      </p:sp>
      <p:pic>
        <p:nvPicPr>
          <p:cNvPr id="54" name="Google Shape;54;p12"/>
          <p:cNvPicPr preferRelativeResize="0"/>
          <p:nvPr/>
        </p:nvPicPr>
        <p:blipFill rotWithShape="1">
          <a:blip r:embed="rId3">
            <a:alphaModFix/>
          </a:blip>
          <a:srcRect b="12193" l="2162" r="180" t="813"/>
          <a:stretch/>
        </p:blipFill>
        <p:spPr>
          <a:xfrm>
            <a:off x="755650" y="2944812"/>
            <a:ext cx="4975225" cy="3133725"/>
          </a:xfrm>
          <a:prstGeom prst="rect">
            <a:avLst/>
          </a:prstGeom>
          <a:noFill/>
          <a:ln cap="flat" cmpd="sng" w="38100">
            <a:solidFill>
              <a:srgbClr val="96C36E"/>
            </a:solidFill>
            <a:prstDash val="solid"/>
            <a:miter lim="800000"/>
            <a:headEnd len="sm" w="sm" type="none"/>
            <a:tailEnd len="sm" w="sm" type="none"/>
          </a:ln>
        </p:spPr>
      </p:pic>
      <p:sp>
        <p:nvSpPr>
          <p:cNvPr id="55" name="Google Shape;55;p12"/>
          <p:cNvSpPr/>
          <p:nvPr/>
        </p:nvSpPr>
        <p:spPr>
          <a:xfrm>
            <a:off x="5678487" y="2943225"/>
            <a:ext cx="2709862" cy="2271712"/>
          </a:xfrm>
          <a:prstGeom prst="roundRect">
            <a:avLst>
              <a:gd fmla="val 558" name="adj"/>
            </a:avLst>
          </a:prstGeom>
          <a:noFill/>
          <a:ln>
            <a:noFill/>
          </a:ln>
        </p:spPr>
        <p:txBody>
          <a:bodyPr anchorCtr="0" anchor="t"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2000"/>
              <a:buFont typeface="Arial"/>
              <a:buNone/>
            </a:pPr>
            <a:r>
              <a:rPr i="0" lang="en-US" sz="2000" u="none">
                <a:solidFill>
                  <a:srgbClr val="1C1C1C"/>
                </a:solidFill>
                <a:latin typeface="Amaranth"/>
                <a:ea typeface="Amaranth"/>
                <a:cs typeface="Amaranth"/>
                <a:sym typeface="Amaranth"/>
              </a:rPr>
              <a:t>Glossary</a:t>
            </a:r>
            <a:endParaRPr>
              <a:latin typeface="Amaranth"/>
              <a:ea typeface="Amaranth"/>
              <a:cs typeface="Amaranth"/>
              <a:sym typeface="Amaranth"/>
            </a:endParaRPr>
          </a:p>
          <a:p>
            <a:pPr indent="0" lvl="0" marL="0" marR="0" rtl="0" algn="l">
              <a:lnSpc>
                <a:spcPct val="90000"/>
              </a:lnSpc>
              <a:spcBef>
                <a:spcPts val="1000"/>
              </a:spcBef>
              <a:spcAft>
                <a:spcPts val="0"/>
              </a:spcAft>
              <a:buClr>
                <a:srgbClr val="FF6600"/>
              </a:buClr>
              <a:buSzPts val="1600"/>
              <a:buFont typeface="Arial"/>
              <a:buNone/>
            </a:pPr>
            <a:r>
              <a:rPr i="0" lang="en-US" sz="1600" u="none">
                <a:solidFill>
                  <a:srgbClr val="FF6600"/>
                </a:solidFill>
                <a:latin typeface="Amaranth"/>
                <a:ea typeface="Amaranth"/>
                <a:cs typeface="Amaranth"/>
                <a:sym typeface="Amaranth"/>
              </a:rPr>
              <a:t>Longship</a:t>
            </a:r>
            <a:r>
              <a:rPr i="0" lang="en-US" sz="1600" u="none">
                <a:solidFill>
                  <a:srgbClr val="1C1C1C"/>
                </a:solidFill>
                <a:latin typeface="Amaranth"/>
                <a:ea typeface="Amaranth"/>
                <a:cs typeface="Amaranth"/>
                <a:sym typeface="Amaranth"/>
              </a:rPr>
              <a:t> – a long, wooden, narrow boat used by the Vikings.</a:t>
            </a:r>
            <a:endParaRPr>
              <a:latin typeface="Amaranth"/>
              <a:ea typeface="Amaranth"/>
              <a:cs typeface="Amaranth"/>
              <a:sym typeface="Amaranth"/>
            </a:endParaRPr>
          </a:p>
          <a:p>
            <a:pPr indent="0" lvl="0" marL="0" marR="0" rtl="0" algn="l">
              <a:lnSpc>
                <a:spcPct val="90000"/>
              </a:lnSpc>
              <a:spcBef>
                <a:spcPts val="1000"/>
              </a:spcBef>
              <a:spcAft>
                <a:spcPts val="0"/>
              </a:spcAft>
              <a:buClr>
                <a:srgbClr val="FF6600"/>
              </a:buClr>
              <a:buSzPts val="1600"/>
              <a:buFont typeface="Arial"/>
              <a:buNone/>
            </a:pPr>
            <a:r>
              <a:rPr i="0" lang="en-US" sz="1600" u="none">
                <a:solidFill>
                  <a:srgbClr val="FF6600"/>
                </a:solidFill>
                <a:latin typeface="Amaranth"/>
                <a:ea typeface="Amaranth"/>
                <a:cs typeface="Amaranth"/>
                <a:sym typeface="Amaranth"/>
              </a:rPr>
              <a:t>Pillage</a:t>
            </a:r>
            <a:r>
              <a:rPr i="0" lang="en-US" sz="1600" u="none">
                <a:solidFill>
                  <a:srgbClr val="1C1C1C"/>
                </a:solidFill>
                <a:latin typeface="Amaranth"/>
                <a:ea typeface="Amaranth"/>
                <a:cs typeface="Amaranth"/>
                <a:sym typeface="Amaranth"/>
              </a:rPr>
              <a:t> – to steal goods using violent tactics.</a:t>
            </a:r>
            <a:endParaRPr>
              <a:latin typeface="Amaranth"/>
              <a:ea typeface="Amaranth"/>
              <a:cs typeface="Amaranth"/>
              <a:sym typeface="Amaranth"/>
            </a:endParaRPr>
          </a:p>
          <a:p>
            <a:pPr indent="0" lvl="0" marL="0" marR="0" rtl="0" algn="l">
              <a:lnSpc>
                <a:spcPct val="90000"/>
              </a:lnSpc>
              <a:spcBef>
                <a:spcPts val="1000"/>
              </a:spcBef>
              <a:spcAft>
                <a:spcPts val="0"/>
              </a:spcAft>
              <a:buClr>
                <a:srgbClr val="FF6600"/>
              </a:buClr>
              <a:buSzPts val="1600"/>
              <a:buFont typeface="Arial"/>
              <a:buNone/>
            </a:pPr>
            <a:r>
              <a:rPr i="0" lang="en-US" sz="1600" u="none">
                <a:solidFill>
                  <a:srgbClr val="FF6600"/>
                </a:solidFill>
                <a:latin typeface="Amaranth"/>
                <a:ea typeface="Amaranth"/>
                <a:cs typeface="Amaranth"/>
                <a:sym typeface="Amaranth"/>
              </a:rPr>
              <a:t>Raid</a:t>
            </a:r>
            <a:r>
              <a:rPr i="0" lang="en-US" sz="1600" u="none">
                <a:solidFill>
                  <a:srgbClr val="1C1C1C"/>
                </a:solidFill>
                <a:latin typeface="Amaranth"/>
                <a:ea typeface="Amaranth"/>
                <a:cs typeface="Amaranth"/>
                <a:sym typeface="Amaranth"/>
              </a:rPr>
              <a:t> – to suddenly attack a place.</a:t>
            </a:r>
            <a:endParaRPr>
              <a:latin typeface="Amaranth"/>
              <a:ea typeface="Amaranth"/>
              <a:cs typeface="Amaranth"/>
              <a:sym typeface="Amaranth"/>
            </a:endParaRPr>
          </a:p>
          <a:p>
            <a:pPr indent="0" lvl="0" marL="0" marR="0" rtl="0" algn="l">
              <a:lnSpc>
                <a:spcPct val="100000"/>
              </a:lnSpc>
              <a:spcBef>
                <a:spcPts val="0"/>
              </a:spcBef>
              <a:spcAft>
                <a:spcPts val="0"/>
              </a:spcAft>
              <a:buNone/>
            </a:pPr>
            <a:r>
              <a:t/>
            </a:r>
            <a:endParaRPr b="0" i="0" sz="1600" u="none">
              <a:solidFill>
                <a:srgbClr val="1C1C1C"/>
              </a:solidFill>
              <a:latin typeface="NTR"/>
              <a:ea typeface="NTR"/>
              <a:cs typeface="NTR"/>
              <a:sym typeface="NTR"/>
            </a:endParaRPr>
          </a:p>
        </p:txBody>
      </p:sp>
      <p:pic>
        <p:nvPicPr>
          <p:cNvPr id="56" name="Google Shape;56;p12"/>
          <p:cNvPicPr preferRelativeResize="0"/>
          <p:nvPr/>
        </p:nvPicPr>
        <p:blipFill rotWithShape="1">
          <a:blip r:embed="rId4">
            <a:alphaModFix/>
          </a:blip>
          <a:srcRect b="11773" l="4892" r="46702" t="42113"/>
          <a:stretch/>
        </p:blipFill>
        <p:spPr>
          <a:xfrm>
            <a:off x="755650" y="2947987"/>
            <a:ext cx="4975225" cy="3130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pic>
        <p:nvPicPr>
          <p:cNvPr id="61" name="Google Shape;61;p13"/>
          <p:cNvPicPr preferRelativeResize="0"/>
          <p:nvPr/>
        </p:nvPicPr>
        <p:blipFill rotWithShape="1">
          <a:blip r:embed="rId3">
            <a:alphaModFix/>
          </a:blip>
          <a:srcRect b="0" l="0" r="0" t="4266"/>
          <a:stretch/>
        </p:blipFill>
        <p:spPr>
          <a:xfrm>
            <a:off x="503237" y="503237"/>
            <a:ext cx="8137525" cy="5842000"/>
          </a:xfrm>
          <a:prstGeom prst="rect">
            <a:avLst/>
          </a:prstGeom>
          <a:noFill/>
          <a:ln>
            <a:noFill/>
          </a:ln>
        </p:spPr>
      </p:pic>
      <p:pic>
        <p:nvPicPr>
          <p:cNvPr id="62" name="Google Shape;62;p13"/>
          <p:cNvPicPr preferRelativeResize="0"/>
          <p:nvPr/>
        </p:nvPicPr>
        <p:blipFill rotWithShape="1">
          <a:blip r:embed="rId4">
            <a:alphaModFix/>
          </a:blip>
          <a:srcRect b="0" l="10998" r="0" t="0"/>
          <a:stretch/>
        </p:blipFill>
        <p:spPr>
          <a:xfrm>
            <a:off x="503237" y="5238750"/>
            <a:ext cx="8137525" cy="1106487"/>
          </a:xfrm>
          <a:prstGeom prst="rect">
            <a:avLst/>
          </a:prstGeom>
          <a:noFill/>
          <a:ln>
            <a:noFill/>
          </a:ln>
        </p:spPr>
      </p:pic>
      <p:sp>
        <p:nvSpPr>
          <p:cNvPr id="63" name="Google Shape;63;p13"/>
          <p:cNvSpPr/>
          <p:nvPr>
            <p:ph type="title"/>
          </p:nvPr>
        </p:nvSpPr>
        <p:spPr>
          <a:xfrm>
            <a:off x="420687" y="534987"/>
            <a:ext cx="8220075" cy="896937"/>
          </a:xfrm>
          <a:prstGeom prst="roundRect">
            <a:avLst>
              <a:gd fmla="val 16667" name="adj"/>
            </a:avLst>
          </a:prstGeom>
          <a:noFill/>
          <a:ln>
            <a:noFill/>
          </a:ln>
        </p:spPr>
        <p:txBody>
          <a:bodyPr anchorCtr="1" anchor="ctr" bIns="252000" lIns="252000" spcFirstLastPara="1" rIns="252000" wrap="square" tIns="252000">
            <a:normAutofit/>
          </a:bodyPr>
          <a:lstStyle/>
          <a:p>
            <a:pPr indent="0" lvl="0" marL="0" rtl="0" algn="l">
              <a:lnSpc>
                <a:spcPct val="90000"/>
              </a:lnSpc>
              <a:spcBef>
                <a:spcPts val="0"/>
              </a:spcBef>
              <a:spcAft>
                <a:spcPts val="0"/>
              </a:spcAft>
              <a:buClr>
                <a:srgbClr val="1C1C1C"/>
              </a:buClr>
              <a:buSzPts val="3600"/>
              <a:buFont typeface="Arial"/>
              <a:buNone/>
            </a:pPr>
            <a:r>
              <a:rPr i="0" lang="en-US" sz="3600" u="none">
                <a:solidFill>
                  <a:srgbClr val="1C1C1C"/>
                </a:solidFill>
                <a:latin typeface="Amaranth"/>
                <a:ea typeface="Amaranth"/>
                <a:cs typeface="Amaranth"/>
                <a:sym typeface="Amaranth"/>
              </a:rPr>
              <a:t>Raiders</a:t>
            </a:r>
            <a:endParaRPr>
              <a:latin typeface="Amaranth"/>
              <a:ea typeface="Amaranth"/>
              <a:cs typeface="Amaranth"/>
              <a:sym typeface="Amaranth"/>
            </a:endParaRPr>
          </a:p>
        </p:txBody>
      </p:sp>
      <p:pic>
        <p:nvPicPr>
          <p:cNvPr id="64" name="Google Shape;64;p13"/>
          <p:cNvPicPr preferRelativeResize="0"/>
          <p:nvPr/>
        </p:nvPicPr>
        <p:blipFill rotWithShape="1">
          <a:blip r:embed="rId5">
            <a:alphaModFix/>
          </a:blip>
          <a:srcRect b="0" l="0" r="0" t="0"/>
          <a:stretch/>
        </p:blipFill>
        <p:spPr>
          <a:xfrm>
            <a:off x="4889500" y="1373187"/>
            <a:ext cx="3644900" cy="4883150"/>
          </a:xfrm>
          <a:prstGeom prst="rect">
            <a:avLst/>
          </a:prstGeom>
          <a:noFill/>
          <a:ln>
            <a:noFill/>
          </a:ln>
        </p:spPr>
      </p:pic>
      <p:sp>
        <p:nvSpPr>
          <p:cNvPr id="65" name="Google Shape;65;p13"/>
          <p:cNvSpPr txBox="1"/>
          <p:nvPr/>
        </p:nvSpPr>
        <p:spPr>
          <a:xfrm>
            <a:off x="868362" y="1498600"/>
            <a:ext cx="3597275" cy="4478337"/>
          </a:xfrm>
          <a:prstGeom prst="rect">
            <a:avLst/>
          </a:prstGeom>
          <a:solidFill>
            <a:srgbClr val="C1E082"/>
          </a:solidFill>
          <a:ln cap="flat" cmpd="sng" w="38100">
            <a:solidFill>
              <a:srgbClr val="96C36E"/>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66" name="Google Shape;66;p13"/>
          <p:cNvSpPr/>
          <p:nvPr>
            <p:ph idx="1" type="body"/>
          </p:nvPr>
        </p:nvSpPr>
        <p:spPr>
          <a:xfrm>
            <a:off x="725487" y="1357312"/>
            <a:ext cx="3887787" cy="4241800"/>
          </a:xfrm>
          <a:prstGeom prst="roundRect">
            <a:avLst>
              <a:gd fmla="val 16667" name="adj"/>
            </a:avLst>
          </a:prstGeom>
          <a:noFill/>
          <a:ln>
            <a:noFill/>
          </a:ln>
        </p:spPr>
        <p:txBody>
          <a:bodyPr anchorCtr="0" anchor="t"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 Vikings came to Britain looking for lucrative new items to steal and trade. In addition they wanted land that they could take and claim as their own.</a:t>
            </a:r>
            <a:endParaRPr sz="1600">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They particularly liked to raid monasteries, like the one at Lindisfarne. The monasteries were not very well protected and contained valuable goods like gold and jewels, imported foods and other useful materials.</a:t>
            </a:r>
            <a:endParaRPr sz="1600">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 Vikings also stole manuscripts and bibles. These were sold back to the religious leaders who could not bear to see them lost or damaged.</a:t>
            </a:r>
            <a:endParaRPr sz="1600">
              <a:latin typeface="Amaranth"/>
              <a:ea typeface="Amaranth"/>
              <a:cs typeface="Amaranth"/>
              <a:sym typeface="Amaranth"/>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pic>
        <p:nvPicPr>
          <p:cNvPr id="71" name="Google Shape;71;p14"/>
          <p:cNvPicPr preferRelativeResize="0"/>
          <p:nvPr/>
        </p:nvPicPr>
        <p:blipFill rotWithShape="1">
          <a:blip r:embed="rId3">
            <a:alphaModFix/>
          </a:blip>
          <a:srcRect b="0" l="10998" r="0" t="0"/>
          <a:stretch/>
        </p:blipFill>
        <p:spPr>
          <a:xfrm>
            <a:off x="503237" y="3781425"/>
            <a:ext cx="8137525" cy="2563812"/>
          </a:xfrm>
          <a:prstGeom prst="rect">
            <a:avLst/>
          </a:prstGeom>
          <a:noFill/>
          <a:ln>
            <a:noFill/>
          </a:ln>
        </p:spPr>
      </p:pic>
      <p:sp>
        <p:nvSpPr>
          <p:cNvPr id="72" name="Google Shape;72;p14"/>
          <p:cNvSpPr/>
          <p:nvPr>
            <p:ph type="title"/>
          </p:nvPr>
        </p:nvSpPr>
        <p:spPr>
          <a:xfrm>
            <a:off x="420687" y="534987"/>
            <a:ext cx="8220075" cy="896937"/>
          </a:xfrm>
          <a:prstGeom prst="roundRect">
            <a:avLst>
              <a:gd fmla="val 16667" name="adj"/>
            </a:avLst>
          </a:prstGeom>
          <a:noFill/>
          <a:ln>
            <a:noFill/>
          </a:ln>
        </p:spPr>
        <p:txBody>
          <a:bodyPr anchorCtr="1" anchor="ctr" bIns="252000" lIns="252000" spcFirstLastPara="1" rIns="252000" wrap="square" tIns="252000">
            <a:normAutofit/>
          </a:bodyPr>
          <a:lstStyle/>
          <a:p>
            <a:pPr indent="0" lvl="0" marL="0" rtl="0" algn="l">
              <a:lnSpc>
                <a:spcPct val="90000"/>
              </a:lnSpc>
              <a:spcBef>
                <a:spcPts val="0"/>
              </a:spcBef>
              <a:spcAft>
                <a:spcPts val="0"/>
              </a:spcAft>
              <a:buClr>
                <a:srgbClr val="1C1C1C"/>
              </a:buClr>
              <a:buSzPts val="3600"/>
              <a:buFont typeface="Arial"/>
              <a:buNone/>
            </a:pPr>
            <a:r>
              <a:rPr i="0" lang="en-US" sz="3600" u="none">
                <a:solidFill>
                  <a:srgbClr val="1C1C1C"/>
                </a:solidFill>
                <a:latin typeface="Amaranth"/>
                <a:ea typeface="Amaranth"/>
                <a:cs typeface="Amaranth"/>
                <a:sym typeface="Amaranth"/>
              </a:rPr>
              <a:t>Invaders and Settlers</a:t>
            </a:r>
            <a:endParaRPr>
              <a:latin typeface="Amaranth"/>
              <a:ea typeface="Amaranth"/>
              <a:cs typeface="Amaranth"/>
              <a:sym typeface="Amaranth"/>
            </a:endParaRPr>
          </a:p>
        </p:txBody>
      </p:sp>
      <p:pic>
        <p:nvPicPr>
          <p:cNvPr id="73" name="Google Shape;73;p14"/>
          <p:cNvPicPr preferRelativeResize="0"/>
          <p:nvPr/>
        </p:nvPicPr>
        <p:blipFill rotWithShape="1">
          <a:blip r:embed="rId4">
            <a:alphaModFix/>
          </a:blip>
          <a:srcRect b="0" l="0" r="0" t="0"/>
          <a:stretch/>
        </p:blipFill>
        <p:spPr>
          <a:xfrm>
            <a:off x="3541712" y="2160587"/>
            <a:ext cx="3355975" cy="2225675"/>
          </a:xfrm>
          <a:prstGeom prst="rect">
            <a:avLst/>
          </a:prstGeom>
          <a:noFill/>
          <a:ln>
            <a:noFill/>
          </a:ln>
        </p:spPr>
      </p:pic>
      <p:sp>
        <p:nvSpPr>
          <p:cNvPr id="74" name="Google Shape;74;p14"/>
          <p:cNvSpPr txBox="1"/>
          <p:nvPr/>
        </p:nvSpPr>
        <p:spPr>
          <a:xfrm>
            <a:off x="868362" y="1498600"/>
            <a:ext cx="3597275" cy="4478337"/>
          </a:xfrm>
          <a:prstGeom prst="rect">
            <a:avLst/>
          </a:prstGeom>
          <a:solidFill>
            <a:srgbClr val="C1E082"/>
          </a:solidFill>
          <a:ln cap="flat" cmpd="sng" w="38100">
            <a:solidFill>
              <a:srgbClr val="96C36E"/>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5" name="Google Shape;75;p14"/>
          <p:cNvSpPr/>
          <p:nvPr>
            <p:ph idx="1" type="body"/>
          </p:nvPr>
        </p:nvSpPr>
        <p:spPr>
          <a:xfrm>
            <a:off x="650875" y="1381125"/>
            <a:ext cx="4057650" cy="4243387"/>
          </a:xfrm>
          <a:prstGeom prst="roundRect">
            <a:avLst>
              <a:gd fmla="val 16667" name="adj"/>
            </a:avLst>
          </a:prstGeom>
          <a:noFill/>
          <a:ln>
            <a:noFill/>
          </a:ln>
        </p:spPr>
        <p:txBody>
          <a:bodyPr anchorCtr="0" anchor="t"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 Vikings went on to invade Scotland and in time they began to settle and stay there.</a:t>
            </a:r>
            <a:endParaRPr sz="1600">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They were able to build up an army and in AD 866 they captured the city of York.</a:t>
            </a:r>
            <a:endParaRPr sz="1600">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The Anglo-Saxon King Alfred the Great, who became King of Wessex in AD 871, managed to force the Vikings out of the South of England but this was short-lived.</a:t>
            </a:r>
            <a:endParaRPr sz="1600">
              <a:latin typeface="Amaranth"/>
              <a:ea typeface="Amaranth"/>
              <a:cs typeface="Amaranth"/>
              <a:sym typeface="Amaranth"/>
            </a:endParaRPr>
          </a:p>
          <a:p>
            <a:pPr indent="0" lvl="0" marL="0" marR="0" rtl="0" algn="l">
              <a:lnSpc>
                <a:spcPct val="90000"/>
              </a:lnSpc>
              <a:spcBef>
                <a:spcPts val="1000"/>
              </a:spcBef>
              <a:spcAft>
                <a:spcPts val="0"/>
              </a:spcAft>
              <a:buClr>
                <a:srgbClr val="1C1C1C"/>
              </a:buClr>
              <a:buSzPts val="1800"/>
              <a:buFont typeface="Arial"/>
              <a:buNone/>
            </a:pPr>
            <a:r>
              <a:rPr i="0" lang="en-US" sz="1600" u="none">
                <a:solidFill>
                  <a:srgbClr val="1C1C1C"/>
                </a:solidFill>
                <a:latin typeface="Amaranth"/>
                <a:ea typeface="Amaranth"/>
                <a:cs typeface="Amaranth"/>
                <a:sym typeface="Amaranth"/>
              </a:rPr>
              <a:t>By AD 878 the Vikings had settled permanently in England, overran Wessex and forced King Alfred into hiding. The Vikings were here to stay!</a:t>
            </a:r>
            <a:endParaRPr sz="1600">
              <a:latin typeface="Amaranth"/>
              <a:ea typeface="Amaranth"/>
              <a:cs typeface="Amaranth"/>
              <a:sym typeface="Amaranth"/>
            </a:endParaRPr>
          </a:p>
        </p:txBody>
      </p:sp>
      <p:pic>
        <p:nvPicPr>
          <p:cNvPr id="76" name="Google Shape;76;p14"/>
          <p:cNvPicPr preferRelativeResize="0"/>
          <p:nvPr/>
        </p:nvPicPr>
        <p:blipFill rotWithShape="1">
          <a:blip r:embed="rId5">
            <a:alphaModFix/>
          </a:blip>
          <a:srcRect b="0" l="0" r="0" t="0"/>
          <a:stretch/>
        </p:blipFill>
        <p:spPr>
          <a:xfrm>
            <a:off x="5384800" y="1695450"/>
            <a:ext cx="1512887" cy="3952875"/>
          </a:xfrm>
          <a:prstGeom prst="rect">
            <a:avLst/>
          </a:prstGeom>
          <a:noFill/>
          <a:ln>
            <a:noFill/>
          </a:ln>
        </p:spPr>
      </p:pic>
      <p:pic>
        <p:nvPicPr>
          <p:cNvPr id="77" name="Google Shape;77;p14"/>
          <p:cNvPicPr preferRelativeResize="0"/>
          <p:nvPr/>
        </p:nvPicPr>
        <p:blipFill rotWithShape="1">
          <a:blip r:embed="rId6">
            <a:alphaModFix/>
          </a:blip>
          <a:srcRect b="0" l="0" r="0" t="0"/>
          <a:stretch/>
        </p:blipFill>
        <p:spPr>
          <a:xfrm>
            <a:off x="6337300" y="1565275"/>
            <a:ext cx="2089150" cy="443071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1" name="Shape 81"/>
        <p:cNvGrpSpPr/>
        <p:nvPr/>
      </p:nvGrpSpPr>
      <p:grpSpPr>
        <a:xfrm>
          <a:off x="0" y="0"/>
          <a:ext cx="0" cy="0"/>
          <a:chOff x="0" y="0"/>
          <a:chExt cx="0" cy="0"/>
        </a:xfrm>
      </p:grpSpPr>
      <p:sp>
        <p:nvSpPr>
          <p:cNvPr id="82" name="Google Shape;82;gb632770cdf_0_358"/>
          <p:cNvSpPr txBox="1"/>
          <p:nvPr/>
        </p:nvSpPr>
        <p:spPr>
          <a:xfrm>
            <a:off x="312975" y="3177850"/>
            <a:ext cx="8545500" cy="3408000"/>
          </a:xfrm>
          <a:prstGeom prst="rect">
            <a:avLst/>
          </a:prstGeom>
          <a:solidFill>
            <a:srgbClr val="B6D7A8"/>
          </a:solidFill>
          <a:ln cap="flat" cmpd="sng" w="38100">
            <a:solidFill>
              <a:srgbClr val="38761D"/>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t/>
            </a:r>
            <a:endParaRPr sz="1700">
              <a:latin typeface="Amaranth"/>
              <a:ea typeface="Amaranth"/>
              <a:cs typeface="Amaranth"/>
              <a:sym typeface="Amaranth"/>
            </a:endParaRPr>
          </a:p>
          <a:p>
            <a:pPr indent="0" lvl="0" marL="0" rtl="0" algn="ctr">
              <a:spcBef>
                <a:spcPts val="0"/>
              </a:spcBef>
              <a:spcAft>
                <a:spcPts val="0"/>
              </a:spcAft>
              <a:buNone/>
            </a:pPr>
            <a:r>
              <a:rPr lang="en-US" sz="1700">
                <a:latin typeface="Amaranth"/>
                <a:ea typeface="Amaranth"/>
                <a:cs typeface="Amaranth"/>
                <a:sym typeface="Amaranth"/>
              </a:rPr>
              <a:t>Throughout the PowerPoint, you will learn about the reasons for the Viking invasion and key events during their period of time in England. </a:t>
            </a:r>
            <a:r>
              <a:rPr i="1" lang="en-US" sz="1700">
                <a:latin typeface="Amaranth"/>
                <a:ea typeface="Amaranth"/>
                <a:cs typeface="Amaranth"/>
                <a:sym typeface="Amaranth"/>
              </a:rPr>
              <a:t>There seems to be one thing missing</a:t>
            </a:r>
            <a:r>
              <a:rPr lang="en-US" sz="1700">
                <a:latin typeface="Amaranth"/>
                <a:ea typeface="Amaranth"/>
                <a:cs typeface="Amaranth"/>
                <a:sym typeface="Amaranth"/>
              </a:rPr>
              <a:t> - </a:t>
            </a:r>
            <a:r>
              <a:rPr b="1" lang="en-US" sz="1700">
                <a:latin typeface="Amaranth"/>
                <a:ea typeface="Amaranth"/>
                <a:cs typeface="Amaranth"/>
                <a:sym typeface="Amaranth"/>
              </a:rPr>
              <a:t>the dates! </a:t>
            </a:r>
            <a:endParaRPr b="1" sz="1700">
              <a:latin typeface="Amaranth"/>
              <a:ea typeface="Amaranth"/>
              <a:cs typeface="Amaranth"/>
              <a:sym typeface="Amaranth"/>
            </a:endParaRPr>
          </a:p>
          <a:p>
            <a:pPr indent="0" lvl="0" marL="0" rtl="0" algn="ctr">
              <a:spcBef>
                <a:spcPts val="0"/>
              </a:spcBef>
              <a:spcAft>
                <a:spcPts val="0"/>
              </a:spcAft>
              <a:buNone/>
            </a:pPr>
            <a:r>
              <a:t/>
            </a:r>
            <a:endParaRPr sz="1700">
              <a:latin typeface="Amaranth"/>
              <a:ea typeface="Amaranth"/>
              <a:cs typeface="Amaranth"/>
              <a:sym typeface="Amaranth"/>
            </a:endParaRPr>
          </a:p>
          <a:p>
            <a:pPr indent="0" lvl="0" marL="0" rtl="0" algn="ctr">
              <a:spcBef>
                <a:spcPts val="0"/>
              </a:spcBef>
              <a:spcAft>
                <a:spcPts val="0"/>
              </a:spcAft>
              <a:buNone/>
            </a:pPr>
            <a:r>
              <a:rPr lang="en-US" sz="1700">
                <a:latin typeface="Amaranth"/>
                <a:ea typeface="Amaranth"/>
                <a:cs typeface="Amaranth"/>
                <a:sym typeface="Amaranth"/>
              </a:rPr>
              <a:t>Research the events and note down information about them and the date it happened.</a:t>
            </a:r>
            <a:endParaRPr sz="1700">
              <a:latin typeface="Amaranth"/>
              <a:ea typeface="Amaranth"/>
              <a:cs typeface="Amaranth"/>
              <a:sym typeface="Amaranth"/>
            </a:endParaRPr>
          </a:p>
          <a:p>
            <a:pPr indent="0" lvl="0" marL="0" rtl="0" algn="ctr">
              <a:spcBef>
                <a:spcPts val="0"/>
              </a:spcBef>
              <a:spcAft>
                <a:spcPts val="0"/>
              </a:spcAft>
              <a:buNone/>
            </a:pPr>
            <a:r>
              <a:t/>
            </a:r>
            <a:endParaRPr sz="1700">
              <a:latin typeface="Amaranth"/>
              <a:ea typeface="Amaranth"/>
              <a:cs typeface="Amaranth"/>
              <a:sym typeface="Amaranth"/>
            </a:endParaRPr>
          </a:p>
          <a:p>
            <a:pPr indent="0" lvl="0" marL="0" rtl="0" algn="ctr">
              <a:spcBef>
                <a:spcPts val="0"/>
              </a:spcBef>
              <a:spcAft>
                <a:spcPts val="0"/>
              </a:spcAft>
              <a:buNone/>
            </a:pPr>
            <a:r>
              <a:rPr lang="en-US" sz="1700">
                <a:latin typeface="Amaranth"/>
                <a:ea typeface="Amaranth"/>
                <a:cs typeface="Amaranth"/>
                <a:sym typeface="Amaranth"/>
              </a:rPr>
              <a:t>You must use these events to create a timeline in your pink book.</a:t>
            </a:r>
            <a:endParaRPr sz="1700">
              <a:latin typeface="Amaranth"/>
              <a:ea typeface="Amaranth"/>
              <a:cs typeface="Amaranth"/>
              <a:sym typeface="Amaranth"/>
            </a:endParaRPr>
          </a:p>
        </p:txBody>
      </p:sp>
      <p:pic>
        <p:nvPicPr>
          <p:cNvPr id="83" name="Google Shape;83;gb632770cdf_0_358"/>
          <p:cNvPicPr preferRelativeResize="0"/>
          <p:nvPr/>
        </p:nvPicPr>
        <p:blipFill>
          <a:blip r:embed="rId4">
            <a:alphaModFix/>
          </a:blip>
          <a:stretch>
            <a:fillRect/>
          </a:stretch>
        </p:blipFill>
        <p:spPr>
          <a:xfrm>
            <a:off x="7610688" y="5157100"/>
            <a:ext cx="1247775" cy="1524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3"/>
                                        </p:tgtEl>
                                        <p:attrNameLst>
                                          <p:attrName>style.visibility</p:attrName>
                                        </p:attrNameLst>
                                      </p:cBhvr>
                                      <p:to>
                                        <p:strVal val="visible"/>
                                      </p:to>
                                    </p:set>
                                    <p:animEffect filter="fade" transition="in">
                                      <p:cBhvr>
                                        <p:cTn dur="1000"/>
                                        <p:tgtEl>
                                          <p:spTgt spid="8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7" name="Shape 87"/>
        <p:cNvGrpSpPr/>
        <p:nvPr/>
      </p:nvGrpSpPr>
      <p:grpSpPr>
        <a:xfrm>
          <a:off x="0" y="0"/>
          <a:ext cx="0" cy="0"/>
          <a:chOff x="0" y="0"/>
          <a:chExt cx="0" cy="0"/>
        </a:xfrm>
      </p:grpSpPr>
      <p:pic>
        <p:nvPicPr>
          <p:cNvPr id="88" name="Google Shape;88;p16"/>
          <p:cNvPicPr preferRelativeResize="0"/>
          <p:nvPr/>
        </p:nvPicPr>
        <p:blipFill rotWithShape="1">
          <a:blip r:embed="rId4">
            <a:alphaModFix/>
          </a:blip>
          <a:srcRect b="0" l="0" r="0" t="0"/>
          <a:stretch/>
        </p:blipFill>
        <p:spPr>
          <a:xfrm>
            <a:off x="0" y="0"/>
            <a:ext cx="9144000" cy="6858000"/>
          </a:xfrm>
          <a:prstGeom prst="rect">
            <a:avLst/>
          </a:prstGeom>
          <a:noFill/>
          <a:ln>
            <a:noFill/>
          </a:ln>
        </p:spPr>
      </p:pic>
      <p:sp>
        <p:nvSpPr>
          <p:cNvPr id="89" name="Google Shape;89;p16"/>
          <p:cNvSpPr txBox="1"/>
          <p:nvPr/>
        </p:nvSpPr>
        <p:spPr>
          <a:xfrm>
            <a:off x="5721350" y="4440237"/>
            <a:ext cx="2840037" cy="1565275"/>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90" name="Google Shape;90;p16"/>
          <p:cNvSpPr/>
          <p:nvPr/>
        </p:nvSpPr>
        <p:spPr>
          <a:xfrm>
            <a:off x="5721350" y="5103812"/>
            <a:ext cx="2624137" cy="2252662"/>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First Viking raid in England occurred.</a:t>
            </a:r>
            <a:endParaRPr/>
          </a:p>
        </p:txBody>
      </p:sp>
      <p:sp>
        <p:nvSpPr>
          <p:cNvPr id="91" name="Google Shape;91;p16"/>
          <p:cNvSpPr/>
          <p:nvPr/>
        </p:nvSpPr>
        <p:spPr>
          <a:xfrm>
            <a:off x="5721350" y="4622800"/>
            <a:ext cx="4057650" cy="225425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5" name="Shape 95"/>
        <p:cNvGrpSpPr/>
        <p:nvPr/>
      </p:nvGrpSpPr>
      <p:grpSpPr>
        <a:xfrm>
          <a:off x="0" y="0"/>
          <a:ext cx="0" cy="0"/>
          <a:chOff x="0" y="0"/>
          <a:chExt cx="0" cy="0"/>
        </a:xfrm>
      </p:grpSpPr>
      <p:grpSp>
        <p:nvGrpSpPr>
          <p:cNvPr id="96" name="Google Shape;96;gb632770cdf_0_207"/>
          <p:cNvGrpSpPr/>
          <p:nvPr/>
        </p:nvGrpSpPr>
        <p:grpSpPr>
          <a:xfrm>
            <a:off x="755674" y="1268402"/>
            <a:ext cx="4122928" cy="4670533"/>
            <a:chOff x="755650" y="1268627"/>
            <a:chExt cx="4122928" cy="4671000"/>
          </a:xfrm>
        </p:grpSpPr>
        <p:sp>
          <p:nvSpPr>
            <p:cNvPr id="97" name="Google Shape;97;gb632770cdf_0_207"/>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98" name="Google Shape;98;gb632770cdf_0_207"/>
            <p:cNvSpPr/>
            <p:nvPr/>
          </p:nvSpPr>
          <p:spPr>
            <a:xfrm>
              <a:off x="820740" y="1967191"/>
              <a:ext cx="29544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The Vikings attack from Norway. They attack the Monastery of Lindisfarne in Northumbria. The following year they attack northern Britain, in what we now call Scotland.</a:t>
              </a:r>
              <a:endParaRPr/>
            </a:p>
          </p:txBody>
        </p:sp>
        <p:sp>
          <p:nvSpPr>
            <p:cNvPr id="99" name="Google Shape;99;gb632770cdf_0_207"/>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3" name="Shape 103"/>
        <p:cNvGrpSpPr/>
        <p:nvPr/>
      </p:nvGrpSpPr>
      <p:grpSpPr>
        <a:xfrm>
          <a:off x="0" y="0"/>
          <a:ext cx="0" cy="0"/>
          <a:chOff x="0" y="0"/>
          <a:chExt cx="0" cy="0"/>
        </a:xfrm>
      </p:grpSpPr>
      <p:grpSp>
        <p:nvGrpSpPr>
          <p:cNvPr id="104" name="Google Shape;104;gb632770cdf_0_214"/>
          <p:cNvGrpSpPr/>
          <p:nvPr/>
        </p:nvGrpSpPr>
        <p:grpSpPr>
          <a:xfrm>
            <a:off x="755674" y="952439"/>
            <a:ext cx="4122928" cy="4671934"/>
            <a:chOff x="755650" y="1268627"/>
            <a:chExt cx="4122928" cy="4671000"/>
          </a:xfrm>
        </p:grpSpPr>
        <p:sp>
          <p:nvSpPr>
            <p:cNvPr id="105" name="Google Shape;105;gb632770cdf_0_214"/>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06" name="Google Shape;106;gb632770cdf_0_214"/>
            <p:cNvSpPr/>
            <p:nvPr/>
          </p:nvSpPr>
          <p:spPr>
            <a:xfrm>
              <a:off x="820740" y="1966954"/>
              <a:ext cx="2844900" cy="22536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The Vikings capture the city of York.</a:t>
              </a:r>
              <a:endParaRPr/>
            </a:p>
          </p:txBody>
        </p:sp>
        <p:sp>
          <p:nvSpPr>
            <p:cNvPr id="107" name="Google Shape;107;gb632770cdf_0_214"/>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08" name="Google Shape;108;gb632770cdf_0_214"/>
          <p:cNvPicPr preferRelativeResize="0"/>
          <p:nvPr/>
        </p:nvPicPr>
        <p:blipFill rotWithShape="1">
          <a:blip r:embed="rId4">
            <a:alphaModFix/>
          </a:blip>
          <a:srcRect b="0" l="0" r="0" t="0"/>
          <a:stretch/>
        </p:blipFill>
        <p:spPr>
          <a:xfrm>
            <a:off x="862012" y="2660650"/>
            <a:ext cx="2806701" cy="1860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2" name="Shape 112"/>
        <p:cNvGrpSpPr/>
        <p:nvPr/>
      </p:nvGrpSpPr>
      <p:grpSpPr>
        <a:xfrm>
          <a:off x="0" y="0"/>
          <a:ext cx="0" cy="0"/>
          <a:chOff x="0" y="0"/>
          <a:chExt cx="0" cy="0"/>
        </a:xfrm>
      </p:grpSpPr>
      <p:grpSp>
        <p:nvGrpSpPr>
          <p:cNvPr id="113" name="Google Shape;113;gb632770cdf_0_222"/>
          <p:cNvGrpSpPr/>
          <p:nvPr/>
        </p:nvGrpSpPr>
        <p:grpSpPr>
          <a:xfrm>
            <a:off x="755674" y="1268402"/>
            <a:ext cx="4122928" cy="4670533"/>
            <a:chOff x="755650" y="1268627"/>
            <a:chExt cx="4122928" cy="4671000"/>
          </a:xfrm>
        </p:grpSpPr>
        <p:sp>
          <p:nvSpPr>
            <p:cNvPr id="114" name="Google Shape;114;gb632770cdf_0_222"/>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5" name="Google Shape;115;gb632770cdf_0_222"/>
            <p:cNvSpPr/>
            <p:nvPr/>
          </p:nvSpPr>
          <p:spPr>
            <a:xfrm>
              <a:off x="820740" y="1967191"/>
              <a:ext cx="30195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Wessex is the last Anglo-Saxon kingdom.</a:t>
              </a:r>
              <a:endParaRPr/>
            </a:p>
          </p:txBody>
        </p:sp>
        <p:sp>
          <p:nvSpPr>
            <p:cNvPr id="116" name="Google Shape;116;gb632770cdf_0_222"/>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17" name="Google Shape;117;gb632770cdf_0_222"/>
          <p:cNvPicPr preferRelativeResize="0"/>
          <p:nvPr/>
        </p:nvPicPr>
        <p:blipFill rotWithShape="1">
          <a:blip r:embed="rId4">
            <a:alphaModFix/>
          </a:blip>
          <a:srcRect b="0" l="0" r="0" t="0"/>
          <a:stretch/>
        </p:blipFill>
        <p:spPr>
          <a:xfrm>
            <a:off x="1100137" y="3138487"/>
            <a:ext cx="2330450" cy="154781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1" name="Shape 121"/>
        <p:cNvGrpSpPr/>
        <p:nvPr/>
      </p:nvGrpSpPr>
      <p:grpSpPr>
        <a:xfrm>
          <a:off x="0" y="0"/>
          <a:ext cx="0" cy="0"/>
          <a:chOff x="0" y="0"/>
          <a:chExt cx="0" cy="0"/>
        </a:xfrm>
      </p:grpSpPr>
      <p:grpSp>
        <p:nvGrpSpPr>
          <p:cNvPr id="122" name="Google Shape;122;gb632770cdf_0_230"/>
          <p:cNvGrpSpPr/>
          <p:nvPr/>
        </p:nvGrpSpPr>
        <p:grpSpPr>
          <a:xfrm>
            <a:off x="755674" y="1268402"/>
            <a:ext cx="4122928" cy="4670533"/>
            <a:chOff x="755650" y="1268627"/>
            <a:chExt cx="4122928" cy="4671000"/>
          </a:xfrm>
        </p:grpSpPr>
        <p:sp>
          <p:nvSpPr>
            <p:cNvPr id="123" name="Google Shape;123;gb632770cdf_0_230"/>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24" name="Google Shape;124;gb632770cdf_0_230"/>
            <p:cNvSpPr/>
            <p:nvPr/>
          </p:nvSpPr>
          <p:spPr>
            <a:xfrm>
              <a:off x="820740" y="1967191"/>
              <a:ext cx="26241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Alfred the Great becomes King of Wessex. He drives the invading Vikings from the south but they stay in the north and the east.</a:t>
              </a:r>
              <a:endParaRPr/>
            </a:p>
          </p:txBody>
        </p:sp>
        <p:sp>
          <p:nvSpPr>
            <p:cNvPr id="125" name="Google Shape;125;gb632770cdf_0_230"/>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9" name="Shape 129"/>
        <p:cNvGrpSpPr/>
        <p:nvPr/>
      </p:nvGrpSpPr>
      <p:grpSpPr>
        <a:xfrm>
          <a:off x="0" y="0"/>
          <a:ext cx="0" cy="0"/>
          <a:chOff x="0" y="0"/>
          <a:chExt cx="0" cy="0"/>
        </a:xfrm>
      </p:grpSpPr>
      <p:grpSp>
        <p:nvGrpSpPr>
          <p:cNvPr id="130" name="Google Shape;130;gb632770cdf_0_237"/>
          <p:cNvGrpSpPr/>
          <p:nvPr/>
        </p:nvGrpSpPr>
        <p:grpSpPr>
          <a:xfrm>
            <a:off x="755674" y="1268402"/>
            <a:ext cx="4122928" cy="4670533"/>
            <a:chOff x="755650" y="1268627"/>
            <a:chExt cx="4122928" cy="4671000"/>
          </a:xfrm>
        </p:grpSpPr>
        <p:sp>
          <p:nvSpPr>
            <p:cNvPr id="131" name="Google Shape;131;gb632770cdf_0_237"/>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32" name="Google Shape;132;gb632770cdf_0_237"/>
            <p:cNvSpPr/>
            <p:nvPr/>
          </p:nvSpPr>
          <p:spPr>
            <a:xfrm>
              <a:off x="820740" y="1967191"/>
              <a:ext cx="26241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By this time, the Vikings had settled permanently in England, overran Wessex and forced King Alfred into hiding.</a:t>
              </a:r>
              <a:endParaRPr/>
            </a:p>
          </p:txBody>
        </p:sp>
        <p:sp>
          <p:nvSpPr>
            <p:cNvPr id="133" name="Google Shape;133;gb632770cdf_0_237"/>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34" name="Google Shape;134;gb632770cdf_0_237"/>
          <p:cNvPicPr preferRelativeResize="0"/>
          <p:nvPr/>
        </p:nvPicPr>
        <p:blipFill rotWithShape="1">
          <a:blip r:embed="rId4">
            <a:alphaModFix/>
          </a:blip>
          <a:srcRect b="0" l="0" r="0" t="0"/>
          <a:stretch/>
        </p:blipFill>
        <p:spPr>
          <a:xfrm>
            <a:off x="998537" y="4608512"/>
            <a:ext cx="2533650" cy="10922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8" name="Shape 138"/>
        <p:cNvGrpSpPr/>
        <p:nvPr/>
      </p:nvGrpSpPr>
      <p:grpSpPr>
        <a:xfrm>
          <a:off x="0" y="0"/>
          <a:ext cx="0" cy="0"/>
          <a:chOff x="0" y="0"/>
          <a:chExt cx="0" cy="0"/>
        </a:xfrm>
      </p:grpSpPr>
      <p:grpSp>
        <p:nvGrpSpPr>
          <p:cNvPr id="139" name="Google Shape;139;gb632770cdf_0_245"/>
          <p:cNvGrpSpPr/>
          <p:nvPr/>
        </p:nvGrpSpPr>
        <p:grpSpPr>
          <a:xfrm>
            <a:off x="903311" y="847665"/>
            <a:ext cx="4122928" cy="5244824"/>
            <a:chOff x="755650" y="1268627"/>
            <a:chExt cx="4122928" cy="5244300"/>
          </a:xfrm>
        </p:grpSpPr>
        <p:sp>
          <p:nvSpPr>
            <p:cNvPr id="140" name="Google Shape;140;gb632770cdf_0_245"/>
            <p:cNvSpPr txBox="1"/>
            <p:nvPr/>
          </p:nvSpPr>
          <p:spPr>
            <a:xfrm>
              <a:off x="755650" y="1268627"/>
              <a:ext cx="3019500" cy="52443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1" name="Google Shape;141;gb632770cdf_0_245"/>
            <p:cNvSpPr/>
            <p:nvPr/>
          </p:nvSpPr>
          <p:spPr>
            <a:xfrm>
              <a:off x="820739" y="1860678"/>
              <a:ext cx="2829000" cy="22524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King Alfred agrees to a treaty with the Vikings. Alfred keeps the west and the Vikings are given the east which is later known as ‘Danelaw’.</a:t>
              </a:r>
              <a:endParaRPr/>
            </a:p>
          </p:txBody>
        </p:sp>
        <p:sp>
          <p:nvSpPr>
            <p:cNvPr id="142" name="Google Shape;142;gb632770cdf_0_245"/>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43" name="Google Shape;143;gb632770cdf_0_245"/>
          <p:cNvPicPr preferRelativeResize="0"/>
          <p:nvPr/>
        </p:nvPicPr>
        <p:blipFill rotWithShape="1">
          <a:blip r:embed="rId4">
            <a:alphaModFix/>
          </a:blip>
          <a:srcRect b="0" l="0" r="0" t="5168"/>
          <a:stretch/>
        </p:blipFill>
        <p:spPr>
          <a:xfrm>
            <a:off x="1187450" y="3857625"/>
            <a:ext cx="2392362" cy="214471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7" name="Shape 147"/>
        <p:cNvGrpSpPr/>
        <p:nvPr/>
      </p:nvGrpSpPr>
      <p:grpSpPr>
        <a:xfrm>
          <a:off x="0" y="0"/>
          <a:ext cx="0" cy="0"/>
          <a:chOff x="0" y="0"/>
          <a:chExt cx="0" cy="0"/>
        </a:xfrm>
      </p:grpSpPr>
      <p:grpSp>
        <p:nvGrpSpPr>
          <p:cNvPr id="148" name="Google Shape;148;gb632770cdf_0_253"/>
          <p:cNvGrpSpPr/>
          <p:nvPr/>
        </p:nvGrpSpPr>
        <p:grpSpPr>
          <a:xfrm>
            <a:off x="755674" y="1268402"/>
            <a:ext cx="4122928" cy="4670533"/>
            <a:chOff x="755650" y="1268627"/>
            <a:chExt cx="4122928" cy="4671000"/>
          </a:xfrm>
        </p:grpSpPr>
        <p:sp>
          <p:nvSpPr>
            <p:cNvPr id="149" name="Google Shape;149;gb632770cdf_0_253"/>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50" name="Google Shape;150;gb632770cdf_0_253"/>
            <p:cNvSpPr/>
            <p:nvPr/>
          </p:nvSpPr>
          <p:spPr>
            <a:xfrm>
              <a:off x="820740" y="1967191"/>
              <a:ext cx="26241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The Vikings establish rule over northern Scotland</a:t>
              </a:r>
              <a:endParaRPr/>
            </a:p>
          </p:txBody>
        </p:sp>
        <p:sp>
          <p:nvSpPr>
            <p:cNvPr id="151" name="Google Shape;151;gb632770cdf_0_253"/>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52" name="Google Shape;152;gb632770cdf_0_253"/>
          <p:cNvPicPr preferRelativeResize="0"/>
          <p:nvPr/>
        </p:nvPicPr>
        <p:blipFill rotWithShape="1">
          <a:blip r:embed="rId4">
            <a:alphaModFix/>
          </a:blip>
          <a:srcRect b="0" l="0" r="0" t="0"/>
          <a:stretch/>
        </p:blipFill>
        <p:spPr>
          <a:xfrm>
            <a:off x="998537" y="3603625"/>
            <a:ext cx="2533650" cy="109378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6" name="Shape 156"/>
        <p:cNvGrpSpPr/>
        <p:nvPr/>
      </p:nvGrpSpPr>
      <p:grpSpPr>
        <a:xfrm>
          <a:off x="0" y="0"/>
          <a:ext cx="0" cy="0"/>
          <a:chOff x="0" y="0"/>
          <a:chExt cx="0" cy="0"/>
        </a:xfrm>
      </p:grpSpPr>
      <p:grpSp>
        <p:nvGrpSpPr>
          <p:cNvPr id="157" name="Google Shape;157;gb632770cdf_0_261"/>
          <p:cNvGrpSpPr/>
          <p:nvPr/>
        </p:nvGrpSpPr>
        <p:grpSpPr>
          <a:xfrm>
            <a:off x="755674" y="1268402"/>
            <a:ext cx="4122928" cy="4670533"/>
            <a:chOff x="755650" y="1268627"/>
            <a:chExt cx="4122928" cy="4671000"/>
          </a:xfrm>
        </p:grpSpPr>
        <p:sp>
          <p:nvSpPr>
            <p:cNvPr id="158" name="Google Shape;158;gb632770cdf_0_261"/>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59" name="Google Shape;159;gb632770cdf_0_261"/>
            <p:cNvSpPr/>
            <p:nvPr/>
          </p:nvSpPr>
          <p:spPr>
            <a:xfrm>
              <a:off x="820740" y="1967191"/>
              <a:ext cx="28035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The last Viking King of Jorvick (York), Eric Bloodaxe, is forced out of York.</a:t>
              </a:r>
              <a:endParaRPr/>
            </a:p>
          </p:txBody>
        </p:sp>
        <p:sp>
          <p:nvSpPr>
            <p:cNvPr id="160" name="Google Shape;160;gb632770cdf_0_261"/>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61" name="Google Shape;161;gb632770cdf_0_261"/>
          <p:cNvPicPr preferRelativeResize="0"/>
          <p:nvPr/>
        </p:nvPicPr>
        <p:blipFill rotWithShape="1">
          <a:blip r:embed="rId4">
            <a:alphaModFix/>
          </a:blip>
          <a:srcRect b="0" l="0" r="0" t="0"/>
          <a:stretch/>
        </p:blipFill>
        <p:spPr>
          <a:xfrm>
            <a:off x="1185862" y="3603625"/>
            <a:ext cx="2159000" cy="2190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5" name="Shape 165"/>
        <p:cNvGrpSpPr/>
        <p:nvPr/>
      </p:nvGrpSpPr>
      <p:grpSpPr>
        <a:xfrm>
          <a:off x="0" y="0"/>
          <a:ext cx="0" cy="0"/>
          <a:chOff x="0" y="0"/>
          <a:chExt cx="0" cy="0"/>
        </a:xfrm>
      </p:grpSpPr>
      <p:grpSp>
        <p:nvGrpSpPr>
          <p:cNvPr id="166" name="Google Shape;166;gb632770cdf_0_269"/>
          <p:cNvGrpSpPr/>
          <p:nvPr/>
        </p:nvGrpSpPr>
        <p:grpSpPr>
          <a:xfrm>
            <a:off x="755674" y="1268402"/>
            <a:ext cx="4122928" cy="4670533"/>
            <a:chOff x="755650" y="1268627"/>
            <a:chExt cx="4122928" cy="4671000"/>
          </a:xfrm>
        </p:grpSpPr>
        <p:sp>
          <p:nvSpPr>
            <p:cNvPr id="167" name="Google Shape;167;gb632770cdf_0_269"/>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8" name="Google Shape;168;gb632770cdf_0_269"/>
            <p:cNvSpPr/>
            <p:nvPr/>
          </p:nvSpPr>
          <p:spPr>
            <a:xfrm>
              <a:off x="820740" y="1967191"/>
              <a:ext cx="28035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King Sven of Denmark and his son Cnut sail up the rivers Humber and Trent to claim the throne in Danelaw and Ethelred, the Saxon King, flees abroad. </a:t>
              </a:r>
              <a:endParaRPr/>
            </a:p>
          </p:txBody>
        </p:sp>
        <p:sp>
          <p:nvSpPr>
            <p:cNvPr id="169" name="Google Shape;169;gb632770cdf_0_269"/>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70" name="Google Shape;170;gb632770cdf_0_269"/>
          <p:cNvPicPr preferRelativeResize="0"/>
          <p:nvPr/>
        </p:nvPicPr>
        <p:blipFill rotWithShape="1">
          <a:blip r:embed="rId4">
            <a:alphaModFix/>
          </a:blip>
          <a:srcRect b="38949" l="0" r="0" t="0"/>
          <a:stretch/>
        </p:blipFill>
        <p:spPr>
          <a:xfrm flipH="1">
            <a:off x="4653650" y="3546801"/>
            <a:ext cx="1204900" cy="929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1000"/>
                                        <p:tgtEl>
                                          <p:spTgt spid="1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4" name="Shape 174"/>
        <p:cNvGrpSpPr/>
        <p:nvPr/>
      </p:nvGrpSpPr>
      <p:grpSpPr>
        <a:xfrm>
          <a:off x="0" y="0"/>
          <a:ext cx="0" cy="0"/>
          <a:chOff x="0" y="0"/>
          <a:chExt cx="0" cy="0"/>
        </a:xfrm>
      </p:grpSpPr>
      <p:grpSp>
        <p:nvGrpSpPr>
          <p:cNvPr id="175" name="Google Shape;175;gb632770cdf_0_276"/>
          <p:cNvGrpSpPr/>
          <p:nvPr/>
        </p:nvGrpSpPr>
        <p:grpSpPr>
          <a:xfrm>
            <a:off x="755674" y="1268402"/>
            <a:ext cx="4122928" cy="4670533"/>
            <a:chOff x="755650" y="1268627"/>
            <a:chExt cx="4122928" cy="4671000"/>
          </a:xfrm>
        </p:grpSpPr>
        <p:sp>
          <p:nvSpPr>
            <p:cNvPr id="176" name="Google Shape;176;gb632770cdf_0_276"/>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77" name="Google Shape;177;gb632770cdf_0_276"/>
            <p:cNvSpPr/>
            <p:nvPr/>
          </p:nvSpPr>
          <p:spPr>
            <a:xfrm>
              <a:off x="820740" y="1967191"/>
              <a:ext cx="28035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King Sven dies and Ethelred returns to rule England again.</a:t>
              </a:r>
              <a:endParaRPr/>
            </a:p>
          </p:txBody>
        </p:sp>
        <p:sp>
          <p:nvSpPr>
            <p:cNvPr id="178" name="Google Shape;178;gb632770cdf_0_276"/>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pic>
        <p:nvPicPr>
          <p:cNvPr id="179" name="Google Shape;179;gb632770cdf_0_276"/>
          <p:cNvPicPr preferRelativeResize="0"/>
          <p:nvPr/>
        </p:nvPicPr>
        <p:blipFill rotWithShape="1">
          <a:blip r:embed="rId4">
            <a:alphaModFix/>
          </a:blip>
          <a:srcRect b="0" l="0" r="0" t="0"/>
          <a:stretch/>
        </p:blipFill>
        <p:spPr>
          <a:xfrm>
            <a:off x="923925" y="3292475"/>
            <a:ext cx="2682875" cy="202088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3" name="Shape 183"/>
        <p:cNvGrpSpPr/>
        <p:nvPr/>
      </p:nvGrpSpPr>
      <p:grpSpPr>
        <a:xfrm>
          <a:off x="0" y="0"/>
          <a:ext cx="0" cy="0"/>
          <a:chOff x="0" y="0"/>
          <a:chExt cx="0" cy="0"/>
        </a:xfrm>
      </p:grpSpPr>
      <p:grpSp>
        <p:nvGrpSpPr>
          <p:cNvPr id="184" name="Google Shape;184;gb632770cdf_0_284"/>
          <p:cNvGrpSpPr/>
          <p:nvPr/>
        </p:nvGrpSpPr>
        <p:grpSpPr>
          <a:xfrm>
            <a:off x="755674" y="1268402"/>
            <a:ext cx="4122928" cy="4670533"/>
            <a:chOff x="755650" y="1268627"/>
            <a:chExt cx="4122928" cy="4671000"/>
          </a:xfrm>
        </p:grpSpPr>
        <p:sp>
          <p:nvSpPr>
            <p:cNvPr id="185" name="Google Shape;185;gb632770cdf_0_284"/>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86" name="Google Shape;186;gb632770cdf_0_284"/>
            <p:cNvSpPr/>
            <p:nvPr/>
          </p:nvSpPr>
          <p:spPr>
            <a:xfrm>
              <a:off x="820740" y="1967191"/>
              <a:ext cx="28035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King Ethelred dies. His son, Edmund Ironside, becomes king for a few months until he also dies.</a:t>
              </a:r>
              <a:endParaRPr/>
            </a:p>
            <a:p>
              <a:pPr indent="0" lvl="0" marL="0" marR="0" rtl="0" algn="l">
                <a:lnSpc>
                  <a:spcPct val="90000"/>
                </a:lnSpc>
                <a:spcBef>
                  <a:spcPts val="1000"/>
                </a:spcBef>
                <a:spcAft>
                  <a:spcPts val="0"/>
                </a:spcAft>
                <a:buClr>
                  <a:srgbClr val="1C1C1C"/>
                </a:buClr>
                <a:buSzPts val="2400"/>
                <a:buFont typeface="NTR"/>
                <a:buNone/>
              </a:pPr>
              <a:r>
                <a:rPr b="0" i="0" lang="en-US" sz="2400" u="none">
                  <a:solidFill>
                    <a:srgbClr val="1C1C1C"/>
                  </a:solidFill>
                  <a:latin typeface="NTR"/>
                  <a:ea typeface="NTR"/>
                  <a:cs typeface="NTR"/>
                  <a:sym typeface="NTR"/>
                </a:rPr>
                <a:t>Cnut becomes King of the Danes and King of England.</a:t>
              </a:r>
              <a:endParaRPr/>
            </a:p>
          </p:txBody>
        </p:sp>
        <p:sp>
          <p:nvSpPr>
            <p:cNvPr id="187" name="Google Shape;187;gb632770cdf_0_284"/>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1" name="Shape 191"/>
        <p:cNvGrpSpPr/>
        <p:nvPr/>
      </p:nvGrpSpPr>
      <p:grpSpPr>
        <a:xfrm>
          <a:off x="0" y="0"/>
          <a:ext cx="0" cy="0"/>
          <a:chOff x="0" y="0"/>
          <a:chExt cx="0" cy="0"/>
        </a:xfrm>
      </p:grpSpPr>
      <p:grpSp>
        <p:nvGrpSpPr>
          <p:cNvPr id="192" name="Google Shape;192;gb632770cdf_0_291"/>
          <p:cNvGrpSpPr/>
          <p:nvPr/>
        </p:nvGrpSpPr>
        <p:grpSpPr>
          <a:xfrm>
            <a:off x="755674" y="1268402"/>
            <a:ext cx="4122928" cy="4670533"/>
            <a:chOff x="755650" y="1268627"/>
            <a:chExt cx="4122928" cy="4671000"/>
          </a:xfrm>
        </p:grpSpPr>
        <p:sp>
          <p:nvSpPr>
            <p:cNvPr id="193" name="Google Shape;193;gb632770cdf_0_291"/>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94" name="Google Shape;194;gb632770cdf_0_291"/>
            <p:cNvSpPr/>
            <p:nvPr/>
          </p:nvSpPr>
          <p:spPr>
            <a:xfrm>
              <a:off x="820740" y="1967191"/>
              <a:ext cx="29544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King Cnut dies. His sons Harold Harefoot and Hardicanute share the ruling of England. Harold dies in 1040 and Hardicanute becomes the sole ruler of England.</a:t>
              </a:r>
              <a:endParaRPr/>
            </a:p>
          </p:txBody>
        </p:sp>
        <p:sp>
          <p:nvSpPr>
            <p:cNvPr id="195" name="Google Shape;195;gb632770cdf_0_291"/>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9" name="Shape 199"/>
        <p:cNvGrpSpPr/>
        <p:nvPr/>
      </p:nvGrpSpPr>
      <p:grpSpPr>
        <a:xfrm>
          <a:off x="0" y="0"/>
          <a:ext cx="0" cy="0"/>
          <a:chOff x="0" y="0"/>
          <a:chExt cx="0" cy="0"/>
        </a:xfrm>
      </p:grpSpPr>
      <p:grpSp>
        <p:nvGrpSpPr>
          <p:cNvPr id="200" name="Google Shape;200;gb632770cdf_0_298"/>
          <p:cNvGrpSpPr/>
          <p:nvPr/>
        </p:nvGrpSpPr>
        <p:grpSpPr>
          <a:xfrm>
            <a:off x="755674" y="1268402"/>
            <a:ext cx="4122928" cy="4670533"/>
            <a:chOff x="755650" y="1268627"/>
            <a:chExt cx="4122928" cy="4671000"/>
          </a:xfrm>
        </p:grpSpPr>
        <p:sp>
          <p:nvSpPr>
            <p:cNvPr id="201" name="Google Shape;201;gb632770cdf_0_298"/>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202" name="Google Shape;202;gb632770cdf_0_298"/>
            <p:cNvSpPr/>
            <p:nvPr/>
          </p:nvSpPr>
          <p:spPr>
            <a:xfrm>
              <a:off x="820740" y="1967191"/>
              <a:ext cx="29544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Ethelred’s second son, Edward is invited to return from Normandy to become the King of England. Edward was better known as ‘Edward the Confessor’ due to his extreme piety.</a:t>
              </a:r>
              <a:endParaRPr/>
            </a:p>
          </p:txBody>
        </p:sp>
        <p:sp>
          <p:nvSpPr>
            <p:cNvPr id="203" name="Google Shape;203;gb632770cdf_0_298"/>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7" name="Shape 207"/>
        <p:cNvGrpSpPr/>
        <p:nvPr/>
      </p:nvGrpSpPr>
      <p:grpSpPr>
        <a:xfrm>
          <a:off x="0" y="0"/>
          <a:ext cx="0" cy="0"/>
          <a:chOff x="0" y="0"/>
          <a:chExt cx="0" cy="0"/>
        </a:xfrm>
      </p:grpSpPr>
      <p:grpSp>
        <p:nvGrpSpPr>
          <p:cNvPr id="208" name="Google Shape;208;gb632770cdf_0_305"/>
          <p:cNvGrpSpPr/>
          <p:nvPr/>
        </p:nvGrpSpPr>
        <p:grpSpPr>
          <a:xfrm>
            <a:off x="755674" y="1268402"/>
            <a:ext cx="4122928" cy="4670533"/>
            <a:chOff x="755650" y="1268627"/>
            <a:chExt cx="4122928" cy="4671000"/>
          </a:xfrm>
        </p:grpSpPr>
        <p:sp>
          <p:nvSpPr>
            <p:cNvPr id="209" name="Google Shape;209;gb632770cdf_0_305"/>
            <p:cNvSpPr txBox="1"/>
            <p:nvPr/>
          </p:nvSpPr>
          <p:spPr>
            <a:xfrm>
              <a:off x="755650" y="1268627"/>
              <a:ext cx="3019500" cy="46710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210" name="Google Shape;210;gb632770cdf_0_305"/>
            <p:cNvSpPr/>
            <p:nvPr/>
          </p:nvSpPr>
          <p:spPr>
            <a:xfrm>
              <a:off x="820740" y="1967191"/>
              <a:ext cx="2954400" cy="22530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400"/>
                <a:buFont typeface="NTR"/>
                <a:buNone/>
              </a:pPr>
              <a:r>
                <a:rPr b="0" i="0" lang="en-US" sz="2400" u="none">
                  <a:solidFill>
                    <a:srgbClr val="1C1C1C"/>
                  </a:solidFill>
                  <a:latin typeface="NTR"/>
                  <a:ea typeface="NTR"/>
                  <a:cs typeface="NTR"/>
                  <a:sym typeface="NTR"/>
                </a:rPr>
                <a:t>The last Anglo-Saxon king, King Harold, is defeated by William the Conqueror at the Battle of Hastings and Norman Britain begins.</a:t>
              </a:r>
              <a:endParaRPr/>
            </a:p>
          </p:txBody>
        </p:sp>
        <p:sp>
          <p:nvSpPr>
            <p:cNvPr id="211" name="Google Shape;211;gb632770cdf_0_305"/>
            <p:cNvSpPr/>
            <p:nvPr/>
          </p:nvSpPr>
          <p:spPr>
            <a:xfrm>
              <a:off x="820778" y="1350809"/>
              <a:ext cx="40578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6600"/>
                </a:buClr>
                <a:buSzPts val="3200"/>
                <a:buFont typeface="Arial"/>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b632770cdf_0_312"/>
          <p:cNvSpPr/>
          <p:nvPr>
            <p:ph type="title"/>
          </p:nvPr>
        </p:nvSpPr>
        <p:spPr>
          <a:xfrm>
            <a:off x="420687" y="484187"/>
            <a:ext cx="8220000" cy="898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US" sz="3600" u="sng">
                <a:solidFill>
                  <a:srgbClr val="1C1C1C"/>
                </a:solidFill>
                <a:latin typeface="Amaranth"/>
                <a:ea typeface="Amaranth"/>
                <a:cs typeface="Amaranth"/>
                <a:sym typeface="Amaranth"/>
              </a:rPr>
              <a:t>Viking Timeline Activity</a:t>
            </a:r>
            <a:endParaRPr u="sng">
              <a:latin typeface="Amaranth"/>
              <a:ea typeface="Amaranth"/>
              <a:cs typeface="Amaranth"/>
              <a:sym typeface="Amaranth"/>
            </a:endParaRPr>
          </a:p>
        </p:txBody>
      </p:sp>
      <p:sp>
        <p:nvSpPr>
          <p:cNvPr id="217" name="Google Shape;217;gb632770cdf_0_312"/>
          <p:cNvSpPr/>
          <p:nvPr>
            <p:ph idx="1" type="body"/>
          </p:nvPr>
        </p:nvSpPr>
        <p:spPr>
          <a:xfrm>
            <a:off x="1085850" y="1155700"/>
            <a:ext cx="6972300" cy="2273400"/>
          </a:xfrm>
          <a:prstGeom prst="roundRect">
            <a:avLst>
              <a:gd fmla="val 16667" name="adj"/>
            </a:avLst>
          </a:prstGeom>
          <a:noFill/>
          <a:ln>
            <a:noFill/>
          </a:ln>
        </p:spPr>
        <p:txBody>
          <a:bodyPr anchorCtr="0" anchor="t" bIns="252000" lIns="252000" spcFirstLastPara="1" rIns="252000" wrap="square" tIns="252000">
            <a:noAutofit/>
          </a:bodyPr>
          <a:lstStyle/>
          <a:p>
            <a:pPr indent="0" lvl="0" marL="0" marR="0" rtl="0" algn="ctr">
              <a:lnSpc>
                <a:spcPct val="90000"/>
              </a:lnSpc>
              <a:spcBef>
                <a:spcPts val="0"/>
              </a:spcBef>
              <a:spcAft>
                <a:spcPts val="0"/>
              </a:spcAft>
              <a:buClr>
                <a:srgbClr val="1C1C1C"/>
              </a:buClr>
              <a:buSzPts val="1800"/>
              <a:buFont typeface="Arial"/>
              <a:buNone/>
            </a:pPr>
            <a:r>
              <a:rPr i="0" lang="en-US" sz="1800" u="none">
                <a:solidFill>
                  <a:srgbClr val="1C1C1C"/>
                </a:solidFill>
                <a:latin typeface="Amaranth"/>
                <a:ea typeface="Amaranth"/>
                <a:cs typeface="Amaranth"/>
                <a:sym typeface="Amaranth"/>
              </a:rPr>
              <a:t>Your challenge is to create your own Viking Timeline to help you remember and order the important facts about the Vikings.</a:t>
            </a:r>
            <a:endParaRPr>
              <a:latin typeface="Amaranth"/>
              <a:ea typeface="Amaranth"/>
              <a:cs typeface="Amaranth"/>
              <a:sym typeface="Amaranth"/>
            </a:endParaRPr>
          </a:p>
          <a:p>
            <a:pPr indent="0" lvl="0" marL="0" marR="0" rtl="0" algn="ctr">
              <a:lnSpc>
                <a:spcPct val="90000"/>
              </a:lnSpc>
              <a:spcBef>
                <a:spcPts val="1000"/>
              </a:spcBef>
              <a:spcAft>
                <a:spcPts val="0"/>
              </a:spcAft>
              <a:buClr>
                <a:srgbClr val="1C1C1C"/>
              </a:buClr>
              <a:buSzPts val="1800"/>
              <a:buFont typeface="Arial"/>
              <a:buNone/>
            </a:pPr>
            <a:r>
              <a:t/>
            </a:r>
            <a:endParaRPr/>
          </a:p>
          <a:p>
            <a:pPr indent="-114300" lvl="0" marL="228600" marR="0" rtl="0" algn="l">
              <a:lnSpc>
                <a:spcPct val="90000"/>
              </a:lnSpc>
              <a:spcBef>
                <a:spcPts val="1000"/>
              </a:spcBef>
              <a:spcAft>
                <a:spcPts val="0"/>
              </a:spcAft>
              <a:buClr>
                <a:srgbClr val="1C1C1C"/>
              </a:buClr>
              <a:buSzPts val="1800"/>
              <a:buFont typeface="Arial"/>
              <a:buNone/>
            </a:pPr>
            <a:r>
              <a:t/>
            </a:r>
            <a:endParaRPr b="0" i="0" sz="1800" u="none">
              <a:solidFill>
                <a:srgbClr val="1C1C1C"/>
              </a:solidFill>
              <a:latin typeface="NTR"/>
              <a:ea typeface="NTR"/>
              <a:cs typeface="NTR"/>
              <a:sym typeface="NTR"/>
            </a:endParaRPr>
          </a:p>
        </p:txBody>
      </p:sp>
      <p:pic>
        <p:nvPicPr>
          <p:cNvPr id="218" name="Google Shape;218;gb632770cdf_0_312"/>
          <p:cNvPicPr preferRelativeResize="0"/>
          <p:nvPr/>
        </p:nvPicPr>
        <p:blipFill rotWithShape="1">
          <a:blip r:embed="rId3">
            <a:alphaModFix/>
          </a:blip>
          <a:srcRect b="16125" l="14262" r="14104" t="9113"/>
          <a:stretch/>
        </p:blipFill>
        <p:spPr>
          <a:xfrm>
            <a:off x="1357538" y="2275200"/>
            <a:ext cx="6428926" cy="39221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b632770cdf_0_322"/>
          <p:cNvSpPr/>
          <p:nvPr>
            <p:ph type="title"/>
          </p:nvPr>
        </p:nvSpPr>
        <p:spPr>
          <a:xfrm>
            <a:off x="420687" y="484187"/>
            <a:ext cx="8220000" cy="898500"/>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600"/>
              <a:buFont typeface="Arial"/>
              <a:buNone/>
            </a:pPr>
            <a:r>
              <a:rPr i="0" lang="en-US" sz="3600" u="sng">
                <a:solidFill>
                  <a:srgbClr val="1C1C1C"/>
                </a:solidFill>
                <a:latin typeface="Amaranth"/>
                <a:ea typeface="Amaranth"/>
                <a:cs typeface="Amaranth"/>
                <a:sym typeface="Amaranth"/>
              </a:rPr>
              <a:t>Vikings and Kings Extension</a:t>
            </a:r>
            <a:endParaRPr u="sng">
              <a:latin typeface="Amaranth"/>
              <a:ea typeface="Amaranth"/>
              <a:cs typeface="Amaranth"/>
              <a:sym typeface="Amaranth"/>
            </a:endParaRPr>
          </a:p>
        </p:txBody>
      </p:sp>
      <p:sp>
        <p:nvSpPr>
          <p:cNvPr id="224" name="Google Shape;224;gb632770cdf_0_322"/>
          <p:cNvSpPr/>
          <p:nvPr>
            <p:ph idx="1" type="body"/>
          </p:nvPr>
        </p:nvSpPr>
        <p:spPr>
          <a:xfrm>
            <a:off x="1276350" y="1085850"/>
            <a:ext cx="6508800" cy="2271600"/>
          </a:xfrm>
          <a:prstGeom prst="roundRect">
            <a:avLst>
              <a:gd fmla="val 16667" name="adj"/>
            </a:avLst>
          </a:prstGeom>
          <a:noFill/>
          <a:ln>
            <a:noFill/>
          </a:ln>
        </p:spPr>
        <p:txBody>
          <a:bodyPr anchorCtr="0" anchor="t" bIns="252000" lIns="252000" spcFirstLastPara="1" rIns="252000" wrap="square" tIns="252000">
            <a:noAutofit/>
          </a:bodyPr>
          <a:lstStyle/>
          <a:p>
            <a:pPr indent="0" lvl="0" marL="0" marR="0" rtl="0" algn="ctr">
              <a:lnSpc>
                <a:spcPct val="90000"/>
              </a:lnSpc>
              <a:spcBef>
                <a:spcPts val="0"/>
              </a:spcBef>
              <a:spcAft>
                <a:spcPts val="0"/>
              </a:spcAft>
              <a:buClr>
                <a:srgbClr val="1C1C1C"/>
              </a:buClr>
              <a:buSzPts val="1800"/>
              <a:buFont typeface="Arial"/>
              <a:buNone/>
            </a:pPr>
            <a:r>
              <a:rPr i="0" lang="en-US" sz="1800" u="none">
                <a:solidFill>
                  <a:srgbClr val="1C1C1C"/>
                </a:solidFill>
                <a:latin typeface="Amaranth"/>
                <a:ea typeface="Amaranth"/>
                <a:cs typeface="Amaranth"/>
                <a:sym typeface="Amaranth"/>
              </a:rPr>
              <a:t>Who thinks they can act in role as a Viking warrior or an Anglo-Saxon king to answer the questions?</a:t>
            </a:r>
            <a:endParaRPr>
              <a:latin typeface="Amaranth"/>
              <a:ea typeface="Amaranth"/>
              <a:cs typeface="Amaranth"/>
              <a:sym typeface="Amaranth"/>
            </a:endParaRPr>
          </a:p>
          <a:p>
            <a:pPr indent="-114300" lvl="0" marL="228600" marR="0" rtl="0" algn="l">
              <a:lnSpc>
                <a:spcPct val="90000"/>
              </a:lnSpc>
              <a:spcBef>
                <a:spcPts val="1000"/>
              </a:spcBef>
              <a:spcAft>
                <a:spcPts val="0"/>
              </a:spcAft>
              <a:buClr>
                <a:srgbClr val="1C1C1C"/>
              </a:buClr>
              <a:buSzPts val="1800"/>
              <a:buFont typeface="Arial"/>
              <a:buNone/>
            </a:pPr>
            <a:r>
              <a:t/>
            </a:r>
            <a:endParaRPr i="0" sz="1800" u="none">
              <a:solidFill>
                <a:srgbClr val="1C1C1C"/>
              </a:solidFill>
              <a:latin typeface="Amaranth"/>
              <a:ea typeface="Amaranth"/>
              <a:cs typeface="Amaranth"/>
              <a:sym typeface="Amaranth"/>
            </a:endParaRPr>
          </a:p>
        </p:txBody>
      </p:sp>
      <p:grpSp>
        <p:nvGrpSpPr>
          <p:cNvPr id="225" name="Google Shape;225;gb632770cdf_0_322"/>
          <p:cNvGrpSpPr/>
          <p:nvPr/>
        </p:nvGrpSpPr>
        <p:grpSpPr>
          <a:xfrm>
            <a:off x="884236" y="2295502"/>
            <a:ext cx="3508357" cy="3476607"/>
            <a:chOff x="755650" y="1268627"/>
            <a:chExt cx="3019500" cy="4409700"/>
          </a:xfrm>
        </p:grpSpPr>
        <p:sp>
          <p:nvSpPr>
            <p:cNvPr id="226" name="Google Shape;226;gb632770cdf_0_322"/>
            <p:cNvSpPr txBox="1"/>
            <p:nvPr/>
          </p:nvSpPr>
          <p:spPr>
            <a:xfrm>
              <a:off x="755650" y="1268627"/>
              <a:ext cx="3019500" cy="44097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i="0" sz="1800" u="none">
                <a:solidFill>
                  <a:schemeClr val="dk1"/>
                </a:solidFill>
                <a:latin typeface="Amaranth"/>
                <a:ea typeface="Amaranth"/>
                <a:cs typeface="Amaranth"/>
                <a:sym typeface="Amaranth"/>
              </a:endParaRPr>
            </a:p>
          </p:txBody>
        </p:sp>
        <p:sp>
          <p:nvSpPr>
            <p:cNvPr id="227" name="Google Shape;227;gb632770cdf_0_322"/>
            <p:cNvSpPr/>
            <p:nvPr/>
          </p:nvSpPr>
          <p:spPr>
            <a:xfrm>
              <a:off x="755650" y="2498892"/>
              <a:ext cx="3019500" cy="2253000"/>
            </a:xfrm>
            <a:prstGeom prst="roundRect">
              <a:avLst>
                <a:gd fmla="val 558" name="adj"/>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Who are the Vikings?</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Where do you come from?</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When did you come to Britain and why?</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NTR"/>
                <a:buNone/>
              </a:pPr>
              <a:r>
                <a:rPr i="0" lang="en-US" sz="1800" u="none">
                  <a:solidFill>
                    <a:srgbClr val="1C1C1C"/>
                  </a:solidFill>
                  <a:latin typeface="Amaranth"/>
                  <a:ea typeface="Amaranth"/>
                  <a:cs typeface="Amaranth"/>
                  <a:sym typeface="Amaranth"/>
                </a:rPr>
                <a:t>Or can you think of a question of your own?</a:t>
              </a:r>
              <a:endParaRPr>
                <a:latin typeface="Amaranth"/>
                <a:ea typeface="Amaranth"/>
                <a:cs typeface="Amaranth"/>
                <a:sym typeface="Amaranth"/>
              </a:endParaRPr>
            </a:p>
          </p:txBody>
        </p:sp>
        <p:sp>
          <p:nvSpPr>
            <p:cNvPr id="228" name="Google Shape;228;gb632770cdf_0_322"/>
            <p:cNvSpPr/>
            <p:nvPr/>
          </p:nvSpPr>
          <p:spPr>
            <a:xfrm>
              <a:off x="755650" y="1268627"/>
              <a:ext cx="30195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6600"/>
                </a:buClr>
                <a:buSzPts val="2400"/>
                <a:buFont typeface="Arial"/>
                <a:buNone/>
              </a:pPr>
              <a:r>
                <a:rPr i="0" lang="en-US" sz="2400" u="none">
                  <a:solidFill>
                    <a:srgbClr val="FF6600"/>
                  </a:solidFill>
                  <a:latin typeface="Amaranth"/>
                  <a:ea typeface="Amaranth"/>
                  <a:cs typeface="Amaranth"/>
                  <a:sym typeface="Amaranth"/>
                </a:rPr>
                <a:t>Questions for a</a:t>
              </a:r>
              <a:endParaRPr>
                <a:latin typeface="Amaranth"/>
                <a:ea typeface="Amaranth"/>
                <a:cs typeface="Amaranth"/>
                <a:sym typeface="Amaranth"/>
              </a:endParaRPr>
            </a:p>
            <a:p>
              <a:pPr indent="0" lvl="0" marL="0" marR="0" rtl="0" algn="ctr">
                <a:lnSpc>
                  <a:spcPct val="90000"/>
                </a:lnSpc>
                <a:spcBef>
                  <a:spcPts val="1000"/>
                </a:spcBef>
                <a:spcAft>
                  <a:spcPts val="0"/>
                </a:spcAft>
                <a:buClr>
                  <a:srgbClr val="FF6600"/>
                </a:buClr>
                <a:buSzPts val="2400"/>
                <a:buFont typeface="Arial"/>
                <a:buNone/>
              </a:pPr>
              <a:r>
                <a:rPr i="0" lang="en-US" sz="2400" u="none">
                  <a:solidFill>
                    <a:srgbClr val="FF6600"/>
                  </a:solidFill>
                  <a:latin typeface="Amaranth"/>
                  <a:ea typeface="Amaranth"/>
                  <a:cs typeface="Amaranth"/>
                  <a:sym typeface="Amaranth"/>
                </a:rPr>
                <a:t>Viking Warrior</a:t>
              </a:r>
              <a:endParaRPr>
                <a:latin typeface="Amaranth"/>
                <a:ea typeface="Amaranth"/>
                <a:cs typeface="Amaranth"/>
                <a:sym typeface="Amaranth"/>
              </a:endParaRPr>
            </a:p>
          </p:txBody>
        </p:sp>
      </p:grpSp>
      <p:grpSp>
        <p:nvGrpSpPr>
          <p:cNvPr id="229" name="Google Shape;229;gb632770cdf_0_322"/>
          <p:cNvGrpSpPr/>
          <p:nvPr/>
        </p:nvGrpSpPr>
        <p:grpSpPr>
          <a:xfrm>
            <a:off x="4749819" y="2295502"/>
            <a:ext cx="3506847" cy="3476607"/>
            <a:chOff x="755650" y="1268627"/>
            <a:chExt cx="3019500" cy="4409700"/>
          </a:xfrm>
        </p:grpSpPr>
        <p:sp>
          <p:nvSpPr>
            <p:cNvPr id="230" name="Google Shape;230;gb632770cdf_0_322"/>
            <p:cNvSpPr txBox="1"/>
            <p:nvPr/>
          </p:nvSpPr>
          <p:spPr>
            <a:xfrm>
              <a:off x="755650" y="1268627"/>
              <a:ext cx="3019500" cy="4409700"/>
            </a:xfrm>
            <a:prstGeom prst="rect">
              <a:avLst/>
            </a:prstGeom>
            <a:solidFill>
              <a:srgbClr val="C1E082"/>
            </a:solidFill>
            <a:ln cap="flat" cmpd="sng" w="38100">
              <a:solidFill>
                <a:srgbClr val="FF66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i="0" sz="1800" u="none">
                <a:solidFill>
                  <a:schemeClr val="dk1"/>
                </a:solidFill>
                <a:latin typeface="Amaranth"/>
                <a:ea typeface="Amaranth"/>
                <a:cs typeface="Amaranth"/>
                <a:sym typeface="Amaranth"/>
              </a:endParaRPr>
            </a:p>
          </p:txBody>
        </p:sp>
        <p:sp>
          <p:nvSpPr>
            <p:cNvPr id="231" name="Google Shape;231;gb632770cdf_0_322"/>
            <p:cNvSpPr/>
            <p:nvPr/>
          </p:nvSpPr>
          <p:spPr>
            <a:xfrm>
              <a:off x="755650" y="2498892"/>
              <a:ext cx="3019500" cy="2253000"/>
            </a:xfrm>
            <a:prstGeom prst="roundRect">
              <a:avLst>
                <a:gd fmla="val 558" name="adj"/>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Where have these Vikings come from?</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How have you and your people been affected?</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Amaranth"/>
                <a:buAutoNum type="arabicPeriod"/>
              </a:pPr>
              <a:r>
                <a:rPr i="0" lang="en-US" sz="1800" u="none">
                  <a:solidFill>
                    <a:srgbClr val="1C1C1C"/>
                  </a:solidFill>
                  <a:latin typeface="Amaranth"/>
                  <a:ea typeface="Amaranth"/>
                  <a:cs typeface="Amaranth"/>
                  <a:sym typeface="Amaranth"/>
                </a:rPr>
                <a:t>What have the Vikings done?</a:t>
              </a:r>
              <a:endParaRPr>
                <a:latin typeface="Amaranth"/>
                <a:ea typeface="Amaranth"/>
                <a:cs typeface="Amaranth"/>
                <a:sym typeface="Amaranth"/>
              </a:endParaRPr>
            </a:p>
            <a:p>
              <a:pPr indent="-342900" lvl="0" marL="342900" marR="0" rtl="0" algn="l">
                <a:lnSpc>
                  <a:spcPct val="90000"/>
                </a:lnSpc>
                <a:spcBef>
                  <a:spcPts val="1000"/>
                </a:spcBef>
                <a:spcAft>
                  <a:spcPts val="0"/>
                </a:spcAft>
                <a:buClr>
                  <a:srgbClr val="1C1C1C"/>
                </a:buClr>
                <a:buSzPts val="1800"/>
                <a:buFont typeface="NTR"/>
                <a:buNone/>
              </a:pPr>
              <a:r>
                <a:rPr i="0" lang="en-US" sz="1800" u="none">
                  <a:solidFill>
                    <a:srgbClr val="1C1C1C"/>
                  </a:solidFill>
                  <a:latin typeface="Amaranth"/>
                  <a:ea typeface="Amaranth"/>
                  <a:cs typeface="Amaranth"/>
                  <a:sym typeface="Amaranth"/>
                </a:rPr>
                <a:t>Or can you think of a question of your own?</a:t>
              </a:r>
              <a:endParaRPr>
                <a:latin typeface="Amaranth"/>
                <a:ea typeface="Amaranth"/>
                <a:cs typeface="Amaranth"/>
                <a:sym typeface="Amaranth"/>
              </a:endParaRPr>
            </a:p>
          </p:txBody>
        </p:sp>
        <p:sp>
          <p:nvSpPr>
            <p:cNvPr id="232" name="Google Shape;232;gb632770cdf_0_322"/>
            <p:cNvSpPr/>
            <p:nvPr/>
          </p:nvSpPr>
          <p:spPr>
            <a:xfrm>
              <a:off x="755650" y="1268627"/>
              <a:ext cx="3019500" cy="2253300"/>
            </a:xfrm>
            <a:prstGeom prst="roundRect">
              <a:avLst>
                <a:gd fmla="val 558" name="adj"/>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6600"/>
                </a:buClr>
                <a:buSzPts val="2400"/>
                <a:buFont typeface="Arial"/>
                <a:buNone/>
              </a:pPr>
              <a:r>
                <a:rPr i="0" lang="en-US" sz="2400" u="none">
                  <a:solidFill>
                    <a:srgbClr val="FF6600"/>
                  </a:solidFill>
                  <a:latin typeface="Amaranth"/>
                  <a:ea typeface="Amaranth"/>
                  <a:cs typeface="Amaranth"/>
                  <a:sym typeface="Amaranth"/>
                </a:rPr>
                <a:t>Questions for an</a:t>
              </a:r>
              <a:endParaRPr>
                <a:latin typeface="Amaranth"/>
                <a:ea typeface="Amaranth"/>
                <a:cs typeface="Amaranth"/>
                <a:sym typeface="Amaranth"/>
              </a:endParaRPr>
            </a:p>
            <a:p>
              <a:pPr indent="0" lvl="0" marL="0" marR="0" rtl="0" algn="ctr">
                <a:lnSpc>
                  <a:spcPct val="90000"/>
                </a:lnSpc>
                <a:spcBef>
                  <a:spcPts val="1000"/>
                </a:spcBef>
                <a:spcAft>
                  <a:spcPts val="0"/>
                </a:spcAft>
                <a:buClr>
                  <a:srgbClr val="FF6600"/>
                </a:buClr>
                <a:buSzPts val="2400"/>
                <a:buFont typeface="Arial"/>
                <a:buNone/>
              </a:pPr>
              <a:r>
                <a:rPr i="0" lang="en-US" sz="2400" u="none">
                  <a:solidFill>
                    <a:srgbClr val="FF6600"/>
                  </a:solidFill>
                  <a:latin typeface="Amaranth"/>
                  <a:ea typeface="Amaranth"/>
                  <a:cs typeface="Amaranth"/>
                  <a:sym typeface="Amaranth"/>
                </a:rPr>
                <a:t>Anglo-Saxon King</a:t>
              </a:r>
              <a:endParaRPr>
                <a:latin typeface="Amaranth"/>
                <a:ea typeface="Amaranth"/>
                <a:cs typeface="Amaranth"/>
                <a:sym typeface="Amaranth"/>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9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7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2014-10-01T16:09:27Z</dcterms:created>
  <dc:creator>Twinkl</dc:creator>
</cp:coreProperties>
</file>

<file path=docProps/custom.xml><?xml version="1.0" encoding="utf-8"?>
<Properties xmlns="http://schemas.openxmlformats.org/officeDocument/2006/custom-properties" xmlns:vt="http://schemas.openxmlformats.org/officeDocument/2006/docPropsVTypes"/>
</file>