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5"/>
  </p:notesMasterIdLst>
  <p:handoutMasterIdLst>
    <p:handoutMasterId r:id="rId36"/>
  </p:handoutMasterIdLst>
  <p:sldIdLst>
    <p:sldId id="301" r:id="rId4"/>
    <p:sldId id="1098" r:id="rId5"/>
    <p:sldId id="1099" r:id="rId6"/>
    <p:sldId id="446" r:id="rId7"/>
    <p:sldId id="344" r:id="rId8"/>
    <p:sldId id="560" r:id="rId9"/>
    <p:sldId id="453" r:id="rId10"/>
    <p:sldId id="549" r:id="rId11"/>
    <p:sldId id="562" r:id="rId12"/>
    <p:sldId id="561" r:id="rId13"/>
    <p:sldId id="531" r:id="rId14"/>
    <p:sldId id="552" r:id="rId15"/>
    <p:sldId id="553" r:id="rId16"/>
    <p:sldId id="556" r:id="rId17"/>
    <p:sldId id="555" r:id="rId18"/>
    <p:sldId id="554" r:id="rId19"/>
    <p:sldId id="565" r:id="rId20"/>
    <p:sldId id="559" r:id="rId21"/>
    <p:sldId id="540" r:id="rId22"/>
    <p:sldId id="541" r:id="rId23"/>
    <p:sldId id="542" r:id="rId24"/>
    <p:sldId id="543" r:id="rId25"/>
    <p:sldId id="558" r:id="rId26"/>
    <p:sldId id="515" r:id="rId27"/>
    <p:sldId id="527" r:id="rId28"/>
    <p:sldId id="528" r:id="rId29"/>
    <p:sldId id="529" r:id="rId30"/>
    <p:sldId id="557" r:id="rId31"/>
    <p:sldId id="530" r:id="rId32"/>
    <p:sldId id="311" r:id="rId33"/>
    <p:sldId id="377" r:id="rId34"/>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E8F6"/>
    <a:srgbClr val="BA7BCD"/>
    <a:srgbClr val="F8DCF3"/>
    <a:srgbClr val="BC66ED"/>
    <a:srgbClr val="6DE8ED"/>
    <a:srgbClr val="FFFFCC"/>
    <a:srgbClr val="FFD3D6"/>
    <a:srgbClr val="F9E1E3"/>
    <a:srgbClr val="F1B5B9"/>
    <a:srgbClr val="5E84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43" autoAdjust="0"/>
    <p:restoredTop sz="72738" autoAdjust="0"/>
  </p:normalViewPr>
  <p:slideViewPr>
    <p:cSldViewPr snapToGrid="0">
      <p:cViewPr varScale="1">
        <p:scale>
          <a:sx n="42" d="100"/>
          <a:sy n="42" d="100"/>
        </p:scale>
        <p:origin x="1356" y="42"/>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7473-443B-9487-AE0DC3BCFD86}"/>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7473-443B-9487-AE0DC3BCFD86}"/>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62.5</c:v>
                </c:pt>
                <c:pt idx="1">
                  <c:v>37.5</c:v>
                </c:pt>
              </c:numCache>
            </c:numRef>
          </c:val>
          <c:extLst>
            <c:ext xmlns:c16="http://schemas.microsoft.com/office/drawing/2014/chart" uri="{C3380CC4-5D6E-409C-BE32-E72D297353CC}">
              <c16:uniqueId val="{00000004-7473-443B-9487-AE0DC3BCFD86}"/>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27/11/2020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27/11/2020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mentalhealth.org.uk/statistics/mental-health-statistics-most-common-mental-health-problems"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www.nhs.uk/conditions/generalised-anxiety-disorder/symptoms/" TargetMode="External"/><Relationship Id="rId5" Type="http://schemas.openxmlformats.org/officeDocument/2006/relationships/hyperlink" Target="https://www.nhs.uk/conditions/clinical-depression/" TargetMode="External"/><Relationship Id="rId4" Type="http://schemas.openxmlformats.org/officeDocument/2006/relationships/hyperlink" Target="https://www.appliedbehavioranalysisprograms.com/history-autism-treatment/"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safeshare.tv/x/N0-AjP3cFjg" TargetMode="External"/><Relationship Id="rId2" Type="http://schemas.openxmlformats.org/officeDocument/2006/relationships/slide" Target="../slides/slide31.xml"/><Relationship Id="rId1" Type="http://schemas.openxmlformats.org/officeDocument/2006/relationships/notesMaster" Target="../notesMasters/notesMaster1.xml"/><Relationship Id="rId4" Type="http://schemas.openxmlformats.org/officeDocument/2006/relationships/hyperlink" Target="https://www.youtube.com/watch?v=N0-AjP3cFjg&amp;feature=youtu.b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0"/>
              </a:spcBef>
              <a:spcAft>
                <a:spcPts val="0"/>
              </a:spcAft>
            </a:pPr>
            <a:r>
              <a:rPr lang="en-GB" b="1" dirty="0"/>
              <a:t>Full Quote: </a:t>
            </a:r>
            <a:r>
              <a:rPr lang="en-GB" b="0" dirty="0">
                <a:highlight>
                  <a:srgbClr val="FFFF00"/>
                </a:highlight>
              </a:rPr>
              <a:t>“</a:t>
            </a:r>
            <a:r>
              <a:rPr lang="en-GB" b="0" i="0" dirty="0">
                <a:solidFill>
                  <a:srgbClr val="000000"/>
                </a:solidFill>
                <a:effectLst/>
                <a:highlight>
                  <a:srgbClr val="FFFF00"/>
                </a:highlight>
                <a:latin typeface="arial, sans-serif"/>
              </a:rPr>
              <a:t>At Ditch the Label we advocate for a world in which young people are free to be authentically themselves, however, we know from our own support programmes that this often isn't the case. Our own research consistently finds that physical appearance remains the biggest driver of bullying; in 2020 half of all young people told us they have changed or hidden part of who they are to avoid getting abuse from others. </a:t>
            </a:r>
            <a:endParaRPr lang="en-GB" b="0" i="0" dirty="0">
              <a:solidFill>
                <a:srgbClr val="000000"/>
              </a:solidFill>
              <a:effectLst/>
              <a:highlight>
                <a:srgbClr val="FFFF00"/>
              </a:highlight>
              <a:latin typeface="Arial" panose="020B0604020202020204" pitchFamily="34" charset="0"/>
            </a:endParaRPr>
          </a:p>
          <a:p>
            <a:pPr algn="l">
              <a:spcBef>
                <a:spcPts val="0"/>
              </a:spcBef>
              <a:spcAft>
                <a:spcPts val="0"/>
              </a:spcAft>
            </a:pPr>
            <a:r>
              <a:rPr lang="en-GB" b="0" i="0" dirty="0">
                <a:solidFill>
                  <a:srgbClr val="000000"/>
                </a:solidFill>
                <a:effectLst/>
                <a:highlight>
                  <a:srgbClr val="FFFF00"/>
                </a:highlight>
                <a:latin typeface="arial, sans-serif"/>
              </a:rPr>
              <a:t/>
            </a:r>
            <a:br>
              <a:rPr lang="en-GB" b="0" i="0" dirty="0">
                <a:solidFill>
                  <a:srgbClr val="000000"/>
                </a:solidFill>
                <a:effectLst/>
                <a:highlight>
                  <a:srgbClr val="FFFF00"/>
                </a:highlight>
                <a:latin typeface="arial, sans-serif"/>
              </a:rPr>
            </a:br>
            <a:r>
              <a:rPr lang="en-GB" b="0" i="0" dirty="0">
                <a:solidFill>
                  <a:srgbClr val="000000"/>
                </a:solidFill>
                <a:effectLst/>
                <a:highlight>
                  <a:srgbClr val="FFFF00"/>
                </a:highlight>
                <a:latin typeface="arial, sans-serif"/>
              </a:rPr>
              <a:t>The results from the question </a:t>
            </a:r>
            <a:r>
              <a:rPr lang="en-GB" b="0" i="1" dirty="0">
                <a:solidFill>
                  <a:srgbClr val="000000"/>
                </a:solidFill>
                <a:effectLst/>
                <a:highlight>
                  <a:srgbClr val="FFFF00"/>
                </a:highlight>
                <a:latin typeface="arial, sans-serif"/>
              </a:rPr>
              <a:t>"Is it important to fit in at school?"</a:t>
            </a:r>
            <a:r>
              <a:rPr lang="en-GB" b="0" i="0" dirty="0">
                <a:solidFill>
                  <a:srgbClr val="000000"/>
                </a:solidFill>
                <a:effectLst/>
                <a:highlight>
                  <a:srgbClr val="FFFF00"/>
                </a:highlight>
                <a:latin typeface="arial, sans-serif"/>
              </a:rPr>
              <a:t> show how tough this landscape is to navigate, especially in the secondary school environment as young people develop vital friendships whilst still exploring who they are. Often teens will begin to curate an online presence which better represents how they self-identify and if this leads to abuse or bullying it can have a significant impact on self-esteem.</a:t>
            </a:r>
            <a:endParaRPr lang="en-GB" b="0" i="0" dirty="0">
              <a:solidFill>
                <a:srgbClr val="000000"/>
              </a:solidFill>
              <a:effectLst/>
              <a:highlight>
                <a:srgbClr val="FFFF00"/>
              </a:highlight>
              <a:latin typeface="Arial" panose="020B0604020202020204" pitchFamily="34" charset="0"/>
            </a:endParaRPr>
          </a:p>
          <a:p>
            <a:pPr algn="l">
              <a:spcBef>
                <a:spcPts val="0"/>
              </a:spcBef>
              <a:spcAft>
                <a:spcPts val="0"/>
              </a:spcAft>
            </a:pPr>
            <a:r>
              <a:rPr lang="en-GB" b="0" i="0" dirty="0">
                <a:solidFill>
                  <a:srgbClr val="000000"/>
                </a:solidFill>
                <a:effectLst/>
                <a:highlight>
                  <a:srgbClr val="FFFF00"/>
                </a:highlight>
                <a:latin typeface="arial, sans-serif"/>
              </a:rPr>
              <a:t/>
            </a:r>
            <a:br>
              <a:rPr lang="en-GB" b="0" i="0" dirty="0">
                <a:solidFill>
                  <a:srgbClr val="000000"/>
                </a:solidFill>
                <a:effectLst/>
                <a:highlight>
                  <a:srgbClr val="FFFF00"/>
                </a:highlight>
                <a:latin typeface="arial, sans-serif"/>
              </a:rPr>
            </a:br>
            <a:r>
              <a:rPr lang="en-GB" b="0" i="0" dirty="0">
                <a:solidFill>
                  <a:srgbClr val="000000"/>
                </a:solidFill>
                <a:effectLst/>
                <a:highlight>
                  <a:srgbClr val="FFFF00"/>
                </a:highlight>
                <a:latin typeface="arial, sans-serif"/>
              </a:rPr>
              <a:t>Labels can be powerful in how we identify with the world around us and is an integral part of the ongoing fight for true equality; they can also be useful in identifying like-minded people and potential friendships, but if used against us in a negative manner this can be incredibly damaging and potentially lead to feelings of shame. To avoid this and to ensure young people can celebrate who they are, we must listen to, and continue to highlight and centre the voices and lived experiences of young people across education and society to reflect them, their needs and ultimately to make life better for them and our future generations.”</a:t>
            </a:r>
            <a:endParaRPr lang="en-GB" b="1" dirty="0">
              <a:highlight>
                <a:srgbClr val="FFFF00"/>
              </a:highlight>
            </a:endParaRPr>
          </a:p>
          <a:p>
            <a:endParaRPr lang="en-GB" b="1" dirty="0">
              <a:highlight>
                <a:srgbClr val="FFFF00"/>
              </a:highlight>
            </a:endParaRPr>
          </a:p>
          <a:p>
            <a:r>
              <a:rPr lang="en-GB" b="1" dirty="0">
                <a:highlight>
                  <a:srgbClr val="FFFF00"/>
                </a:highlight>
              </a:rPr>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highlight>
                  <a:srgbClr val="FFFF00"/>
                </a:highlight>
              </a:rPr>
              <a:t>StandUp Foundation: </a:t>
            </a:r>
            <a:r>
              <a:rPr lang="en-GB" b="0" dirty="0">
                <a:highlight>
                  <a:srgbClr val="FFFF00"/>
                </a:highlight>
              </a:rPr>
              <a:t>http://www.standupfoundation-uk.org/</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highlight>
                  <a:srgbClr val="FFFF00"/>
                </a:highlight>
              </a:rPr>
              <a:t>Ditch the Label: </a:t>
            </a:r>
            <a:r>
              <a:rPr lang="en-GB" b="0" dirty="0">
                <a:highlight>
                  <a:srgbClr val="FFFF00"/>
                </a:highlight>
              </a:rPr>
              <a:t>https://commons.wikimedia.org/wiki/File:Ditch_the_Label_Logo.png</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highlight>
                  <a:srgbClr val="FFFF00"/>
                </a:highlight>
              </a:rPr>
              <a:t>NSPCC: </a:t>
            </a:r>
            <a:r>
              <a:rPr lang="en-GB" b="0" dirty="0">
                <a:highlight>
                  <a:srgbClr val="FFFF00"/>
                </a:highlight>
              </a:rPr>
              <a:t>https://www.nspcc.org.uk/about-us/contact-us/press-office/</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highlight>
                  <a:srgbClr val="FFFF00"/>
                </a:highlight>
              </a:rPr>
              <a:t>ABA </a:t>
            </a:r>
            <a:r>
              <a:rPr lang="en-GB" b="0" dirty="0">
                <a:highlight>
                  <a:srgbClr val="FFFF00"/>
                </a:highlight>
              </a:rPr>
              <a:t>https://www.ncb.org.uk/about-us/our-specialist-networks/anti-bullying-alliance</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highlight>
                  <a:srgbClr val="FFFF00"/>
                </a:highlight>
              </a:rPr>
              <a:t>Bullying UK:</a:t>
            </a:r>
            <a:r>
              <a:rPr lang="en-GB" b="0" dirty="0">
                <a:highlight>
                  <a:srgbClr val="FFFF00"/>
                </a:highlight>
              </a:rPr>
              <a:t> https://www.bullying.co.uk/general-advice/bullying-at-university/ </a:t>
            </a:r>
          </a:p>
          <a:p>
            <a:endParaRPr lang="en-GB" b="0" dirty="0"/>
          </a:p>
        </p:txBody>
      </p:sp>
      <p:sp>
        <p:nvSpPr>
          <p:cNvPr id="4" name="Slide Number Placeholder 3"/>
          <p:cNvSpPr>
            <a:spLocks noGrp="1"/>
          </p:cNvSpPr>
          <p:nvPr>
            <p:ph type="sldNum" sz="quarter" idx="5"/>
          </p:nvPr>
        </p:nvSpPr>
        <p:spPr/>
        <p:txBody>
          <a:bodyPr/>
          <a:lstStyle/>
          <a:p>
            <a:fld id="{A97D51B6-7CFE-4F54-B5E9-03006769A2F2}" type="slidenum">
              <a:rPr lang="en-GB" smtClean="0"/>
              <a:t>3</a:t>
            </a:fld>
            <a:endParaRPr lang="en-GB"/>
          </a:p>
        </p:txBody>
      </p:sp>
    </p:spTree>
    <p:extLst>
      <p:ext uri="{BB962C8B-B14F-4D97-AF65-F5344CB8AC3E}">
        <p14:creationId xmlns:p14="http://schemas.microsoft.com/office/powerpoint/2010/main" val="3406062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t>Dwayne “The Rock” Johnson: </a:t>
            </a:r>
            <a:r>
              <a:rPr lang="en-GB" dirty="0"/>
              <a:t>https://www.vanityfair.com/style/2020/09/dwayne-the-rock-johnson-family-coronavirus-diagnosis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t>Michael Phelps: </a:t>
            </a:r>
            <a:r>
              <a:rPr lang="en-GB" dirty="0"/>
              <a:t>https://www.biography.com/news/michael-phelp-perfect-body-swimming</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t>Selena Gomez: </a:t>
            </a:r>
            <a:r>
              <a:rPr lang="en-GB" dirty="0"/>
              <a:t>https://time.com/collection/100-most-influential-people-2020/5888461/selena-gomez/</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t>Millie Bobby Brown: </a:t>
            </a:r>
            <a:r>
              <a:rPr lang="en-GB" b="0" dirty="0"/>
              <a:t>https://en.wikipedia.org/wiki/Millie_Bobby_Brown</a:t>
            </a:r>
            <a:endParaRPr lang="en-GB" dirty="0"/>
          </a:p>
          <a:p>
            <a:pPr marL="228600" indent="-228600">
              <a:buFont typeface="+mj-lt"/>
              <a:buAutoNum type="arabicParenR"/>
            </a:pPr>
            <a:r>
              <a:rPr lang="en-GB" b="1" dirty="0"/>
              <a:t>Warwick Davis: </a:t>
            </a:r>
            <a:r>
              <a:rPr lang="en-GB" dirty="0"/>
              <a:t>https://metro.co.uk/2014/02/16/read-warwick-davis-adorable-letter-as-a-13-year-old-to-star-wars-director-george-lucas-4306390/</a:t>
            </a:r>
          </a:p>
          <a:p>
            <a:pPr marL="228600" indent="-228600">
              <a:buFont typeface="+mj-lt"/>
              <a:buAutoNum type="arabicParenR"/>
            </a:pPr>
            <a:r>
              <a:rPr lang="en-GB" b="1" dirty="0"/>
              <a:t>Alex Brooker: </a:t>
            </a:r>
            <a:r>
              <a:rPr lang="en-GB" dirty="0"/>
              <a:t>https://www.theguardian.com/tv-and-radio/2020/jul/02/alex-brooker-interview-disability-and-me</a:t>
            </a:r>
          </a:p>
          <a:p>
            <a:pPr marL="228600" indent="-228600">
              <a:buFont typeface="+mj-lt"/>
              <a:buAutoNum type="arabicParenR"/>
            </a:pPr>
            <a:r>
              <a:rPr lang="en-GB" b="1" dirty="0"/>
              <a:t>Daniel Radcliffe: </a:t>
            </a:r>
            <a:r>
              <a:rPr lang="en-GB" dirty="0"/>
              <a:t>https://www.insider.com/daniel-radcliffe-facts-2019-7</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t>Greta Thunberg: </a:t>
            </a:r>
            <a:r>
              <a:rPr lang="en-GB" dirty="0"/>
              <a:t>https://www.theguardian.com/world/2019/mar/11/greta-thunberg-schoolgirl-climate-change-warrior-some-people-can-let-things-go-i-cant</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dirty="0"/>
              <a:t>Jamie Oliver: </a:t>
            </a:r>
            <a:r>
              <a:rPr lang="en-GB" dirty="0"/>
              <a:t>https://www.theguardian.com/food/2020/aug/03/jamie-oliver-fighting-obesity-chef-uk-diet-turkey-twizzlers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b="1"/>
              <a:t>Will Smith: </a:t>
            </a:r>
            <a:r>
              <a:rPr lang="en-GB"/>
              <a:t>https://www.mentalup.co/blog/famous-people-and-celebrities-with-adhd</a:t>
            </a:r>
          </a:p>
          <a:p>
            <a:pPr marL="228600" indent="-228600">
              <a:buAutoNum type="arabicParenR"/>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1919359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https://idpwd.org/</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1657248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b="0" dirty="0"/>
              <a:t>https://idpwd.org/</a:t>
            </a:r>
          </a:p>
          <a:p>
            <a:pPr marL="228600" indent="-228600">
              <a:buFont typeface="+mj-lt"/>
              <a:buAutoNum type="arabicParenR"/>
            </a:pPr>
            <a:r>
              <a:rPr lang="en-GB" b="0" dirty="0"/>
              <a:t>iStock</a:t>
            </a:r>
          </a:p>
          <a:p>
            <a:pPr marL="228600" indent="-228600">
              <a:buFont typeface="+mj-lt"/>
              <a:buAutoNum type="arabicParenR"/>
            </a:pPr>
            <a:endParaRPr lang="en-GB" b="0" dirty="0"/>
          </a:p>
          <a:p>
            <a:r>
              <a:rPr lang="en-GB" b="1" dirty="0"/>
              <a:t>References</a:t>
            </a:r>
          </a:p>
          <a:p>
            <a:pPr marL="228600" indent="-228600">
              <a:buFont typeface="+mj-lt"/>
              <a:buAutoNum type="arabicParenR"/>
            </a:pPr>
            <a:r>
              <a:rPr lang="en-GB" b="0" dirty="0"/>
              <a:t>https://idpwd.org/</a:t>
            </a:r>
          </a:p>
          <a:p>
            <a:pPr marL="0" indent="0">
              <a:buFont typeface="+mj-lt"/>
              <a:buNone/>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3268778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Icons8 </a:t>
            </a:r>
          </a:p>
          <a:p>
            <a:pPr marL="0" indent="0">
              <a:buNone/>
            </a:pPr>
            <a:endParaRPr lang="en-GB" dirty="0"/>
          </a:p>
          <a:p>
            <a:pPr marL="0" indent="0">
              <a:buNone/>
            </a:pPr>
            <a:r>
              <a:rPr lang="en-GB" b="1" dirty="0"/>
              <a:t>References</a:t>
            </a:r>
          </a:p>
          <a:p>
            <a:pPr marL="228600" indent="-228600">
              <a:buAutoNum type="arabicParenR"/>
            </a:pPr>
            <a:r>
              <a:rPr lang="en-GB" b="0" dirty="0"/>
              <a:t>https://idpwd.org/</a:t>
            </a:r>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2347624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r>
              <a:rPr lang="en-GB" dirty="0"/>
              <a:t>Icons8 </a:t>
            </a:r>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1223168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25647465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Celebrities references on following slides</a:t>
            </a:r>
          </a:p>
          <a:p>
            <a:pPr marL="228600" indent="-228600">
              <a:buAutoNum type="arabicParenR"/>
            </a:pPr>
            <a:r>
              <a:rPr lang="en-GB" dirty="0"/>
              <a:t>https://emojipedia.org/apple/</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14642609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https://www.reddit.com/r/bipolar/comments/fufn21/selena_gomez_just_confirmed_she_was_diagnosed/</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https://emojipedia.org/apple/</a:t>
            </a:r>
          </a:p>
          <a:p>
            <a:pPr marL="228600" indent="-228600">
              <a:buFont typeface="+mj-lt"/>
              <a:buAutoNum type="arabicParenR"/>
            </a:pPr>
            <a:endParaRPr lang="en-GB" dirty="0"/>
          </a:p>
          <a:p>
            <a:pPr marL="0" indent="0">
              <a:buFont typeface="+mj-lt"/>
              <a:buNone/>
            </a:pPr>
            <a:r>
              <a:rPr lang="en-GB" b="1" dirty="0"/>
              <a:t>References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https://www.mayoclinic.org/diseases-conditions/lupus/symptoms-causes/syc-20365789#</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https://www.nhs.uk/conditions/bipolar-disorder/</a:t>
            </a:r>
          </a:p>
          <a:p>
            <a:pPr marL="228600" indent="-228600">
              <a:buFont typeface="+mj-lt"/>
              <a:buAutoNum type="arabicParenR"/>
            </a:pPr>
            <a:r>
              <a:rPr lang="en-GB" dirty="0"/>
              <a:t>https://www.respectability.org/2019/03/women-disabilities-selena-gomez/</a:t>
            </a:r>
          </a:p>
          <a:p>
            <a:pPr marL="228600" indent="-228600">
              <a:buFont typeface="+mj-lt"/>
              <a:buAutoNum type="arabicParenR"/>
            </a:pPr>
            <a:r>
              <a:rPr lang="en-GB" dirty="0"/>
              <a:t>https://www.teenvogue.com/story/selena-gomez-body-shaming-weight-social-media-break</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336825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a:t>
            </a:r>
            <a:r>
              <a:rPr lang="en-GB" dirty="0"/>
              <a:t>: https://www.youtube.com/watch?v=qXHLFvP8ZPA (2:41-4:33)</a:t>
            </a:r>
          </a:p>
          <a:p>
            <a:endParaRPr lang="en-GB" dirty="0"/>
          </a:p>
          <a:p>
            <a:r>
              <a:rPr lang="en-GB" b="1" dirty="0"/>
              <a:t>Images</a:t>
            </a:r>
          </a:p>
          <a:p>
            <a:pPr marL="228600" indent="-228600">
              <a:buAutoNum type="arabicParenR"/>
            </a:pPr>
            <a:r>
              <a:rPr lang="en-GB" b="0" dirty="0"/>
              <a:t>https://www.ft.com/content/befd6ddc-7344-11ea-95fe-fcd274e920ca</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https://emojipedia.org/apple/</a:t>
            </a:r>
            <a:endParaRPr lang="en-GB" b="0" dirty="0"/>
          </a:p>
          <a:p>
            <a:endParaRPr lang="en-GB" b="1" dirty="0"/>
          </a:p>
          <a:p>
            <a:r>
              <a:rPr lang="en-GB" b="1" dirty="0"/>
              <a:t>References</a:t>
            </a:r>
          </a:p>
          <a:p>
            <a:r>
              <a:rPr lang="en-GB" dirty="0"/>
              <a:t>1) https://www.crohnscolitisfoundation.org/sites/default/files/legacy/assets/pdfs/living-with-crohns-disease.pdf</a:t>
            </a:r>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2162830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https://www.refinery29.com/en-gb/2018/04/195361/dwayne-johnson-opens-up-about-depression</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https://emojipedia.org/apple/</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r>
              <a:rPr lang="en-GB" dirty="0">
                <a:hlinkClick r:id="rId3"/>
              </a:rPr>
              <a:t>https://www.mentalhealth.org.uk/statistics/mental-health-statistics-most-common-mental-health-problems</a:t>
            </a:r>
            <a:r>
              <a:rPr lang="en-GB" dirty="0">
                <a:hlinkClick r:id="rId4"/>
              </a:rPr>
              <a:t>https://www.appliedbehavioranalysisprograms.com/history-autism-treatment/</a:t>
            </a:r>
            <a:endParaRPr lang="en-GB" dirty="0"/>
          </a:p>
          <a:p>
            <a:pPr marL="228600" indent="-228600">
              <a:buFont typeface="+mj-lt"/>
              <a:buAutoNum type="arabicParenR"/>
            </a:pPr>
            <a:r>
              <a:rPr lang="en-GB" dirty="0">
                <a:hlinkClick r:id="rId5"/>
              </a:rPr>
              <a:t>https://www.nhs.uk/conditions/clinical-depression/</a:t>
            </a:r>
            <a:r>
              <a:rPr lang="en-GB" dirty="0">
                <a:hlinkClick r:id="rId6"/>
              </a:rPr>
              <a:t>https://www.nhs.uk/conditions/generalised-anxiety-disorder/symptoms/</a:t>
            </a:r>
            <a:endParaRPr lang="en-GB" dirty="0"/>
          </a:p>
          <a:p>
            <a:pPr marL="228600" indent="-228600">
              <a:buFont typeface="+mj-lt"/>
              <a:buAutoNum type="arabicParenR"/>
            </a:pPr>
            <a:r>
              <a:rPr lang="en-GB" dirty="0"/>
              <a:t>https://www.cnbc.com/2018/04/03/dwayne-the-rock-johnson-reveals-how-he-beat-years-of-depression.html</a:t>
            </a:r>
          </a:p>
          <a:p>
            <a:pPr marL="228600" indent="-228600">
              <a:buFont typeface="+mj-lt"/>
              <a:buAutoNum type="arabicParenR"/>
            </a:pPr>
            <a:endParaRPr lang="en-GB" dirty="0"/>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20016952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https://blog.stcloudstate.edu/foundationsforwriting/2019/09/29/greta-thunberg-responds-to-aspergers-critics-its-a-superpower/</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https://emojipedia.org/apple/</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https://www.autism-society.org/what-is/aspergers-syndrome/</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https://www.theguardian.com/environment/2019/sep/02/greta-thunberg-responds-to-aspergers-critics-its-a-superpower</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https://www.theguardian.com/commentisfree/2019/apr/23/greta-thunberg-autism</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39807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https://www.vanityfair.com/hollywood/2016/02/emma-watson-break-from-acting</a:t>
            </a:r>
          </a:p>
          <a:p>
            <a:pPr marL="228600" indent="-228600">
              <a:buFont typeface="+mj-lt"/>
              <a:buAutoNum type="arabicParenR"/>
            </a:pPr>
            <a:r>
              <a:rPr lang="en-GB" dirty="0"/>
              <a:t>https://www.facebook.com/adhdfoundation/photos/emma-watson-has-appeared-in-15-films-gained-straight-as-at-gcse-a-level-and-has-/1608152719433526/</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https://emojipedia.org/apple/</a:t>
            </a:r>
          </a:p>
          <a:p>
            <a:pPr marL="228600" indent="-228600">
              <a:buFont typeface="+mj-lt"/>
              <a:buAutoNum type="arabicParenR"/>
            </a:pPr>
            <a:endParaRPr lang="en-GB" dirty="0"/>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https://www.nhs.uk/conditions/attention-deficit-hyperactivity-disorder-adhd/</a:t>
            </a:r>
          </a:p>
          <a:p>
            <a:pPr marL="228600" indent="-228600">
              <a:buFont typeface="+mj-lt"/>
              <a:buAutoNum type="arabicParenR"/>
            </a:pPr>
            <a:r>
              <a:rPr lang="en-GB" dirty="0"/>
              <a:t>https://www.facebook.com/adhdfoundation/photos/emma-watson-has-appeared-in-15-films-gained-straight-as-at-gcse-a-level-and-has-/1608152719433526/</a:t>
            </a:r>
          </a:p>
          <a:p>
            <a:pPr marL="228600" indent="-228600">
              <a:buFont typeface="+mj-lt"/>
              <a:buAutoNum type="arabicParenR"/>
            </a:pPr>
            <a:r>
              <a:rPr lang="en-GB" dirty="0"/>
              <a:t>https://graziadaily.co.uk/celebrity/news/emma-watson-social-media-private/</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27373802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References/Images:</a:t>
            </a:r>
          </a:p>
          <a:p>
            <a:pPr marL="228600" indent="-228600">
              <a:buAutoNum type="arabicParenR"/>
            </a:pPr>
            <a:r>
              <a:rPr lang="en-GB" dirty="0"/>
              <a:t>https://www.instagram.com/itslololove/?hl=en</a:t>
            </a:r>
          </a:p>
          <a:p>
            <a:pPr marL="228600" indent="-228600">
              <a:buAutoNum type="arabicParenR"/>
            </a:pPr>
            <a:r>
              <a:rPr lang="en-GB" dirty="0"/>
              <a:t>https://www.tiktok.com/@louthecpkid?referer_url=https%3A%2F%2Faccessnow.com%2F&amp;referer_video_id=6826970188114562310</a:t>
            </a:r>
          </a:p>
          <a:p>
            <a:pPr marL="228600" indent="-228600">
              <a:buAutoNum type="arabicParenR"/>
            </a:pPr>
            <a:r>
              <a:rPr lang="en-GB" dirty="0"/>
              <a:t>https://www.tiktok.com/@sarahtoddhammer</a:t>
            </a:r>
          </a:p>
          <a:p>
            <a:pPr marL="228600" indent="-228600">
              <a:buAutoNum type="arabicParenR"/>
            </a:pPr>
            <a:r>
              <a:rPr lang="en-GB" dirty="0"/>
              <a:t>https://www.youtube.com/user/ukcouponing</a:t>
            </a:r>
          </a:p>
          <a:p>
            <a:pPr marL="228600" indent="-228600">
              <a:buAutoNum type="arabicParenR"/>
            </a:pPr>
            <a:r>
              <a:rPr lang="en-GB" dirty="0"/>
              <a:t>https://www.youtube.com/user/thefreylife</a:t>
            </a:r>
          </a:p>
          <a:p>
            <a:pPr marL="228600" indent="-228600">
              <a:buAutoNum type="arabicParenR"/>
            </a:pPr>
            <a:r>
              <a:rPr lang="en-GB" dirty="0"/>
              <a:t>https://accessnow.com/blog/10-tiktok-accounts-breaking-barriers-for-the-disability-community/</a:t>
            </a:r>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3604710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29081993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a:p>
        </p:txBody>
      </p:sp>
    </p:spTree>
    <p:extLst>
      <p:ext uri="{BB962C8B-B14F-4D97-AF65-F5344CB8AC3E}">
        <p14:creationId xmlns:p14="http://schemas.microsoft.com/office/powerpoint/2010/main" val="615765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1443899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15695619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3818251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29583718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*Please Note:</a:t>
            </a:r>
            <a:r>
              <a:rPr lang="en-GB" b="0" dirty="0"/>
              <a:t> All scenarios are fictitious. Any resemblance to real people is purely coincidental. </a:t>
            </a:r>
          </a:p>
          <a:p>
            <a:endParaRPr lang="en-GB" b="0" dirty="0"/>
          </a:p>
          <a:p>
            <a:r>
              <a:rPr lang="en-GB" b="1" dirty="0"/>
              <a:t>Images:</a:t>
            </a:r>
          </a:p>
          <a:p>
            <a:pPr marL="228600" indent="-228600">
              <a:buAutoNum type="arabicParenR"/>
            </a:pPr>
            <a:r>
              <a:rPr lang="en-GB" b="0" dirty="0"/>
              <a:t>iStock</a:t>
            </a:r>
          </a:p>
          <a:p>
            <a:pPr marL="228600" indent="-228600">
              <a:buAutoNum type="arabicParenR"/>
            </a:pPr>
            <a:endParaRPr lang="en-GB" dirty="0"/>
          </a:p>
          <a:p>
            <a:pPr marL="0" indent="0">
              <a:buNone/>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a:p>
        </p:txBody>
      </p:sp>
    </p:spTree>
    <p:extLst>
      <p:ext uri="{BB962C8B-B14F-4D97-AF65-F5344CB8AC3E}">
        <p14:creationId xmlns:p14="http://schemas.microsoft.com/office/powerpoint/2010/main" val="6468536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*Please Note:</a:t>
            </a:r>
            <a:r>
              <a:rPr lang="en-GB" b="0" dirty="0"/>
              <a:t> All scenarios are fictitious. Any resemblance to real people is purely coincidental. </a:t>
            </a:r>
          </a:p>
          <a:p>
            <a:endParaRPr lang="en-GB" b="0" dirty="0"/>
          </a:p>
          <a:p>
            <a:r>
              <a:rPr lang="en-GB" b="1" dirty="0"/>
              <a:t>Images:</a:t>
            </a:r>
          </a:p>
          <a:p>
            <a:pPr marL="228600" indent="-228600">
              <a:buAutoNum type="arabicParenR"/>
            </a:pPr>
            <a:r>
              <a:rPr lang="en-GB" b="0"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36579359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*Please Note:</a:t>
            </a:r>
            <a:r>
              <a:rPr lang="en-GB" b="0" dirty="0"/>
              <a:t> All scenarios are fictitious. Any resemblance to real people is purely coincidental. </a:t>
            </a:r>
          </a:p>
          <a:p>
            <a:endParaRPr lang="en-GB" b="0" dirty="0"/>
          </a:p>
          <a:p>
            <a:r>
              <a:rPr lang="en-GB" b="1" dirty="0"/>
              <a:t>Images:</a:t>
            </a:r>
          </a:p>
          <a:p>
            <a:pPr marL="228600" indent="-228600">
              <a:buAutoNum type="arabicParenR"/>
            </a:pPr>
            <a:r>
              <a:rPr lang="en-GB" b="0" dirty="0"/>
              <a:t>iStock</a:t>
            </a:r>
          </a:p>
          <a:p>
            <a:pPr marL="228600" indent="-228600">
              <a:buAutoNum type="arabicParenR"/>
            </a:pPr>
            <a:endParaRPr lang="en-GB" b="0"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34668008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*Please Note:</a:t>
            </a:r>
            <a:r>
              <a:rPr lang="en-GB" b="0" dirty="0"/>
              <a:t> All scenarios are fictitious. Any resemblance to real people is purely coincidental. </a:t>
            </a:r>
          </a:p>
          <a:p>
            <a:endParaRPr lang="en-GB" b="0" dirty="0"/>
          </a:p>
          <a:p>
            <a:r>
              <a:rPr lang="en-GB" b="1" dirty="0"/>
              <a:t>Images:</a:t>
            </a:r>
          </a:p>
          <a:p>
            <a:pPr marL="228600" indent="-228600">
              <a:buAutoNum type="arabicParenR"/>
            </a:pPr>
            <a:r>
              <a:rPr lang="en-GB" b="0" dirty="0"/>
              <a:t>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31782746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Icons8 – Colour Hand Drawn</a:t>
            </a:r>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4137572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 Career Spotlight: </a:t>
            </a:r>
            <a:r>
              <a:rPr lang="en-GB" b="0" dirty="0"/>
              <a:t>https://www.youtube.com/watch?v=1n_Hr7i70y4</a:t>
            </a:r>
          </a:p>
          <a:p>
            <a:r>
              <a:rPr lang="en-GB" b="1" dirty="0"/>
              <a:t>Alternative Video Link – Learn More: </a:t>
            </a:r>
            <a:r>
              <a:rPr lang="en-GB" dirty="0"/>
              <a:t>https://www.bbc.co.uk/teach/class-clips-video/pshe-ks2-same-but-different/zn87vk7 </a:t>
            </a:r>
          </a:p>
          <a:p>
            <a:endParaRPr lang="en-GB" dirty="0"/>
          </a:p>
          <a:p>
            <a:r>
              <a:rPr lang="en-GB" b="1" dirty="0"/>
              <a:t>Images:</a:t>
            </a:r>
          </a:p>
          <a:p>
            <a:pPr marL="228600" indent="-228600">
              <a:buAutoNum type="arabicParenR"/>
            </a:pPr>
            <a:r>
              <a:rPr lang="en-GB" b="0" dirty="0"/>
              <a:t>https://crowcroftpark.net/blog/2020-04-29-16-13-27-bbc-teach </a:t>
            </a:r>
          </a:p>
          <a:p>
            <a:pPr marL="228600" indent="-228600">
              <a:buAutoNum type="arabicParenR"/>
            </a:pPr>
            <a:r>
              <a:rPr lang="en-GB" b="0" dirty="0"/>
              <a:t>Courtesy of Gina</a:t>
            </a:r>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30373160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30</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b="0" dirty="0"/>
              <a:t>https://www.surveymonkey.co.uk/r/vfs-primary-ks2-IDPWD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3"/>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4"/>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31</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8.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1.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1.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xmlns=""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7288117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7082845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xmlns=""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xmlns=""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4.svg"/><Relationship Id="rId2" Type="http://schemas.openxmlformats.org/officeDocument/2006/relationships/slideLayout" Target="../slideLayouts/slideLayout16.xml"/><Relationship Id="rId16"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1.pn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image" Target="../media/image3.png"/><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image" Target="../media/image2.png"/><Relationship Id="rId2" Type="http://schemas.openxmlformats.org/officeDocument/2006/relationships/slideLayout" Target="../slideLayouts/slideLayout28.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19" Type="http://schemas.openxmlformats.org/officeDocument/2006/relationships/image" Target="../media/image4.svg"/><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6"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7"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8">
            <a:alphaModFix amt="32000"/>
            <a:extLst>
              <a:ext uri="{96DAC541-7B7A-43D3-8B79-37D633B846F1}">
                <asvg:svgBlip xmlns:asvg="http://schemas.microsoft.com/office/drawing/2016/SVG/main" xmlns="" r:embed="rId19"/>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 id="2147483869" r:id="rId13"/>
    <p:sldLayoutId id="2147483870"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xmlns=""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screen">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xmlns=""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cstate="screen">
            <a:alphaModFix amt="50000"/>
            <a:extLst>
              <a:ext uri="{28A0092B-C50C-407E-A947-70E740481C1C}">
                <a14:useLocalDpi xmlns:a14="http://schemas.microsoft.com/office/drawing/2010/main"/>
              </a:ext>
            </a:extLst>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chart" Target="../charts/chart1.xml"/><Relationship Id="rId1" Type="http://schemas.openxmlformats.org/officeDocument/2006/relationships/slideLayout" Target="../slideLayouts/slideLayout14.xml"/><Relationship Id="rId6" Type="http://schemas.openxmlformats.org/officeDocument/2006/relationships/image" Target="../media/image26.svg"/><Relationship Id="rId5" Type="http://schemas.openxmlformats.org/officeDocument/2006/relationships/image" Target="../media/image21.png"/><Relationship Id="rId4" Type="http://schemas.openxmlformats.org/officeDocument/2006/relationships/image" Target="../media/image24.svg"/></Relationships>
</file>

<file path=ppt/slides/_rels/slide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png"/><Relationship Id="rId7" Type="http://schemas.openxmlformats.org/officeDocument/2006/relationships/image" Target="../media/image27.gif"/><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8.jpeg"/><Relationship Id="rId3" Type="http://schemas.openxmlformats.org/officeDocument/2006/relationships/image" Target="../media/image29.pn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notesSlide" Target="../notesSlides/notesSlide2.xml"/><Relationship Id="rId16"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jpeg"/><Relationship Id="rId4" Type="http://schemas.openxmlformats.org/officeDocument/2006/relationships/image" Target="../media/image36.svg"/><Relationship Id="rId9" Type="http://schemas.openxmlformats.org/officeDocument/2006/relationships/image" Target="../media/image34.jpeg"/><Relationship Id="rId14" Type="http://schemas.openxmlformats.org/officeDocument/2006/relationships/image" Target="../media/image39.jpeg"/></Relationships>
</file>

<file path=ppt/slides/_rels/slide5.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7.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58.png"/><Relationship Id="rId18" Type="http://schemas.openxmlformats.org/officeDocument/2006/relationships/image" Target="../media/image61.png"/><Relationship Id="rId3" Type="http://schemas.openxmlformats.org/officeDocument/2006/relationships/image" Target="../media/image53.png"/><Relationship Id="rId7" Type="http://schemas.openxmlformats.org/officeDocument/2006/relationships/image" Target="../media/image55.png"/><Relationship Id="rId12" Type="http://schemas.openxmlformats.org/officeDocument/2006/relationships/image" Target="../media/image69.svg"/><Relationship Id="rId17" Type="http://schemas.openxmlformats.org/officeDocument/2006/relationships/image" Target="../media/image60.png"/><Relationship Id="rId2" Type="http://schemas.openxmlformats.org/officeDocument/2006/relationships/notesSlide" Target="../notesSlides/notesSlide5.xml"/><Relationship Id="rId16" Type="http://schemas.openxmlformats.org/officeDocument/2006/relationships/image" Target="../media/image59.png"/><Relationship Id="rId1" Type="http://schemas.openxmlformats.org/officeDocument/2006/relationships/slideLayout" Target="../slideLayouts/slideLayout1.xml"/><Relationship Id="rId6" Type="http://schemas.openxmlformats.org/officeDocument/2006/relationships/image" Target="../media/image63.svg"/><Relationship Id="rId11" Type="http://schemas.openxmlformats.org/officeDocument/2006/relationships/image" Target="../media/image57.png"/><Relationship Id="rId5" Type="http://schemas.openxmlformats.org/officeDocument/2006/relationships/image" Target="../media/image54.png"/><Relationship Id="rId15" Type="http://schemas.openxmlformats.org/officeDocument/2006/relationships/image" Target="../media/image46.jpeg"/><Relationship Id="rId10" Type="http://schemas.openxmlformats.org/officeDocument/2006/relationships/image" Target="../media/image67.svg"/><Relationship Id="rId4" Type="http://schemas.openxmlformats.org/officeDocument/2006/relationships/image" Target="../media/image61.svg"/><Relationship Id="rId9" Type="http://schemas.openxmlformats.org/officeDocument/2006/relationships/image" Target="../media/image56.png"/><Relationship Id="rId14" Type="http://schemas.openxmlformats.org/officeDocument/2006/relationships/image" Target="../media/image71.svg"/></Relationships>
</file>

<file path=ppt/slides/_rels/slide8.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5.png"/><Relationship Id="rId12" Type="http://schemas.openxmlformats.org/officeDocument/2006/relationships/image" Target="../media/image69.svg"/><Relationship Id="rId17" Type="http://schemas.openxmlformats.org/officeDocument/2006/relationships/image" Target="../media/image63.png"/><Relationship Id="rId2" Type="http://schemas.openxmlformats.org/officeDocument/2006/relationships/notesSlide" Target="../notesSlides/notesSlide6.xml"/><Relationship Id="rId16" Type="http://schemas.openxmlformats.org/officeDocument/2006/relationships/image" Target="../media/image62.png"/><Relationship Id="rId1" Type="http://schemas.openxmlformats.org/officeDocument/2006/relationships/slideLayout" Target="../slideLayouts/slideLayout1.xml"/><Relationship Id="rId6" Type="http://schemas.openxmlformats.org/officeDocument/2006/relationships/image" Target="../media/image63.svg"/><Relationship Id="rId11" Type="http://schemas.openxmlformats.org/officeDocument/2006/relationships/image" Target="../media/image57.png"/><Relationship Id="rId5" Type="http://schemas.openxmlformats.org/officeDocument/2006/relationships/image" Target="../media/image54.png"/><Relationship Id="rId15" Type="http://schemas.openxmlformats.org/officeDocument/2006/relationships/image" Target="../media/image7.png"/><Relationship Id="rId10" Type="http://schemas.openxmlformats.org/officeDocument/2006/relationships/image" Target="../media/image67.svg"/><Relationship Id="rId4" Type="http://schemas.openxmlformats.org/officeDocument/2006/relationships/image" Target="../media/image61.svg"/><Relationship Id="rId9" Type="http://schemas.openxmlformats.org/officeDocument/2006/relationships/image" Target="../media/image56.png"/><Relationship Id="rId14" Type="http://schemas.openxmlformats.org/officeDocument/2006/relationships/image" Target="../media/image71.svg"/></Relationships>
</file>

<file path=ppt/slides/_rels/slide9.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44.png"/><Relationship Id="rId18" Type="http://schemas.openxmlformats.org/officeDocument/2006/relationships/image" Target="../media/image50.png"/><Relationship Id="rId3" Type="http://schemas.openxmlformats.org/officeDocument/2006/relationships/image" Target="../media/image53.png"/><Relationship Id="rId21" Type="http://schemas.openxmlformats.org/officeDocument/2006/relationships/image" Target="../media/image71.svg"/><Relationship Id="rId7" Type="http://schemas.openxmlformats.org/officeDocument/2006/relationships/image" Target="../media/image55.png"/><Relationship Id="rId12" Type="http://schemas.openxmlformats.org/officeDocument/2006/relationships/image" Target="../media/image69.svg"/><Relationship Id="rId17" Type="http://schemas.openxmlformats.org/officeDocument/2006/relationships/image" Target="../media/image66.png"/><Relationship Id="rId2" Type="http://schemas.openxmlformats.org/officeDocument/2006/relationships/notesSlide" Target="../notesSlides/notesSlide7.xml"/><Relationship Id="rId16" Type="http://schemas.openxmlformats.org/officeDocument/2006/relationships/image" Target="../media/image49.png"/><Relationship Id="rId20" Type="http://schemas.openxmlformats.org/officeDocument/2006/relationships/image" Target="../media/image58.png"/><Relationship Id="rId1" Type="http://schemas.openxmlformats.org/officeDocument/2006/relationships/slideLayout" Target="../slideLayouts/slideLayout1.xml"/><Relationship Id="rId6" Type="http://schemas.openxmlformats.org/officeDocument/2006/relationships/image" Target="../media/image63.svg"/><Relationship Id="rId11" Type="http://schemas.openxmlformats.org/officeDocument/2006/relationships/image" Target="../media/image57.png"/><Relationship Id="rId5" Type="http://schemas.openxmlformats.org/officeDocument/2006/relationships/image" Target="../media/image54.png"/><Relationship Id="rId15" Type="http://schemas.openxmlformats.org/officeDocument/2006/relationships/image" Target="../media/image65.png"/><Relationship Id="rId10" Type="http://schemas.openxmlformats.org/officeDocument/2006/relationships/image" Target="../media/image67.svg"/><Relationship Id="rId19" Type="http://schemas.openxmlformats.org/officeDocument/2006/relationships/image" Target="../media/image67.png"/><Relationship Id="rId4" Type="http://schemas.openxmlformats.org/officeDocument/2006/relationships/image" Target="../media/image61.svg"/><Relationship Id="rId9" Type="http://schemas.openxmlformats.org/officeDocument/2006/relationships/image" Target="../media/image56.png"/><Relationship Id="rId14" Type="http://schemas.openxmlformats.org/officeDocument/2006/relationships/image" Target="../media/image64.png"/></Relationships>
</file>

<file path=ppt/slides/_rels/slide10.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1.xml.rels><?xml version="1.0" encoding="UTF-8" standalone="yes"?>
<Relationships xmlns="http://schemas.openxmlformats.org/package/2006/relationships"><Relationship Id="rId8" Type="http://schemas.openxmlformats.org/officeDocument/2006/relationships/image" Target="../media/image65.svg"/><Relationship Id="rId13" Type="http://schemas.openxmlformats.org/officeDocument/2006/relationships/image" Target="../media/image33.jpeg"/><Relationship Id="rId18" Type="http://schemas.openxmlformats.org/officeDocument/2006/relationships/image" Target="../media/image70.png"/><Relationship Id="rId3" Type="http://schemas.openxmlformats.org/officeDocument/2006/relationships/image" Target="../media/image53.png"/><Relationship Id="rId21" Type="http://schemas.openxmlformats.org/officeDocument/2006/relationships/image" Target="../media/image36.svg"/><Relationship Id="rId7" Type="http://schemas.openxmlformats.org/officeDocument/2006/relationships/image" Target="../media/image55.png"/><Relationship Id="rId12" Type="http://schemas.openxmlformats.org/officeDocument/2006/relationships/image" Target="../media/image69.svg"/><Relationship Id="rId17" Type="http://schemas.openxmlformats.org/officeDocument/2006/relationships/image" Target="../media/image69.jpeg"/><Relationship Id="rId2" Type="http://schemas.openxmlformats.org/officeDocument/2006/relationships/notesSlide" Target="../notesSlides/notesSlide9.xml"/><Relationship Id="rId16" Type="http://schemas.openxmlformats.org/officeDocument/2006/relationships/image" Target="../media/image68.jpeg"/><Relationship Id="rId20"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63.svg"/><Relationship Id="rId11" Type="http://schemas.openxmlformats.org/officeDocument/2006/relationships/image" Target="../media/image57.png"/><Relationship Id="rId5" Type="http://schemas.openxmlformats.org/officeDocument/2006/relationships/image" Target="../media/image54.png"/><Relationship Id="rId15" Type="http://schemas.openxmlformats.org/officeDocument/2006/relationships/image" Target="../media/image32.jpeg"/><Relationship Id="rId10" Type="http://schemas.openxmlformats.org/officeDocument/2006/relationships/image" Target="../media/image67.svg"/><Relationship Id="rId19" Type="http://schemas.openxmlformats.org/officeDocument/2006/relationships/image" Target="../media/image71.png"/><Relationship Id="rId4" Type="http://schemas.openxmlformats.org/officeDocument/2006/relationships/image" Target="../media/image61.svg"/><Relationship Id="rId9" Type="http://schemas.openxmlformats.org/officeDocument/2006/relationships/image" Target="../media/image56.png"/><Relationship Id="rId14"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7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36.sv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29.png"/><Relationship Id="rId7" Type="http://schemas.openxmlformats.org/officeDocument/2006/relationships/image" Target="../media/image7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8.jpeg"/><Relationship Id="rId5" Type="http://schemas.openxmlformats.org/officeDocument/2006/relationships/hyperlink" Target="https://safeshare.tv/x/ss5fbe58de77fb6" TargetMode="External"/><Relationship Id="rId4" Type="http://schemas.openxmlformats.org/officeDocument/2006/relationships/image" Target="../media/image36.sv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31.jpeg"/><Relationship Id="rId4" Type="http://schemas.openxmlformats.org/officeDocument/2006/relationships/image" Target="../media/image36.sv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32.jpeg"/><Relationship Id="rId4" Type="http://schemas.openxmlformats.org/officeDocument/2006/relationships/image" Target="../media/image36.sv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69.jpeg"/><Relationship Id="rId4" Type="http://schemas.openxmlformats.org/officeDocument/2006/relationships/image" Target="../media/image36.svg"/></Relationships>
</file>

<file path=ppt/slides/_rels/slide17.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29.png"/><Relationship Id="rId7" Type="http://schemas.openxmlformats.org/officeDocument/2006/relationships/image" Target="../media/image74.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36.svg"/><Relationship Id="rId9" Type="http://schemas.openxmlformats.org/officeDocument/2006/relationships/image" Target="../media/image76.png"/></Relationships>
</file>

<file path=ppt/slides/_rels/slide1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9.xml.rels><?xml version="1.0" encoding="UTF-8" standalone="yes"?>
<Relationships xmlns="http://schemas.openxmlformats.org/package/2006/relationships"><Relationship Id="rId8" Type="http://schemas.openxmlformats.org/officeDocument/2006/relationships/image" Target="../media/image80.jpeg"/><Relationship Id="rId13" Type="http://schemas.openxmlformats.org/officeDocument/2006/relationships/image" Target="../media/image84.png"/><Relationship Id="rId3" Type="http://schemas.openxmlformats.org/officeDocument/2006/relationships/image" Target="../media/image29.png"/><Relationship Id="rId7" Type="http://schemas.openxmlformats.org/officeDocument/2006/relationships/image" Target="../media/image79.jpeg"/><Relationship Id="rId12" Type="http://schemas.openxmlformats.org/officeDocument/2006/relationships/image" Target="../media/image97.svg"/><Relationship Id="rId2" Type="http://schemas.openxmlformats.org/officeDocument/2006/relationships/notesSlide" Target="../notesSlides/notesSlide17.xml"/><Relationship Id="rId16" Type="http://schemas.openxmlformats.org/officeDocument/2006/relationships/image" Target="../media/image101.svg"/><Relationship Id="rId1" Type="http://schemas.openxmlformats.org/officeDocument/2006/relationships/slideLayout" Target="../slideLayouts/slideLayout1.xml"/><Relationship Id="rId6" Type="http://schemas.openxmlformats.org/officeDocument/2006/relationships/image" Target="../media/image78.jpeg"/><Relationship Id="rId11" Type="http://schemas.openxmlformats.org/officeDocument/2006/relationships/image" Target="../media/image83.png"/><Relationship Id="rId5" Type="http://schemas.openxmlformats.org/officeDocument/2006/relationships/image" Target="../media/image77.jpeg"/><Relationship Id="rId15" Type="http://schemas.openxmlformats.org/officeDocument/2006/relationships/image" Target="../media/image85.png"/><Relationship Id="rId10" Type="http://schemas.openxmlformats.org/officeDocument/2006/relationships/image" Target="../media/image82.jpeg"/><Relationship Id="rId4" Type="http://schemas.openxmlformats.org/officeDocument/2006/relationships/image" Target="../media/image36.svg"/><Relationship Id="rId9" Type="http://schemas.openxmlformats.org/officeDocument/2006/relationships/image" Target="../media/image81.jpeg"/><Relationship Id="rId14" Type="http://schemas.openxmlformats.org/officeDocument/2006/relationships/image" Target="../media/image99.svg"/></Relationships>
</file>

<file path=ppt/slides/_rels/slide20.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29.png"/><Relationship Id="rId7" Type="http://schemas.openxmlformats.org/officeDocument/2006/relationships/image" Target="../media/image83.png"/><Relationship Id="rId12" Type="http://schemas.openxmlformats.org/officeDocument/2006/relationships/image" Target="../media/image101.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0.jpeg"/><Relationship Id="rId11" Type="http://schemas.openxmlformats.org/officeDocument/2006/relationships/image" Target="../media/image85.png"/><Relationship Id="rId5" Type="http://schemas.openxmlformats.org/officeDocument/2006/relationships/image" Target="../media/image79.jpeg"/><Relationship Id="rId10" Type="http://schemas.openxmlformats.org/officeDocument/2006/relationships/image" Target="../media/image99.svg"/><Relationship Id="rId4" Type="http://schemas.openxmlformats.org/officeDocument/2006/relationships/image" Target="../media/image36.svg"/><Relationship Id="rId9" Type="http://schemas.openxmlformats.org/officeDocument/2006/relationships/image" Target="../media/image84.png"/></Relationships>
</file>

<file path=ppt/slides/_rels/slide21.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29.png"/><Relationship Id="rId7" Type="http://schemas.openxmlformats.org/officeDocument/2006/relationships/image" Target="../media/image83.png"/><Relationship Id="rId12" Type="http://schemas.openxmlformats.org/officeDocument/2006/relationships/image" Target="../media/image101.sv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1.jpeg"/><Relationship Id="rId11" Type="http://schemas.openxmlformats.org/officeDocument/2006/relationships/image" Target="../media/image85.png"/><Relationship Id="rId5" Type="http://schemas.openxmlformats.org/officeDocument/2006/relationships/image" Target="../media/image78.jpeg"/><Relationship Id="rId10" Type="http://schemas.openxmlformats.org/officeDocument/2006/relationships/image" Target="../media/image99.svg"/><Relationship Id="rId4" Type="http://schemas.openxmlformats.org/officeDocument/2006/relationships/image" Target="../media/image36.svg"/><Relationship Id="rId9" Type="http://schemas.openxmlformats.org/officeDocument/2006/relationships/image" Target="../media/image84.png"/></Relationships>
</file>

<file path=ppt/slides/_rels/slide22.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29.png"/><Relationship Id="rId7" Type="http://schemas.openxmlformats.org/officeDocument/2006/relationships/image" Target="../media/image83.png"/><Relationship Id="rId12" Type="http://schemas.openxmlformats.org/officeDocument/2006/relationships/image" Target="../media/image101.sv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2.jpeg"/><Relationship Id="rId11" Type="http://schemas.openxmlformats.org/officeDocument/2006/relationships/image" Target="../media/image85.png"/><Relationship Id="rId5" Type="http://schemas.openxmlformats.org/officeDocument/2006/relationships/image" Target="../media/image77.jpeg"/><Relationship Id="rId10" Type="http://schemas.openxmlformats.org/officeDocument/2006/relationships/image" Target="../media/image99.svg"/><Relationship Id="rId4" Type="http://schemas.openxmlformats.org/officeDocument/2006/relationships/image" Target="../media/image36.svg"/><Relationship Id="rId9" Type="http://schemas.openxmlformats.org/officeDocument/2006/relationships/image" Target="../media/image84.png"/></Relationships>
</file>

<file path=ppt/slides/_rels/slide2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4.xml.rels><?xml version="1.0" encoding="UTF-8" standalone="yes"?>
<Relationships xmlns="http://schemas.openxmlformats.org/package/2006/relationships"><Relationship Id="rId8" Type="http://schemas.openxmlformats.org/officeDocument/2006/relationships/image" Target="../media/image88.jpg"/><Relationship Id="rId3" Type="http://schemas.openxmlformats.org/officeDocument/2006/relationships/image" Target="../media/image86.jpg"/><Relationship Id="rId7" Type="http://schemas.openxmlformats.org/officeDocument/2006/relationships/image" Target="../media/image87.jp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71.svg"/><Relationship Id="rId4" Type="http://schemas.openxmlformats.org/officeDocument/2006/relationships/image" Target="../media/image58.png"/></Relationships>
</file>

<file path=ppt/slides/_rels/slide25.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71.svg"/><Relationship Id="rId5" Type="http://schemas.openxmlformats.org/officeDocument/2006/relationships/image" Target="../media/image58.png"/><Relationship Id="rId4" Type="http://schemas.openxmlformats.org/officeDocument/2006/relationships/image" Target="../media/image89.jpg"/></Relationships>
</file>

<file path=ppt/slides/_rels/slide26.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89.jpg"/><Relationship Id="rId5" Type="http://schemas.openxmlformats.org/officeDocument/2006/relationships/image" Target="../media/image71.svg"/><Relationship Id="rId4" Type="http://schemas.openxmlformats.org/officeDocument/2006/relationships/image" Target="../media/image58.png"/></Relationships>
</file>

<file path=ppt/slides/_rels/slide27.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1.svg"/><Relationship Id="rId5" Type="http://schemas.openxmlformats.org/officeDocument/2006/relationships/image" Target="../media/image58.png"/><Relationship Id="rId4" Type="http://schemas.openxmlformats.org/officeDocument/2006/relationships/image" Target="../media/image89.jpg"/></Relationships>
</file>

<file path=ppt/slides/_rels/slide2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3" Type="http://schemas.openxmlformats.org/officeDocument/2006/relationships/hyperlink" Target="https://safeshare.tv/x/1n_Hr7i70y4"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91.jpeg"/><Relationship Id="rId5" Type="http://schemas.openxmlformats.org/officeDocument/2006/relationships/hyperlink" Target="https://www.bbc.co.uk/teach/class-clips-video/pshe-ks2-same-but-different/zn87vk7" TargetMode="External"/><Relationship Id="rId4" Type="http://schemas.openxmlformats.org/officeDocument/2006/relationships/image" Target="../media/image90.jpeg"/></Relationships>
</file>

<file path=ppt/slides/_rels/slide3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93.png"/></Relationships>
</file>

<file path=ppt/slides/_rels/slide31.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ks2-IDPWD"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94.png"/><Relationship Id="rId5" Type="http://schemas.openxmlformats.org/officeDocument/2006/relationships/hyperlink" Target="https://safeshare.tv/x/N0-AjP3cFjg" TargetMode="External"/><Relationship Id="rId4" Type="http://schemas.openxmlformats.org/officeDocument/2006/relationships/image" Target="../media/image11.png"/><Relationship Id="rId9"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a:extLst>
              <a:ext uri="{FF2B5EF4-FFF2-40B4-BE49-F238E27FC236}">
                <a16:creationId xmlns:a16="http://schemas.microsoft.com/office/drawing/2014/main" id="{8225713B-A41F-447F-8E59-C7A4EC751879}"/>
              </a:ext>
            </a:extLst>
          </p:cNvPr>
          <p:cNvGraphicFramePr/>
          <p:nvPr/>
        </p:nvGraphicFramePr>
        <p:xfrm>
          <a:off x="2248706" y="1108815"/>
          <a:ext cx="4646587" cy="4086043"/>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9BCC3536-FFAA-41FD-A209-8DE6A65AC5D6}"/>
              </a:ext>
            </a:extLst>
          </p:cNvPr>
          <p:cNvSpPr txBox="1"/>
          <p:nvPr/>
        </p:nvSpPr>
        <p:spPr>
          <a:xfrm>
            <a:off x="3118961" y="5152479"/>
            <a:ext cx="837089" cy="369332"/>
          </a:xfrm>
          <a:prstGeom prst="rect">
            <a:avLst/>
          </a:prstGeom>
          <a:noFill/>
        </p:spPr>
        <p:txBody>
          <a:bodyPr wrap="none" rtlCol="0">
            <a:spAutoFit/>
          </a:bodyPr>
          <a:lstStyle/>
          <a:p>
            <a:r>
              <a:rPr lang="en-GB" b="1" dirty="0"/>
              <a:t>37.5%</a:t>
            </a:r>
          </a:p>
        </p:txBody>
      </p:sp>
      <p:grpSp>
        <p:nvGrpSpPr>
          <p:cNvPr id="5" name="Group 4">
            <a:extLst>
              <a:ext uri="{FF2B5EF4-FFF2-40B4-BE49-F238E27FC236}">
                <a16:creationId xmlns:a16="http://schemas.microsoft.com/office/drawing/2014/main" id="{7D7F2A11-0152-42B9-BD56-2A4D30EFEDF7}"/>
              </a:ext>
            </a:extLst>
          </p:cNvPr>
          <p:cNvGrpSpPr/>
          <p:nvPr/>
        </p:nvGrpSpPr>
        <p:grpSpPr>
          <a:xfrm>
            <a:off x="3190063" y="4780777"/>
            <a:ext cx="880223" cy="369332"/>
            <a:chOff x="2730423" y="3886887"/>
            <a:chExt cx="880223" cy="369332"/>
          </a:xfrm>
        </p:grpSpPr>
        <p:sp>
          <p:nvSpPr>
            <p:cNvPr id="6" name="Oval 5">
              <a:extLst>
                <a:ext uri="{FF2B5EF4-FFF2-40B4-BE49-F238E27FC236}">
                  <a16:creationId xmlns:a16="http://schemas.microsoft.com/office/drawing/2014/main" id="{26F21DC1-CDEC-42B6-BCB1-FE186C68D14F}"/>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6BFE05B8-EA88-4E7D-949D-F1954985143F}"/>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8" name="Group 7">
            <a:extLst>
              <a:ext uri="{FF2B5EF4-FFF2-40B4-BE49-F238E27FC236}">
                <a16:creationId xmlns:a16="http://schemas.microsoft.com/office/drawing/2014/main" id="{E064CC97-9ADC-47B4-82AC-FDFBCA271896}"/>
              </a:ext>
            </a:extLst>
          </p:cNvPr>
          <p:cNvGrpSpPr/>
          <p:nvPr/>
        </p:nvGrpSpPr>
        <p:grpSpPr>
          <a:xfrm>
            <a:off x="5185900" y="4807846"/>
            <a:ext cx="808088" cy="369332"/>
            <a:chOff x="2730423" y="3886887"/>
            <a:chExt cx="808088" cy="369332"/>
          </a:xfrm>
        </p:grpSpPr>
        <p:sp>
          <p:nvSpPr>
            <p:cNvPr id="9" name="Oval 8">
              <a:extLst>
                <a:ext uri="{FF2B5EF4-FFF2-40B4-BE49-F238E27FC236}">
                  <a16:creationId xmlns:a16="http://schemas.microsoft.com/office/drawing/2014/main" id="{C97AF6EE-E0C3-4EC6-9867-4788DDC27593}"/>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741B24A-79AB-4885-BB20-A125D09B0522}"/>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11" name="TextBox 10">
            <a:extLst>
              <a:ext uri="{FF2B5EF4-FFF2-40B4-BE49-F238E27FC236}">
                <a16:creationId xmlns:a16="http://schemas.microsoft.com/office/drawing/2014/main" id="{1EC0953B-4C11-478A-A207-BB93289A2ECB}"/>
              </a:ext>
            </a:extLst>
          </p:cNvPr>
          <p:cNvSpPr txBox="1"/>
          <p:nvPr/>
        </p:nvSpPr>
        <p:spPr>
          <a:xfrm>
            <a:off x="5159835" y="5169517"/>
            <a:ext cx="837089" cy="369332"/>
          </a:xfrm>
          <a:prstGeom prst="rect">
            <a:avLst/>
          </a:prstGeom>
          <a:noFill/>
        </p:spPr>
        <p:txBody>
          <a:bodyPr wrap="none" rtlCol="0">
            <a:spAutoFit/>
          </a:bodyPr>
          <a:lstStyle/>
          <a:p>
            <a:r>
              <a:rPr lang="en-GB" b="1" dirty="0"/>
              <a:t>62.5%</a:t>
            </a:r>
          </a:p>
        </p:txBody>
      </p:sp>
      <p:pic>
        <p:nvPicPr>
          <p:cNvPr id="12" name="Graphic 11" descr="Children">
            <a:extLst>
              <a:ext uri="{FF2B5EF4-FFF2-40B4-BE49-F238E27FC236}">
                <a16:creationId xmlns:a16="http://schemas.microsoft.com/office/drawing/2014/main" id="{447A3B0A-D909-42B8-BB9D-0E2AF551526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3322105" y="1176926"/>
            <a:ext cx="914400" cy="914400"/>
          </a:xfrm>
          <a:prstGeom prst="rect">
            <a:avLst/>
          </a:prstGeom>
        </p:spPr>
      </p:pic>
      <p:pic>
        <p:nvPicPr>
          <p:cNvPr id="13" name="Graphic 12" descr="Woman Shrugging">
            <a:extLst>
              <a:ext uri="{FF2B5EF4-FFF2-40B4-BE49-F238E27FC236}">
                <a16:creationId xmlns:a16="http://schemas.microsoft.com/office/drawing/2014/main" id="{BE9EF814-0111-4EF0-8963-A28AFA757638}"/>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120" y="4508243"/>
            <a:ext cx="914400" cy="914400"/>
          </a:xfrm>
          <a:prstGeom prst="rect">
            <a:avLst/>
          </a:prstGeom>
        </p:spPr>
      </p:pic>
      <p:pic>
        <p:nvPicPr>
          <p:cNvPr id="14" name="Graphic 13" descr="Puzzle pieces">
            <a:extLst>
              <a:ext uri="{FF2B5EF4-FFF2-40B4-BE49-F238E27FC236}">
                <a16:creationId xmlns:a16="http://schemas.microsoft.com/office/drawing/2014/main" id="{D109F366-57FE-43DE-AA3E-BECA4B515C5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8223479" y="2757671"/>
            <a:ext cx="914400" cy="914400"/>
          </a:xfrm>
          <a:prstGeom prst="rect">
            <a:avLst/>
          </a:prstGeom>
        </p:spPr>
      </p:pic>
      <p:sp>
        <p:nvSpPr>
          <p:cNvPr id="15" name="Rounded Rectangular Callout 26">
            <a:extLst>
              <a:ext uri="{FF2B5EF4-FFF2-40B4-BE49-F238E27FC236}">
                <a16:creationId xmlns:a16="http://schemas.microsoft.com/office/drawing/2014/main" id="{B938DEE6-6A54-4B60-A3E0-B991C5A3CD94}"/>
              </a:ext>
            </a:extLst>
          </p:cNvPr>
          <p:cNvSpPr/>
          <p:nvPr/>
        </p:nvSpPr>
        <p:spPr>
          <a:xfrm>
            <a:off x="308471" y="5741756"/>
            <a:ext cx="8648243" cy="879361"/>
          </a:xfrm>
          <a:prstGeom prst="wedgeRoundRectCallout">
            <a:avLst>
              <a:gd name="adj1" fmla="val -5036"/>
              <a:gd name="adj2" fmla="val -73297"/>
              <a:gd name="adj3" fmla="val 16667"/>
            </a:avLst>
          </a:prstGeom>
          <a:solidFill>
            <a:schemeClr val="bg1"/>
          </a:solidFill>
          <a:ln w="28575"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i="0" dirty="0">
                <a:solidFill>
                  <a:srgbClr val="333333"/>
                </a:solidFill>
                <a:effectLst/>
                <a:latin typeface="+mj-lt"/>
              </a:rPr>
              <a:t>“Anyone can fit in while being their own person, It's good to fit in, but not to the point where you're completely changing yourself. Just be yourself!”</a:t>
            </a:r>
          </a:p>
          <a:p>
            <a:pPr algn="ctr"/>
            <a:r>
              <a:rPr lang="en-GB" sz="1400" dirty="0" err="1">
                <a:solidFill>
                  <a:schemeClr val="tx1"/>
                </a:solidFill>
                <a:latin typeface="+mj-lt"/>
              </a:rPr>
              <a:t>Hevingham</a:t>
            </a:r>
            <a:r>
              <a:rPr lang="en-GB" sz="1400" dirty="0">
                <a:solidFill>
                  <a:schemeClr val="tx1"/>
                </a:solidFill>
                <a:latin typeface="+mj-lt"/>
              </a:rPr>
              <a:t> Primary School</a:t>
            </a:r>
          </a:p>
        </p:txBody>
      </p:sp>
      <p:sp>
        <p:nvSpPr>
          <p:cNvPr id="16" name="Rounded Rectangular Callout 26">
            <a:extLst>
              <a:ext uri="{FF2B5EF4-FFF2-40B4-BE49-F238E27FC236}">
                <a16:creationId xmlns:a16="http://schemas.microsoft.com/office/drawing/2014/main" id="{E2CD5E1A-6D40-421D-AFA7-92B1F6B30AA2}"/>
              </a:ext>
            </a:extLst>
          </p:cNvPr>
          <p:cNvSpPr/>
          <p:nvPr/>
        </p:nvSpPr>
        <p:spPr>
          <a:xfrm>
            <a:off x="187286" y="1206775"/>
            <a:ext cx="2942275" cy="2830922"/>
          </a:xfrm>
          <a:prstGeom prst="wedgeRoundRectCallout">
            <a:avLst>
              <a:gd name="adj1" fmla="val 57947"/>
              <a:gd name="adj2" fmla="val -13144"/>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“I think it’s important to fit in school because if you stand out there is a higher chance of being bullied. However, you can stand out in a good way by being unique and showing everyone more about yourself, and by stopping being friends with people who bring negativity.”</a:t>
            </a:r>
          </a:p>
          <a:p>
            <a:pPr algn="ctr"/>
            <a:r>
              <a:rPr lang="en-GB" sz="1400" dirty="0">
                <a:solidFill>
                  <a:schemeClr val="tx1"/>
                </a:solidFill>
                <a:latin typeface="Century Gothic" panose="020B0502020202020204" pitchFamily="34" charset="0"/>
              </a:rPr>
              <a:t>Eastbury Primary School</a:t>
            </a:r>
          </a:p>
        </p:txBody>
      </p:sp>
      <p:sp>
        <p:nvSpPr>
          <p:cNvPr id="17" name="Rounded Rectangular Callout 26">
            <a:extLst>
              <a:ext uri="{FF2B5EF4-FFF2-40B4-BE49-F238E27FC236}">
                <a16:creationId xmlns:a16="http://schemas.microsoft.com/office/drawing/2014/main" id="{FE77EE1D-83A6-486C-AF33-06DE5B479107}"/>
              </a:ext>
            </a:extLst>
          </p:cNvPr>
          <p:cNvSpPr/>
          <p:nvPr/>
        </p:nvSpPr>
        <p:spPr>
          <a:xfrm>
            <a:off x="6298412" y="4309526"/>
            <a:ext cx="2658302" cy="1272678"/>
          </a:xfrm>
          <a:prstGeom prst="wedgeRoundRectCallout">
            <a:avLst>
              <a:gd name="adj1" fmla="val -67180"/>
              <a:gd name="adj2" fmla="val -56746"/>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i="0" dirty="0">
                <a:solidFill>
                  <a:srgbClr val="333333"/>
                </a:solidFill>
                <a:effectLst/>
                <a:latin typeface="+mj-lt"/>
              </a:rPr>
              <a:t>“Although it's nice to fit in to help make friends, it is more important to be yourself.”</a:t>
            </a:r>
          </a:p>
          <a:p>
            <a:pPr algn="ctr"/>
            <a:r>
              <a:rPr lang="en-GB" sz="1400" dirty="0">
                <a:solidFill>
                  <a:schemeClr val="tx1"/>
                </a:solidFill>
                <a:latin typeface="+mj-lt"/>
              </a:rPr>
              <a:t>Blackwood Primary School</a:t>
            </a:r>
          </a:p>
        </p:txBody>
      </p:sp>
      <p:sp>
        <p:nvSpPr>
          <p:cNvPr id="18" name="Rounded Rectangular Callout 26">
            <a:extLst>
              <a:ext uri="{FF2B5EF4-FFF2-40B4-BE49-F238E27FC236}">
                <a16:creationId xmlns:a16="http://schemas.microsoft.com/office/drawing/2014/main" id="{8D9C17CC-8E49-4168-BAF3-B421A18430AB}"/>
              </a:ext>
            </a:extLst>
          </p:cNvPr>
          <p:cNvSpPr/>
          <p:nvPr/>
        </p:nvSpPr>
        <p:spPr>
          <a:xfrm>
            <a:off x="6014441" y="1211052"/>
            <a:ext cx="2962726" cy="914400"/>
          </a:xfrm>
          <a:prstGeom prst="wedgeRoundRectCallout">
            <a:avLst>
              <a:gd name="adj1" fmla="val -58866"/>
              <a:gd name="adj2" fmla="val 29550"/>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i="0" dirty="0">
                <a:solidFill>
                  <a:srgbClr val="333333"/>
                </a:solidFill>
                <a:effectLst/>
                <a:latin typeface="+mj-lt"/>
              </a:rPr>
              <a:t>“Good friends should accept you for who you are.”</a:t>
            </a:r>
          </a:p>
          <a:p>
            <a:pPr algn="ctr"/>
            <a:r>
              <a:rPr lang="en-GB" sz="1400" dirty="0">
                <a:solidFill>
                  <a:schemeClr val="tx1"/>
                </a:solidFill>
                <a:latin typeface="+mj-lt"/>
              </a:rPr>
              <a:t>Royal Alexandra and Albert</a:t>
            </a:r>
          </a:p>
        </p:txBody>
      </p:sp>
      <p:sp>
        <p:nvSpPr>
          <p:cNvPr id="19" name="Rounded Rectangular Callout 26">
            <a:extLst>
              <a:ext uri="{FF2B5EF4-FFF2-40B4-BE49-F238E27FC236}">
                <a16:creationId xmlns:a16="http://schemas.microsoft.com/office/drawing/2014/main" id="{F69D4CF8-0084-46E2-9A9E-56AB41F94BF2}"/>
              </a:ext>
            </a:extLst>
          </p:cNvPr>
          <p:cNvSpPr/>
          <p:nvPr/>
        </p:nvSpPr>
        <p:spPr>
          <a:xfrm>
            <a:off x="6338171" y="2350666"/>
            <a:ext cx="1753644" cy="1705406"/>
          </a:xfrm>
          <a:prstGeom prst="wedgeRoundRectCallout">
            <a:avLst>
              <a:gd name="adj1" fmla="val -67199"/>
              <a:gd name="adj2" fmla="val -31336"/>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rgbClr val="333333"/>
                </a:solidFill>
                <a:latin typeface="+mj-lt"/>
              </a:rPr>
              <a:t>“</a:t>
            </a:r>
            <a:r>
              <a:rPr lang="en-GB" sz="1400" b="1" i="0" dirty="0">
                <a:solidFill>
                  <a:srgbClr val="333333"/>
                </a:solidFill>
                <a:effectLst/>
                <a:latin typeface="+mj-lt"/>
              </a:rPr>
              <a:t>You’re not a piece of clay. </a:t>
            </a:r>
            <a:r>
              <a:rPr lang="en-GB" sz="1400" b="1" dirty="0">
                <a:solidFill>
                  <a:srgbClr val="333333"/>
                </a:solidFill>
                <a:latin typeface="+mj-lt"/>
              </a:rPr>
              <a:t>Moulds</a:t>
            </a:r>
            <a:r>
              <a:rPr lang="en-GB" sz="1400" b="1" i="0" dirty="0">
                <a:solidFill>
                  <a:srgbClr val="333333"/>
                </a:solidFill>
                <a:effectLst/>
                <a:latin typeface="+mj-lt"/>
              </a:rPr>
              <a:t> are unnecessary.”</a:t>
            </a:r>
          </a:p>
          <a:p>
            <a:pPr algn="ctr"/>
            <a:r>
              <a:rPr lang="en-GB" sz="1400" dirty="0">
                <a:solidFill>
                  <a:schemeClr val="tx1"/>
                </a:solidFill>
                <a:latin typeface="+mj-lt"/>
              </a:rPr>
              <a:t>Skippers Hill Manor Prep School</a:t>
            </a:r>
          </a:p>
        </p:txBody>
      </p:sp>
      <p:sp>
        <p:nvSpPr>
          <p:cNvPr id="20" name="Rounded Rectangular Callout 26">
            <a:extLst>
              <a:ext uri="{FF2B5EF4-FFF2-40B4-BE49-F238E27FC236}">
                <a16:creationId xmlns:a16="http://schemas.microsoft.com/office/drawing/2014/main" id="{0858D21C-A83F-42D8-92D3-1A41B82F1EC6}"/>
              </a:ext>
            </a:extLst>
          </p:cNvPr>
          <p:cNvSpPr/>
          <p:nvPr/>
        </p:nvSpPr>
        <p:spPr>
          <a:xfrm>
            <a:off x="920520" y="4197250"/>
            <a:ext cx="1922888" cy="1285981"/>
          </a:xfrm>
          <a:prstGeom prst="wedgeRoundRectCallout">
            <a:avLst>
              <a:gd name="adj1" fmla="val 74133"/>
              <a:gd name="adj2" fmla="val -48395"/>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b="1" dirty="0">
                <a:solidFill>
                  <a:schemeClr val="tx1"/>
                </a:solidFill>
                <a:latin typeface="Century Gothic" panose="020B0502020202020204" pitchFamily="34" charset="0"/>
              </a:rPr>
              <a:t>“If you don’t fit in how will you make friends?”</a:t>
            </a:r>
          </a:p>
          <a:p>
            <a:pPr algn="ctr"/>
            <a:r>
              <a:rPr lang="en-GB" sz="1400" dirty="0">
                <a:solidFill>
                  <a:schemeClr val="tx1"/>
                </a:solidFill>
                <a:latin typeface="Century Gothic" panose="020B0502020202020204" pitchFamily="34" charset="0"/>
              </a:rPr>
              <a:t>Park Hall Infant Academy </a:t>
            </a:r>
          </a:p>
        </p:txBody>
      </p:sp>
      <p:sp>
        <p:nvSpPr>
          <p:cNvPr id="21" name="Rectangle 20">
            <a:extLst>
              <a:ext uri="{FF2B5EF4-FFF2-40B4-BE49-F238E27FC236}">
                <a16:creationId xmlns:a16="http://schemas.microsoft.com/office/drawing/2014/main" id="{713C043A-E42F-4AEF-9F30-1AD6D0C38A6F}"/>
              </a:ext>
            </a:extLst>
          </p:cNvPr>
          <p:cNvSpPr/>
          <p:nvPr/>
        </p:nvSpPr>
        <p:spPr>
          <a:xfrm>
            <a:off x="1576431" y="56627"/>
            <a:ext cx="5991135" cy="861774"/>
          </a:xfrm>
          <a:prstGeom prst="rect">
            <a:avLst/>
          </a:prstGeom>
        </p:spPr>
        <p:txBody>
          <a:bodyPr wrap="square">
            <a:spAutoFit/>
          </a:bodyPr>
          <a:lstStyle/>
          <a:p>
            <a:pPr algn="ctr">
              <a:buSzPct val="25000"/>
            </a:pPr>
            <a:r>
              <a:rPr lang="en-GB" sz="2500" b="1" dirty="0">
                <a:solidFill>
                  <a:schemeClr val="bg1"/>
                </a:solidFill>
                <a:latin typeface="Century Gothic" panose="020B0502020202020204" pitchFamily="34" charset="0"/>
                <a:ea typeface="Lato"/>
                <a:cs typeface="Lato"/>
                <a:sym typeface="Lato"/>
              </a:rPr>
              <a:t>Feedback: “Is it important to fit in at school?”</a:t>
            </a:r>
            <a:endParaRPr lang="en-GB" sz="25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996546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CA0E5AC-F106-43BA-BADA-FA77D3BB9823}"/>
              </a:ext>
            </a:extLst>
          </p:cNvPr>
          <p:cNvSpPr/>
          <p:nvPr/>
        </p:nvSpPr>
        <p:spPr>
          <a:xfrm>
            <a:off x="248032" y="5054116"/>
            <a:ext cx="1611416" cy="622876"/>
          </a:xfrm>
          <a:prstGeom prst="roundRect">
            <a:avLst/>
          </a:prstGeom>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StandUp Foundation</a:t>
            </a:r>
          </a:p>
        </p:txBody>
      </p:sp>
      <p:sp>
        <p:nvSpPr>
          <p:cNvPr id="4" name="Rectangle: Rounded Corners 3">
            <a:extLst>
              <a:ext uri="{FF2B5EF4-FFF2-40B4-BE49-F238E27FC236}">
                <a16:creationId xmlns:a16="http://schemas.microsoft.com/office/drawing/2014/main" id="{8AA645F3-DB08-4982-ADF1-8ACCDF13A523}"/>
              </a:ext>
            </a:extLst>
          </p:cNvPr>
          <p:cNvSpPr/>
          <p:nvPr/>
        </p:nvSpPr>
        <p:spPr>
          <a:xfrm>
            <a:off x="3199902" y="5051862"/>
            <a:ext cx="1611416" cy="62287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a:t> Ditch the Label</a:t>
            </a:r>
            <a:endParaRPr lang="en-GB" sz="1300" b="1" dirty="0"/>
          </a:p>
        </p:txBody>
      </p:sp>
      <p:sp>
        <p:nvSpPr>
          <p:cNvPr id="6" name="Rectangle: Rounded Corners 5">
            <a:extLst>
              <a:ext uri="{FF2B5EF4-FFF2-40B4-BE49-F238E27FC236}">
                <a16:creationId xmlns:a16="http://schemas.microsoft.com/office/drawing/2014/main" id="{0EBD4B91-ABFA-4D93-A11E-A6E673BAB201}"/>
              </a:ext>
            </a:extLst>
          </p:cNvPr>
          <p:cNvSpPr/>
          <p:nvPr/>
        </p:nvSpPr>
        <p:spPr>
          <a:xfrm>
            <a:off x="6012389" y="5060423"/>
            <a:ext cx="1611416" cy="622877"/>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 The NSPCC</a:t>
            </a:r>
            <a:endParaRPr lang="en-GB" sz="1300" dirty="0"/>
          </a:p>
        </p:txBody>
      </p:sp>
      <p:sp>
        <p:nvSpPr>
          <p:cNvPr id="8" name="Rectangle: Rounded Corners 7">
            <a:extLst>
              <a:ext uri="{FF2B5EF4-FFF2-40B4-BE49-F238E27FC236}">
                <a16:creationId xmlns:a16="http://schemas.microsoft.com/office/drawing/2014/main" id="{9815300C-C549-470F-A41F-B16AF706317C}"/>
              </a:ext>
            </a:extLst>
          </p:cNvPr>
          <p:cNvSpPr/>
          <p:nvPr/>
        </p:nvSpPr>
        <p:spPr>
          <a:xfrm>
            <a:off x="723632" y="5949730"/>
            <a:ext cx="1607474" cy="622066"/>
          </a:xfrm>
          <a:prstGeom prst="roundRect">
            <a:avLst/>
          </a:prstGeom>
          <a:solidFill>
            <a:schemeClr val="accent3">
              <a:lumMod val="90000"/>
            </a:schemeClr>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 The Anti-Bullying Alliance (ABA)</a:t>
            </a:r>
          </a:p>
        </p:txBody>
      </p:sp>
      <p:sp>
        <p:nvSpPr>
          <p:cNvPr id="9" name="Rectangle: Rounded Corners 8">
            <a:extLst>
              <a:ext uri="{FF2B5EF4-FFF2-40B4-BE49-F238E27FC236}">
                <a16:creationId xmlns:a16="http://schemas.microsoft.com/office/drawing/2014/main" id="{534BE595-CD16-4E07-B5EC-AB7EE20C458A}"/>
              </a:ext>
            </a:extLst>
          </p:cNvPr>
          <p:cNvSpPr/>
          <p:nvPr/>
        </p:nvSpPr>
        <p:spPr>
          <a:xfrm>
            <a:off x="4514558" y="5949730"/>
            <a:ext cx="1607474" cy="622066"/>
          </a:xfrm>
          <a:prstGeom prst="roundRect">
            <a:avLst/>
          </a:prstGeom>
          <a:solidFill>
            <a:srgbClr val="C7C7D7"/>
          </a:solidFill>
          <a:ln w="28575">
            <a:solidFill>
              <a:srgbClr val="9695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Bullying UK</a:t>
            </a:r>
          </a:p>
        </p:txBody>
      </p:sp>
      <p:sp>
        <p:nvSpPr>
          <p:cNvPr id="7" name="TextBox 6">
            <a:extLst>
              <a:ext uri="{FF2B5EF4-FFF2-40B4-BE49-F238E27FC236}">
                <a16:creationId xmlns:a16="http://schemas.microsoft.com/office/drawing/2014/main" id="{653DC6C4-B7DF-4432-B12D-08CD78FDCDB4}"/>
              </a:ext>
            </a:extLst>
          </p:cNvPr>
          <p:cNvSpPr txBox="1"/>
          <p:nvPr/>
        </p:nvSpPr>
        <p:spPr>
          <a:xfrm>
            <a:off x="1739150" y="4510383"/>
            <a:ext cx="5665076" cy="353943"/>
          </a:xfrm>
          <a:prstGeom prst="rect">
            <a:avLst/>
          </a:prstGeom>
          <a:noFill/>
        </p:spPr>
        <p:txBody>
          <a:bodyPr wrap="square" rtlCol="0" anchor="ctr">
            <a:spAutoFit/>
          </a:bodyPr>
          <a:lstStyle/>
          <a:p>
            <a:pPr algn="ctr"/>
            <a:r>
              <a:rPr lang="en-GB" sz="1700" b="1" dirty="0"/>
              <a:t>The VoteTopic results were shared with… </a:t>
            </a:r>
          </a:p>
        </p:txBody>
      </p:sp>
      <p:sp>
        <p:nvSpPr>
          <p:cNvPr id="10" name="TextBox 9">
            <a:extLst>
              <a:ext uri="{FF2B5EF4-FFF2-40B4-BE49-F238E27FC236}">
                <a16:creationId xmlns:a16="http://schemas.microsoft.com/office/drawing/2014/main" id="{4462CB0C-8CAD-4F35-91E4-BA03D95763B3}"/>
              </a:ext>
            </a:extLst>
          </p:cNvPr>
          <p:cNvSpPr txBox="1"/>
          <p:nvPr/>
        </p:nvSpPr>
        <p:spPr>
          <a:xfrm>
            <a:off x="6394641" y="3625589"/>
            <a:ext cx="2638111" cy="784830"/>
          </a:xfrm>
          <a:prstGeom prst="rect">
            <a:avLst/>
          </a:prstGeom>
          <a:noFill/>
        </p:spPr>
        <p:txBody>
          <a:bodyPr wrap="square">
            <a:spAutoFit/>
          </a:bodyPr>
          <a:lstStyle/>
          <a:p>
            <a:pPr algn="ctr"/>
            <a:r>
              <a:rPr lang="en-GB" sz="1500" dirty="0">
                <a:solidFill>
                  <a:schemeClr val="tx1"/>
                </a:solidFill>
                <a:latin typeface="Century Gothic"/>
                <a:sym typeface="Century Gothic"/>
              </a:rPr>
              <a:t>Sue Jones, Global Deputy CEO at Ditch the Label (</a:t>
            </a:r>
            <a:r>
              <a:rPr lang="en-GB" sz="1500" i="1" dirty="0">
                <a:solidFill>
                  <a:schemeClr val="tx1"/>
                </a:solidFill>
                <a:latin typeface="Century Gothic"/>
                <a:sym typeface="Century Gothic"/>
              </a:rPr>
              <a:t>full quote in Notes)</a:t>
            </a:r>
            <a:endParaRPr lang="en-GB" sz="1500" dirty="0">
              <a:highlight>
                <a:srgbClr val="00FF00"/>
              </a:highlight>
              <a:sym typeface="Century Gothic"/>
            </a:endParaRPr>
          </a:p>
        </p:txBody>
      </p:sp>
      <p:sp>
        <p:nvSpPr>
          <p:cNvPr id="3" name="Speech Bubble: Rectangle with Corners Rounded 2">
            <a:extLst>
              <a:ext uri="{FF2B5EF4-FFF2-40B4-BE49-F238E27FC236}">
                <a16:creationId xmlns:a16="http://schemas.microsoft.com/office/drawing/2014/main" id="{B295EADF-BB01-42CD-AC5C-D8E2BAF956CF}"/>
              </a:ext>
            </a:extLst>
          </p:cNvPr>
          <p:cNvSpPr/>
          <p:nvPr/>
        </p:nvSpPr>
        <p:spPr>
          <a:xfrm>
            <a:off x="248032" y="1260049"/>
            <a:ext cx="5874000" cy="3136615"/>
          </a:xfrm>
          <a:prstGeom prst="wedgeRoundRectCallout">
            <a:avLst>
              <a:gd name="adj1" fmla="val 58139"/>
              <a:gd name="adj2" fmla="val 5871"/>
              <a:gd name="adj3" fmla="val 16667"/>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“At Ditch the Label we want a world in where young people are free to be themselves. However, we know from our own support programmes that this often isn't the case. Our own research finds that physical appearance (what we look like) is still the biggest cause of bullying; in 2020 half of all young people told us they have changed or hidden part of who they are to avoid getting bullied by others. </a:t>
            </a:r>
            <a:br>
              <a:rPr lang="en-GB" sz="1600" b="1" dirty="0"/>
            </a:br>
            <a:r>
              <a:rPr lang="en-GB" sz="1600" b="1"/>
              <a:t>The results from the question "Is it important to fit in at school?" show how tough this landscape is to navigate…”</a:t>
            </a:r>
            <a:endParaRPr lang="en-GB" sz="1600" b="1" dirty="0"/>
          </a:p>
        </p:txBody>
      </p:sp>
      <p:pic>
        <p:nvPicPr>
          <p:cNvPr id="1028" name="Picture 4" descr="Press office | NSPCC">
            <a:extLst>
              <a:ext uri="{FF2B5EF4-FFF2-40B4-BE49-F238E27FC236}">
                <a16:creationId xmlns:a16="http://schemas.microsoft.com/office/drawing/2014/main" id="{7A21E3F0-D011-4B1E-8815-3A423277577E}"/>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735535" y="5220864"/>
            <a:ext cx="1160433" cy="28487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970FC4D-375E-4B12-9F2B-3A97EB9DA39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8143" b="18226"/>
          <a:stretch/>
        </p:blipFill>
        <p:spPr bwMode="auto">
          <a:xfrm>
            <a:off x="4923046" y="5051862"/>
            <a:ext cx="977615" cy="6220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descr="standup">
            <a:extLst>
              <a:ext uri="{FF2B5EF4-FFF2-40B4-BE49-F238E27FC236}">
                <a16:creationId xmlns:a16="http://schemas.microsoft.com/office/drawing/2014/main" id="{9DFE02C4-E44C-4875-A11E-0DE72C9519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1176" y="5058737"/>
            <a:ext cx="1116998" cy="61897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Anti-Bullying Alliance | NCB">
            <a:extLst>
              <a:ext uri="{FF2B5EF4-FFF2-40B4-BE49-F238E27FC236}">
                <a16:creationId xmlns:a16="http://schemas.microsoft.com/office/drawing/2014/main" id="{79B622FF-B72A-4EB7-A935-728DAC83D6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66930" y="5949730"/>
            <a:ext cx="1911804" cy="645675"/>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8" descr="General Information, Advice &amp; Guidance | The Chase School">
            <a:extLst>
              <a:ext uri="{FF2B5EF4-FFF2-40B4-BE49-F238E27FC236}">
                <a16:creationId xmlns:a16="http://schemas.microsoft.com/office/drawing/2014/main" id="{066066AD-657F-44B9-8696-FD59E95D23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57857" y="5783264"/>
            <a:ext cx="2162511" cy="978605"/>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a:extLst>
              <a:ext uri="{FF2B5EF4-FFF2-40B4-BE49-F238E27FC236}">
                <a16:creationId xmlns:a16="http://schemas.microsoft.com/office/drawing/2014/main" id="{1FEA1ADC-33D0-4C53-80D7-068497F8757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6050" y="1325988"/>
            <a:ext cx="2138969" cy="2138969"/>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58BBCD5E-7AF8-446F-82AC-873124ADDCE0}"/>
              </a:ext>
            </a:extLst>
          </p:cNvPr>
          <p:cNvSpPr/>
          <p:nvPr/>
        </p:nvSpPr>
        <p:spPr>
          <a:xfrm>
            <a:off x="1576431" y="56627"/>
            <a:ext cx="5991135" cy="861774"/>
          </a:xfrm>
          <a:prstGeom prst="rect">
            <a:avLst/>
          </a:prstGeom>
        </p:spPr>
        <p:txBody>
          <a:bodyPr wrap="square">
            <a:spAutoFit/>
          </a:bodyPr>
          <a:lstStyle/>
          <a:p>
            <a:pPr algn="ctr">
              <a:buSzPct val="25000"/>
            </a:pPr>
            <a:r>
              <a:rPr lang="en-GB" sz="2500" b="1" dirty="0">
                <a:solidFill>
                  <a:schemeClr val="bg1"/>
                </a:solidFill>
                <a:latin typeface="Century Gothic" panose="020B0502020202020204" pitchFamily="34" charset="0"/>
                <a:ea typeface="Lato"/>
                <a:cs typeface="Lato"/>
                <a:sym typeface="Lato"/>
              </a:rPr>
              <a:t>Feedback: “Is it important to fit in at school?”</a:t>
            </a:r>
            <a:endParaRPr lang="en-GB" sz="2500" b="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176639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916DFE-0190-4CCA-92AB-34B0BEAEA3CD}"/>
              </a:ext>
            </a:extLst>
          </p:cNvPr>
          <p:cNvSpPr/>
          <p:nvPr/>
        </p:nvSpPr>
        <p:spPr>
          <a:xfrm>
            <a:off x="0" y="1020417"/>
            <a:ext cx="9144000" cy="5837583"/>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Pentagon 20">
            <a:extLst>
              <a:ext uri="{FF2B5EF4-FFF2-40B4-BE49-F238E27FC236}">
                <a16:creationId xmlns:a16="http://schemas.microsoft.com/office/drawing/2014/main" id="{930E734C-B363-42D1-9841-CD416AC3D0E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9" name="Graphic 15" descr="Chat">
            <a:extLst>
              <a:ext uri="{FF2B5EF4-FFF2-40B4-BE49-F238E27FC236}">
                <a16:creationId xmlns:a16="http://schemas.microsoft.com/office/drawing/2014/main" id="{AD0BBB53-DAA9-43AE-991A-96C8E3CE19A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sp>
        <p:nvSpPr>
          <p:cNvPr id="7" name="Shape 114">
            <a:extLst>
              <a:ext uri="{FF2B5EF4-FFF2-40B4-BE49-F238E27FC236}">
                <a16:creationId xmlns:a16="http://schemas.microsoft.com/office/drawing/2014/main" id="{A6141AFD-49EA-458A-9931-3A91D355B73B}"/>
              </a:ext>
            </a:extLst>
          </p:cNvPr>
          <p:cNvSpPr/>
          <p:nvPr/>
        </p:nvSpPr>
        <p:spPr>
          <a:xfrm>
            <a:off x="796573" y="220697"/>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What do they have in common?</a:t>
            </a:r>
          </a:p>
        </p:txBody>
      </p:sp>
      <p:sp>
        <p:nvSpPr>
          <p:cNvPr id="10" name="Rectangle: Rounded Corners 9">
            <a:extLst>
              <a:ext uri="{FF2B5EF4-FFF2-40B4-BE49-F238E27FC236}">
                <a16:creationId xmlns:a16="http://schemas.microsoft.com/office/drawing/2014/main" id="{852798C2-0E17-4E4D-9318-EEC7553EE1F6}"/>
              </a:ext>
            </a:extLst>
          </p:cNvPr>
          <p:cNvSpPr/>
          <p:nvPr/>
        </p:nvSpPr>
        <p:spPr>
          <a:xfrm>
            <a:off x="487505" y="4999563"/>
            <a:ext cx="3475909" cy="1440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Discuss (1-3 mins)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Discuss with your partner: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what do all these people have in common?</a:t>
            </a:r>
          </a:p>
        </p:txBody>
      </p:sp>
      <p:pic>
        <p:nvPicPr>
          <p:cNvPr id="12" name="Picture 11" descr="A close up of a logo&#10;&#10;Description automatically generated">
            <a:extLst>
              <a:ext uri="{FF2B5EF4-FFF2-40B4-BE49-F238E27FC236}">
                <a16:creationId xmlns:a16="http://schemas.microsoft.com/office/drawing/2014/main" id="{FD716AC0-B8E1-4234-B684-1FD5C5B837BF}"/>
              </a:ext>
            </a:extLst>
          </p:cNvPr>
          <p:cNvPicPr>
            <a:picLocks noChangeAspect="1"/>
          </p:cNvPicPr>
          <p:nvPr/>
        </p:nvPicPr>
        <p:blipFill>
          <a:blip r:embed="rId5"/>
          <a:stretch>
            <a:fillRect/>
          </a:stretch>
        </p:blipFill>
        <p:spPr>
          <a:xfrm>
            <a:off x="275149" y="4713660"/>
            <a:ext cx="603443" cy="719027"/>
          </a:xfrm>
          <a:prstGeom prst="rect">
            <a:avLst/>
          </a:prstGeom>
        </p:spPr>
      </p:pic>
      <p:pic>
        <p:nvPicPr>
          <p:cNvPr id="13" name="Picture 2" descr="Dwayne “The Rock” Johnson Reveals He and His Entire Family Tested Positive  for Coronavirus | Vanity Fair">
            <a:extLst>
              <a:ext uri="{FF2B5EF4-FFF2-40B4-BE49-F238E27FC236}">
                <a16:creationId xmlns:a16="http://schemas.microsoft.com/office/drawing/2014/main" id="{5298F60C-BC45-44BB-8C46-9C5C30D62496}"/>
              </a:ext>
            </a:extLst>
          </p:cNvPr>
          <p:cNvPicPr>
            <a:picLocks noChangeAspect="1" noChangeArrowheads="1"/>
          </p:cNvPicPr>
          <p:nvPr/>
        </p:nvPicPr>
        <p:blipFill rotWithShape="1">
          <a:blip r:embed="rId6" cstate="hqprint">
            <a:extLst>
              <a:ext uri="{28A0092B-C50C-407E-A947-70E740481C1C}">
                <a14:useLocalDpi xmlns:a14="http://schemas.microsoft.com/office/drawing/2010/main"/>
              </a:ext>
            </a:extLst>
          </a:blip>
          <a:srcRect/>
          <a:stretch/>
        </p:blipFill>
        <p:spPr bwMode="auto">
          <a:xfrm>
            <a:off x="363082" y="1188362"/>
            <a:ext cx="1550107"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14" name="Picture 2" descr="Greta Thunberg, schoolgirl climate change warrior: 'Some people can let  things go. I can't' | Environment | The Guardian">
            <a:extLst>
              <a:ext uri="{FF2B5EF4-FFF2-40B4-BE49-F238E27FC236}">
                <a16:creationId xmlns:a16="http://schemas.microsoft.com/office/drawing/2014/main" id="{BE43A042-E06D-46BB-85C2-DD933C8C75F0}"/>
              </a:ext>
            </a:extLst>
          </p:cNvPr>
          <p:cNvPicPr>
            <a:picLocks noChangeAspect="1" noChangeArrowheads="1"/>
          </p:cNvPicPr>
          <p:nvPr/>
        </p:nvPicPr>
        <p:blipFill rotWithShape="1">
          <a:blip r:embed="rId7" cstate="hqprint">
            <a:extLst>
              <a:ext uri="{28A0092B-C50C-407E-A947-70E740481C1C}">
                <a14:useLocalDpi xmlns:a14="http://schemas.microsoft.com/office/drawing/2010/main"/>
              </a:ext>
            </a:extLst>
          </a:blip>
          <a:srcRect r="-1"/>
          <a:stretch/>
        </p:blipFill>
        <p:spPr bwMode="auto">
          <a:xfrm>
            <a:off x="3817998" y="3087033"/>
            <a:ext cx="1579958"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15" name="Picture 2" descr="Selena Gomez Is on the 2020 TIME 100 List | TIME">
            <a:extLst>
              <a:ext uri="{FF2B5EF4-FFF2-40B4-BE49-F238E27FC236}">
                <a16:creationId xmlns:a16="http://schemas.microsoft.com/office/drawing/2014/main" id="{DF6DF03C-7666-4456-8E27-35F12DF09616}"/>
              </a:ext>
            </a:extLst>
          </p:cNvPr>
          <p:cNvPicPr>
            <a:picLocks noChangeAspect="1" noChangeArrowheads="1"/>
          </p:cNvPicPr>
          <p:nvPr/>
        </p:nvPicPr>
        <p:blipFill rotWithShape="1">
          <a:blip r:embed="rId8" cstate="hqprint">
            <a:extLst>
              <a:ext uri="{28A0092B-C50C-407E-A947-70E740481C1C}">
                <a14:useLocalDpi xmlns:a14="http://schemas.microsoft.com/office/drawing/2010/main"/>
              </a:ext>
            </a:extLst>
          </a:blip>
          <a:srcRect/>
          <a:stretch/>
        </p:blipFill>
        <p:spPr bwMode="auto">
          <a:xfrm>
            <a:off x="3835030" y="1188362"/>
            <a:ext cx="1547446"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16" name="Picture 2" descr="Why Michael Phelps Has the Perfect Body for Swimming - Biography">
            <a:extLst>
              <a:ext uri="{FF2B5EF4-FFF2-40B4-BE49-F238E27FC236}">
                <a16:creationId xmlns:a16="http://schemas.microsoft.com/office/drawing/2014/main" id="{5CB7DE37-9C8C-4A2B-8F9B-670AF8979CB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4963" r="15765"/>
          <a:stretch/>
        </p:blipFill>
        <p:spPr bwMode="auto">
          <a:xfrm>
            <a:off x="2062367" y="1188362"/>
            <a:ext cx="1623485"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17" name="Picture 4" descr="Millie Bobby Brown - Wikipedia">
            <a:extLst>
              <a:ext uri="{FF2B5EF4-FFF2-40B4-BE49-F238E27FC236}">
                <a16:creationId xmlns:a16="http://schemas.microsoft.com/office/drawing/2014/main" id="{B188D700-C7EF-44D8-B036-C2B0D55D6B84}"/>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7307" b="20117"/>
          <a:stretch/>
        </p:blipFill>
        <p:spPr bwMode="auto">
          <a:xfrm>
            <a:off x="5531654" y="1188362"/>
            <a:ext cx="1536725"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6" descr="Jamie Oliver on fame, failure and fighting obesity: 'I'm actually quite  shy. I don't like a ruck' | Jamie Oliver | The Guardian">
            <a:extLst>
              <a:ext uri="{FF2B5EF4-FFF2-40B4-BE49-F238E27FC236}">
                <a16:creationId xmlns:a16="http://schemas.microsoft.com/office/drawing/2014/main" id="{368A43CA-831D-4924-AEF3-9B15CCD9E150}"/>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36646" t="18135" b="16899"/>
          <a:stretch/>
        </p:blipFill>
        <p:spPr bwMode="auto">
          <a:xfrm>
            <a:off x="5542633" y="3087033"/>
            <a:ext cx="1524475"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19" name="Picture 8" descr="Famous People with ADHD: ADD Celebrities and Well Known People | MentalUP">
            <a:extLst>
              <a:ext uri="{FF2B5EF4-FFF2-40B4-BE49-F238E27FC236}">
                <a16:creationId xmlns:a16="http://schemas.microsoft.com/office/drawing/2014/main" id="{09820BBA-D635-4DC9-BF7A-38E28B209A3B}"/>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21450" r="22407"/>
          <a:stretch/>
        </p:blipFill>
        <p:spPr bwMode="auto">
          <a:xfrm>
            <a:off x="7211786" y="3087033"/>
            <a:ext cx="1563272"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20" name="Picture 2" descr="Star Wars: Read Warwick Davis' adorable letter as a 13-year-old to director  George Lucas | Metro News">
            <a:extLst>
              <a:ext uri="{FF2B5EF4-FFF2-40B4-BE49-F238E27FC236}">
                <a16:creationId xmlns:a16="http://schemas.microsoft.com/office/drawing/2014/main" id="{946F6FC9-B70C-463A-9A1F-688238DA0727}"/>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l="20673" t="3754" r="12428" b="52723"/>
          <a:stretch/>
        </p:blipFill>
        <p:spPr bwMode="auto">
          <a:xfrm>
            <a:off x="7217557" y="1188362"/>
            <a:ext cx="1550742" cy="1563272"/>
          </a:xfrm>
          <a:prstGeom prst="ellipse">
            <a:avLst/>
          </a:prstGeom>
          <a:noFill/>
          <a:extLst>
            <a:ext uri="{909E8E84-426E-40DD-AFC4-6F175D3DCCD1}">
              <a14:hiddenFill xmlns:a14="http://schemas.microsoft.com/office/drawing/2010/main">
                <a:solidFill>
                  <a:srgbClr val="FFFFFF"/>
                </a:solidFill>
              </a14:hiddenFill>
            </a:ext>
          </a:extLst>
        </p:spPr>
      </p:pic>
      <p:pic>
        <p:nvPicPr>
          <p:cNvPr id="21" name="Picture 4" descr="What if my kids are scared of me?': Alex Brooker on life as a disabled dad  | Television &amp; radio | The Guardian">
            <a:extLst>
              <a:ext uri="{FF2B5EF4-FFF2-40B4-BE49-F238E27FC236}">
                <a16:creationId xmlns:a16="http://schemas.microsoft.com/office/drawing/2014/main" id="{854ABFB1-3BA6-4F09-8DB5-54596945D8E4}"/>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l="34419" b="34985"/>
          <a:stretch/>
        </p:blipFill>
        <p:spPr bwMode="auto">
          <a:xfrm>
            <a:off x="363082" y="3086597"/>
            <a:ext cx="1576834" cy="1563272"/>
          </a:xfrm>
          <a:prstGeom prst="ellipse">
            <a:avLst/>
          </a:prstGeom>
          <a:noFill/>
          <a:extLst>
            <a:ext uri="{909E8E84-426E-40DD-AFC4-6F175D3DCCD1}">
              <a14:hiddenFill xmlns:a14="http://schemas.microsoft.com/office/drawing/2010/main">
                <a:solidFill>
                  <a:srgbClr val="FFFFFF"/>
                </a:solidFill>
              </a14:hiddenFill>
            </a:ext>
          </a:extLst>
        </p:spPr>
      </p:pic>
      <p:sp>
        <p:nvSpPr>
          <p:cNvPr id="22" name="Rectangle: Rounded Corners 27">
            <a:extLst>
              <a:ext uri="{FF2B5EF4-FFF2-40B4-BE49-F238E27FC236}">
                <a16:creationId xmlns:a16="http://schemas.microsoft.com/office/drawing/2014/main" id="{DA001CDE-7313-402D-9E92-FE867F7E72D8}"/>
              </a:ext>
            </a:extLst>
          </p:cNvPr>
          <p:cNvSpPr/>
          <p:nvPr/>
        </p:nvSpPr>
        <p:spPr>
          <a:xfrm>
            <a:off x="5777948" y="4999563"/>
            <a:ext cx="2994136" cy="1440994"/>
          </a:xfrm>
          <a:prstGeom prst="wedgeRoundRectCallout">
            <a:avLst>
              <a:gd name="adj1" fmla="val -64886"/>
              <a:gd name="adj2" fmla="val -27246"/>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rPr>
              <a:t>You might have said that they’re</a:t>
            </a:r>
            <a:r>
              <a:rPr lang="en-GB" sz="1600" b="1" dirty="0">
                <a:solidFill>
                  <a:schemeClr val="tx1"/>
                </a:solidFill>
              </a:rPr>
              <a:t> all famous</a:t>
            </a:r>
            <a:r>
              <a:rPr lang="en-GB" sz="1600" dirty="0">
                <a:solidFill>
                  <a:schemeClr val="tx1"/>
                </a:solidFill>
              </a:rPr>
              <a:t>! But did you know that they also all have </a:t>
            </a:r>
            <a:r>
              <a:rPr lang="en-GB" sz="1600" b="1" dirty="0">
                <a:solidFill>
                  <a:schemeClr val="tx1"/>
                </a:solidFill>
              </a:rPr>
              <a:t>a disability</a:t>
            </a:r>
            <a:r>
              <a:rPr lang="en-GB" sz="1600" dirty="0">
                <a:solidFill>
                  <a:schemeClr val="tx1"/>
                </a:solidFill>
              </a:rPr>
              <a:t>?</a:t>
            </a:r>
            <a:endPar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23" name="Picture 22" descr="A picture containing graphics, clock, drawing&#10;&#10;Description automatically generated">
            <a:extLst>
              <a:ext uri="{FF2B5EF4-FFF2-40B4-BE49-F238E27FC236}">
                <a16:creationId xmlns:a16="http://schemas.microsoft.com/office/drawing/2014/main" id="{5BC466E9-7D83-4361-8B80-94056460D902}"/>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255283" y="4999563"/>
            <a:ext cx="960750" cy="1440000"/>
          </a:xfrm>
          <a:prstGeom prst="rect">
            <a:avLst/>
          </a:prstGeom>
        </p:spPr>
      </p:pic>
      <p:pic>
        <p:nvPicPr>
          <p:cNvPr id="24" name="Picture 6" descr="Daniel Radcliffe fun facts and things you didn't know - Insider">
            <a:extLst>
              <a:ext uri="{FF2B5EF4-FFF2-40B4-BE49-F238E27FC236}">
                <a16:creationId xmlns:a16="http://schemas.microsoft.com/office/drawing/2014/main" id="{01D1CD4E-3681-4F14-9ED2-96CB2D494255}"/>
              </a:ext>
            </a:extLst>
          </p:cNvPr>
          <p:cNvPicPr>
            <a:picLocks noChangeAspect="1" noChangeArrowheads="1"/>
          </p:cNvPicPr>
          <p:nvPr/>
        </p:nvPicPr>
        <p:blipFill rotWithShape="1">
          <a:blip r:embed="rId16">
            <a:extLst>
              <a:ext uri="{28A0092B-C50C-407E-A947-70E740481C1C}">
                <a14:useLocalDpi xmlns:a14="http://schemas.microsoft.com/office/drawing/2010/main" val="0"/>
              </a:ext>
            </a:extLst>
          </a:blip>
          <a:srcRect l="11464" r="12271"/>
          <a:stretch/>
        </p:blipFill>
        <p:spPr bwMode="auto">
          <a:xfrm>
            <a:off x="2084593" y="3087469"/>
            <a:ext cx="1588728" cy="1562400"/>
          </a:xfrm>
          <a:prstGeom prst="ellipse">
            <a:avLst/>
          </a:prstGeom>
          <a:noFill/>
          <a:extLst>
            <a:ext uri="{909E8E84-426E-40DD-AFC4-6F175D3DCCD1}">
              <a14:hiddenFill xmlns:a14="http://schemas.microsoft.com/office/drawing/2010/main">
                <a:solidFill>
                  <a:srgbClr val="FFFFFF"/>
                </a:solidFill>
              </a14:hiddenFill>
            </a:ext>
          </a:extLst>
        </p:spPr>
      </p:pic>
      <p:sp>
        <p:nvSpPr>
          <p:cNvPr id="25" name="Slide Number Placeholder 1">
            <a:extLst>
              <a:ext uri="{FF2B5EF4-FFF2-40B4-BE49-F238E27FC236}">
                <a16:creationId xmlns:a16="http://schemas.microsoft.com/office/drawing/2014/main" id="{F71BF4FA-9963-43B8-AB23-8EE3D83A94B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399868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31231A0-E007-4FC5-B291-1AABC90787C6}"/>
              </a:ext>
            </a:extLst>
          </p:cNvPr>
          <p:cNvPicPr>
            <a:picLocks noChangeAspect="1"/>
          </p:cNvPicPr>
          <p:nvPr/>
        </p:nvPicPr>
        <p:blipFill>
          <a:blip r:embed="rId3"/>
          <a:stretch>
            <a:fillRect/>
          </a:stretch>
        </p:blipFill>
        <p:spPr>
          <a:xfrm>
            <a:off x="426463" y="3956051"/>
            <a:ext cx="4010648" cy="2654018"/>
          </a:xfrm>
          <a:prstGeom prst="rect">
            <a:avLst/>
          </a:prstGeom>
        </p:spPr>
      </p:pic>
      <p:pic>
        <p:nvPicPr>
          <p:cNvPr id="14" name="Picture 13">
            <a:extLst>
              <a:ext uri="{FF2B5EF4-FFF2-40B4-BE49-F238E27FC236}">
                <a16:creationId xmlns:a16="http://schemas.microsoft.com/office/drawing/2014/main" id="{FBA8C6F1-ED57-437B-B76C-53DF706DD009}"/>
              </a:ext>
            </a:extLst>
          </p:cNvPr>
          <p:cNvPicPr>
            <a:picLocks noChangeAspect="1"/>
          </p:cNvPicPr>
          <p:nvPr/>
        </p:nvPicPr>
        <p:blipFill>
          <a:blip r:embed="rId4"/>
          <a:stretch>
            <a:fillRect/>
          </a:stretch>
        </p:blipFill>
        <p:spPr>
          <a:xfrm>
            <a:off x="4706891" y="3952968"/>
            <a:ext cx="4046279" cy="2660183"/>
          </a:xfrm>
          <a:prstGeom prst="rect">
            <a:avLst/>
          </a:prstGeom>
        </p:spPr>
      </p:pic>
      <p:pic>
        <p:nvPicPr>
          <p:cNvPr id="10" name="Picture 9">
            <a:extLst>
              <a:ext uri="{FF2B5EF4-FFF2-40B4-BE49-F238E27FC236}">
                <a16:creationId xmlns:a16="http://schemas.microsoft.com/office/drawing/2014/main" id="{C8591619-7074-409C-BADD-98C784120A27}"/>
              </a:ext>
            </a:extLst>
          </p:cNvPr>
          <p:cNvPicPr>
            <a:picLocks noChangeAspect="1"/>
          </p:cNvPicPr>
          <p:nvPr/>
        </p:nvPicPr>
        <p:blipFill>
          <a:blip r:embed="rId5"/>
          <a:stretch>
            <a:fillRect/>
          </a:stretch>
        </p:blipFill>
        <p:spPr>
          <a:xfrm>
            <a:off x="4706891" y="1149928"/>
            <a:ext cx="4046279" cy="2646989"/>
          </a:xfrm>
          <a:prstGeom prst="rect">
            <a:avLst/>
          </a:prstGeom>
        </p:spPr>
      </p:pic>
      <p:sp>
        <p:nvSpPr>
          <p:cNvPr id="4" name="Shape 114">
            <a:extLst>
              <a:ext uri="{FF2B5EF4-FFF2-40B4-BE49-F238E27FC236}">
                <a16:creationId xmlns:a16="http://schemas.microsoft.com/office/drawing/2014/main" id="{3CD7446C-5F32-4959-83D1-1462F2696DE4}"/>
              </a:ext>
            </a:extLst>
          </p:cNvPr>
          <p:cNvSpPr/>
          <p:nvPr/>
        </p:nvSpPr>
        <p:spPr>
          <a:xfrm>
            <a:off x="1197376" y="224655"/>
            <a:ext cx="6749246"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Does social media make it easier to talk about disabilities?</a:t>
            </a:r>
          </a:p>
        </p:txBody>
      </p:sp>
      <p:pic>
        <p:nvPicPr>
          <p:cNvPr id="16" name="Picture 15">
            <a:extLst>
              <a:ext uri="{FF2B5EF4-FFF2-40B4-BE49-F238E27FC236}">
                <a16:creationId xmlns:a16="http://schemas.microsoft.com/office/drawing/2014/main" id="{FC2997DF-C542-4005-BC16-BED8097A092A}"/>
              </a:ext>
            </a:extLst>
          </p:cNvPr>
          <p:cNvPicPr>
            <a:picLocks noChangeAspect="1"/>
          </p:cNvPicPr>
          <p:nvPr/>
        </p:nvPicPr>
        <p:blipFill>
          <a:blip r:embed="rId6"/>
          <a:stretch>
            <a:fillRect/>
          </a:stretch>
        </p:blipFill>
        <p:spPr>
          <a:xfrm>
            <a:off x="426463" y="1136735"/>
            <a:ext cx="4010648" cy="2660183"/>
          </a:xfrm>
          <a:prstGeom prst="rect">
            <a:avLst/>
          </a:prstGeom>
        </p:spPr>
      </p:pic>
      <p:pic>
        <p:nvPicPr>
          <p:cNvPr id="7" name="Picture 2" descr="International Day of People with Disabilities">
            <a:extLst>
              <a:ext uri="{FF2B5EF4-FFF2-40B4-BE49-F238E27FC236}">
                <a16:creationId xmlns:a16="http://schemas.microsoft.com/office/drawing/2014/main" id="{A908FA8C-4F57-4E2F-B8CE-1BAE6D262E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7850" y="3112768"/>
            <a:ext cx="1368299" cy="1368299"/>
          </a:xfrm>
          <a:prstGeom prst="ellipse">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316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259198" y="1392443"/>
            <a:ext cx="1736978" cy="1103776"/>
          </a:xfrm>
        </p:spPr>
        <p:txBody>
          <a:bodyPr/>
          <a:lstStyle/>
          <a:p>
            <a:r>
              <a:rPr lang="en-GB" dirty="0"/>
              <a:t>Starter: </a:t>
            </a:r>
            <a:r>
              <a:rPr lang="en-GB" sz="1600" dirty="0">
                <a:latin typeface="Century Gothic" panose="020B0502020202020204" pitchFamily="34" charset="0"/>
                <a:ea typeface="Lato"/>
                <a:cs typeface="Lato"/>
                <a:sym typeface="Lato"/>
              </a:rPr>
              <a:t>What do they have in common?</a:t>
            </a:r>
            <a:endParaRPr lang="en-GB" dirty="0"/>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313070" y="1608495"/>
            <a:ext cx="2154879" cy="1103776"/>
          </a:xfrm>
          <a:solidFill>
            <a:schemeClr val="accent5"/>
          </a:solidFill>
        </p:spPr>
        <p:txBody>
          <a:bodyPr/>
          <a:lstStyle/>
          <a:p>
            <a:r>
              <a:rPr lang="en-GB" dirty="0"/>
              <a:t>Why are we talking about this?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1030659" y="3554694"/>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True or false?</a:t>
            </a:r>
          </a:p>
        </p:txBody>
      </p:sp>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259198" y="5305079"/>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would you do?</a:t>
            </a:r>
          </a:p>
        </p:txBody>
      </p:sp>
      <p:sp>
        <p:nvSpPr>
          <p:cNvPr id="7" name="Text Placeholder 6">
            <a:extLst>
              <a:ext uri="{FF2B5EF4-FFF2-40B4-BE49-F238E27FC236}">
                <a16:creationId xmlns:a16="http://schemas.microsoft.com/office/drawing/2014/main" id="{CC4BB213-EB0D-4E60-9987-AE473757691F}"/>
              </a:ext>
            </a:extLst>
          </p:cNvPr>
          <p:cNvSpPr>
            <a:spLocks noGrp="1"/>
          </p:cNvSpPr>
          <p:nvPr>
            <p:ph type="body" sz="quarter" idx="15"/>
          </p:nvPr>
        </p:nvSpPr>
        <p:spPr>
          <a:xfrm>
            <a:off x="4274538" y="3063020"/>
            <a:ext cx="1713600" cy="1108800"/>
          </a:xfrm>
        </p:spPr>
        <p:txBody>
          <a:bodyPr/>
          <a:lstStyle/>
          <a:p>
            <a:r>
              <a:rPr lang="en-GB" dirty="0"/>
              <a:t>Does it</a:t>
            </a:r>
          </a:p>
          <a:p>
            <a:r>
              <a:rPr lang="en-GB" dirty="0"/>
              <a:t>help?</a:t>
            </a:r>
          </a:p>
        </p:txBody>
      </p:sp>
      <p:pic>
        <p:nvPicPr>
          <p:cNvPr id="14" name="Picture 13">
            <a:extLst>
              <a:ext uri="{FF2B5EF4-FFF2-40B4-BE49-F238E27FC236}">
                <a16:creationId xmlns:a16="http://schemas.microsoft.com/office/drawing/2014/main" id="{8B11EC0C-5401-41B2-8D32-D10187A2E97C}"/>
              </a:ext>
            </a:extLst>
          </p:cNvPr>
          <p:cNvPicPr>
            <a:picLocks noChangeAspect="1"/>
          </p:cNvPicPr>
          <p:nvPr/>
        </p:nvPicPr>
        <p:blipFill>
          <a:blip r:embed="rId3"/>
          <a:stretch>
            <a:fillRect/>
          </a:stretch>
        </p:blipFill>
        <p:spPr>
          <a:xfrm>
            <a:off x="2362523" y="3142828"/>
            <a:ext cx="914400" cy="914400"/>
          </a:xfrm>
          <a:prstGeom prst="rect">
            <a:avLst/>
          </a:prstGeom>
        </p:spPr>
      </p:pic>
      <p:pic>
        <p:nvPicPr>
          <p:cNvPr id="20" name="Picture 19" descr="A picture containing drawing&#10;&#10;Description automatically generated">
            <a:extLst>
              <a:ext uri="{FF2B5EF4-FFF2-40B4-BE49-F238E27FC236}">
                <a16:creationId xmlns:a16="http://schemas.microsoft.com/office/drawing/2014/main" id="{8D642435-EBC3-46D1-B8D9-79FF6DCBD359}"/>
              </a:ext>
            </a:extLst>
          </p:cNvPr>
          <p:cNvPicPr>
            <a:picLocks noChangeAspect="1"/>
          </p:cNvPicPr>
          <p:nvPr/>
        </p:nvPicPr>
        <p:blipFill>
          <a:blip r:embed="rId4"/>
          <a:stretch>
            <a:fillRect/>
          </a:stretch>
        </p:blipFill>
        <p:spPr>
          <a:xfrm>
            <a:off x="3828934" y="1454435"/>
            <a:ext cx="914400" cy="914400"/>
          </a:xfrm>
          <a:prstGeom prst="rect">
            <a:avLst/>
          </a:prstGeom>
        </p:spPr>
      </p:pic>
      <p:pic>
        <p:nvPicPr>
          <p:cNvPr id="25" name="Picture 24" descr="A picture containing drawing&#10;&#10;Description automatically generated">
            <a:extLst>
              <a:ext uri="{FF2B5EF4-FFF2-40B4-BE49-F238E27FC236}">
                <a16:creationId xmlns:a16="http://schemas.microsoft.com/office/drawing/2014/main" id="{AA063EB6-4692-4A15-A8F9-A080F3DCCD75}"/>
              </a:ext>
            </a:extLst>
          </p:cNvPr>
          <p:cNvPicPr>
            <a:picLocks noChangeAspect="1"/>
          </p:cNvPicPr>
          <p:nvPr/>
        </p:nvPicPr>
        <p:blipFill>
          <a:blip r:embed="rId5"/>
          <a:stretch>
            <a:fillRect/>
          </a:stretch>
        </p:blipFill>
        <p:spPr>
          <a:xfrm>
            <a:off x="3996176" y="5320572"/>
            <a:ext cx="914400" cy="914400"/>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DC4B7E71-C0D1-4CEB-BE49-75DDD2805032}"/>
              </a:ext>
            </a:extLst>
          </p:cNvPr>
          <p:cNvPicPr>
            <a:picLocks noChangeAspect="1"/>
          </p:cNvPicPr>
          <p:nvPr/>
        </p:nvPicPr>
        <p:blipFill>
          <a:blip r:embed="rId6"/>
          <a:stretch>
            <a:fillRect/>
          </a:stretch>
        </p:blipFill>
        <p:spPr>
          <a:xfrm>
            <a:off x="5736535" y="2975926"/>
            <a:ext cx="914400" cy="914400"/>
          </a:xfrm>
          <a:prstGeom prst="rect">
            <a:avLst/>
          </a:prstGeom>
        </p:spPr>
      </p:pic>
      <p:pic>
        <p:nvPicPr>
          <p:cNvPr id="30" name="Picture 29" descr="A close up of a sign&#10;&#10;Description automatically generated">
            <a:extLst>
              <a:ext uri="{FF2B5EF4-FFF2-40B4-BE49-F238E27FC236}">
                <a16:creationId xmlns:a16="http://schemas.microsoft.com/office/drawing/2014/main" id="{EAA67F7D-D6CF-49E3-904A-20CBF20B5E88}"/>
              </a:ext>
            </a:extLst>
          </p:cNvPr>
          <p:cNvPicPr>
            <a:picLocks noChangeAspect="1"/>
          </p:cNvPicPr>
          <p:nvPr/>
        </p:nvPicPr>
        <p:blipFill>
          <a:blip r:embed="rId7"/>
          <a:stretch>
            <a:fillRect/>
          </a:stretch>
        </p:blipFill>
        <p:spPr>
          <a:xfrm>
            <a:off x="8021519" y="1780032"/>
            <a:ext cx="914400" cy="9144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B8357424-EF69-4912-AEC5-B72BDC6FB051}"/>
              </a:ext>
            </a:extLst>
          </p:cNvPr>
          <p:cNvPicPr>
            <a:picLocks noChangeAspect="1"/>
          </p:cNvPicPr>
          <p:nvPr/>
        </p:nvPicPr>
        <p:blipFill>
          <a:blip r:embed="rId8"/>
          <a:stretch>
            <a:fillRect/>
          </a:stretch>
        </p:blipFill>
        <p:spPr>
          <a:xfrm>
            <a:off x="6434441" y="4850252"/>
            <a:ext cx="914400" cy="914400"/>
          </a:xfrm>
          <a:prstGeom prst="rect">
            <a:avLst/>
          </a:prstGeom>
        </p:spPr>
      </p:pic>
    </p:spTree>
    <p:extLst>
      <p:ext uri="{BB962C8B-B14F-4D97-AF65-F5344CB8AC3E}">
        <p14:creationId xmlns:p14="http://schemas.microsoft.com/office/powerpoint/2010/main" val="1464718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Graphic 14" descr="Brain in head">
            <a:extLst>
              <a:ext uri="{FF2B5EF4-FFF2-40B4-BE49-F238E27FC236}">
                <a16:creationId xmlns:a16="http://schemas.microsoft.com/office/drawing/2014/main" id="{06D5D28A-EB4A-496E-9E3A-1EA3B51F6E7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72616" y="972335"/>
            <a:ext cx="3228585" cy="3228585"/>
          </a:xfrm>
          <a:prstGeom prst="rect">
            <a:avLst/>
          </a:prstGeom>
        </p:spPr>
      </p:pic>
      <p:pic>
        <p:nvPicPr>
          <p:cNvPr id="16" name="Graphic 15" descr="Low Vision">
            <a:extLst>
              <a:ext uri="{FF2B5EF4-FFF2-40B4-BE49-F238E27FC236}">
                <a16:creationId xmlns:a16="http://schemas.microsoft.com/office/drawing/2014/main" id="{F1B89667-EA4C-46F2-AF79-A5C0B281C82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013046" y="972336"/>
            <a:ext cx="3228585" cy="3228585"/>
          </a:xfrm>
          <a:prstGeom prst="rect">
            <a:avLst/>
          </a:prstGeom>
        </p:spPr>
      </p:pic>
      <p:pic>
        <p:nvPicPr>
          <p:cNvPr id="18" name="Graphic 17" descr="Person in wheelchair">
            <a:extLst>
              <a:ext uri="{FF2B5EF4-FFF2-40B4-BE49-F238E27FC236}">
                <a16:creationId xmlns:a16="http://schemas.microsoft.com/office/drawing/2014/main" id="{72D6E6D6-50FA-45CE-9660-45A54C83F3F1}"/>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578920" y="3629415"/>
            <a:ext cx="3228585" cy="3228585"/>
          </a:xfrm>
          <a:prstGeom prst="rect">
            <a:avLst/>
          </a:prstGeom>
        </p:spPr>
      </p:pic>
      <p:pic>
        <p:nvPicPr>
          <p:cNvPr id="19" name="Graphic 18" descr="Man with cane">
            <a:extLst>
              <a:ext uri="{FF2B5EF4-FFF2-40B4-BE49-F238E27FC236}">
                <a16:creationId xmlns:a16="http://schemas.microsoft.com/office/drawing/2014/main" id="{7DD5FB51-A18B-4A4B-BB74-EAFBB302573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339492" y="972334"/>
            <a:ext cx="3228585" cy="3228585"/>
          </a:xfrm>
          <a:prstGeom prst="rect">
            <a:avLst/>
          </a:prstGeom>
        </p:spPr>
      </p:pic>
      <p:pic>
        <p:nvPicPr>
          <p:cNvPr id="20" name="Graphic 19" descr="Deaf">
            <a:extLst>
              <a:ext uri="{FF2B5EF4-FFF2-40B4-BE49-F238E27FC236}">
                <a16:creationId xmlns:a16="http://schemas.microsoft.com/office/drawing/2014/main" id="{C48F5D94-0ADC-4D75-9481-FD362705F536}"/>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447172" y="3629413"/>
            <a:ext cx="3228585" cy="3228585"/>
          </a:xfrm>
          <a:prstGeom prst="rect">
            <a:avLst/>
          </a:prstGeom>
        </p:spPr>
      </p:pic>
      <p:sp>
        <p:nvSpPr>
          <p:cNvPr id="22" name="Shape 114">
            <a:extLst>
              <a:ext uri="{FF2B5EF4-FFF2-40B4-BE49-F238E27FC236}">
                <a16:creationId xmlns:a16="http://schemas.microsoft.com/office/drawing/2014/main" id="{E49DDE19-8914-4D7E-A028-1D7FF03989F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24" name="Pentagon 20">
            <a:extLst>
              <a:ext uri="{FF2B5EF4-FFF2-40B4-BE49-F238E27FC236}">
                <a16:creationId xmlns:a16="http://schemas.microsoft.com/office/drawing/2014/main" id="{1C1820D1-D742-4105-BF4A-0E23DC489E1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25" descr="Thought bubble">
            <a:extLst>
              <a:ext uri="{FF2B5EF4-FFF2-40B4-BE49-F238E27FC236}">
                <a16:creationId xmlns:a16="http://schemas.microsoft.com/office/drawing/2014/main" id="{96103F31-650D-42E7-9F47-3ED2F1A98FF0}"/>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6796" y="181055"/>
            <a:ext cx="597300" cy="597300"/>
          </a:xfrm>
          <a:prstGeom prst="rect">
            <a:avLst/>
          </a:prstGeom>
        </p:spPr>
      </p:pic>
      <p:sp>
        <p:nvSpPr>
          <p:cNvPr id="27" name="Rectangle: Rounded Corners 33">
            <a:extLst>
              <a:ext uri="{FF2B5EF4-FFF2-40B4-BE49-F238E27FC236}">
                <a16:creationId xmlns:a16="http://schemas.microsoft.com/office/drawing/2014/main" id="{1583CBB7-6BDE-45D5-9EEA-26AD024EC289}"/>
              </a:ext>
            </a:extLst>
          </p:cNvPr>
          <p:cNvSpPr/>
          <p:nvPr/>
        </p:nvSpPr>
        <p:spPr>
          <a:xfrm>
            <a:off x="316337" y="2278873"/>
            <a:ext cx="6204270" cy="90388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The theme for IDPWD this year is </a:t>
            </a:r>
            <a:r>
              <a:rPr lang="en-GB" sz="1600" b="1" dirty="0">
                <a:solidFill>
                  <a:schemeClr val="tx1"/>
                </a:solidFill>
                <a:latin typeface="Century Gothic"/>
                <a:ea typeface="Century Gothic"/>
                <a:cs typeface="Century Gothic"/>
                <a:sym typeface="Century Gothic"/>
              </a:rPr>
              <a:t>“Not all disabilities are visible” </a:t>
            </a:r>
            <a:r>
              <a:rPr lang="en-GB" sz="1600" dirty="0">
                <a:solidFill>
                  <a:schemeClr val="tx1"/>
                </a:solidFill>
                <a:latin typeface="Century Gothic"/>
                <a:ea typeface="Century Gothic"/>
                <a:cs typeface="Century Gothic"/>
                <a:sym typeface="Century Gothic"/>
              </a:rPr>
              <a:t>which focuses on </a:t>
            </a:r>
            <a:r>
              <a:rPr lang="en-GB" sz="1600" b="1" dirty="0">
                <a:solidFill>
                  <a:schemeClr val="tx1"/>
                </a:solidFill>
                <a:latin typeface="Century Gothic"/>
                <a:ea typeface="Century Gothic"/>
                <a:cs typeface="Century Gothic"/>
                <a:sym typeface="Century Gothic"/>
              </a:rPr>
              <a:t>“hidden” </a:t>
            </a:r>
            <a:r>
              <a:rPr lang="en-GB" sz="1600" dirty="0">
                <a:solidFill>
                  <a:schemeClr val="tx1"/>
                </a:solidFill>
                <a:latin typeface="Century Gothic"/>
                <a:ea typeface="Century Gothic"/>
                <a:cs typeface="Century Gothic"/>
                <a:sym typeface="Century Gothic"/>
              </a:rPr>
              <a:t>or </a:t>
            </a:r>
            <a:r>
              <a:rPr lang="en-GB" sz="1600" b="1" dirty="0">
                <a:solidFill>
                  <a:schemeClr val="tx1"/>
                </a:solidFill>
                <a:latin typeface="Century Gothic"/>
                <a:ea typeface="Century Gothic"/>
                <a:cs typeface="Century Gothic"/>
                <a:sym typeface="Century Gothic"/>
              </a:rPr>
              <a:t>“invisible” </a:t>
            </a:r>
            <a:r>
              <a:rPr lang="en-GB" sz="1600" dirty="0">
                <a:solidFill>
                  <a:schemeClr val="tx1"/>
                </a:solidFill>
                <a:latin typeface="Century Gothic"/>
                <a:ea typeface="Century Gothic"/>
                <a:cs typeface="Century Gothic"/>
                <a:sym typeface="Century Gothic"/>
              </a:rPr>
              <a:t>disabilities.</a:t>
            </a:r>
            <a:endParaRPr lang="en-GB" sz="1600" b="1" dirty="0">
              <a:solidFill>
                <a:schemeClr val="tx1"/>
              </a:solidFill>
              <a:latin typeface="Century Gothic"/>
              <a:ea typeface="Century Gothic"/>
              <a:cs typeface="Century Gothic"/>
              <a:sym typeface="Century Gothic"/>
            </a:endParaRPr>
          </a:p>
        </p:txBody>
      </p:sp>
      <p:sp>
        <p:nvSpPr>
          <p:cNvPr id="28" name="Rectangle: Rounded Corners 33">
            <a:extLst>
              <a:ext uri="{FF2B5EF4-FFF2-40B4-BE49-F238E27FC236}">
                <a16:creationId xmlns:a16="http://schemas.microsoft.com/office/drawing/2014/main" id="{A28069F2-C4C1-4044-A074-6A00667E6187}"/>
              </a:ext>
            </a:extLst>
          </p:cNvPr>
          <p:cNvSpPr/>
          <p:nvPr/>
        </p:nvSpPr>
        <p:spPr>
          <a:xfrm>
            <a:off x="316336" y="1134310"/>
            <a:ext cx="6204271" cy="95534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Thursday 3</a:t>
            </a:r>
            <a:r>
              <a:rPr lang="en-GB" sz="1600" b="1" baseline="30000" dirty="0">
                <a:solidFill>
                  <a:schemeClr val="tx1"/>
                </a:solidFill>
                <a:latin typeface="Century Gothic"/>
                <a:ea typeface="Century Gothic"/>
                <a:cs typeface="Century Gothic"/>
                <a:sym typeface="Century Gothic"/>
              </a:rPr>
              <a:t>rd</a:t>
            </a:r>
            <a:r>
              <a:rPr lang="en-GB" sz="1600" b="1" dirty="0">
                <a:solidFill>
                  <a:schemeClr val="tx1"/>
                </a:solidFill>
                <a:latin typeface="Century Gothic"/>
                <a:ea typeface="Century Gothic"/>
                <a:cs typeface="Century Gothic"/>
                <a:sym typeface="Century Gothic"/>
              </a:rPr>
              <a:t> December is International Day of People with Disabilities (IDPWD)</a:t>
            </a:r>
            <a:r>
              <a:rPr lang="en-GB" sz="1600" dirty="0">
                <a:solidFill>
                  <a:schemeClr val="tx1"/>
                </a:solidFill>
                <a:latin typeface="Century Gothic"/>
                <a:ea typeface="Century Gothic"/>
                <a:cs typeface="Century Gothic"/>
                <a:sym typeface="Century Gothic"/>
              </a:rPr>
              <a:t>, a day when people around the world celebrate those </a:t>
            </a:r>
            <a:r>
              <a:rPr lang="en-GB" sz="1600" b="1" dirty="0">
                <a:solidFill>
                  <a:schemeClr val="tx1"/>
                </a:solidFill>
                <a:latin typeface="Century Gothic"/>
                <a:ea typeface="Century Gothic"/>
                <a:cs typeface="Century Gothic"/>
                <a:sym typeface="Century Gothic"/>
              </a:rPr>
              <a:t>who have disabilities</a:t>
            </a:r>
            <a:r>
              <a:rPr lang="en-GB" sz="1600" dirty="0">
                <a:solidFill>
                  <a:schemeClr val="tx1"/>
                </a:solidFill>
                <a:latin typeface="Century Gothic"/>
                <a:ea typeface="Century Gothic"/>
                <a:cs typeface="Century Gothic"/>
                <a:sym typeface="Century Gothic"/>
              </a:rPr>
              <a:t>. </a:t>
            </a:r>
            <a:endParaRPr lang="en-GB" sz="1600" b="1" dirty="0">
              <a:solidFill>
                <a:schemeClr val="tx1"/>
              </a:solidFill>
              <a:latin typeface="Century Gothic"/>
              <a:ea typeface="Century Gothic"/>
              <a:cs typeface="Century Gothic"/>
              <a:sym typeface="Century Gothic"/>
            </a:endParaRPr>
          </a:p>
        </p:txBody>
      </p:sp>
      <p:sp>
        <p:nvSpPr>
          <p:cNvPr id="17" name="Rectangle: Rounded Corners 33">
            <a:extLst>
              <a:ext uri="{FF2B5EF4-FFF2-40B4-BE49-F238E27FC236}">
                <a16:creationId xmlns:a16="http://schemas.microsoft.com/office/drawing/2014/main" id="{A8B1B345-39E4-4CCA-8004-4E7AFA2F5561}"/>
              </a:ext>
            </a:extLst>
          </p:cNvPr>
          <p:cNvSpPr/>
          <p:nvPr/>
        </p:nvSpPr>
        <p:spPr>
          <a:xfrm>
            <a:off x="316336" y="3371982"/>
            <a:ext cx="8471338" cy="62749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“Hidden” or “invisible” disabilities </a:t>
            </a:r>
            <a:r>
              <a:rPr lang="en-GB" sz="1600" dirty="0">
                <a:solidFill>
                  <a:schemeClr val="tx1"/>
                </a:solidFill>
                <a:latin typeface="Century Gothic"/>
                <a:ea typeface="Century Gothic"/>
                <a:cs typeface="Century Gothic"/>
                <a:sym typeface="Century Gothic"/>
              </a:rPr>
              <a:t>are disabilities that </a:t>
            </a:r>
            <a:r>
              <a:rPr lang="en-GB" sz="1600" b="1" dirty="0">
                <a:solidFill>
                  <a:schemeClr val="tx1"/>
                </a:solidFill>
                <a:latin typeface="Century Gothic"/>
                <a:ea typeface="Century Gothic"/>
                <a:cs typeface="Century Gothic"/>
                <a:sym typeface="Century Gothic"/>
              </a:rPr>
              <a:t>you might not be able to see</a:t>
            </a:r>
            <a:r>
              <a:rPr lang="en-GB" sz="1600" dirty="0">
                <a:solidFill>
                  <a:schemeClr val="tx1"/>
                </a:solidFill>
                <a:latin typeface="Century Gothic"/>
                <a:ea typeface="Century Gothic"/>
                <a:cs typeface="Century Gothic"/>
                <a:sym typeface="Century Gothic"/>
              </a:rPr>
              <a:t> when you </a:t>
            </a:r>
            <a:r>
              <a:rPr lang="en-GB" sz="1600" b="1" dirty="0">
                <a:solidFill>
                  <a:schemeClr val="tx1"/>
                </a:solidFill>
                <a:latin typeface="Century Gothic"/>
                <a:ea typeface="Century Gothic"/>
                <a:cs typeface="Century Gothic"/>
                <a:sym typeface="Century Gothic"/>
              </a:rPr>
              <a:t>look at somebody</a:t>
            </a:r>
            <a:r>
              <a:rPr lang="en-GB" sz="1600" dirty="0">
                <a:solidFill>
                  <a:schemeClr val="tx1"/>
                </a:solidFill>
                <a:latin typeface="Century Gothic"/>
                <a:ea typeface="Century Gothic"/>
                <a:cs typeface="Century Gothic"/>
                <a:sym typeface="Century Gothic"/>
              </a:rPr>
              <a:t>. These could be…</a:t>
            </a:r>
            <a:endParaRPr lang="en-GB" sz="1600" b="1" dirty="0">
              <a:solidFill>
                <a:schemeClr val="tx1"/>
              </a:solidFill>
              <a:latin typeface="Century Gothic"/>
              <a:ea typeface="Century Gothic"/>
              <a:cs typeface="Century Gothic"/>
              <a:sym typeface="Century Gothic"/>
            </a:endParaRPr>
          </a:p>
        </p:txBody>
      </p:sp>
      <p:pic>
        <p:nvPicPr>
          <p:cNvPr id="25" name="Picture 2" descr="International Day of People with Disabilities">
            <a:extLst>
              <a:ext uri="{FF2B5EF4-FFF2-40B4-BE49-F238E27FC236}">
                <a16:creationId xmlns:a16="http://schemas.microsoft.com/office/drawing/2014/main" id="{36A40883-74C6-49C9-95C9-A57B0B0E092A}"/>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31471" y="1187860"/>
            <a:ext cx="1994900" cy="19949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a:extLst>
              <a:ext uri="{FF2B5EF4-FFF2-40B4-BE49-F238E27FC236}">
                <a16:creationId xmlns:a16="http://schemas.microsoft.com/office/drawing/2014/main" id="{954C9385-711C-447A-A42E-312DA16E27D9}"/>
              </a:ext>
            </a:extLst>
          </p:cNvPr>
          <p:cNvPicPr>
            <a:picLocks noChangeAspect="1"/>
          </p:cNvPicPr>
          <p:nvPr/>
        </p:nvPicPr>
        <p:blipFill>
          <a:blip r:embed="rId16">
            <a:clrChange>
              <a:clrFrom>
                <a:srgbClr val="FFFFFF"/>
              </a:clrFrom>
              <a:clrTo>
                <a:srgbClr val="FFFFFF">
                  <a:alpha val="0"/>
                </a:srgbClr>
              </a:clrTo>
            </a:clrChange>
          </a:blip>
          <a:stretch>
            <a:fillRect/>
          </a:stretch>
        </p:blipFill>
        <p:spPr>
          <a:xfrm>
            <a:off x="636306" y="4108032"/>
            <a:ext cx="1797513" cy="1844568"/>
          </a:xfrm>
          <a:prstGeom prst="rect">
            <a:avLst/>
          </a:prstGeom>
        </p:spPr>
      </p:pic>
      <p:sp>
        <p:nvSpPr>
          <p:cNvPr id="31" name="Rectangle: Rounded Corners 33">
            <a:extLst>
              <a:ext uri="{FF2B5EF4-FFF2-40B4-BE49-F238E27FC236}">
                <a16:creationId xmlns:a16="http://schemas.microsoft.com/office/drawing/2014/main" id="{5C60C103-5A94-4023-A2DA-F10B40E46D79}"/>
              </a:ext>
            </a:extLst>
          </p:cNvPr>
          <p:cNvSpPr/>
          <p:nvPr/>
        </p:nvSpPr>
        <p:spPr>
          <a:xfrm>
            <a:off x="316336" y="6058993"/>
            <a:ext cx="2719677" cy="51874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Learning disabilities</a:t>
            </a:r>
          </a:p>
        </p:txBody>
      </p:sp>
      <p:pic>
        <p:nvPicPr>
          <p:cNvPr id="32" name="Picture 31">
            <a:extLst>
              <a:ext uri="{FF2B5EF4-FFF2-40B4-BE49-F238E27FC236}">
                <a16:creationId xmlns:a16="http://schemas.microsoft.com/office/drawing/2014/main" id="{3DBBA528-11B7-4778-9AA6-C51A86CD92DA}"/>
              </a:ext>
            </a:extLst>
          </p:cNvPr>
          <p:cNvPicPr>
            <a:picLocks noChangeAspect="1"/>
          </p:cNvPicPr>
          <p:nvPr/>
        </p:nvPicPr>
        <p:blipFill>
          <a:blip r:embed="rId17">
            <a:clrChange>
              <a:clrFrom>
                <a:srgbClr val="FFFFFF"/>
              </a:clrFrom>
              <a:clrTo>
                <a:srgbClr val="FFFFFF">
                  <a:alpha val="0"/>
                </a:srgbClr>
              </a:clrTo>
            </a:clrChange>
          </a:blip>
          <a:stretch>
            <a:fillRect/>
          </a:stretch>
        </p:blipFill>
        <p:spPr>
          <a:xfrm>
            <a:off x="3227862" y="3928798"/>
            <a:ext cx="2403464" cy="2264421"/>
          </a:xfrm>
          <a:prstGeom prst="rect">
            <a:avLst/>
          </a:prstGeom>
        </p:spPr>
      </p:pic>
      <p:sp>
        <p:nvSpPr>
          <p:cNvPr id="33" name="Rectangle: Rounded Corners 33">
            <a:extLst>
              <a:ext uri="{FF2B5EF4-FFF2-40B4-BE49-F238E27FC236}">
                <a16:creationId xmlns:a16="http://schemas.microsoft.com/office/drawing/2014/main" id="{2049AA52-9EA0-43CB-A29E-59E0E9FAF298}"/>
              </a:ext>
            </a:extLst>
          </p:cNvPr>
          <p:cNvSpPr/>
          <p:nvPr/>
        </p:nvSpPr>
        <p:spPr>
          <a:xfrm>
            <a:off x="3211515" y="6060729"/>
            <a:ext cx="2719677" cy="518745"/>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Mental health disabilities</a:t>
            </a:r>
          </a:p>
        </p:txBody>
      </p:sp>
      <p:sp>
        <p:nvSpPr>
          <p:cNvPr id="34" name="Rectangle: Rounded Corners 33">
            <a:extLst>
              <a:ext uri="{FF2B5EF4-FFF2-40B4-BE49-F238E27FC236}">
                <a16:creationId xmlns:a16="http://schemas.microsoft.com/office/drawing/2014/main" id="{CCA7D10B-722B-4530-9738-37D1E0217F3D}"/>
              </a:ext>
            </a:extLst>
          </p:cNvPr>
          <p:cNvSpPr/>
          <p:nvPr/>
        </p:nvSpPr>
        <p:spPr>
          <a:xfrm>
            <a:off x="6106694" y="6060729"/>
            <a:ext cx="2719677" cy="51874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Physical disabilities</a:t>
            </a:r>
          </a:p>
        </p:txBody>
      </p:sp>
      <p:pic>
        <p:nvPicPr>
          <p:cNvPr id="36" name="Picture 35">
            <a:extLst>
              <a:ext uri="{FF2B5EF4-FFF2-40B4-BE49-F238E27FC236}">
                <a16:creationId xmlns:a16="http://schemas.microsoft.com/office/drawing/2014/main" id="{B50EC19E-3082-43B9-A13B-8A164F5F1767}"/>
              </a:ext>
            </a:extLst>
          </p:cNvPr>
          <p:cNvPicPr>
            <a:picLocks noChangeAspect="1"/>
          </p:cNvPicPr>
          <p:nvPr/>
        </p:nvPicPr>
        <p:blipFill>
          <a:blip r:embed="rId18"/>
          <a:stretch>
            <a:fillRect/>
          </a:stretch>
        </p:blipFill>
        <p:spPr>
          <a:xfrm>
            <a:off x="6425369" y="4070722"/>
            <a:ext cx="2082325" cy="1860802"/>
          </a:xfrm>
          <a:prstGeom prst="rect">
            <a:avLst/>
          </a:prstGeom>
        </p:spPr>
      </p:pic>
    </p:spTree>
    <p:extLst>
      <p:ext uri="{BB962C8B-B14F-4D97-AF65-F5344CB8AC3E}">
        <p14:creationId xmlns:p14="http://schemas.microsoft.com/office/powerpoint/2010/main" val="145924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1"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Graphic 18" descr="Brain in head">
            <a:extLst>
              <a:ext uri="{FF2B5EF4-FFF2-40B4-BE49-F238E27FC236}">
                <a16:creationId xmlns:a16="http://schemas.microsoft.com/office/drawing/2014/main" id="{222A93DF-33F9-4E42-A94C-4D12DA5F53F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72616" y="972335"/>
            <a:ext cx="3228585" cy="3228585"/>
          </a:xfrm>
          <a:prstGeom prst="rect">
            <a:avLst/>
          </a:prstGeom>
        </p:spPr>
      </p:pic>
      <p:pic>
        <p:nvPicPr>
          <p:cNvPr id="20" name="Graphic 19" descr="Low Vision">
            <a:extLst>
              <a:ext uri="{FF2B5EF4-FFF2-40B4-BE49-F238E27FC236}">
                <a16:creationId xmlns:a16="http://schemas.microsoft.com/office/drawing/2014/main" id="{DF6F99D1-61F8-4A5E-8E2E-63C65218AC5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013046" y="972336"/>
            <a:ext cx="3228585" cy="3228585"/>
          </a:xfrm>
          <a:prstGeom prst="rect">
            <a:avLst/>
          </a:prstGeom>
        </p:spPr>
      </p:pic>
      <p:pic>
        <p:nvPicPr>
          <p:cNvPr id="21" name="Graphic 20" descr="Person in wheelchair">
            <a:extLst>
              <a:ext uri="{FF2B5EF4-FFF2-40B4-BE49-F238E27FC236}">
                <a16:creationId xmlns:a16="http://schemas.microsoft.com/office/drawing/2014/main" id="{2910C6B3-82E5-46E6-A5CC-9DF83121CEB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578920" y="3629415"/>
            <a:ext cx="3228585" cy="3228585"/>
          </a:xfrm>
          <a:prstGeom prst="rect">
            <a:avLst/>
          </a:prstGeom>
        </p:spPr>
      </p:pic>
      <p:pic>
        <p:nvPicPr>
          <p:cNvPr id="22" name="Graphic 21" descr="Man with cane">
            <a:extLst>
              <a:ext uri="{FF2B5EF4-FFF2-40B4-BE49-F238E27FC236}">
                <a16:creationId xmlns:a16="http://schemas.microsoft.com/office/drawing/2014/main" id="{9B6E3B52-9C12-4657-BD02-483A459978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339492" y="972334"/>
            <a:ext cx="3228585" cy="3228585"/>
          </a:xfrm>
          <a:prstGeom prst="rect">
            <a:avLst/>
          </a:prstGeom>
        </p:spPr>
      </p:pic>
      <p:pic>
        <p:nvPicPr>
          <p:cNvPr id="23" name="Graphic 22" descr="Deaf">
            <a:extLst>
              <a:ext uri="{FF2B5EF4-FFF2-40B4-BE49-F238E27FC236}">
                <a16:creationId xmlns:a16="http://schemas.microsoft.com/office/drawing/2014/main" id="{72C43697-BABA-4D69-8BFF-1AEE175B4767}"/>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447172" y="3629413"/>
            <a:ext cx="3228585" cy="3228585"/>
          </a:xfrm>
          <a:prstGeom prst="rect">
            <a:avLst/>
          </a:prstGeom>
        </p:spPr>
      </p:pic>
      <p:sp>
        <p:nvSpPr>
          <p:cNvPr id="44" name="Shape 114">
            <a:extLst>
              <a:ext uri="{FF2B5EF4-FFF2-40B4-BE49-F238E27FC236}">
                <a16:creationId xmlns:a16="http://schemas.microsoft.com/office/drawing/2014/main" id="{43EACAE8-9B38-4502-9A93-6F7EF8176A5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45" name="Pentagon 20">
            <a:extLst>
              <a:ext uri="{FF2B5EF4-FFF2-40B4-BE49-F238E27FC236}">
                <a16:creationId xmlns:a16="http://schemas.microsoft.com/office/drawing/2014/main" id="{12937918-D3A5-4BC8-89DF-2FC5828468F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6" name="Graphic 45" descr="Thought bubble">
            <a:extLst>
              <a:ext uri="{FF2B5EF4-FFF2-40B4-BE49-F238E27FC236}">
                <a16:creationId xmlns:a16="http://schemas.microsoft.com/office/drawing/2014/main" id="{0C347A59-558A-4A4D-BFC0-63D3212E9C98}"/>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6796" y="181055"/>
            <a:ext cx="597300" cy="597300"/>
          </a:xfrm>
          <a:prstGeom prst="rect">
            <a:avLst/>
          </a:prstGeom>
        </p:spPr>
      </p:pic>
      <p:sp>
        <p:nvSpPr>
          <p:cNvPr id="24" name="Rectangle: Rounded Corners 33">
            <a:extLst>
              <a:ext uri="{FF2B5EF4-FFF2-40B4-BE49-F238E27FC236}">
                <a16:creationId xmlns:a16="http://schemas.microsoft.com/office/drawing/2014/main" id="{A8159922-3B6A-4EE3-8EA2-7884EE213826}"/>
              </a:ext>
            </a:extLst>
          </p:cNvPr>
          <p:cNvSpPr/>
          <p:nvPr/>
        </p:nvSpPr>
        <p:spPr>
          <a:xfrm>
            <a:off x="1159427" y="1253323"/>
            <a:ext cx="7759105" cy="904249"/>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Did you know? </a:t>
            </a:r>
          </a:p>
          <a:p>
            <a:pPr algn="ctr"/>
            <a:r>
              <a:rPr lang="en-GB" sz="1600" dirty="0">
                <a:solidFill>
                  <a:schemeClr val="tx1"/>
                </a:solidFill>
                <a:latin typeface="Century Gothic"/>
                <a:ea typeface="Century Gothic"/>
                <a:cs typeface="Century Gothic"/>
                <a:sym typeface="Century Gothic"/>
              </a:rPr>
              <a:t>There are approximately </a:t>
            </a:r>
            <a:r>
              <a:rPr lang="en-GB" sz="1600" b="1" dirty="0">
                <a:solidFill>
                  <a:schemeClr val="tx1"/>
                </a:solidFill>
                <a:latin typeface="Century Gothic"/>
                <a:ea typeface="Century Gothic"/>
                <a:cs typeface="Century Gothic"/>
                <a:sym typeface="Century Gothic"/>
              </a:rPr>
              <a:t>67 million people in the UK</a:t>
            </a:r>
            <a:r>
              <a:rPr lang="en-GB" sz="1600" dirty="0">
                <a:solidFill>
                  <a:schemeClr val="tx1"/>
                </a:solidFill>
                <a:latin typeface="Century Gothic"/>
                <a:ea typeface="Century Gothic"/>
                <a:cs typeface="Century Gothic"/>
                <a:sym typeface="Century Gothic"/>
              </a:rPr>
              <a:t>, and more than </a:t>
            </a:r>
            <a:r>
              <a:rPr lang="en-GB" sz="1600" b="1" dirty="0">
                <a:solidFill>
                  <a:schemeClr val="tx1"/>
                </a:solidFill>
                <a:latin typeface="Century Gothic"/>
                <a:ea typeface="Century Gothic"/>
                <a:cs typeface="Century Gothic"/>
                <a:sym typeface="Century Gothic"/>
              </a:rPr>
              <a:t>14 million </a:t>
            </a:r>
            <a:r>
              <a:rPr lang="en-GB" sz="1600" dirty="0">
                <a:solidFill>
                  <a:schemeClr val="tx1"/>
                </a:solidFill>
                <a:latin typeface="Century Gothic"/>
                <a:ea typeface="Century Gothic"/>
                <a:cs typeface="Century Gothic"/>
                <a:sym typeface="Century Gothic"/>
              </a:rPr>
              <a:t>of them are living with a </a:t>
            </a:r>
            <a:r>
              <a:rPr lang="en-GB" sz="1600" b="1" dirty="0">
                <a:solidFill>
                  <a:schemeClr val="tx1"/>
                </a:solidFill>
                <a:latin typeface="Century Gothic"/>
                <a:ea typeface="Century Gothic"/>
                <a:cs typeface="Century Gothic"/>
                <a:sym typeface="Century Gothic"/>
              </a:rPr>
              <a:t>disability</a:t>
            </a:r>
            <a:r>
              <a:rPr lang="en-GB" sz="1600" dirty="0">
                <a:solidFill>
                  <a:schemeClr val="tx1"/>
                </a:solidFill>
                <a:latin typeface="Century Gothic"/>
                <a:ea typeface="Century Gothic"/>
                <a:cs typeface="Century Gothic"/>
                <a:sym typeface="Century Gothic"/>
              </a:rPr>
              <a:t>. </a:t>
            </a:r>
            <a:endParaRPr lang="en-GB" sz="1600" b="1" dirty="0">
              <a:solidFill>
                <a:schemeClr val="tx1"/>
              </a:solidFill>
              <a:latin typeface="Century Gothic"/>
              <a:ea typeface="Century Gothic"/>
              <a:cs typeface="Century Gothic"/>
              <a:sym typeface="Century Gothic"/>
            </a:endParaRPr>
          </a:p>
        </p:txBody>
      </p:sp>
      <p:pic>
        <p:nvPicPr>
          <p:cNvPr id="12" name="Picture 11" descr="A picture containing graphics, clock, drawing&#10;&#10;Description automatically generated">
            <a:extLst>
              <a:ext uri="{FF2B5EF4-FFF2-40B4-BE49-F238E27FC236}">
                <a16:creationId xmlns:a16="http://schemas.microsoft.com/office/drawing/2014/main" id="{EF2F77BD-EC38-4938-AF17-B5545C65B285}"/>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275045" y="1253323"/>
            <a:ext cx="654330" cy="980729"/>
          </a:xfrm>
          <a:prstGeom prst="rect">
            <a:avLst/>
          </a:prstGeom>
        </p:spPr>
      </p:pic>
      <p:sp>
        <p:nvSpPr>
          <p:cNvPr id="13" name="Rectangle: Rounded Corners 33">
            <a:extLst>
              <a:ext uri="{FF2B5EF4-FFF2-40B4-BE49-F238E27FC236}">
                <a16:creationId xmlns:a16="http://schemas.microsoft.com/office/drawing/2014/main" id="{721CB8FC-5D3E-4762-A250-1AAE6E110EBC}"/>
              </a:ext>
            </a:extLst>
          </p:cNvPr>
          <p:cNvSpPr/>
          <p:nvPr/>
        </p:nvSpPr>
        <p:spPr>
          <a:xfrm>
            <a:off x="305445" y="2439179"/>
            <a:ext cx="7450289" cy="108063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This means </a:t>
            </a:r>
            <a:r>
              <a:rPr lang="en-GB" sz="1600" b="1" dirty="0">
                <a:solidFill>
                  <a:schemeClr val="tx1"/>
                </a:solidFill>
                <a:latin typeface="Century Gothic"/>
                <a:ea typeface="Century Gothic"/>
                <a:cs typeface="Century Gothic"/>
                <a:sym typeface="Century Gothic"/>
              </a:rPr>
              <a:t>there are lots of people for us to celebrate</a:t>
            </a:r>
            <a:r>
              <a:rPr lang="en-GB" sz="1600" dirty="0">
                <a:solidFill>
                  <a:schemeClr val="tx1"/>
                </a:solidFill>
                <a:latin typeface="Century Gothic"/>
                <a:ea typeface="Century Gothic"/>
                <a:cs typeface="Century Gothic"/>
                <a:sym typeface="Century Gothic"/>
              </a:rPr>
              <a:t>! However, it also means that it is even more </a:t>
            </a:r>
            <a:r>
              <a:rPr lang="en-GB" sz="1600" b="1" dirty="0">
                <a:solidFill>
                  <a:schemeClr val="tx1"/>
                </a:solidFill>
                <a:latin typeface="Century Gothic"/>
                <a:ea typeface="Century Gothic"/>
                <a:cs typeface="Century Gothic"/>
                <a:sym typeface="Century Gothic"/>
              </a:rPr>
              <a:t>important that we talk about different disabilities</a:t>
            </a:r>
            <a:r>
              <a:rPr lang="en-GB" sz="1600" dirty="0">
                <a:solidFill>
                  <a:schemeClr val="tx1"/>
                </a:solidFill>
                <a:latin typeface="Century Gothic"/>
                <a:ea typeface="Century Gothic"/>
                <a:cs typeface="Century Gothic"/>
                <a:sym typeface="Century Gothic"/>
              </a:rPr>
              <a:t> and how they </a:t>
            </a:r>
            <a:r>
              <a:rPr lang="en-GB" sz="1600" b="1" dirty="0">
                <a:solidFill>
                  <a:schemeClr val="tx1"/>
                </a:solidFill>
                <a:latin typeface="Century Gothic"/>
                <a:ea typeface="Century Gothic"/>
                <a:cs typeface="Century Gothic"/>
                <a:sym typeface="Century Gothic"/>
              </a:rPr>
              <a:t>affect people in different ways</a:t>
            </a:r>
            <a:r>
              <a:rPr lang="en-GB" sz="1600" dirty="0">
                <a:solidFill>
                  <a:schemeClr val="tx1"/>
                </a:solidFill>
                <a:latin typeface="Century Gothic"/>
                <a:ea typeface="Century Gothic"/>
                <a:cs typeface="Century Gothic"/>
                <a:sym typeface="Century Gothic"/>
              </a:rPr>
              <a:t>.</a:t>
            </a:r>
            <a:endParaRPr lang="en-GB" sz="1600" b="1" dirty="0">
              <a:solidFill>
                <a:schemeClr val="tx1"/>
              </a:solidFill>
              <a:latin typeface="Century Gothic"/>
              <a:ea typeface="Century Gothic"/>
              <a:cs typeface="Century Gothic"/>
              <a:sym typeface="Century Gothic"/>
            </a:endParaRPr>
          </a:p>
        </p:txBody>
      </p:sp>
      <p:sp>
        <p:nvSpPr>
          <p:cNvPr id="14" name="Rectangle: Rounded Corners 33">
            <a:extLst>
              <a:ext uri="{FF2B5EF4-FFF2-40B4-BE49-F238E27FC236}">
                <a16:creationId xmlns:a16="http://schemas.microsoft.com/office/drawing/2014/main" id="{E0FE8310-4B96-4C67-8C15-412007344522}"/>
              </a:ext>
            </a:extLst>
          </p:cNvPr>
          <p:cNvSpPr/>
          <p:nvPr/>
        </p:nvSpPr>
        <p:spPr>
          <a:xfrm>
            <a:off x="1468243" y="3892262"/>
            <a:ext cx="7450289" cy="108063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Experts think that </a:t>
            </a:r>
            <a:r>
              <a:rPr lang="en-GB" sz="1600" b="1" dirty="0">
                <a:solidFill>
                  <a:schemeClr val="tx1"/>
                </a:solidFill>
                <a:latin typeface="Century Gothic"/>
                <a:ea typeface="Century Gothic"/>
                <a:cs typeface="Century Gothic"/>
                <a:sym typeface="Century Gothic"/>
              </a:rPr>
              <a:t>there could be even more people living with disabilities in the UK and around the world</a:t>
            </a:r>
            <a:r>
              <a:rPr lang="en-GB" sz="1600" dirty="0">
                <a:solidFill>
                  <a:schemeClr val="tx1"/>
                </a:solidFill>
                <a:latin typeface="Century Gothic"/>
                <a:ea typeface="Century Gothic"/>
                <a:cs typeface="Century Gothic"/>
                <a:sym typeface="Century Gothic"/>
              </a:rPr>
              <a:t>, but that they do not know about them because people are </a:t>
            </a:r>
            <a:r>
              <a:rPr lang="en-GB" sz="1600" b="1" dirty="0">
                <a:solidFill>
                  <a:schemeClr val="tx1"/>
                </a:solidFill>
                <a:latin typeface="Century Gothic"/>
                <a:ea typeface="Century Gothic"/>
                <a:cs typeface="Century Gothic"/>
                <a:sym typeface="Century Gothic"/>
              </a:rPr>
              <a:t>too worried to talk about it</a:t>
            </a:r>
            <a:r>
              <a:rPr lang="en-GB" sz="1600" dirty="0">
                <a:solidFill>
                  <a:schemeClr val="tx1"/>
                </a:solidFill>
                <a:latin typeface="Century Gothic"/>
                <a:ea typeface="Century Gothic"/>
                <a:cs typeface="Century Gothic"/>
                <a:sym typeface="Century Gothic"/>
              </a:rPr>
              <a:t>. </a:t>
            </a:r>
            <a:endParaRPr lang="en-GB" sz="1600" b="1" dirty="0">
              <a:solidFill>
                <a:schemeClr val="tx1"/>
              </a:solidFill>
              <a:latin typeface="Century Gothic"/>
              <a:ea typeface="Century Gothic"/>
              <a:cs typeface="Century Gothic"/>
              <a:sym typeface="Century Gothic"/>
            </a:endParaRPr>
          </a:p>
        </p:txBody>
      </p:sp>
      <p:sp>
        <p:nvSpPr>
          <p:cNvPr id="15" name="Rectangle: Rounded Corners 33">
            <a:extLst>
              <a:ext uri="{FF2B5EF4-FFF2-40B4-BE49-F238E27FC236}">
                <a16:creationId xmlns:a16="http://schemas.microsoft.com/office/drawing/2014/main" id="{74AE9798-B93D-410B-BE89-909F5D4E36AF}"/>
              </a:ext>
            </a:extLst>
          </p:cNvPr>
          <p:cNvSpPr/>
          <p:nvPr/>
        </p:nvSpPr>
        <p:spPr>
          <a:xfrm>
            <a:off x="305446" y="5345346"/>
            <a:ext cx="8613086" cy="1189566"/>
          </a:xfrm>
          <a:prstGeom prst="roundRect">
            <a:avLst/>
          </a:prstGeom>
          <a:solidFill>
            <a:schemeClr val="accent4"/>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That’s where </a:t>
            </a:r>
            <a:r>
              <a:rPr lang="en-GB" sz="1600" b="1" dirty="0">
                <a:solidFill>
                  <a:schemeClr val="tx1"/>
                </a:solidFill>
                <a:latin typeface="Century Gothic"/>
                <a:ea typeface="Century Gothic"/>
                <a:cs typeface="Century Gothic"/>
                <a:sym typeface="Century Gothic"/>
              </a:rPr>
              <a:t>celebrities</a:t>
            </a:r>
            <a:r>
              <a:rPr lang="en-GB" sz="1600" dirty="0">
                <a:solidFill>
                  <a:schemeClr val="tx1"/>
                </a:solidFill>
                <a:latin typeface="Century Gothic"/>
                <a:ea typeface="Century Gothic"/>
                <a:cs typeface="Century Gothic"/>
                <a:sym typeface="Century Gothic"/>
              </a:rPr>
              <a:t> come in: </a:t>
            </a:r>
            <a:r>
              <a:rPr lang="en-GB" sz="1600" b="1" dirty="0">
                <a:solidFill>
                  <a:schemeClr val="tx1"/>
                </a:solidFill>
                <a:latin typeface="Century Gothic"/>
                <a:ea typeface="Century Gothic"/>
                <a:cs typeface="Century Gothic"/>
                <a:sym typeface="Century Gothic"/>
              </a:rPr>
              <a:t>could they help us talk about disabilities more easily? </a:t>
            </a:r>
            <a:r>
              <a:rPr lang="en-GB" sz="1600" dirty="0">
                <a:solidFill>
                  <a:schemeClr val="tx1"/>
                </a:solidFill>
                <a:latin typeface="Century Gothic"/>
                <a:ea typeface="Century Gothic"/>
                <a:cs typeface="Century Gothic"/>
                <a:sym typeface="Century Gothic"/>
              </a:rPr>
              <a:t>This is what you will be thinking about today! You are going to find out about some </a:t>
            </a:r>
            <a:r>
              <a:rPr lang="en-GB" sz="1600" b="1" dirty="0">
                <a:solidFill>
                  <a:schemeClr val="tx1"/>
                </a:solidFill>
                <a:latin typeface="Century Gothic"/>
                <a:ea typeface="Century Gothic"/>
                <a:cs typeface="Century Gothic"/>
                <a:sym typeface="Century Gothic"/>
              </a:rPr>
              <a:t>famous figures who have shared their stories, </a:t>
            </a:r>
            <a:r>
              <a:rPr lang="en-GB" sz="1600" dirty="0">
                <a:solidFill>
                  <a:schemeClr val="tx1"/>
                </a:solidFill>
                <a:latin typeface="Century Gothic"/>
                <a:ea typeface="Century Gothic"/>
                <a:cs typeface="Century Gothic"/>
                <a:sym typeface="Century Gothic"/>
              </a:rPr>
              <a:t>and how </a:t>
            </a:r>
            <a:r>
              <a:rPr lang="en-GB" sz="1600" b="1" dirty="0">
                <a:solidFill>
                  <a:schemeClr val="tx1"/>
                </a:solidFill>
                <a:latin typeface="Century Gothic"/>
                <a:ea typeface="Century Gothic"/>
                <a:cs typeface="Century Gothic"/>
                <a:sym typeface="Century Gothic"/>
              </a:rPr>
              <a:t>social media </a:t>
            </a:r>
            <a:r>
              <a:rPr lang="en-GB" sz="1600" dirty="0">
                <a:solidFill>
                  <a:schemeClr val="tx1"/>
                </a:solidFill>
                <a:latin typeface="Century Gothic"/>
                <a:ea typeface="Century Gothic"/>
                <a:cs typeface="Century Gothic"/>
                <a:sym typeface="Century Gothic"/>
              </a:rPr>
              <a:t>helped them do this. </a:t>
            </a:r>
            <a:endParaRPr lang="en-GB" sz="1600" b="1" dirty="0">
              <a:solidFill>
                <a:schemeClr val="tx1"/>
              </a:solidFill>
              <a:latin typeface="Century Gothic"/>
              <a:ea typeface="Century Gothic"/>
              <a:cs typeface="Century Gothic"/>
              <a:sym typeface="Century Gothic"/>
            </a:endParaRPr>
          </a:p>
        </p:txBody>
      </p:sp>
      <p:pic>
        <p:nvPicPr>
          <p:cNvPr id="1026" name="Picture 2" descr="Europe icon">
            <a:extLst>
              <a:ext uri="{FF2B5EF4-FFF2-40B4-BE49-F238E27FC236}">
                <a16:creationId xmlns:a16="http://schemas.microsoft.com/office/drawing/2014/main" id="{369C84A7-5D48-4964-AD49-07DE47BCEA72}"/>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39373" y="3959729"/>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rework Explosion icon">
            <a:extLst>
              <a:ext uri="{FF2B5EF4-FFF2-40B4-BE49-F238E27FC236}">
                <a16:creationId xmlns:a16="http://schemas.microsoft.com/office/drawing/2014/main" id="{35079E08-A121-4AC1-9C6E-E5C249C51650}"/>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924155" y="2530020"/>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603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5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Graphic 18" descr="Brain in head">
            <a:extLst>
              <a:ext uri="{FF2B5EF4-FFF2-40B4-BE49-F238E27FC236}">
                <a16:creationId xmlns:a16="http://schemas.microsoft.com/office/drawing/2014/main" id="{222A93DF-33F9-4E42-A94C-4D12DA5F53F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72616" y="972335"/>
            <a:ext cx="3228585" cy="3228585"/>
          </a:xfrm>
          <a:prstGeom prst="rect">
            <a:avLst/>
          </a:prstGeom>
        </p:spPr>
      </p:pic>
      <p:pic>
        <p:nvPicPr>
          <p:cNvPr id="20" name="Graphic 19" descr="Low Vision">
            <a:extLst>
              <a:ext uri="{FF2B5EF4-FFF2-40B4-BE49-F238E27FC236}">
                <a16:creationId xmlns:a16="http://schemas.microsoft.com/office/drawing/2014/main" id="{DF6F99D1-61F8-4A5E-8E2E-63C65218AC5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013046" y="972336"/>
            <a:ext cx="3228585" cy="3228585"/>
          </a:xfrm>
          <a:prstGeom prst="rect">
            <a:avLst/>
          </a:prstGeom>
        </p:spPr>
      </p:pic>
      <p:pic>
        <p:nvPicPr>
          <p:cNvPr id="21" name="Graphic 20" descr="Person in wheelchair">
            <a:extLst>
              <a:ext uri="{FF2B5EF4-FFF2-40B4-BE49-F238E27FC236}">
                <a16:creationId xmlns:a16="http://schemas.microsoft.com/office/drawing/2014/main" id="{2910C6B3-82E5-46E6-A5CC-9DF83121CEB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578920" y="3629415"/>
            <a:ext cx="3228585" cy="3228585"/>
          </a:xfrm>
          <a:prstGeom prst="rect">
            <a:avLst/>
          </a:prstGeom>
        </p:spPr>
      </p:pic>
      <p:pic>
        <p:nvPicPr>
          <p:cNvPr id="22" name="Graphic 21" descr="Man with cane">
            <a:extLst>
              <a:ext uri="{FF2B5EF4-FFF2-40B4-BE49-F238E27FC236}">
                <a16:creationId xmlns:a16="http://schemas.microsoft.com/office/drawing/2014/main" id="{9B6E3B52-9C12-4657-BD02-483A459978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339492" y="972334"/>
            <a:ext cx="3228585" cy="3228585"/>
          </a:xfrm>
          <a:prstGeom prst="rect">
            <a:avLst/>
          </a:prstGeom>
        </p:spPr>
      </p:pic>
      <p:pic>
        <p:nvPicPr>
          <p:cNvPr id="23" name="Graphic 22" descr="Deaf">
            <a:extLst>
              <a:ext uri="{FF2B5EF4-FFF2-40B4-BE49-F238E27FC236}">
                <a16:creationId xmlns:a16="http://schemas.microsoft.com/office/drawing/2014/main" id="{72C43697-BABA-4D69-8BFF-1AEE175B4767}"/>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447172" y="3629413"/>
            <a:ext cx="3228585" cy="3228585"/>
          </a:xfrm>
          <a:prstGeom prst="rect">
            <a:avLst/>
          </a:prstGeom>
        </p:spPr>
      </p:pic>
      <p:pic>
        <p:nvPicPr>
          <p:cNvPr id="25" name="Picture 24">
            <a:extLst>
              <a:ext uri="{FF2B5EF4-FFF2-40B4-BE49-F238E27FC236}">
                <a16:creationId xmlns:a16="http://schemas.microsoft.com/office/drawing/2014/main" id="{542B47AD-9421-4620-BFE7-E55A25C827B5}"/>
              </a:ext>
            </a:extLst>
          </p:cNvPr>
          <p:cNvPicPr>
            <a:picLocks noChangeAspect="1"/>
          </p:cNvPicPr>
          <p:nvPr/>
        </p:nvPicPr>
        <p:blipFill>
          <a:blip r:embed="rId13">
            <a:alphaModFix amt="85000"/>
          </a:blip>
          <a:stretch>
            <a:fillRect/>
          </a:stretch>
        </p:blipFill>
        <p:spPr>
          <a:xfrm>
            <a:off x="272844" y="1263131"/>
            <a:ext cx="4046279" cy="2646989"/>
          </a:xfrm>
          <a:prstGeom prst="rect">
            <a:avLst/>
          </a:prstGeom>
        </p:spPr>
      </p:pic>
      <p:sp>
        <p:nvSpPr>
          <p:cNvPr id="27" name="Rectangle: Rounded Corners 33">
            <a:extLst>
              <a:ext uri="{FF2B5EF4-FFF2-40B4-BE49-F238E27FC236}">
                <a16:creationId xmlns:a16="http://schemas.microsoft.com/office/drawing/2014/main" id="{E050AD8A-957B-405D-9847-813BF0E8C188}"/>
              </a:ext>
            </a:extLst>
          </p:cNvPr>
          <p:cNvSpPr/>
          <p:nvPr/>
        </p:nvSpPr>
        <p:spPr>
          <a:xfrm>
            <a:off x="4510951" y="1312021"/>
            <a:ext cx="4254860" cy="123979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It is believed that </a:t>
            </a:r>
            <a:r>
              <a:rPr lang="en-GB" sz="1600" b="1" dirty="0">
                <a:solidFill>
                  <a:schemeClr val="tx1"/>
                </a:solidFill>
                <a:latin typeface="Century Gothic"/>
                <a:ea typeface="Century Gothic"/>
                <a:cs typeface="Century Gothic"/>
                <a:sym typeface="Century Gothic"/>
              </a:rPr>
              <a:t>3.81 billion people </a:t>
            </a:r>
            <a:r>
              <a:rPr lang="en-GB" sz="1600" dirty="0">
                <a:solidFill>
                  <a:schemeClr val="tx1"/>
                </a:solidFill>
                <a:latin typeface="Century Gothic"/>
                <a:ea typeface="Century Gothic"/>
                <a:cs typeface="Century Gothic"/>
                <a:sym typeface="Century Gothic"/>
              </a:rPr>
              <a:t>are on </a:t>
            </a:r>
            <a:r>
              <a:rPr lang="en-GB" sz="1600" b="1" dirty="0">
                <a:solidFill>
                  <a:schemeClr val="tx1"/>
                </a:solidFill>
                <a:latin typeface="Century Gothic"/>
                <a:ea typeface="Century Gothic"/>
                <a:cs typeface="Century Gothic"/>
                <a:sym typeface="Century Gothic"/>
              </a:rPr>
              <a:t>social media </a:t>
            </a:r>
            <a:r>
              <a:rPr lang="en-GB" sz="1600" dirty="0">
                <a:solidFill>
                  <a:schemeClr val="tx1"/>
                </a:solidFill>
                <a:latin typeface="Century Gothic"/>
                <a:ea typeface="Century Gothic"/>
                <a:cs typeface="Century Gothic"/>
                <a:sym typeface="Century Gothic"/>
              </a:rPr>
              <a:t>worldwide, which means that what celebrities post can </a:t>
            </a:r>
            <a:r>
              <a:rPr lang="en-GB" sz="1600" b="1" dirty="0">
                <a:solidFill>
                  <a:schemeClr val="tx1"/>
                </a:solidFill>
                <a:latin typeface="Century Gothic"/>
                <a:ea typeface="Century Gothic"/>
                <a:cs typeface="Century Gothic"/>
                <a:sym typeface="Century Gothic"/>
              </a:rPr>
              <a:t>reach a lot of people</a:t>
            </a:r>
            <a:r>
              <a:rPr lang="en-GB" sz="1600" dirty="0">
                <a:solidFill>
                  <a:schemeClr val="tx1"/>
                </a:solidFill>
                <a:latin typeface="Century Gothic"/>
                <a:ea typeface="Century Gothic"/>
                <a:cs typeface="Century Gothic"/>
                <a:sym typeface="Century Gothic"/>
              </a:rPr>
              <a:t>. </a:t>
            </a:r>
            <a:endParaRPr lang="en-GB" sz="1600" b="1" dirty="0">
              <a:solidFill>
                <a:schemeClr val="tx1"/>
              </a:solidFill>
              <a:latin typeface="Century Gothic"/>
              <a:ea typeface="Century Gothic"/>
              <a:cs typeface="Century Gothic"/>
              <a:sym typeface="Century Gothic"/>
            </a:endParaRPr>
          </a:p>
        </p:txBody>
      </p:sp>
      <p:sp>
        <p:nvSpPr>
          <p:cNvPr id="28" name="Rectangle: Rounded Corners 33">
            <a:extLst>
              <a:ext uri="{FF2B5EF4-FFF2-40B4-BE49-F238E27FC236}">
                <a16:creationId xmlns:a16="http://schemas.microsoft.com/office/drawing/2014/main" id="{93C7361E-7A4A-4E3B-A94B-D71FB291BF10}"/>
              </a:ext>
            </a:extLst>
          </p:cNvPr>
          <p:cNvSpPr/>
          <p:nvPr/>
        </p:nvSpPr>
        <p:spPr>
          <a:xfrm>
            <a:off x="294092" y="4183158"/>
            <a:ext cx="4571379" cy="872651"/>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Although </a:t>
            </a:r>
            <a:r>
              <a:rPr lang="en-GB" sz="1600" b="1" dirty="0">
                <a:solidFill>
                  <a:schemeClr val="tx1"/>
                </a:solidFill>
                <a:latin typeface="Century Gothic"/>
                <a:ea typeface="Century Gothic"/>
                <a:cs typeface="Century Gothic"/>
                <a:sym typeface="Century Gothic"/>
              </a:rPr>
              <a:t>most platforms ask you to be 13+ to use them</a:t>
            </a:r>
            <a:r>
              <a:rPr lang="en-GB" sz="1600" dirty="0">
                <a:solidFill>
                  <a:schemeClr val="tx1"/>
                </a:solidFill>
                <a:latin typeface="Century Gothic"/>
                <a:ea typeface="Century Gothic"/>
                <a:cs typeface="Century Gothic"/>
                <a:sym typeface="Century Gothic"/>
              </a:rPr>
              <a:t>, it’s likely you’ve accessed some of them before… </a:t>
            </a:r>
          </a:p>
        </p:txBody>
      </p:sp>
      <p:sp>
        <p:nvSpPr>
          <p:cNvPr id="29" name="Rectangle: Rounded Corners 28">
            <a:extLst>
              <a:ext uri="{FF2B5EF4-FFF2-40B4-BE49-F238E27FC236}">
                <a16:creationId xmlns:a16="http://schemas.microsoft.com/office/drawing/2014/main" id="{29CBC125-CEEB-420F-B379-920D256D54BC}"/>
              </a:ext>
            </a:extLst>
          </p:cNvPr>
          <p:cNvSpPr/>
          <p:nvPr/>
        </p:nvSpPr>
        <p:spPr>
          <a:xfrm>
            <a:off x="308516" y="5237908"/>
            <a:ext cx="4542533" cy="133240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The truth is… (1-2 mins)</a:t>
            </a:r>
          </a:p>
          <a:p>
            <a:pPr algn="ctr"/>
            <a:r>
              <a:rPr lang="en-GB" sz="1600" dirty="0"/>
              <a:t>Put your hand up if you have watched or created a video on one of these social media platforms before. </a:t>
            </a:r>
          </a:p>
        </p:txBody>
      </p:sp>
      <p:pic>
        <p:nvPicPr>
          <p:cNvPr id="31" name="Picture 30" descr="A picture containing drawing&#10;&#10;Description automatically generated">
            <a:extLst>
              <a:ext uri="{FF2B5EF4-FFF2-40B4-BE49-F238E27FC236}">
                <a16:creationId xmlns:a16="http://schemas.microsoft.com/office/drawing/2014/main" id="{88095520-A8C2-4F70-AC07-69E697AB0CED}"/>
              </a:ext>
            </a:extLst>
          </p:cNvPr>
          <p:cNvPicPr>
            <a:picLocks noChangeAspect="1"/>
          </p:cNvPicPr>
          <p:nvPr/>
        </p:nvPicPr>
        <p:blipFill>
          <a:blip r:embed="rId14"/>
          <a:stretch>
            <a:fillRect/>
          </a:stretch>
        </p:blipFill>
        <p:spPr>
          <a:xfrm>
            <a:off x="5249257" y="4358122"/>
            <a:ext cx="914400" cy="914400"/>
          </a:xfrm>
          <a:prstGeom prst="rect">
            <a:avLst/>
          </a:prstGeom>
        </p:spPr>
      </p:pic>
      <p:pic>
        <p:nvPicPr>
          <p:cNvPr id="33" name="Picture 32" descr="Icon&#10;&#10;Description automatically generated">
            <a:extLst>
              <a:ext uri="{FF2B5EF4-FFF2-40B4-BE49-F238E27FC236}">
                <a16:creationId xmlns:a16="http://schemas.microsoft.com/office/drawing/2014/main" id="{F959DD6B-77AB-4447-B906-3561CA524E07}"/>
              </a:ext>
            </a:extLst>
          </p:cNvPr>
          <p:cNvPicPr>
            <a:picLocks noChangeAspect="1"/>
          </p:cNvPicPr>
          <p:nvPr/>
        </p:nvPicPr>
        <p:blipFill>
          <a:blip r:embed="rId15"/>
          <a:stretch>
            <a:fillRect/>
          </a:stretch>
        </p:blipFill>
        <p:spPr>
          <a:xfrm>
            <a:off x="5261755" y="5621135"/>
            <a:ext cx="914400" cy="914400"/>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C053D810-0238-4C90-A98E-3D78C67B1E63}"/>
              </a:ext>
            </a:extLst>
          </p:cNvPr>
          <p:cNvPicPr>
            <a:picLocks noChangeAspect="1"/>
          </p:cNvPicPr>
          <p:nvPr/>
        </p:nvPicPr>
        <p:blipFill>
          <a:blip r:embed="rId16"/>
          <a:stretch>
            <a:fillRect/>
          </a:stretch>
        </p:blipFill>
        <p:spPr>
          <a:xfrm>
            <a:off x="6598958" y="4287598"/>
            <a:ext cx="914400" cy="914400"/>
          </a:xfrm>
          <a:prstGeom prst="rect">
            <a:avLst/>
          </a:prstGeom>
        </p:spPr>
      </p:pic>
      <p:pic>
        <p:nvPicPr>
          <p:cNvPr id="37" name="Picture 36" descr="A picture containing drawing&#10;&#10;Description automatically generated">
            <a:extLst>
              <a:ext uri="{FF2B5EF4-FFF2-40B4-BE49-F238E27FC236}">
                <a16:creationId xmlns:a16="http://schemas.microsoft.com/office/drawing/2014/main" id="{A2390B98-1A5E-4547-A0A3-4F9DC53CDEDC}"/>
              </a:ext>
            </a:extLst>
          </p:cNvPr>
          <p:cNvPicPr>
            <a:picLocks noChangeAspect="1"/>
          </p:cNvPicPr>
          <p:nvPr/>
        </p:nvPicPr>
        <p:blipFill>
          <a:blip r:embed="rId17"/>
          <a:stretch>
            <a:fillRect/>
          </a:stretch>
        </p:blipFill>
        <p:spPr>
          <a:xfrm>
            <a:off x="7785019" y="5530579"/>
            <a:ext cx="914400" cy="914400"/>
          </a:xfrm>
          <a:prstGeom prst="rect">
            <a:avLst/>
          </a:prstGeom>
        </p:spPr>
      </p:pic>
      <p:pic>
        <p:nvPicPr>
          <p:cNvPr id="39" name="Picture 38" descr="A picture containing drawing&#10;&#10;Description automatically generated">
            <a:extLst>
              <a:ext uri="{FF2B5EF4-FFF2-40B4-BE49-F238E27FC236}">
                <a16:creationId xmlns:a16="http://schemas.microsoft.com/office/drawing/2014/main" id="{9EFC07AA-A348-456E-B5CC-6345AA15496B}"/>
              </a:ext>
            </a:extLst>
          </p:cNvPr>
          <p:cNvPicPr>
            <a:picLocks noChangeAspect="1"/>
          </p:cNvPicPr>
          <p:nvPr/>
        </p:nvPicPr>
        <p:blipFill>
          <a:blip r:embed="rId18"/>
          <a:stretch>
            <a:fillRect/>
          </a:stretch>
        </p:blipFill>
        <p:spPr>
          <a:xfrm>
            <a:off x="7924154" y="4350499"/>
            <a:ext cx="914400" cy="914400"/>
          </a:xfrm>
          <a:prstGeom prst="rect">
            <a:avLst/>
          </a:prstGeom>
        </p:spPr>
      </p:pic>
      <p:pic>
        <p:nvPicPr>
          <p:cNvPr id="41" name="Picture 40" descr="A picture containing drawing&#10;&#10;Description automatically generated">
            <a:extLst>
              <a:ext uri="{FF2B5EF4-FFF2-40B4-BE49-F238E27FC236}">
                <a16:creationId xmlns:a16="http://schemas.microsoft.com/office/drawing/2014/main" id="{EC59AF0C-0005-45A6-B347-FDD9AF2C0CF3}"/>
              </a:ext>
            </a:extLst>
          </p:cNvPr>
          <p:cNvPicPr>
            <a:picLocks noChangeAspect="1"/>
          </p:cNvPicPr>
          <p:nvPr/>
        </p:nvPicPr>
        <p:blipFill>
          <a:blip r:embed="rId19"/>
          <a:stretch>
            <a:fillRect/>
          </a:stretch>
        </p:blipFill>
        <p:spPr>
          <a:xfrm>
            <a:off x="6638639" y="5569984"/>
            <a:ext cx="914400" cy="914400"/>
          </a:xfrm>
          <a:prstGeom prst="rect">
            <a:avLst/>
          </a:prstGeom>
        </p:spPr>
      </p:pic>
      <p:sp>
        <p:nvSpPr>
          <p:cNvPr id="44" name="Shape 114">
            <a:extLst>
              <a:ext uri="{FF2B5EF4-FFF2-40B4-BE49-F238E27FC236}">
                <a16:creationId xmlns:a16="http://schemas.microsoft.com/office/drawing/2014/main" id="{43EACAE8-9B38-4502-9A93-6F7EF8176A5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45" name="Pentagon 20">
            <a:extLst>
              <a:ext uri="{FF2B5EF4-FFF2-40B4-BE49-F238E27FC236}">
                <a16:creationId xmlns:a16="http://schemas.microsoft.com/office/drawing/2014/main" id="{12937918-D3A5-4BC8-89DF-2FC5828468F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6" name="Graphic 45" descr="Thought bubble">
            <a:extLst>
              <a:ext uri="{FF2B5EF4-FFF2-40B4-BE49-F238E27FC236}">
                <a16:creationId xmlns:a16="http://schemas.microsoft.com/office/drawing/2014/main" id="{0C347A59-558A-4A4D-BFC0-63D3212E9C98}"/>
              </a:ext>
            </a:extLst>
          </p:cNvPr>
          <p:cNvPicPr>
            <a:picLocks noChangeAspect="1"/>
          </p:cNvPicPr>
          <p:nvPr/>
        </p:nvPicPr>
        <p:blipFill>
          <a:blip r:embed="rId20">
            <a:extLst>
              <a:ext uri="{96DAC541-7B7A-43D3-8B79-37D633B846F1}">
                <asvg:svgBlip xmlns:asvg="http://schemas.microsoft.com/office/drawing/2016/SVG/main" xmlns="" r:embed="rId21"/>
              </a:ext>
            </a:extLst>
          </a:blip>
          <a:stretch>
            <a:fillRect/>
          </a:stretch>
        </p:blipFill>
        <p:spPr>
          <a:xfrm>
            <a:off x="6796" y="181055"/>
            <a:ext cx="597300" cy="597300"/>
          </a:xfrm>
          <a:prstGeom prst="rect">
            <a:avLst/>
          </a:prstGeom>
        </p:spPr>
      </p:pic>
      <p:sp>
        <p:nvSpPr>
          <p:cNvPr id="24" name="Rectangle: Rounded Corners 33">
            <a:extLst>
              <a:ext uri="{FF2B5EF4-FFF2-40B4-BE49-F238E27FC236}">
                <a16:creationId xmlns:a16="http://schemas.microsoft.com/office/drawing/2014/main" id="{976319F6-E0CE-45F5-9696-4D3C6EDCD7F5}"/>
              </a:ext>
            </a:extLst>
          </p:cNvPr>
          <p:cNvSpPr/>
          <p:nvPr/>
        </p:nvSpPr>
        <p:spPr>
          <a:xfrm>
            <a:off x="4510951" y="2764840"/>
            <a:ext cx="4254860" cy="1151927"/>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Century Gothic"/>
                <a:cs typeface="Century Gothic"/>
                <a:sym typeface="Century Gothic"/>
              </a:rPr>
              <a:t>Challenge:</a:t>
            </a:r>
          </a:p>
          <a:p>
            <a:pPr algn="ctr"/>
            <a:r>
              <a:rPr lang="en-GB" sz="1600" dirty="0">
                <a:solidFill>
                  <a:schemeClr val="bg1"/>
                </a:solidFill>
                <a:latin typeface="Century Gothic"/>
                <a:ea typeface="Century Gothic"/>
                <a:cs typeface="Century Gothic"/>
                <a:sym typeface="Century Gothic"/>
              </a:rPr>
              <a:t>Do you know if any of the celebrities you admire have social media? </a:t>
            </a:r>
          </a:p>
        </p:txBody>
      </p:sp>
    </p:spTree>
    <p:extLst>
      <p:ext uri="{BB962C8B-B14F-4D97-AF65-F5344CB8AC3E}">
        <p14:creationId xmlns:p14="http://schemas.microsoft.com/office/powerpoint/2010/main" val="2852675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par>
                                <p:cTn id="17" presetID="10" presetClass="entr" presetSubtype="0"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par>
                                <p:cTn id="20" presetID="10" presetClass="entr" presetSubtype="0"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par>
                                <p:cTn id="26" presetID="10" presetClass="entr" presetSubtype="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259198" y="1392443"/>
            <a:ext cx="1736978" cy="1103776"/>
          </a:xfrm>
        </p:spPr>
        <p:txBody>
          <a:bodyPr/>
          <a:lstStyle/>
          <a:p>
            <a:r>
              <a:rPr lang="en-GB" dirty="0"/>
              <a:t>Starter: </a:t>
            </a:r>
            <a:r>
              <a:rPr lang="en-GB" sz="1600" dirty="0">
                <a:latin typeface="Century Gothic" panose="020B0502020202020204" pitchFamily="34" charset="0"/>
                <a:ea typeface="Lato"/>
                <a:cs typeface="Lato"/>
                <a:sym typeface="Lato"/>
              </a:rPr>
              <a:t>What do they have in common?</a:t>
            </a:r>
            <a:endParaRPr lang="en-GB" dirty="0"/>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313070" y="1608495"/>
            <a:ext cx="2154879" cy="1103776"/>
          </a:xfrm>
          <a:solidFill>
            <a:schemeClr val="bg1"/>
          </a:solidFill>
        </p:spPr>
        <p:txBody>
          <a:bodyPr/>
          <a:lstStyle/>
          <a:p>
            <a:r>
              <a:rPr lang="en-GB" dirty="0"/>
              <a:t>Why are we talking about this?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1030659" y="3554694"/>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True or false?</a:t>
            </a:r>
          </a:p>
        </p:txBody>
      </p:sp>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259198" y="5305079"/>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would you do?</a:t>
            </a:r>
          </a:p>
        </p:txBody>
      </p:sp>
      <p:sp>
        <p:nvSpPr>
          <p:cNvPr id="7" name="Text Placeholder 6">
            <a:extLst>
              <a:ext uri="{FF2B5EF4-FFF2-40B4-BE49-F238E27FC236}">
                <a16:creationId xmlns:a16="http://schemas.microsoft.com/office/drawing/2014/main" id="{CC4BB213-EB0D-4E60-9987-AE473757691F}"/>
              </a:ext>
            </a:extLst>
          </p:cNvPr>
          <p:cNvSpPr>
            <a:spLocks noGrp="1"/>
          </p:cNvSpPr>
          <p:nvPr>
            <p:ph type="body" sz="quarter" idx="15"/>
          </p:nvPr>
        </p:nvSpPr>
        <p:spPr>
          <a:xfrm>
            <a:off x="4274538" y="3063020"/>
            <a:ext cx="1713600" cy="1108800"/>
          </a:xfrm>
          <a:solidFill>
            <a:schemeClr val="accent5"/>
          </a:solidFill>
        </p:spPr>
        <p:txBody>
          <a:bodyPr/>
          <a:lstStyle/>
          <a:p>
            <a:r>
              <a:rPr lang="en-GB" dirty="0"/>
              <a:t>Does it</a:t>
            </a:r>
          </a:p>
          <a:p>
            <a:r>
              <a:rPr lang="en-GB" dirty="0"/>
              <a:t>help?</a:t>
            </a:r>
          </a:p>
        </p:txBody>
      </p:sp>
      <p:pic>
        <p:nvPicPr>
          <p:cNvPr id="14" name="Picture 13">
            <a:extLst>
              <a:ext uri="{FF2B5EF4-FFF2-40B4-BE49-F238E27FC236}">
                <a16:creationId xmlns:a16="http://schemas.microsoft.com/office/drawing/2014/main" id="{8B11EC0C-5401-41B2-8D32-D10187A2E97C}"/>
              </a:ext>
            </a:extLst>
          </p:cNvPr>
          <p:cNvPicPr>
            <a:picLocks noChangeAspect="1"/>
          </p:cNvPicPr>
          <p:nvPr/>
        </p:nvPicPr>
        <p:blipFill>
          <a:blip r:embed="rId3"/>
          <a:stretch>
            <a:fillRect/>
          </a:stretch>
        </p:blipFill>
        <p:spPr>
          <a:xfrm>
            <a:off x="2362523" y="3142828"/>
            <a:ext cx="914400" cy="914400"/>
          </a:xfrm>
          <a:prstGeom prst="rect">
            <a:avLst/>
          </a:prstGeom>
        </p:spPr>
      </p:pic>
      <p:pic>
        <p:nvPicPr>
          <p:cNvPr id="20" name="Picture 19" descr="A picture containing drawing&#10;&#10;Description automatically generated">
            <a:extLst>
              <a:ext uri="{FF2B5EF4-FFF2-40B4-BE49-F238E27FC236}">
                <a16:creationId xmlns:a16="http://schemas.microsoft.com/office/drawing/2014/main" id="{8D642435-EBC3-46D1-B8D9-79FF6DCBD359}"/>
              </a:ext>
            </a:extLst>
          </p:cNvPr>
          <p:cNvPicPr>
            <a:picLocks noChangeAspect="1"/>
          </p:cNvPicPr>
          <p:nvPr/>
        </p:nvPicPr>
        <p:blipFill>
          <a:blip r:embed="rId4"/>
          <a:stretch>
            <a:fillRect/>
          </a:stretch>
        </p:blipFill>
        <p:spPr>
          <a:xfrm>
            <a:off x="3828934" y="1454435"/>
            <a:ext cx="914400" cy="914400"/>
          </a:xfrm>
          <a:prstGeom prst="rect">
            <a:avLst/>
          </a:prstGeom>
        </p:spPr>
      </p:pic>
      <p:pic>
        <p:nvPicPr>
          <p:cNvPr id="25" name="Picture 24" descr="A picture containing drawing&#10;&#10;Description automatically generated">
            <a:extLst>
              <a:ext uri="{FF2B5EF4-FFF2-40B4-BE49-F238E27FC236}">
                <a16:creationId xmlns:a16="http://schemas.microsoft.com/office/drawing/2014/main" id="{AA063EB6-4692-4A15-A8F9-A080F3DCCD75}"/>
              </a:ext>
            </a:extLst>
          </p:cNvPr>
          <p:cNvPicPr>
            <a:picLocks noChangeAspect="1"/>
          </p:cNvPicPr>
          <p:nvPr/>
        </p:nvPicPr>
        <p:blipFill>
          <a:blip r:embed="rId5"/>
          <a:stretch>
            <a:fillRect/>
          </a:stretch>
        </p:blipFill>
        <p:spPr>
          <a:xfrm>
            <a:off x="3996176" y="5320572"/>
            <a:ext cx="914400" cy="914400"/>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DC4B7E71-C0D1-4CEB-BE49-75DDD2805032}"/>
              </a:ext>
            </a:extLst>
          </p:cNvPr>
          <p:cNvPicPr>
            <a:picLocks noChangeAspect="1"/>
          </p:cNvPicPr>
          <p:nvPr/>
        </p:nvPicPr>
        <p:blipFill>
          <a:blip r:embed="rId6"/>
          <a:stretch>
            <a:fillRect/>
          </a:stretch>
        </p:blipFill>
        <p:spPr>
          <a:xfrm>
            <a:off x="5736535" y="2975926"/>
            <a:ext cx="914400" cy="914400"/>
          </a:xfrm>
          <a:prstGeom prst="rect">
            <a:avLst/>
          </a:prstGeom>
        </p:spPr>
      </p:pic>
      <p:pic>
        <p:nvPicPr>
          <p:cNvPr id="30" name="Picture 29" descr="A close up of a sign&#10;&#10;Description automatically generated">
            <a:extLst>
              <a:ext uri="{FF2B5EF4-FFF2-40B4-BE49-F238E27FC236}">
                <a16:creationId xmlns:a16="http://schemas.microsoft.com/office/drawing/2014/main" id="{EAA67F7D-D6CF-49E3-904A-20CBF20B5E88}"/>
              </a:ext>
            </a:extLst>
          </p:cNvPr>
          <p:cNvPicPr>
            <a:picLocks noChangeAspect="1"/>
          </p:cNvPicPr>
          <p:nvPr/>
        </p:nvPicPr>
        <p:blipFill>
          <a:blip r:embed="rId7"/>
          <a:stretch>
            <a:fillRect/>
          </a:stretch>
        </p:blipFill>
        <p:spPr>
          <a:xfrm>
            <a:off x="8021519" y="1780032"/>
            <a:ext cx="914400" cy="9144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B8357424-EF69-4912-AEC5-B72BDC6FB051}"/>
              </a:ext>
            </a:extLst>
          </p:cNvPr>
          <p:cNvPicPr>
            <a:picLocks noChangeAspect="1"/>
          </p:cNvPicPr>
          <p:nvPr/>
        </p:nvPicPr>
        <p:blipFill>
          <a:blip r:embed="rId8"/>
          <a:stretch>
            <a:fillRect/>
          </a:stretch>
        </p:blipFill>
        <p:spPr>
          <a:xfrm>
            <a:off x="6434441" y="4850252"/>
            <a:ext cx="914400" cy="914400"/>
          </a:xfrm>
          <a:prstGeom prst="rect">
            <a:avLst/>
          </a:prstGeom>
        </p:spPr>
      </p:pic>
    </p:spTree>
    <p:extLst>
      <p:ext uri="{BB962C8B-B14F-4D97-AF65-F5344CB8AC3E}">
        <p14:creationId xmlns:p14="http://schemas.microsoft.com/office/powerpoint/2010/main" val="801880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Graphic 18" descr="Brain in head">
            <a:extLst>
              <a:ext uri="{FF2B5EF4-FFF2-40B4-BE49-F238E27FC236}">
                <a16:creationId xmlns:a16="http://schemas.microsoft.com/office/drawing/2014/main" id="{222A93DF-33F9-4E42-A94C-4D12DA5F53F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72616" y="972335"/>
            <a:ext cx="3228585" cy="3228585"/>
          </a:xfrm>
          <a:prstGeom prst="rect">
            <a:avLst/>
          </a:prstGeom>
        </p:spPr>
      </p:pic>
      <p:pic>
        <p:nvPicPr>
          <p:cNvPr id="20" name="Graphic 19" descr="Low Vision">
            <a:extLst>
              <a:ext uri="{FF2B5EF4-FFF2-40B4-BE49-F238E27FC236}">
                <a16:creationId xmlns:a16="http://schemas.microsoft.com/office/drawing/2014/main" id="{DF6F99D1-61F8-4A5E-8E2E-63C65218AC5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013046" y="972336"/>
            <a:ext cx="3228585" cy="3228585"/>
          </a:xfrm>
          <a:prstGeom prst="rect">
            <a:avLst/>
          </a:prstGeom>
        </p:spPr>
      </p:pic>
      <p:pic>
        <p:nvPicPr>
          <p:cNvPr id="21" name="Graphic 20" descr="Person in wheelchair">
            <a:extLst>
              <a:ext uri="{FF2B5EF4-FFF2-40B4-BE49-F238E27FC236}">
                <a16:creationId xmlns:a16="http://schemas.microsoft.com/office/drawing/2014/main" id="{2910C6B3-82E5-46E6-A5CC-9DF83121CEB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578920" y="3629415"/>
            <a:ext cx="3228585" cy="3228585"/>
          </a:xfrm>
          <a:prstGeom prst="rect">
            <a:avLst/>
          </a:prstGeom>
        </p:spPr>
      </p:pic>
      <p:pic>
        <p:nvPicPr>
          <p:cNvPr id="22" name="Graphic 21" descr="Man with cane">
            <a:extLst>
              <a:ext uri="{FF2B5EF4-FFF2-40B4-BE49-F238E27FC236}">
                <a16:creationId xmlns:a16="http://schemas.microsoft.com/office/drawing/2014/main" id="{9B6E3B52-9C12-4657-BD02-483A4599782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339492" y="972334"/>
            <a:ext cx="3228585" cy="3228585"/>
          </a:xfrm>
          <a:prstGeom prst="rect">
            <a:avLst/>
          </a:prstGeom>
        </p:spPr>
      </p:pic>
      <p:pic>
        <p:nvPicPr>
          <p:cNvPr id="23" name="Graphic 22" descr="Deaf">
            <a:extLst>
              <a:ext uri="{FF2B5EF4-FFF2-40B4-BE49-F238E27FC236}">
                <a16:creationId xmlns:a16="http://schemas.microsoft.com/office/drawing/2014/main" id="{72C43697-BABA-4D69-8BFF-1AEE175B4767}"/>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447172" y="3629413"/>
            <a:ext cx="3228585" cy="3228585"/>
          </a:xfrm>
          <a:prstGeom prst="rect">
            <a:avLst/>
          </a:prstGeom>
        </p:spPr>
      </p:pic>
      <p:sp>
        <p:nvSpPr>
          <p:cNvPr id="26" name="Rectangle: Rounded Corners 33">
            <a:extLst>
              <a:ext uri="{FF2B5EF4-FFF2-40B4-BE49-F238E27FC236}">
                <a16:creationId xmlns:a16="http://schemas.microsoft.com/office/drawing/2014/main" id="{03DD997B-0210-4F44-87E1-D70FC6C6D9D7}"/>
              </a:ext>
            </a:extLst>
          </p:cNvPr>
          <p:cNvSpPr/>
          <p:nvPr/>
        </p:nvSpPr>
        <p:spPr>
          <a:xfrm>
            <a:off x="333521" y="3629355"/>
            <a:ext cx="8476956" cy="1065527"/>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All these celebrities have </a:t>
            </a:r>
            <a:r>
              <a:rPr lang="en-GB" sz="1600" b="1" dirty="0">
                <a:solidFill>
                  <a:schemeClr val="tx1"/>
                </a:solidFill>
                <a:latin typeface="Century Gothic"/>
                <a:ea typeface="Century Gothic"/>
                <a:cs typeface="Century Gothic"/>
                <a:sym typeface="Century Gothic"/>
              </a:rPr>
              <a:t>used the internet &amp; social media </a:t>
            </a:r>
            <a:r>
              <a:rPr lang="en-GB" sz="1600" dirty="0">
                <a:solidFill>
                  <a:schemeClr val="tx1"/>
                </a:solidFill>
                <a:latin typeface="Century Gothic"/>
                <a:ea typeface="Century Gothic"/>
                <a:cs typeface="Century Gothic"/>
                <a:sym typeface="Century Gothic"/>
              </a:rPr>
              <a:t>to </a:t>
            </a:r>
            <a:r>
              <a:rPr lang="en-GB" sz="1600" b="1" dirty="0">
                <a:solidFill>
                  <a:schemeClr val="tx1"/>
                </a:solidFill>
                <a:latin typeface="Century Gothic"/>
                <a:ea typeface="Century Gothic"/>
                <a:cs typeface="Century Gothic"/>
                <a:sym typeface="Century Gothic"/>
              </a:rPr>
              <a:t>talk about their hidden disability</a:t>
            </a:r>
            <a:r>
              <a:rPr lang="en-GB" sz="1600" dirty="0">
                <a:solidFill>
                  <a:schemeClr val="tx1"/>
                </a:solidFill>
                <a:latin typeface="Century Gothic"/>
                <a:ea typeface="Century Gothic"/>
                <a:cs typeface="Century Gothic"/>
                <a:sym typeface="Century Gothic"/>
              </a:rPr>
              <a:t> because they wanted to </a:t>
            </a:r>
            <a:r>
              <a:rPr lang="en-GB" sz="1600" b="1" dirty="0">
                <a:solidFill>
                  <a:schemeClr val="tx1"/>
                </a:solidFill>
                <a:latin typeface="Century Gothic"/>
                <a:ea typeface="Century Gothic"/>
                <a:cs typeface="Century Gothic"/>
                <a:sym typeface="Century Gothic"/>
              </a:rPr>
              <a:t>help others </a:t>
            </a:r>
            <a:r>
              <a:rPr lang="en-GB" sz="1600" dirty="0">
                <a:solidFill>
                  <a:schemeClr val="tx1"/>
                </a:solidFill>
                <a:latin typeface="Century Gothic"/>
                <a:ea typeface="Century Gothic"/>
                <a:cs typeface="Century Gothic"/>
                <a:sym typeface="Century Gothic"/>
              </a:rPr>
              <a:t>to understand their experience, and </a:t>
            </a:r>
            <a:r>
              <a:rPr lang="en-GB" sz="1600" b="1" dirty="0">
                <a:solidFill>
                  <a:schemeClr val="tx1"/>
                </a:solidFill>
                <a:latin typeface="Century Gothic"/>
                <a:ea typeface="Century Gothic"/>
                <a:cs typeface="Century Gothic"/>
                <a:sym typeface="Century Gothic"/>
              </a:rPr>
              <a:t>encourage people to talk about their own disability. But does it work?</a:t>
            </a:r>
            <a:endParaRPr lang="en-GB" sz="1600" dirty="0">
              <a:solidFill>
                <a:schemeClr val="tx1"/>
              </a:solidFill>
              <a:latin typeface="Century Gothic"/>
              <a:ea typeface="Century Gothic"/>
              <a:cs typeface="Century Gothic"/>
              <a:sym typeface="Century Gothic"/>
            </a:endParaRPr>
          </a:p>
        </p:txBody>
      </p:sp>
      <p:pic>
        <p:nvPicPr>
          <p:cNvPr id="30" name="Picture 2" descr="Selena Gomez Is on the 2020 TIME 100 List | TIME">
            <a:extLst>
              <a:ext uri="{FF2B5EF4-FFF2-40B4-BE49-F238E27FC236}">
                <a16:creationId xmlns:a16="http://schemas.microsoft.com/office/drawing/2014/main" id="{FE4E3772-4362-4DAB-8536-C43843CF54EA}"/>
              </a:ext>
            </a:extLst>
          </p:cNvPr>
          <p:cNvPicPr>
            <a:picLocks noChangeAspect="1" noChangeArrowheads="1"/>
          </p:cNvPicPr>
          <p:nvPr/>
        </p:nvPicPr>
        <p:blipFill rotWithShape="1">
          <a:blip r:embed="rId13" cstate="hqprint">
            <a:extLst>
              <a:ext uri="{28A0092B-C50C-407E-A947-70E740481C1C}">
                <a14:useLocalDpi xmlns:a14="http://schemas.microsoft.com/office/drawing/2010/main"/>
              </a:ext>
            </a:extLst>
          </a:blip>
          <a:srcRect/>
          <a:stretch/>
        </p:blipFill>
        <p:spPr bwMode="auto">
          <a:xfrm>
            <a:off x="3651198" y="2329203"/>
            <a:ext cx="1058747" cy="1069575"/>
          </a:xfrm>
          <a:prstGeom prst="ellipse">
            <a:avLst/>
          </a:prstGeom>
          <a:noFill/>
          <a:extLst>
            <a:ext uri="{909E8E84-426E-40DD-AFC4-6F175D3DCCD1}">
              <a14:hiddenFill xmlns:a14="http://schemas.microsoft.com/office/drawing/2010/main">
                <a:solidFill>
                  <a:srgbClr val="FFFFFF"/>
                </a:solidFill>
              </a14:hiddenFill>
            </a:ext>
          </a:extLst>
        </p:spPr>
      </p:pic>
      <p:pic>
        <p:nvPicPr>
          <p:cNvPr id="32" name="Picture 2" descr="Dwayne “The Rock” Johnson Reveals He and His Entire Family Tested Positive  for Coronavirus | Vanity Fair">
            <a:extLst>
              <a:ext uri="{FF2B5EF4-FFF2-40B4-BE49-F238E27FC236}">
                <a16:creationId xmlns:a16="http://schemas.microsoft.com/office/drawing/2014/main" id="{0CEC5E73-3980-432B-9348-8C92CFE65473}"/>
              </a:ext>
            </a:extLst>
          </p:cNvPr>
          <p:cNvPicPr>
            <a:picLocks noChangeAspect="1" noChangeArrowheads="1"/>
          </p:cNvPicPr>
          <p:nvPr/>
        </p:nvPicPr>
        <p:blipFill rotWithShape="1">
          <a:blip r:embed="rId14" cstate="hqprint">
            <a:extLst>
              <a:ext uri="{28A0092B-C50C-407E-A947-70E740481C1C}">
                <a14:useLocalDpi xmlns:a14="http://schemas.microsoft.com/office/drawing/2010/main"/>
              </a:ext>
            </a:extLst>
          </a:blip>
          <a:srcRect/>
          <a:stretch/>
        </p:blipFill>
        <p:spPr bwMode="auto">
          <a:xfrm>
            <a:off x="4644118" y="2329203"/>
            <a:ext cx="1060567" cy="1069574"/>
          </a:xfrm>
          <a:prstGeom prst="ellipse">
            <a:avLst/>
          </a:prstGeom>
          <a:noFill/>
          <a:extLst>
            <a:ext uri="{909E8E84-426E-40DD-AFC4-6F175D3DCCD1}">
              <a14:hiddenFill xmlns:a14="http://schemas.microsoft.com/office/drawing/2010/main">
                <a:solidFill>
                  <a:srgbClr val="FFFFFF"/>
                </a:solidFill>
              </a14:hiddenFill>
            </a:ext>
          </a:extLst>
        </p:spPr>
      </p:pic>
      <p:pic>
        <p:nvPicPr>
          <p:cNvPr id="34" name="Picture 2" descr="Greta Thunberg, schoolgirl climate change warrior: 'Some people can let  things go. I can't' | Environment | The Guardian">
            <a:extLst>
              <a:ext uri="{FF2B5EF4-FFF2-40B4-BE49-F238E27FC236}">
                <a16:creationId xmlns:a16="http://schemas.microsoft.com/office/drawing/2014/main" id="{06411135-BE2D-4729-9057-CD4E842EADB5}"/>
              </a:ext>
            </a:extLst>
          </p:cNvPr>
          <p:cNvPicPr>
            <a:picLocks noChangeAspect="1" noChangeArrowheads="1"/>
          </p:cNvPicPr>
          <p:nvPr/>
        </p:nvPicPr>
        <p:blipFill rotWithShape="1">
          <a:blip r:embed="rId15" cstate="hqprint">
            <a:extLst>
              <a:ext uri="{28A0092B-C50C-407E-A947-70E740481C1C}">
                <a14:useLocalDpi xmlns:a14="http://schemas.microsoft.com/office/drawing/2010/main"/>
              </a:ext>
            </a:extLst>
          </a:blip>
          <a:srcRect r="-1"/>
          <a:stretch/>
        </p:blipFill>
        <p:spPr bwMode="auto">
          <a:xfrm>
            <a:off x="7686408" y="2307346"/>
            <a:ext cx="1080990" cy="1069574"/>
          </a:xfrm>
          <a:prstGeom prst="ellipse">
            <a:avLst/>
          </a:prstGeom>
          <a:noFill/>
          <a:extLst>
            <a:ext uri="{909E8E84-426E-40DD-AFC4-6F175D3DCCD1}">
              <a14:hiddenFill xmlns:a14="http://schemas.microsoft.com/office/drawing/2010/main">
                <a:solidFill>
                  <a:srgbClr val="FFFFFF"/>
                </a:solidFill>
              </a14:hiddenFill>
            </a:ext>
          </a:extLst>
        </p:spPr>
      </p:pic>
      <p:pic>
        <p:nvPicPr>
          <p:cNvPr id="36" name="Picture 18" descr="Magic, malaise and feats of recovery in Dynamo: Beyond Belief on Sky One |  Financial Times">
            <a:extLst>
              <a:ext uri="{FF2B5EF4-FFF2-40B4-BE49-F238E27FC236}">
                <a16:creationId xmlns:a16="http://schemas.microsoft.com/office/drawing/2014/main" id="{9A85841C-F2D1-4743-A6BA-EB468CA0BA60}"/>
              </a:ext>
            </a:extLst>
          </p:cNvPr>
          <p:cNvPicPr>
            <a:picLocks noChangeAspect="1" noChangeArrowheads="1"/>
          </p:cNvPicPr>
          <p:nvPr/>
        </p:nvPicPr>
        <p:blipFill rotWithShape="1">
          <a:blip r:embed="rId16">
            <a:extLst>
              <a:ext uri="{28A0092B-C50C-407E-A947-70E740481C1C}">
                <a14:useLocalDpi xmlns:a14="http://schemas.microsoft.com/office/drawing/2010/main" val="0"/>
              </a:ext>
            </a:extLst>
          </a:blip>
          <a:srcRect l="7144" r="35060"/>
          <a:stretch/>
        </p:blipFill>
        <p:spPr bwMode="auto">
          <a:xfrm>
            <a:off x="6653262" y="2329203"/>
            <a:ext cx="1098974" cy="1069574"/>
          </a:xfrm>
          <a:prstGeom prst="ellipse">
            <a:avLst/>
          </a:prstGeom>
          <a:noFill/>
          <a:extLst>
            <a:ext uri="{909E8E84-426E-40DD-AFC4-6F175D3DCCD1}">
              <a14:hiddenFill xmlns:a14="http://schemas.microsoft.com/office/drawing/2010/main">
                <a:solidFill>
                  <a:srgbClr val="FFFFFF"/>
                </a:solidFill>
              </a14:hiddenFill>
            </a:ext>
          </a:extLst>
        </p:spPr>
      </p:pic>
      <p:pic>
        <p:nvPicPr>
          <p:cNvPr id="38" name="Picture 2" descr="Why Emma Watson is Taking a Year Off From Acting | Vanity Fair">
            <a:extLst>
              <a:ext uri="{FF2B5EF4-FFF2-40B4-BE49-F238E27FC236}">
                <a16:creationId xmlns:a16="http://schemas.microsoft.com/office/drawing/2014/main" id="{C3980066-81C2-4A01-A199-F16CD65B16E2}"/>
              </a:ext>
            </a:extLst>
          </p:cNvPr>
          <p:cNvPicPr>
            <a:picLocks noChangeAspect="1" noChangeArrowheads="1"/>
          </p:cNvPicPr>
          <p:nvPr/>
        </p:nvPicPr>
        <p:blipFill rotWithShape="1">
          <a:blip r:embed="rId17" cstate="hqprint">
            <a:extLst>
              <a:ext uri="{28A0092B-C50C-407E-A947-70E740481C1C}">
                <a14:useLocalDpi xmlns:a14="http://schemas.microsoft.com/office/drawing/2010/main"/>
              </a:ext>
            </a:extLst>
          </a:blip>
          <a:srcRect/>
          <a:stretch/>
        </p:blipFill>
        <p:spPr bwMode="auto">
          <a:xfrm>
            <a:off x="5638858" y="2329203"/>
            <a:ext cx="1080231" cy="1069575"/>
          </a:xfrm>
          <a:prstGeom prst="ellipse">
            <a:avLst/>
          </a:prstGeom>
          <a:noFill/>
          <a:extLst>
            <a:ext uri="{909E8E84-426E-40DD-AFC4-6F175D3DCCD1}">
              <a14:hiddenFill xmlns:a14="http://schemas.microsoft.com/office/drawing/2010/main">
                <a:solidFill>
                  <a:srgbClr val="FFFFFF"/>
                </a:solidFill>
              </a14:hiddenFill>
            </a:ext>
          </a:extLst>
        </p:spPr>
      </p:pic>
      <p:sp>
        <p:nvSpPr>
          <p:cNvPr id="40" name="Rectangle: Rounded Corners 39">
            <a:extLst>
              <a:ext uri="{FF2B5EF4-FFF2-40B4-BE49-F238E27FC236}">
                <a16:creationId xmlns:a16="http://schemas.microsoft.com/office/drawing/2014/main" id="{1E3160D3-90F8-4B2F-A7D3-D19E87A81553}"/>
              </a:ext>
            </a:extLst>
          </p:cNvPr>
          <p:cNvSpPr/>
          <p:nvPr/>
        </p:nvSpPr>
        <p:spPr>
          <a:xfrm>
            <a:off x="336449" y="2279494"/>
            <a:ext cx="3126687" cy="1129363"/>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Do you recognise any of these people? Where have you seen them before?</a:t>
            </a:r>
          </a:p>
        </p:txBody>
      </p:sp>
      <p:sp>
        <p:nvSpPr>
          <p:cNvPr id="50" name="Rectangle: Rounded Corners 33">
            <a:extLst>
              <a:ext uri="{FF2B5EF4-FFF2-40B4-BE49-F238E27FC236}">
                <a16:creationId xmlns:a16="http://schemas.microsoft.com/office/drawing/2014/main" id="{DDDA911F-43C8-47E3-919D-9D70C6F9F76D}"/>
              </a:ext>
            </a:extLst>
          </p:cNvPr>
          <p:cNvSpPr/>
          <p:nvPr/>
        </p:nvSpPr>
        <p:spPr>
          <a:xfrm>
            <a:off x="333521" y="1237427"/>
            <a:ext cx="8476956" cy="8611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As you read earlier, there are approximately </a:t>
            </a:r>
            <a:r>
              <a:rPr lang="en-GB" sz="1600" b="1" dirty="0">
                <a:solidFill>
                  <a:schemeClr val="tx1"/>
                </a:solidFill>
                <a:latin typeface="Century Gothic"/>
                <a:ea typeface="Century Gothic"/>
                <a:cs typeface="Century Gothic"/>
                <a:sym typeface="Century Gothic"/>
              </a:rPr>
              <a:t>67 million people in the UK</a:t>
            </a:r>
            <a:r>
              <a:rPr lang="en-GB" sz="1600" dirty="0">
                <a:solidFill>
                  <a:schemeClr val="tx1"/>
                </a:solidFill>
                <a:latin typeface="Century Gothic"/>
                <a:ea typeface="Century Gothic"/>
                <a:cs typeface="Century Gothic"/>
                <a:sym typeface="Century Gothic"/>
              </a:rPr>
              <a:t>, and more than </a:t>
            </a:r>
            <a:r>
              <a:rPr lang="en-GB" sz="1600" b="1" dirty="0">
                <a:solidFill>
                  <a:schemeClr val="tx1"/>
                </a:solidFill>
                <a:latin typeface="Century Gothic"/>
                <a:ea typeface="Century Gothic"/>
                <a:cs typeface="Century Gothic"/>
                <a:sym typeface="Century Gothic"/>
              </a:rPr>
              <a:t>14 million </a:t>
            </a:r>
            <a:r>
              <a:rPr lang="en-GB" sz="1600" dirty="0">
                <a:solidFill>
                  <a:schemeClr val="tx1"/>
                </a:solidFill>
                <a:latin typeface="Century Gothic"/>
                <a:ea typeface="Century Gothic"/>
                <a:cs typeface="Century Gothic"/>
                <a:sym typeface="Century Gothic"/>
              </a:rPr>
              <a:t>of them have a </a:t>
            </a:r>
            <a:r>
              <a:rPr lang="en-GB" sz="1600" b="1" dirty="0">
                <a:solidFill>
                  <a:schemeClr val="tx1"/>
                </a:solidFill>
                <a:latin typeface="Century Gothic"/>
                <a:ea typeface="Century Gothic"/>
                <a:cs typeface="Century Gothic"/>
                <a:sym typeface="Century Gothic"/>
              </a:rPr>
              <a:t>disability</a:t>
            </a:r>
            <a:r>
              <a:rPr lang="en-GB" sz="1600" dirty="0">
                <a:solidFill>
                  <a:schemeClr val="tx1"/>
                </a:solidFill>
                <a:latin typeface="Century Gothic"/>
                <a:ea typeface="Century Gothic"/>
                <a:cs typeface="Century Gothic"/>
                <a:sym typeface="Century Gothic"/>
              </a:rPr>
              <a:t>. Many of these disabilities are </a:t>
            </a:r>
            <a:r>
              <a:rPr lang="en-GB" sz="1600" b="1" dirty="0">
                <a:solidFill>
                  <a:schemeClr val="tx1"/>
                </a:solidFill>
                <a:latin typeface="Century Gothic"/>
                <a:ea typeface="Century Gothic"/>
                <a:cs typeface="Century Gothic"/>
                <a:sym typeface="Century Gothic"/>
              </a:rPr>
              <a:t>ones that you can’t see just by looking at someone</a:t>
            </a:r>
            <a:r>
              <a:rPr lang="en-GB" sz="1600" dirty="0">
                <a:solidFill>
                  <a:schemeClr val="tx1"/>
                </a:solidFill>
                <a:latin typeface="Century Gothic"/>
                <a:ea typeface="Century Gothic"/>
                <a:cs typeface="Century Gothic"/>
                <a:sym typeface="Century Gothic"/>
              </a:rPr>
              <a:t>. For example…</a:t>
            </a:r>
            <a:endParaRPr lang="en-GB" sz="1600" b="1" dirty="0">
              <a:solidFill>
                <a:schemeClr val="tx1"/>
              </a:solidFill>
              <a:latin typeface="Century Gothic"/>
              <a:ea typeface="Century Gothic"/>
              <a:cs typeface="Century Gothic"/>
              <a:sym typeface="Century Gothic"/>
            </a:endParaRPr>
          </a:p>
        </p:txBody>
      </p:sp>
      <p:sp>
        <p:nvSpPr>
          <p:cNvPr id="52" name="Rectangle: Rounded Corners 33">
            <a:extLst>
              <a:ext uri="{FF2B5EF4-FFF2-40B4-BE49-F238E27FC236}">
                <a16:creationId xmlns:a16="http://schemas.microsoft.com/office/drawing/2014/main" id="{36880A95-47C2-4EEA-9737-6DC77EBB10F6}"/>
              </a:ext>
            </a:extLst>
          </p:cNvPr>
          <p:cNvSpPr/>
          <p:nvPr/>
        </p:nvSpPr>
        <p:spPr>
          <a:xfrm>
            <a:off x="6405107" y="4842809"/>
            <a:ext cx="2405370" cy="646798"/>
          </a:xfrm>
          <a:prstGeom prst="wedgeRoundRectCallout">
            <a:avLst>
              <a:gd name="adj1" fmla="val -58005"/>
              <a:gd name="adj2" fmla="val -1937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easier to talk about it.</a:t>
            </a:r>
          </a:p>
        </p:txBody>
      </p:sp>
      <p:sp>
        <p:nvSpPr>
          <p:cNvPr id="53" name="Rectangle: Rounded Corners 33">
            <a:extLst>
              <a:ext uri="{FF2B5EF4-FFF2-40B4-BE49-F238E27FC236}">
                <a16:creationId xmlns:a16="http://schemas.microsoft.com/office/drawing/2014/main" id="{98E2B97B-2B8A-440E-BA4D-EC3B47CCD856}"/>
              </a:ext>
            </a:extLst>
          </p:cNvPr>
          <p:cNvSpPr/>
          <p:nvPr/>
        </p:nvSpPr>
        <p:spPr>
          <a:xfrm>
            <a:off x="5270387" y="5870040"/>
            <a:ext cx="2405370" cy="646798"/>
          </a:xfrm>
          <a:prstGeom prst="wedgeRoundRectCallout">
            <a:avLst>
              <a:gd name="adj1" fmla="val 55851"/>
              <a:gd name="adj2" fmla="val -118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harder to talk about it.</a:t>
            </a:r>
          </a:p>
        </p:txBody>
      </p:sp>
      <p:pic>
        <p:nvPicPr>
          <p:cNvPr id="55" name="Picture 2" descr="Raised Hand on Apple iOS 14.2">
            <a:extLst>
              <a:ext uri="{FF2B5EF4-FFF2-40B4-BE49-F238E27FC236}">
                <a16:creationId xmlns:a16="http://schemas.microsoft.com/office/drawing/2014/main" id="{5B389795-2E09-4457-AEB8-24F601B2DB17}"/>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952754" y="5620573"/>
            <a:ext cx="1018552" cy="1018552"/>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4" descr="OK Hand on Apple iOS 14.2">
            <a:extLst>
              <a:ext uri="{FF2B5EF4-FFF2-40B4-BE49-F238E27FC236}">
                <a16:creationId xmlns:a16="http://schemas.microsoft.com/office/drawing/2014/main" id="{13F7FD89-7C06-4405-99EA-4EBF9C1623EB}"/>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174401" y="4757888"/>
            <a:ext cx="1018552" cy="1018552"/>
          </a:xfrm>
          <a:prstGeom prst="rect">
            <a:avLst/>
          </a:prstGeom>
          <a:noFill/>
          <a:extLst>
            <a:ext uri="{909E8E84-426E-40DD-AFC4-6F175D3DCCD1}">
              <a14:hiddenFill xmlns:a14="http://schemas.microsoft.com/office/drawing/2010/main">
                <a:solidFill>
                  <a:srgbClr val="FFFFFF"/>
                </a:solidFill>
              </a14:hiddenFill>
            </a:ext>
          </a:extLst>
        </p:spPr>
      </p:pic>
      <p:sp>
        <p:nvSpPr>
          <p:cNvPr id="58" name="Rectangle: Rounded Corners 57">
            <a:extLst>
              <a:ext uri="{FF2B5EF4-FFF2-40B4-BE49-F238E27FC236}">
                <a16:creationId xmlns:a16="http://schemas.microsoft.com/office/drawing/2014/main" id="{AD9DA2B1-AE56-4BFF-ACC0-8F770179D9DC}"/>
              </a:ext>
            </a:extLst>
          </p:cNvPr>
          <p:cNvSpPr/>
          <p:nvPr/>
        </p:nvSpPr>
        <p:spPr>
          <a:xfrm>
            <a:off x="333521" y="4871034"/>
            <a:ext cx="4567539" cy="165735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Does it work? (8-15 mins)</a:t>
            </a:r>
          </a:p>
          <a:p>
            <a:pPr algn="ctr"/>
            <a:r>
              <a:rPr lang="en-GB" sz="1600" dirty="0"/>
              <a:t>On the next few slides, read about each celebrity as a class and think about whether their story makes it easier or harder to talk about disabilities. Use the hand actions to show your thoughts!</a:t>
            </a:r>
          </a:p>
        </p:txBody>
      </p:sp>
      <p:sp>
        <p:nvSpPr>
          <p:cNvPr id="59" name="Text Placeholder 1">
            <a:extLst>
              <a:ext uri="{FF2B5EF4-FFF2-40B4-BE49-F238E27FC236}">
                <a16:creationId xmlns:a16="http://schemas.microsoft.com/office/drawing/2014/main" id="{5AA5823F-CFF7-4757-A1D0-B7DD66EE6610}"/>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60" name="Pentagon 20">
            <a:extLst>
              <a:ext uri="{FF2B5EF4-FFF2-40B4-BE49-F238E27FC236}">
                <a16:creationId xmlns:a16="http://schemas.microsoft.com/office/drawing/2014/main" id="{98C00450-7807-41FE-9E9F-A15F9B71349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1" name="Graphic 15" descr="Chat">
            <a:extLst>
              <a:ext uri="{FF2B5EF4-FFF2-40B4-BE49-F238E27FC236}">
                <a16:creationId xmlns:a16="http://schemas.microsoft.com/office/drawing/2014/main" id="{EBC506E7-4ADD-48D8-B38F-3C9C69CC7E87}"/>
              </a:ext>
            </a:extLst>
          </p:cNvPr>
          <p:cNvPicPr>
            <a:picLocks noChangeAspect="1"/>
          </p:cNvPicPr>
          <p:nvPr/>
        </p:nvPicPr>
        <p:blipFill>
          <a:blip r:embed="rId20" cstate="screen">
            <a:extLst>
              <a:ext uri="{28A0092B-C50C-407E-A947-70E740481C1C}">
                <a14:useLocalDpi xmlns:a14="http://schemas.microsoft.com/office/drawing/2010/main"/>
              </a:ext>
              <a:ext uri="{96DAC541-7B7A-43D3-8B79-37D633B846F1}">
                <asvg:svgBlip xmlns:asvg="http://schemas.microsoft.com/office/drawing/2016/SVG/main" xmlns="" r:embed="rId21"/>
              </a:ext>
            </a:extLst>
          </a:blip>
          <a:stretch>
            <a:fillRect/>
          </a:stretch>
        </p:blipFill>
        <p:spPr>
          <a:xfrm>
            <a:off x="0" y="203254"/>
            <a:ext cx="579600" cy="579600"/>
          </a:xfrm>
          <a:prstGeom prst="rect">
            <a:avLst/>
          </a:prstGeom>
        </p:spPr>
      </p:pic>
    </p:spTree>
    <p:extLst>
      <p:ext uri="{BB962C8B-B14F-4D97-AF65-F5344CB8AC3E}">
        <p14:creationId xmlns:p14="http://schemas.microsoft.com/office/powerpoint/2010/main" val="362203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par>
                                <p:cTn id="17" presetID="10" presetClass="entr" presetSubtype="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fade">
                                      <p:cBhvr>
                                        <p:cTn id="30" dur="500"/>
                                        <p:tgtEl>
                                          <p:spTgt spid="58"/>
                                        </p:tgtEl>
                                      </p:cBhvr>
                                    </p:animEffect>
                                  </p:childTnLst>
                                </p:cTn>
                              </p:par>
                              <p:par>
                                <p:cTn id="31" presetID="10" presetClass="entr" presetSubtype="0" fill="hold" nodeType="with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500"/>
                                        <p:tgtEl>
                                          <p:spTgt spid="5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par>
                                <p:cTn id="40" presetID="10" presetClass="entr" presetSubtype="0" fill="hold" nodeType="with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0" grpId="0" animBg="1"/>
      <p:bldP spid="52" grpId="0" animBg="1"/>
      <p:bldP spid="53" grpId="0" animBg="1"/>
      <p:bldP spid="5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F24C540-4F85-486F-9C6D-BB29F5EABD66}"/>
              </a:ext>
            </a:extLst>
          </p:cNvPr>
          <p:cNvSpPr/>
          <p:nvPr/>
        </p:nvSpPr>
        <p:spPr>
          <a:xfrm>
            <a:off x="293511" y="4827182"/>
            <a:ext cx="4650629" cy="7915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Does Selena’s story make it easier or harder to talk about disabilities? Why?</a:t>
            </a:r>
            <a:endParaRPr lang="en-GB" sz="1600" dirty="0"/>
          </a:p>
        </p:txBody>
      </p:sp>
      <p:sp>
        <p:nvSpPr>
          <p:cNvPr id="8" name="Rectangle: Rounded Corners 7">
            <a:extLst>
              <a:ext uri="{FF2B5EF4-FFF2-40B4-BE49-F238E27FC236}">
                <a16:creationId xmlns:a16="http://schemas.microsoft.com/office/drawing/2014/main" id="{EC8418F5-0B70-4BA9-9131-02A50438FDB4}"/>
              </a:ext>
            </a:extLst>
          </p:cNvPr>
          <p:cNvSpPr/>
          <p:nvPr/>
        </p:nvSpPr>
        <p:spPr>
          <a:xfrm>
            <a:off x="293510" y="5732242"/>
            <a:ext cx="4650629" cy="79156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If you were Selena, would you post about this? Why/why not?</a:t>
            </a:r>
          </a:p>
        </p:txBody>
      </p:sp>
      <p:pic>
        <p:nvPicPr>
          <p:cNvPr id="9" name="Picture 2" descr="Selena Gomez Is on the 2020 TIME 100 List | TIME">
            <a:extLst>
              <a:ext uri="{FF2B5EF4-FFF2-40B4-BE49-F238E27FC236}">
                <a16:creationId xmlns:a16="http://schemas.microsoft.com/office/drawing/2014/main" id="{EC5B2FF7-81F4-4651-83DF-C3EFC0C5F1EF}"/>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599732" y="1268216"/>
            <a:ext cx="2171271" cy="2193476"/>
          </a:xfrm>
          <a:prstGeom prst="ellipse">
            <a:avLst/>
          </a:prstGeom>
          <a:noFill/>
          <a:extLst>
            <a:ext uri="{909E8E84-426E-40DD-AFC4-6F175D3DCCD1}">
              <a14:hiddenFill xmlns:a14="http://schemas.microsoft.com/office/drawing/2010/main">
                <a:solidFill>
                  <a:srgbClr val="FFFFFF"/>
                </a:solidFill>
              </a14:hiddenFill>
            </a:ext>
          </a:extLst>
        </p:spPr>
      </p:pic>
      <p:sp>
        <p:nvSpPr>
          <p:cNvPr id="10" name="Rectangle: Rounded Corners 9">
            <a:extLst>
              <a:ext uri="{FF2B5EF4-FFF2-40B4-BE49-F238E27FC236}">
                <a16:creationId xmlns:a16="http://schemas.microsoft.com/office/drawing/2014/main" id="{727B48D7-DA16-454B-AC70-F180815B34CB}"/>
              </a:ext>
            </a:extLst>
          </p:cNvPr>
          <p:cNvSpPr/>
          <p:nvPr/>
        </p:nvSpPr>
        <p:spPr>
          <a:xfrm>
            <a:off x="3072809" y="2101619"/>
            <a:ext cx="3332298" cy="1365495"/>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charset="0"/>
                <a:ea typeface="Century Gothic" charset="0"/>
                <a:cs typeface="Century Gothic" charset="0"/>
              </a:rPr>
              <a:t>Lupus</a:t>
            </a:r>
          </a:p>
          <a:p>
            <a:pPr algn="ctr"/>
            <a:r>
              <a:rPr lang="en-US" sz="1400" dirty="0">
                <a:solidFill>
                  <a:schemeClr val="tx1"/>
                </a:solidFill>
                <a:latin typeface="Century Gothic" charset="0"/>
                <a:ea typeface="Century Gothic" charset="0"/>
                <a:cs typeface="Century Gothic" charset="0"/>
              </a:rPr>
              <a:t>An autoimmune disease that occurs when your body’s immune system attacks your own tissues and organs. There is no known cure</a:t>
            </a:r>
            <a:r>
              <a:rPr lang="en-US" sz="1400" baseline="30000" dirty="0">
                <a:solidFill>
                  <a:schemeClr val="tx1"/>
                </a:solidFill>
                <a:latin typeface="Century Gothic" charset="0"/>
                <a:ea typeface="Century Gothic" charset="0"/>
                <a:cs typeface="Century Gothic" charset="0"/>
              </a:rPr>
              <a:t>1</a:t>
            </a:r>
            <a:r>
              <a:rPr lang="en-US" sz="1400" dirty="0">
                <a:solidFill>
                  <a:schemeClr val="tx1"/>
                </a:solidFill>
                <a:latin typeface="Century Gothic" charset="0"/>
                <a:ea typeface="Century Gothic" charset="0"/>
                <a:cs typeface="Century Gothic" charset="0"/>
              </a:rPr>
              <a:t>.</a:t>
            </a:r>
            <a:endParaRPr lang="en-US" sz="1400" b="1" dirty="0">
              <a:solidFill>
                <a:schemeClr val="tx1"/>
              </a:solidFill>
              <a:latin typeface="Century Gothic" charset="0"/>
              <a:ea typeface="Century Gothic" charset="0"/>
              <a:cs typeface="Century Gothic" charset="0"/>
            </a:endParaRPr>
          </a:p>
        </p:txBody>
      </p:sp>
      <p:sp>
        <p:nvSpPr>
          <p:cNvPr id="11" name="Rectangle: Rounded Corners 13">
            <a:extLst>
              <a:ext uri="{FF2B5EF4-FFF2-40B4-BE49-F238E27FC236}">
                <a16:creationId xmlns:a16="http://schemas.microsoft.com/office/drawing/2014/main" id="{379470AA-F598-4442-990C-6CACC488BB0E}"/>
              </a:ext>
            </a:extLst>
          </p:cNvPr>
          <p:cNvSpPr/>
          <p:nvPr/>
        </p:nvSpPr>
        <p:spPr>
          <a:xfrm>
            <a:off x="6642732" y="2101619"/>
            <a:ext cx="2167744" cy="1360073"/>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charset="0"/>
                <a:ea typeface="Century Gothic" charset="0"/>
                <a:cs typeface="Century Gothic" charset="0"/>
              </a:rPr>
              <a:t>Bipolar Disorder</a:t>
            </a:r>
          </a:p>
          <a:p>
            <a:pPr algn="ctr"/>
            <a:r>
              <a:rPr lang="en-US" sz="1400" dirty="0">
                <a:solidFill>
                  <a:schemeClr val="tx1"/>
                </a:solidFill>
                <a:latin typeface="Century Gothic" charset="0"/>
                <a:ea typeface="Century Gothic" charset="0"/>
                <a:cs typeface="Century Gothic" charset="0"/>
              </a:rPr>
              <a:t>A mental health condition that affects your moods</a:t>
            </a:r>
            <a:r>
              <a:rPr lang="en-US" sz="1400" baseline="30000" dirty="0">
                <a:solidFill>
                  <a:schemeClr val="tx1"/>
                </a:solidFill>
                <a:latin typeface="Century Gothic" charset="0"/>
                <a:ea typeface="Century Gothic" charset="0"/>
                <a:cs typeface="Century Gothic" charset="0"/>
              </a:rPr>
              <a:t>2</a:t>
            </a:r>
            <a:r>
              <a:rPr lang="en-US" sz="1400" dirty="0">
                <a:solidFill>
                  <a:schemeClr val="tx1"/>
                </a:solidFill>
                <a:latin typeface="Century Gothic" charset="0"/>
                <a:ea typeface="Century Gothic" charset="0"/>
                <a:cs typeface="Century Gothic" charset="0"/>
              </a:rPr>
              <a:t>.</a:t>
            </a:r>
          </a:p>
        </p:txBody>
      </p:sp>
      <p:sp>
        <p:nvSpPr>
          <p:cNvPr id="14" name="Rectangle: Rounded Corners 33">
            <a:extLst>
              <a:ext uri="{FF2B5EF4-FFF2-40B4-BE49-F238E27FC236}">
                <a16:creationId xmlns:a16="http://schemas.microsoft.com/office/drawing/2014/main" id="{567BAC3E-A628-46D9-9AB6-84CD43E4D07F}"/>
              </a:ext>
            </a:extLst>
          </p:cNvPr>
          <p:cNvSpPr/>
          <p:nvPr/>
        </p:nvSpPr>
        <p:spPr>
          <a:xfrm>
            <a:off x="3072809" y="1239250"/>
            <a:ext cx="5737667" cy="71219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Singer </a:t>
            </a:r>
            <a:r>
              <a:rPr lang="en-GB" sz="1600" b="1" dirty="0">
                <a:solidFill>
                  <a:schemeClr val="tx1"/>
                </a:solidFill>
                <a:latin typeface="Century Gothic" panose="020B0502020202020204" pitchFamily="34" charset="0"/>
                <a:ea typeface="Century Gothic"/>
                <a:cs typeface="Century Gothic"/>
                <a:sym typeface="Century Gothic"/>
              </a:rPr>
              <a:t>Selena Gomez </a:t>
            </a:r>
            <a:r>
              <a:rPr lang="en-GB" sz="1600" dirty="0">
                <a:solidFill>
                  <a:schemeClr val="tx1"/>
                </a:solidFill>
                <a:latin typeface="Century Gothic" panose="020B0502020202020204" pitchFamily="34" charset="0"/>
                <a:ea typeface="Century Gothic"/>
                <a:cs typeface="Century Gothic"/>
                <a:sym typeface="Century Gothic"/>
              </a:rPr>
              <a:t>has talked about </a:t>
            </a:r>
            <a:r>
              <a:rPr lang="en-GB" sz="1600" b="1" dirty="0">
                <a:solidFill>
                  <a:schemeClr val="tx1"/>
                </a:solidFill>
                <a:latin typeface="Century Gothic" panose="020B0502020202020204" pitchFamily="34" charset="0"/>
                <a:ea typeface="Century Gothic"/>
                <a:cs typeface="Century Gothic"/>
                <a:sym typeface="Century Gothic"/>
              </a:rPr>
              <a:t>two disabilities </a:t>
            </a:r>
            <a:r>
              <a:rPr lang="en-GB" sz="1600" dirty="0">
                <a:solidFill>
                  <a:schemeClr val="tx1"/>
                </a:solidFill>
                <a:latin typeface="Century Gothic" panose="020B0502020202020204" pitchFamily="34" charset="0"/>
                <a:ea typeface="Century Gothic"/>
                <a:cs typeface="Century Gothic"/>
                <a:sym typeface="Century Gothic"/>
              </a:rPr>
              <a:t>that she has, </a:t>
            </a:r>
            <a:r>
              <a:rPr lang="en-GB" sz="1600" b="1" dirty="0">
                <a:solidFill>
                  <a:schemeClr val="tx1"/>
                </a:solidFill>
                <a:latin typeface="Century Gothic" panose="020B0502020202020204" pitchFamily="34" charset="0"/>
                <a:ea typeface="Century Gothic"/>
                <a:cs typeface="Century Gothic"/>
                <a:sym typeface="Century Gothic"/>
              </a:rPr>
              <a:t>Lupus</a:t>
            </a:r>
            <a:r>
              <a:rPr lang="en-GB" sz="1600" dirty="0">
                <a:solidFill>
                  <a:schemeClr val="tx1"/>
                </a:solidFill>
                <a:latin typeface="Century Gothic" panose="020B0502020202020204" pitchFamily="34" charset="0"/>
                <a:ea typeface="Century Gothic"/>
                <a:cs typeface="Century Gothic"/>
                <a:sym typeface="Century Gothic"/>
              </a:rPr>
              <a:t> and </a:t>
            </a:r>
            <a:r>
              <a:rPr lang="en-GB" sz="1600" b="1" dirty="0">
                <a:solidFill>
                  <a:schemeClr val="tx1"/>
                </a:solidFill>
                <a:latin typeface="Century Gothic" panose="020B0502020202020204" pitchFamily="34" charset="0"/>
                <a:ea typeface="Century Gothic"/>
                <a:cs typeface="Century Gothic"/>
                <a:sym typeface="Century Gothic"/>
              </a:rPr>
              <a:t>Bipolar Disorder</a:t>
            </a:r>
            <a:r>
              <a:rPr lang="en-GB" sz="1600" dirty="0">
                <a:solidFill>
                  <a:schemeClr val="tx1"/>
                </a:solidFill>
                <a:latin typeface="Century Gothic" panose="020B0502020202020204" pitchFamily="34" charset="0"/>
                <a:ea typeface="Century Gothic"/>
                <a:cs typeface="Century Gothic"/>
                <a:sym typeface="Century Gothic"/>
              </a:rPr>
              <a:t>.</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5" name="Rectangle: Rounded Corners 33">
            <a:extLst>
              <a:ext uri="{FF2B5EF4-FFF2-40B4-BE49-F238E27FC236}">
                <a16:creationId xmlns:a16="http://schemas.microsoft.com/office/drawing/2014/main" id="{A3616AE2-3FDD-4ECE-9AAF-E7D3A55785C2}"/>
              </a:ext>
            </a:extLst>
          </p:cNvPr>
          <p:cNvSpPr/>
          <p:nvPr/>
        </p:nvSpPr>
        <p:spPr>
          <a:xfrm>
            <a:off x="293511" y="3644113"/>
            <a:ext cx="8516965" cy="1006070"/>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She said that it’s really important that </a:t>
            </a:r>
            <a:r>
              <a:rPr lang="en-GB" sz="1600" b="1" dirty="0">
                <a:solidFill>
                  <a:schemeClr val="tx1"/>
                </a:solidFill>
                <a:latin typeface="Century Gothic" panose="020B0502020202020204" pitchFamily="34" charset="0"/>
                <a:ea typeface="Century Gothic"/>
                <a:cs typeface="Century Gothic"/>
                <a:sym typeface="Century Gothic"/>
              </a:rPr>
              <a:t>we can all talk about disabilities</a:t>
            </a:r>
            <a:r>
              <a:rPr lang="en-GB" sz="1600" dirty="0">
                <a:solidFill>
                  <a:schemeClr val="tx1"/>
                </a:solidFill>
                <a:latin typeface="Century Gothic" panose="020B0502020202020204" pitchFamily="34" charset="0"/>
                <a:ea typeface="Century Gothic"/>
                <a:cs typeface="Century Gothic"/>
                <a:sym typeface="Century Gothic"/>
              </a:rPr>
              <a:t>. However, she has taken a few </a:t>
            </a:r>
            <a:r>
              <a:rPr lang="en-GB" sz="1600" b="1" dirty="0">
                <a:solidFill>
                  <a:schemeClr val="tx1"/>
                </a:solidFill>
                <a:latin typeface="Century Gothic" panose="020B0502020202020204" pitchFamily="34" charset="0"/>
                <a:ea typeface="Century Gothic"/>
                <a:cs typeface="Century Gothic"/>
                <a:sym typeface="Century Gothic"/>
              </a:rPr>
              <a:t>breaks from social media </a:t>
            </a:r>
            <a:r>
              <a:rPr lang="en-GB" sz="1600" dirty="0">
                <a:solidFill>
                  <a:schemeClr val="tx1"/>
                </a:solidFill>
                <a:latin typeface="Century Gothic" panose="020B0502020202020204" pitchFamily="34" charset="0"/>
                <a:ea typeface="Century Gothic"/>
                <a:cs typeface="Century Gothic"/>
                <a:sym typeface="Century Gothic"/>
              </a:rPr>
              <a:t>because she says it sometimes makes her feel sad and </a:t>
            </a:r>
            <a:r>
              <a:rPr lang="en-GB" sz="1600" b="1" dirty="0">
                <a:solidFill>
                  <a:schemeClr val="tx1"/>
                </a:solidFill>
                <a:latin typeface="Century Gothic" panose="020B0502020202020204" pitchFamily="34" charset="0"/>
                <a:ea typeface="Century Gothic"/>
                <a:cs typeface="Century Gothic"/>
                <a:sym typeface="Century Gothic"/>
              </a:rPr>
              <a:t>affects her mental health</a:t>
            </a:r>
            <a:r>
              <a:rPr lang="en-GB" sz="1600" dirty="0">
                <a:solidFill>
                  <a:schemeClr val="tx1"/>
                </a:solidFill>
                <a:latin typeface="Century Gothic" panose="020B0502020202020204" pitchFamily="34" charset="0"/>
                <a:ea typeface="Century Gothic"/>
                <a:cs typeface="Century Gothic"/>
                <a:sym typeface="Century Gothic"/>
              </a:rPr>
              <a:t>.</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6" name="Text Placeholder 1">
            <a:extLst>
              <a:ext uri="{FF2B5EF4-FFF2-40B4-BE49-F238E27FC236}">
                <a16:creationId xmlns:a16="http://schemas.microsoft.com/office/drawing/2014/main" id="{DC1E6B3E-73DC-49EC-854F-619A10185A52}"/>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17" name="Pentagon 20">
            <a:extLst>
              <a:ext uri="{FF2B5EF4-FFF2-40B4-BE49-F238E27FC236}">
                <a16:creationId xmlns:a16="http://schemas.microsoft.com/office/drawing/2014/main" id="{132F546B-2AF6-4480-9F95-9EE7B8FBF29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BB726BD1-1C16-4F12-985B-B4E36761BA9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19" name="Rectangle: Rounded Corners 33">
            <a:extLst>
              <a:ext uri="{FF2B5EF4-FFF2-40B4-BE49-F238E27FC236}">
                <a16:creationId xmlns:a16="http://schemas.microsoft.com/office/drawing/2014/main" id="{33509EF7-EF75-4502-8144-576ECE9F0DB4}"/>
              </a:ext>
            </a:extLst>
          </p:cNvPr>
          <p:cNvSpPr/>
          <p:nvPr/>
        </p:nvSpPr>
        <p:spPr>
          <a:xfrm>
            <a:off x="6405107" y="4842809"/>
            <a:ext cx="2405370" cy="646798"/>
          </a:xfrm>
          <a:prstGeom prst="wedgeRoundRectCallout">
            <a:avLst>
              <a:gd name="adj1" fmla="val -58005"/>
              <a:gd name="adj2" fmla="val -1937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easier to talk about it.</a:t>
            </a:r>
          </a:p>
        </p:txBody>
      </p:sp>
      <p:sp>
        <p:nvSpPr>
          <p:cNvPr id="20" name="Rectangle: Rounded Corners 33">
            <a:extLst>
              <a:ext uri="{FF2B5EF4-FFF2-40B4-BE49-F238E27FC236}">
                <a16:creationId xmlns:a16="http://schemas.microsoft.com/office/drawing/2014/main" id="{A12F2803-F979-4E3D-A094-46F0E1C573E2}"/>
              </a:ext>
            </a:extLst>
          </p:cNvPr>
          <p:cNvSpPr/>
          <p:nvPr/>
        </p:nvSpPr>
        <p:spPr>
          <a:xfrm>
            <a:off x="5270387" y="5870040"/>
            <a:ext cx="2405370" cy="646798"/>
          </a:xfrm>
          <a:prstGeom prst="wedgeRoundRectCallout">
            <a:avLst>
              <a:gd name="adj1" fmla="val 55851"/>
              <a:gd name="adj2" fmla="val -118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harder to talk about it.</a:t>
            </a:r>
          </a:p>
        </p:txBody>
      </p:sp>
      <p:pic>
        <p:nvPicPr>
          <p:cNvPr id="21" name="Picture 2" descr="Raised Hand on Apple iOS 14.2">
            <a:extLst>
              <a:ext uri="{FF2B5EF4-FFF2-40B4-BE49-F238E27FC236}">
                <a16:creationId xmlns:a16="http://schemas.microsoft.com/office/drawing/2014/main" id="{840C4134-81B8-4EB7-99B2-05B19F9044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2754" y="5620573"/>
            <a:ext cx="1018552" cy="101855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OK Hand on Apple iOS 14.2">
            <a:extLst>
              <a:ext uri="{FF2B5EF4-FFF2-40B4-BE49-F238E27FC236}">
                <a16:creationId xmlns:a16="http://schemas.microsoft.com/office/drawing/2014/main" id="{29DC517E-3ADD-441D-98A8-859ECB5BDA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74401" y="4757888"/>
            <a:ext cx="1018552" cy="101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761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03B50835-9C9D-418D-91A0-AFA88BC977B4}"/>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4" name="Pentagon 20">
            <a:extLst>
              <a:ext uri="{FF2B5EF4-FFF2-40B4-BE49-F238E27FC236}">
                <a16:creationId xmlns:a16="http://schemas.microsoft.com/office/drawing/2014/main" id="{9A8A2025-84BB-4B68-8066-1E0A6B10D38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BA5611A-414B-4F9C-980B-5E88F92D32D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sp>
        <p:nvSpPr>
          <p:cNvPr id="10" name="Rectangle: Rounded Corners 9">
            <a:extLst>
              <a:ext uri="{FF2B5EF4-FFF2-40B4-BE49-F238E27FC236}">
                <a16:creationId xmlns:a16="http://schemas.microsoft.com/office/drawing/2014/main" id="{1CD302AC-F8E9-4257-8714-22F7595673C4}"/>
              </a:ext>
            </a:extLst>
          </p:cNvPr>
          <p:cNvSpPr/>
          <p:nvPr/>
        </p:nvSpPr>
        <p:spPr>
          <a:xfrm>
            <a:off x="317909" y="4827182"/>
            <a:ext cx="4626232" cy="7915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Does Dynamo’s story make it easier or harder to talk about disabilities? Why?</a:t>
            </a:r>
            <a:endParaRPr lang="en-GB" sz="1600" dirty="0"/>
          </a:p>
        </p:txBody>
      </p:sp>
      <p:sp>
        <p:nvSpPr>
          <p:cNvPr id="11" name="Rectangle: Rounded Corners 10">
            <a:extLst>
              <a:ext uri="{FF2B5EF4-FFF2-40B4-BE49-F238E27FC236}">
                <a16:creationId xmlns:a16="http://schemas.microsoft.com/office/drawing/2014/main" id="{2FA52F17-4884-443D-83DA-50227D349447}"/>
              </a:ext>
            </a:extLst>
          </p:cNvPr>
          <p:cNvSpPr/>
          <p:nvPr/>
        </p:nvSpPr>
        <p:spPr>
          <a:xfrm>
            <a:off x="317908" y="5732242"/>
            <a:ext cx="4626232" cy="79156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Watch (1-2 mins)</a:t>
            </a:r>
          </a:p>
          <a:p>
            <a:pPr algn="ctr"/>
            <a:r>
              <a:rPr lang="en-GB" sz="1600" dirty="0">
                <a:solidFill>
                  <a:schemeClr val="bg1"/>
                </a:solidFill>
              </a:rPr>
              <a:t>Just for fun, click the picture of Dynamo to see some of his magic!</a:t>
            </a:r>
          </a:p>
        </p:txBody>
      </p:sp>
      <p:sp>
        <p:nvSpPr>
          <p:cNvPr id="14" name="Rectangle: Rounded Corners 13">
            <a:extLst>
              <a:ext uri="{FF2B5EF4-FFF2-40B4-BE49-F238E27FC236}">
                <a16:creationId xmlns:a16="http://schemas.microsoft.com/office/drawing/2014/main" id="{0A15D41E-9CA2-4B60-BF74-D6503246D27B}"/>
              </a:ext>
            </a:extLst>
          </p:cNvPr>
          <p:cNvSpPr/>
          <p:nvPr/>
        </p:nvSpPr>
        <p:spPr>
          <a:xfrm>
            <a:off x="268224" y="2101618"/>
            <a:ext cx="5781200" cy="1164181"/>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charset="0"/>
                <a:ea typeface="Century Gothic" charset="0"/>
                <a:cs typeface="Century Gothic" charset="0"/>
              </a:rPr>
              <a:t>Crohn’s Disease</a:t>
            </a:r>
          </a:p>
          <a:p>
            <a:pPr algn="ctr"/>
            <a:r>
              <a:rPr lang="en-GB" sz="1400" dirty="0"/>
              <a:t>A disease that affects the </a:t>
            </a:r>
            <a:r>
              <a:rPr lang="en-GB" sz="1400" b="1" dirty="0"/>
              <a:t>digestive system </a:t>
            </a:r>
            <a:r>
              <a:rPr lang="en-GB" sz="1400" dirty="0"/>
              <a:t>and can cause you to have </a:t>
            </a:r>
            <a:r>
              <a:rPr lang="en-GB" sz="1400" b="1" dirty="0"/>
              <a:t>diarrhoea, stomach pain, to feel sick or tired, </a:t>
            </a:r>
            <a:r>
              <a:rPr lang="en-GB" sz="1400" dirty="0"/>
              <a:t>as well as other symptoms</a:t>
            </a:r>
            <a:r>
              <a:rPr lang="en-GB" sz="1400" baseline="30000" dirty="0"/>
              <a:t>1</a:t>
            </a:r>
            <a:r>
              <a:rPr lang="en-GB" sz="1400" dirty="0"/>
              <a:t>.</a:t>
            </a:r>
            <a:endParaRPr lang="en-US" sz="1400" baseline="30000" dirty="0">
              <a:solidFill>
                <a:schemeClr val="tx1"/>
              </a:solidFill>
              <a:latin typeface="Century Gothic" charset="0"/>
              <a:ea typeface="Century Gothic" charset="0"/>
              <a:cs typeface="Century Gothic" charset="0"/>
            </a:endParaRPr>
          </a:p>
        </p:txBody>
      </p:sp>
      <p:sp>
        <p:nvSpPr>
          <p:cNvPr id="16" name="Rectangle: Rounded Corners 33">
            <a:extLst>
              <a:ext uri="{FF2B5EF4-FFF2-40B4-BE49-F238E27FC236}">
                <a16:creationId xmlns:a16="http://schemas.microsoft.com/office/drawing/2014/main" id="{D097596A-1B93-43B9-A6AD-478CF587C18D}"/>
              </a:ext>
            </a:extLst>
          </p:cNvPr>
          <p:cNvSpPr/>
          <p:nvPr/>
        </p:nvSpPr>
        <p:spPr>
          <a:xfrm>
            <a:off x="268224" y="1239249"/>
            <a:ext cx="5781201" cy="71219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Magician </a:t>
            </a:r>
            <a:r>
              <a:rPr lang="en-GB" sz="1600" b="1" dirty="0">
                <a:solidFill>
                  <a:schemeClr val="tx1"/>
                </a:solidFill>
                <a:latin typeface="Century Gothic" panose="020B0502020202020204" pitchFamily="34" charset="0"/>
                <a:ea typeface="Century Gothic"/>
                <a:cs typeface="Century Gothic"/>
                <a:sym typeface="Century Gothic"/>
              </a:rPr>
              <a:t>Dynamo </a:t>
            </a:r>
            <a:r>
              <a:rPr lang="en-GB" sz="1600" dirty="0">
                <a:solidFill>
                  <a:schemeClr val="tx1"/>
                </a:solidFill>
                <a:latin typeface="Century Gothic" panose="020B0502020202020204" pitchFamily="34" charset="0"/>
                <a:ea typeface="Century Gothic"/>
                <a:cs typeface="Century Gothic"/>
                <a:sym typeface="Century Gothic"/>
              </a:rPr>
              <a:t>(Steven Frayne) has spoken about having </a:t>
            </a:r>
            <a:r>
              <a:rPr lang="en-GB" sz="1600" b="1" dirty="0">
                <a:solidFill>
                  <a:schemeClr val="tx1"/>
                </a:solidFill>
                <a:latin typeface="Century Gothic" panose="020B0502020202020204" pitchFamily="34" charset="0"/>
                <a:ea typeface="Century Gothic"/>
                <a:cs typeface="Century Gothic"/>
                <a:sym typeface="Century Gothic"/>
              </a:rPr>
              <a:t>Crohn’s Disease. </a:t>
            </a:r>
            <a:r>
              <a:rPr lang="en-GB" sz="1600" dirty="0">
                <a:solidFill>
                  <a:schemeClr val="tx1"/>
                </a:solidFill>
                <a:latin typeface="Century Gothic" panose="020B0502020202020204" pitchFamily="34" charset="0"/>
                <a:ea typeface="Century Gothic"/>
                <a:cs typeface="Century Gothic"/>
                <a:sym typeface="Century Gothic"/>
              </a:rPr>
              <a:t> </a:t>
            </a:r>
          </a:p>
        </p:txBody>
      </p:sp>
      <p:sp>
        <p:nvSpPr>
          <p:cNvPr id="19" name="Rectangle: Rounded Corners 33">
            <a:extLst>
              <a:ext uri="{FF2B5EF4-FFF2-40B4-BE49-F238E27FC236}">
                <a16:creationId xmlns:a16="http://schemas.microsoft.com/office/drawing/2014/main" id="{1D5422EA-C25C-476A-90DC-2A0CCAB1DB47}"/>
              </a:ext>
            </a:extLst>
          </p:cNvPr>
          <p:cNvSpPr/>
          <p:nvPr/>
        </p:nvSpPr>
        <p:spPr>
          <a:xfrm>
            <a:off x="268224" y="3457733"/>
            <a:ext cx="8542252" cy="119245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In 2018, he </a:t>
            </a:r>
            <a:r>
              <a:rPr lang="en-GB" sz="1600" b="1" dirty="0">
                <a:solidFill>
                  <a:schemeClr val="tx1"/>
                </a:solidFill>
                <a:latin typeface="Century Gothic" panose="020B0502020202020204" pitchFamily="34" charset="0"/>
                <a:ea typeface="Century Gothic"/>
                <a:cs typeface="Century Gothic"/>
                <a:sym typeface="Century Gothic"/>
              </a:rPr>
              <a:t>posted a video online </a:t>
            </a:r>
            <a:r>
              <a:rPr lang="en-GB" sz="1600" dirty="0">
                <a:solidFill>
                  <a:schemeClr val="tx1"/>
                </a:solidFill>
                <a:latin typeface="Century Gothic" panose="020B0502020202020204" pitchFamily="34" charset="0"/>
                <a:ea typeface="Century Gothic"/>
                <a:cs typeface="Century Gothic"/>
                <a:sym typeface="Century Gothic"/>
              </a:rPr>
              <a:t>telling people about the side effects of his disability, including a rash and weight gain. He also</a:t>
            </a:r>
            <a:r>
              <a:rPr lang="en-GB" sz="1600" b="1" dirty="0">
                <a:solidFill>
                  <a:schemeClr val="tx1"/>
                </a:solidFill>
                <a:latin typeface="Century Gothic" panose="020B0502020202020204" pitchFamily="34" charset="0"/>
                <a:ea typeface="Century Gothic"/>
                <a:cs typeface="Century Gothic"/>
                <a:sym typeface="Century Gothic"/>
              </a:rPr>
              <a:t> thanked his fans </a:t>
            </a:r>
            <a:r>
              <a:rPr lang="en-GB" sz="1600" dirty="0">
                <a:solidFill>
                  <a:schemeClr val="tx1"/>
                </a:solidFill>
                <a:latin typeface="Century Gothic" panose="020B0502020202020204" pitchFamily="34" charset="0"/>
                <a:ea typeface="Century Gothic"/>
                <a:cs typeface="Century Gothic"/>
                <a:sym typeface="Century Gothic"/>
              </a:rPr>
              <a:t>for their support and </a:t>
            </a:r>
            <a:r>
              <a:rPr lang="en-GB" sz="1600" b="1" dirty="0">
                <a:solidFill>
                  <a:schemeClr val="tx1"/>
                </a:solidFill>
                <a:latin typeface="Century Gothic" panose="020B0502020202020204" pitchFamily="34" charset="0"/>
                <a:ea typeface="Century Gothic"/>
                <a:cs typeface="Century Gothic"/>
                <a:sym typeface="Century Gothic"/>
              </a:rPr>
              <a:t>has nicknamed them #CrohnsWarriors and #IBSWarriors.</a:t>
            </a:r>
          </a:p>
        </p:txBody>
      </p:sp>
      <p:pic>
        <p:nvPicPr>
          <p:cNvPr id="21" name="Picture 18" descr="Magic, malaise and feats of recovery in Dynamo: Beyond Belief on Sky One |  Financial Times">
            <a:hlinkClick r:id="rId5"/>
            <a:extLst>
              <a:ext uri="{FF2B5EF4-FFF2-40B4-BE49-F238E27FC236}">
                <a16:creationId xmlns:a16="http://schemas.microsoft.com/office/drawing/2014/main" id="{220F519E-1574-4836-9A14-5B014AF1F4E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144" r="35060"/>
          <a:stretch/>
        </p:blipFill>
        <p:spPr bwMode="auto">
          <a:xfrm>
            <a:off x="6344550" y="1132539"/>
            <a:ext cx="2170800" cy="2129381"/>
          </a:xfrm>
          <a:prstGeom prst="ellipse">
            <a:avLst/>
          </a:prstGeom>
          <a:noFill/>
          <a:extLst>
            <a:ext uri="{909E8E84-426E-40DD-AFC4-6F175D3DCCD1}">
              <a14:hiddenFill xmlns:a14="http://schemas.microsoft.com/office/drawing/2010/main">
                <a:solidFill>
                  <a:srgbClr val="FFFFFF"/>
                </a:solidFill>
              </a14:hiddenFill>
            </a:ext>
          </a:extLst>
        </p:spPr>
      </p:pic>
      <p:sp>
        <p:nvSpPr>
          <p:cNvPr id="25" name="Rectangle: Rounded Corners 24">
            <a:hlinkClick r:id="rId5"/>
            <a:extLst>
              <a:ext uri="{FF2B5EF4-FFF2-40B4-BE49-F238E27FC236}">
                <a16:creationId xmlns:a16="http://schemas.microsoft.com/office/drawing/2014/main" id="{029CE093-0B38-43C2-84D0-6F5D4236D734}"/>
              </a:ext>
            </a:extLst>
          </p:cNvPr>
          <p:cNvSpPr/>
          <p:nvPr/>
        </p:nvSpPr>
        <p:spPr>
          <a:xfrm>
            <a:off x="7989448" y="1132539"/>
            <a:ext cx="821028" cy="571500"/>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(0:00-1:52)</a:t>
            </a:r>
            <a:endParaRPr lang="en-GB" sz="1600" dirty="0">
              <a:solidFill>
                <a:schemeClr val="bg1"/>
              </a:solidFill>
            </a:endParaRPr>
          </a:p>
        </p:txBody>
      </p:sp>
      <p:sp>
        <p:nvSpPr>
          <p:cNvPr id="27" name="TextBox 26">
            <a:extLst>
              <a:ext uri="{FF2B5EF4-FFF2-40B4-BE49-F238E27FC236}">
                <a16:creationId xmlns:a16="http://schemas.microsoft.com/office/drawing/2014/main" id="{AF227E4F-10AE-409A-BED9-78B66B9E6C26}"/>
              </a:ext>
            </a:extLst>
          </p:cNvPr>
          <p:cNvSpPr txBox="1"/>
          <p:nvPr/>
        </p:nvSpPr>
        <p:spPr>
          <a:xfrm>
            <a:off x="73740" y="6592845"/>
            <a:ext cx="4572000" cy="215444"/>
          </a:xfrm>
          <a:prstGeom prst="rect">
            <a:avLst/>
          </a:prstGeom>
          <a:noFill/>
        </p:spPr>
        <p:txBody>
          <a:bodyPr wrap="square">
            <a:spAutoFit/>
          </a:bodyPr>
          <a:lstStyle/>
          <a:p>
            <a:r>
              <a:rPr lang="en-GB" sz="800" dirty="0">
                <a:hlinkClick r:id="rId5"/>
              </a:rPr>
              <a:t>https://safeshare.tv/x/ss5fbe58de77fb6</a:t>
            </a:r>
            <a:r>
              <a:rPr lang="en-GB" sz="800" dirty="0"/>
              <a:t> </a:t>
            </a:r>
          </a:p>
        </p:txBody>
      </p:sp>
      <p:sp>
        <p:nvSpPr>
          <p:cNvPr id="17" name="Rectangle: Rounded Corners 33">
            <a:extLst>
              <a:ext uri="{FF2B5EF4-FFF2-40B4-BE49-F238E27FC236}">
                <a16:creationId xmlns:a16="http://schemas.microsoft.com/office/drawing/2014/main" id="{423EDDBB-73FB-4F8C-8B24-DFF97C6373B6}"/>
              </a:ext>
            </a:extLst>
          </p:cNvPr>
          <p:cNvSpPr/>
          <p:nvPr/>
        </p:nvSpPr>
        <p:spPr>
          <a:xfrm>
            <a:off x="6405107" y="4842809"/>
            <a:ext cx="2405370" cy="646798"/>
          </a:xfrm>
          <a:prstGeom prst="wedgeRoundRectCallout">
            <a:avLst>
              <a:gd name="adj1" fmla="val -58005"/>
              <a:gd name="adj2" fmla="val -1937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easier to talk about it.</a:t>
            </a:r>
          </a:p>
        </p:txBody>
      </p:sp>
      <p:sp>
        <p:nvSpPr>
          <p:cNvPr id="18" name="Rectangle: Rounded Corners 33">
            <a:extLst>
              <a:ext uri="{FF2B5EF4-FFF2-40B4-BE49-F238E27FC236}">
                <a16:creationId xmlns:a16="http://schemas.microsoft.com/office/drawing/2014/main" id="{CF9DFD89-BF68-4809-8DCC-1187226B1A45}"/>
              </a:ext>
            </a:extLst>
          </p:cNvPr>
          <p:cNvSpPr/>
          <p:nvPr/>
        </p:nvSpPr>
        <p:spPr>
          <a:xfrm>
            <a:off x="5270387" y="5870040"/>
            <a:ext cx="2405370" cy="646798"/>
          </a:xfrm>
          <a:prstGeom prst="wedgeRoundRectCallout">
            <a:avLst>
              <a:gd name="adj1" fmla="val 55851"/>
              <a:gd name="adj2" fmla="val -118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harder to talk about it.</a:t>
            </a:r>
          </a:p>
        </p:txBody>
      </p:sp>
      <p:pic>
        <p:nvPicPr>
          <p:cNvPr id="20" name="Picture 2" descr="Raised Hand on Apple iOS 14.2">
            <a:extLst>
              <a:ext uri="{FF2B5EF4-FFF2-40B4-BE49-F238E27FC236}">
                <a16:creationId xmlns:a16="http://schemas.microsoft.com/office/drawing/2014/main" id="{F60B2F79-0091-476A-A4C2-B66E0F9B4C2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52754" y="5620573"/>
            <a:ext cx="1018552" cy="101855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OK Hand on Apple iOS 14.2">
            <a:extLst>
              <a:ext uri="{FF2B5EF4-FFF2-40B4-BE49-F238E27FC236}">
                <a16:creationId xmlns:a16="http://schemas.microsoft.com/office/drawing/2014/main" id="{9D4AA0BE-044F-4BA2-8440-DAC2A94F6A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74401" y="4757888"/>
            <a:ext cx="1018552" cy="101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402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25" grpId="0" animBg="1"/>
      <p:bldP spid="27" grpId="0"/>
      <p:bldP spid="17"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F24C540-4F85-486F-9C6D-BB29F5EABD66}"/>
              </a:ext>
            </a:extLst>
          </p:cNvPr>
          <p:cNvSpPr/>
          <p:nvPr/>
        </p:nvSpPr>
        <p:spPr>
          <a:xfrm>
            <a:off x="329865" y="4842025"/>
            <a:ext cx="4567539" cy="7915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Does Dwayne’s story make it easier or harder to talk about disabilities? Why?</a:t>
            </a:r>
            <a:endParaRPr lang="en-GB" sz="1600" dirty="0"/>
          </a:p>
        </p:txBody>
      </p:sp>
      <p:sp>
        <p:nvSpPr>
          <p:cNvPr id="8" name="Rectangle: Rounded Corners 7">
            <a:extLst>
              <a:ext uri="{FF2B5EF4-FFF2-40B4-BE49-F238E27FC236}">
                <a16:creationId xmlns:a16="http://schemas.microsoft.com/office/drawing/2014/main" id="{EC8418F5-0B70-4BA9-9131-02A50438FDB4}"/>
              </a:ext>
            </a:extLst>
          </p:cNvPr>
          <p:cNvSpPr/>
          <p:nvPr/>
        </p:nvSpPr>
        <p:spPr>
          <a:xfrm>
            <a:off x="329864" y="5747085"/>
            <a:ext cx="4567539" cy="79156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If you had this disability, would you speak out about it? Why/why not?</a:t>
            </a:r>
          </a:p>
        </p:txBody>
      </p:sp>
      <p:sp>
        <p:nvSpPr>
          <p:cNvPr id="10" name="Rectangle: Rounded Corners 9">
            <a:extLst>
              <a:ext uri="{FF2B5EF4-FFF2-40B4-BE49-F238E27FC236}">
                <a16:creationId xmlns:a16="http://schemas.microsoft.com/office/drawing/2014/main" id="{727B48D7-DA16-454B-AC70-F180815B34CB}"/>
              </a:ext>
            </a:extLst>
          </p:cNvPr>
          <p:cNvSpPr/>
          <p:nvPr/>
        </p:nvSpPr>
        <p:spPr>
          <a:xfrm>
            <a:off x="3072808" y="2101619"/>
            <a:ext cx="5707342" cy="1365495"/>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charset="0"/>
                <a:ea typeface="Century Gothic" charset="0"/>
                <a:cs typeface="Century Gothic" charset="0"/>
              </a:rPr>
              <a:t>Depression</a:t>
            </a:r>
          </a:p>
          <a:p>
            <a:pPr algn="ctr"/>
            <a:r>
              <a:rPr lang="en-GB" sz="1600" b="1" dirty="0">
                <a:solidFill>
                  <a:schemeClr val="tx1"/>
                </a:solidFill>
                <a:latin typeface="Century Gothic"/>
              </a:rPr>
              <a:t>Depression </a:t>
            </a:r>
            <a:r>
              <a:rPr lang="en-GB" sz="1600" dirty="0">
                <a:solidFill>
                  <a:schemeClr val="tx1"/>
                </a:solidFill>
                <a:latin typeface="Century Gothic"/>
              </a:rPr>
              <a:t>is one of the most common mental health problems</a:t>
            </a:r>
            <a:r>
              <a:rPr lang="en-GB" sz="1600" baseline="30000" dirty="0">
                <a:solidFill>
                  <a:schemeClr val="tx1"/>
                </a:solidFill>
                <a:latin typeface="Century Gothic"/>
              </a:rPr>
              <a:t>1</a:t>
            </a:r>
            <a:r>
              <a:rPr lang="en-GB" sz="1600" dirty="0">
                <a:solidFill>
                  <a:schemeClr val="tx1"/>
                </a:solidFill>
                <a:latin typeface="Century Gothic"/>
              </a:rPr>
              <a:t>. People with depression suffer from </a:t>
            </a:r>
            <a:r>
              <a:rPr lang="en-GB" sz="1600" b="1" dirty="0">
                <a:solidFill>
                  <a:schemeClr val="tx1"/>
                </a:solidFill>
                <a:latin typeface="Century Gothic"/>
              </a:rPr>
              <a:t>long lasting </a:t>
            </a:r>
            <a:r>
              <a:rPr lang="en-GB" sz="1600" dirty="0">
                <a:solidFill>
                  <a:schemeClr val="tx1"/>
                </a:solidFill>
                <a:latin typeface="Century Gothic"/>
              </a:rPr>
              <a:t>feelings of </a:t>
            </a:r>
            <a:r>
              <a:rPr lang="en-GB" sz="1600" b="1" dirty="0">
                <a:solidFill>
                  <a:schemeClr val="tx1"/>
                </a:solidFill>
                <a:latin typeface="Century Gothic"/>
              </a:rPr>
              <a:t>unhappiness, hopelessness, tiredness and worry</a:t>
            </a:r>
            <a:r>
              <a:rPr lang="en-GB" sz="1600" baseline="30000" dirty="0">
                <a:solidFill>
                  <a:schemeClr val="tx1"/>
                </a:solidFill>
              </a:rPr>
              <a:t>2</a:t>
            </a:r>
            <a:r>
              <a:rPr lang="en-GB" sz="1600" dirty="0">
                <a:solidFill>
                  <a:schemeClr val="tx1"/>
                </a:solidFill>
              </a:rPr>
              <a:t>. </a:t>
            </a:r>
            <a:endParaRPr lang="en-GB" sz="1600" dirty="0">
              <a:solidFill>
                <a:schemeClr val="tx1"/>
              </a:solidFill>
              <a:latin typeface="Century Gothic"/>
            </a:endParaRPr>
          </a:p>
        </p:txBody>
      </p:sp>
      <p:sp>
        <p:nvSpPr>
          <p:cNvPr id="14" name="Rectangle: Rounded Corners 33">
            <a:extLst>
              <a:ext uri="{FF2B5EF4-FFF2-40B4-BE49-F238E27FC236}">
                <a16:creationId xmlns:a16="http://schemas.microsoft.com/office/drawing/2014/main" id="{567BAC3E-A628-46D9-9AB6-84CD43E4D07F}"/>
              </a:ext>
            </a:extLst>
          </p:cNvPr>
          <p:cNvSpPr/>
          <p:nvPr/>
        </p:nvSpPr>
        <p:spPr>
          <a:xfrm>
            <a:off x="3072809" y="1239250"/>
            <a:ext cx="5737667" cy="71219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Jumanji star Dwayne “The Rock” Johnson has said that he’s </a:t>
            </a:r>
            <a:r>
              <a:rPr lang="en-GB" sz="1600" b="1" dirty="0">
                <a:solidFill>
                  <a:schemeClr val="tx1"/>
                </a:solidFill>
                <a:latin typeface="Century Gothic" panose="020B0502020202020204" pitchFamily="34" charset="0"/>
                <a:ea typeface="Century Gothic"/>
                <a:cs typeface="Century Gothic"/>
                <a:sym typeface="Century Gothic"/>
              </a:rPr>
              <a:t>struggled with depression lots of times.</a:t>
            </a:r>
          </a:p>
        </p:txBody>
      </p:sp>
      <p:sp>
        <p:nvSpPr>
          <p:cNvPr id="15" name="Rectangle: Rounded Corners 33">
            <a:extLst>
              <a:ext uri="{FF2B5EF4-FFF2-40B4-BE49-F238E27FC236}">
                <a16:creationId xmlns:a16="http://schemas.microsoft.com/office/drawing/2014/main" id="{A3616AE2-3FDD-4ECE-9AAF-E7D3A55785C2}"/>
              </a:ext>
            </a:extLst>
          </p:cNvPr>
          <p:cNvSpPr/>
          <p:nvPr/>
        </p:nvSpPr>
        <p:spPr>
          <a:xfrm>
            <a:off x="329863" y="3644113"/>
            <a:ext cx="8480613" cy="1006070"/>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In 2018, he spoke out about his battle with depression, and shared his experiences in </a:t>
            </a:r>
            <a:r>
              <a:rPr lang="en-GB" sz="1600" b="1" dirty="0">
                <a:solidFill>
                  <a:schemeClr val="tx1"/>
                </a:solidFill>
                <a:latin typeface="Century Gothic" panose="020B0502020202020204" pitchFamily="34" charset="0"/>
                <a:ea typeface="Century Gothic"/>
                <a:cs typeface="Century Gothic"/>
                <a:sym typeface="Century Gothic"/>
              </a:rPr>
              <a:t>both newspapers and online</a:t>
            </a:r>
            <a:r>
              <a:rPr lang="en-GB" sz="1600" dirty="0">
                <a:solidFill>
                  <a:schemeClr val="tx1"/>
                </a:solidFill>
                <a:latin typeface="Century Gothic" panose="020B0502020202020204" pitchFamily="34" charset="0"/>
                <a:ea typeface="Century Gothic"/>
                <a:cs typeface="Century Gothic"/>
                <a:sym typeface="Century Gothic"/>
              </a:rPr>
              <a:t>. He claims he told people about his experiences in the hope that it would show </a:t>
            </a:r>
            <a:r>
              <a:rPr lang="en-GB" sz="1600" b="1" dirty="0">
                <a:solidFill>
                  <a:schemeClr val="tx1"/>
                </a:solidFill>
                <a:latin typeface="Century Gothic" panose="020B0502020202020204" pitchFamily="34" charset="0"/>
                <a:ea typeface="Century Gothic"/>
                <a:cs typeface="Century Gothic"/>
                <a:sym typeface="Century Gothic"/>
              </a:rPr>
              <a:t>others suffering that they’re “not alone”.</a:t>
            </a:r>
          </a:p>
        </p:txBody>
      </p:sp>
      <p:sp>
        <p:nvSpPr>
          <p:cNvPr id="16" name="Text Placeholder 1">
            <a:extLst>
              <a:ext uri="{FF2B5EF4-FFF2-40B4-BE49-F238E27FC236}">
                <a16:creationId xmlns:a16="http://schemas.microsoft.com/office/drawing/2014/main" id="{DC1E6B3E-73DC-49EC-854F-619A10185A52}"/>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17" name="Pentagon 20">
            <a:extLst>
              <a:ext uri="{FF2B5EF4-FFF2-40B4-BE49-F238E27FC236}">
                <a16:creationId xmlns:a16="http://schemas.microsoft.com/office/drawing/2014/main" id="{132F546B-2AF6-4480-9F95-9EE7B8FBF29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BB726BD1-1C16-4F12-985B-B4E36761BA9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20" name="Picture 2" descr="Dwayne “The Rock” Johnson Reveals He and His Entire Family Tested Positive  for Coronavirus | Vanity Fair">
            <a:extLst>
              <a:ext uri="{FF2B5EF4-FFF2-40B4-BE49-F238E27FC236}">
                <a16:creationId xmlns:a16="http://schemas.microsoft.com/office/drawing/2014/main" id="{D92FDB71-726B-4EBD-A11B-6B78E759E18D}"/>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a:stretch/>
        </p:blipFill>
        <p:spPr bwMode="auto">
          <a:xfrm>
            <a:off x="486432" y="1274714"/>
            <a:ext cx="2173937" cy="2192400"/>
          </a:xfrm>
          <a:prstGeom prst="ellipse">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id="{7D9F2C3A-0E75-4664-A7BA-DD00C5B5AA3B}"/>
              </a:ext>
            </a:extLst>
          </p:cNvPr>
          <p:cNvSpPr/>
          <p:nvPr/>
        </p:nvSpPr>
        <p:spPr>
          <a:xfrm>
            <a:off x="6405107" y="4842809"/>
            <a:ext cx="2405370" cy="646798"/>
          </a:xfrm>
          <a:prstGeom prst="wedgeRoundRectCallout">
            <a:avLst>
              <a:gd name="adj1" fmla="val -58005"/>
              <a:gd name="adj2" fmla="val -1937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easier to talk about it.</a:t>
            </a:r>
          </a:p>
        </p:txBody>
      </p:sp>
      <p:sp>
        <p:nvSpPr>
          <p:cNvPr id="21" name="Rectangle: Rounded Corners 33">
            <a:extLst>
              <a:ext uri="{FF2B5EF4-FFF2-40B4-BE49-F238E27FC236}">
                <a16:creationId xmlns:a16="http://schemas.microsoft.com/office/drawing/2014/main" id="{6C531D0B-D746-4D92-9614-83F88473022E}"/>
              </a:ext>
            </a:extLst>
          </p:cNvPr>
          <p:cNvSpPr/>
          <p:nvPr/>
        </p:nvSpPr>
        <p:spPr>
          <a:xfrm>
            <a:off x="5270387" y="5870040"/>
            <a:ext cx="2405370" cy="646798"/>
          </a:xfrm>
          <a:prstGeom prst="wedgeRoundRectCallout">
            <a:avLst>
              <a:gd name="adj1" fmla="val 55851"/>
              <a:gd name="adj2" fmla="val -118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harder to talk about it.</a:t>
            </a:r>
          </a:p>
        </p:txBody>
      </p:sp>
      <p:pic>
        <p:nvPicPr>
          <p:cNvPr id="22" name="Picture 2" descr="Raised Hand on Apple iOS 14.2">
            <a:extLst>
              <a:ext uri="{FF2B5EF4-FFF2-40B4-BE49-F238E27FC236}">
                <a16:creationId xmlns:a16="http://schemas.microsoft.com/office/drawing/2014/main" id="{A683962E-A83E-4CB7-9011-481CECC443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2754" y="5620573"/>
            <a:ext cx="1018552" cy="101855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OK Hand on Apple iOS 14.2">
            <a:extLst>
              <a:ext uri="{FF2B5EF4-FFF2-40B4-BE49-F238E27FC236}">
                <a16:creationId xmlns:a16="http://schemas.microsoft.com/office/drawing/2014/main" id="{1A0A308D-F5F5-402D-BFD0-CC89029E28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74401" y="4757888"/>
            <a:ext cx="1018552" cy="101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437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03B50835-9C9D-418D-91A0-AFA88BC977B4}"/>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4" name="Pentagon 20">
            <a:extLst>
              <a:ext uri="{FF2B5EF4-FFF2-40B4-BE49-F238E27FC236}">
                <a16:creationId xmlns:a16="http://schemas.microsoft.com/office/drawing/2014/main" id="{9A8A2025-84BB-4B68-8066-1E0A6B10D38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BA5611A-414B-4F9C-980B-5E88F92D32D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sp>
        <p:nvSpPr>
          <p:cNvPr id="10" name="Rectangle: Rounded Corners 9">
            <a:extLst>
              <a:ext uri="{FF2B5EF4-FFF2-40B4-BE49-F238E27FC236}">
                <a16:creationId xmlns:a16="http://schemas.microsoft.com/office/drawing/2014/main" id="{1CD302AC-F8E9-4257-8714-22F7595673C4}"/>
              </a:ext>
            </a:extLst>
          </p:cNvPr>
          <p:cNvSpPr/>
          <p:nvPr/>
        </p:nvSpPr>
        <p:spPr>
          <a:xfrm>
            <a:off x="329866" y="4854398"/>
            <a:ext cx="4567539" cy="7915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Does Greta’s story make it easier or harder to talk about disabilities? Why?</a:t>
            </a:r>
            <a:endParaRPr lang="en-GB" sz="1600" dirty="0"/>
          </a:p>
        </p:txBody>
      </p:sp>
      <p:sp>
        <p:nvSpPr>
          <p:cNvPr id="11" name="Rectangle: Rounded Corners 10">
            <a:extLst>
              <a:ext uri="{FF2B5EF4-FFF2-40B4-BE49-F238E27FC236}">
                <a16:creationId xmlns:a16="http://schemas.microsoft.com/office/drawing/2014/main" id="{2FA52F17-4884-443D-83DA-50227D349447}"/>
              </a:ext>
            </a:extLst>
          </p:cNvPr>
          <p:cNvSpPr/>
          <p:nvPr/>
        </p:nvSpPr>
        <p:spPr>
          <a:xfrm>
            <a:off x="329865" y="5759458"/>
            <a:ext cx="4567539" cy="79156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What do you notice about Greta’s attitude towards her disability?</a:t>
            </a:r>
          </a:p>
        </p:txBody>
      </p:sp>
      <p:sp>
        <p:nvSpPr>
          <p:cNvPr id="14" name="Rectangle: Rounded Corners 13">
            <a:extLst>
              <a:ext uri="{FF2B5EF4-FFF2-40B4-BE49-F238E27FC236}">
                <a16:creationId xmlns:a16="http://schemas.microsoft.com/office/drawing/2014/main" id="{0A15D41E-9CA2-4B60-BF74-D6503246D27B}"/>
              </a:ext>
            </a:extLst>
          </p:cNvPr>
          <p:cNvSpPr/>
          <p:nvPr/>
        </p:nvSpPr>
        <p:spPr>
          <a:xfrm>
            <a:off x="329865" y="2100925"/>
            <a:ext cx="5680791" cy="1164181"/>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charset="0"/>
                <a:ea typeface="Century Gothic" charset="0"/>
                <a:cs typeface="Century Gothic" charset="0"/>
              </a:rPr>
              <a:t>Asperger’s Syndrome</a:t>
            </a:r>
          </a:p>
          <a:p>
            <a:pPr algn="ctr"/>
            <a:r>
              <a:rPr lang="en-US" sz="1400" dirty="0">
                <a:solidFill>
                  <a:schemeClr val="tx1"/>
                </a:solidFill>
                <a:latin typeface="Century Gothic" charset="0"/>
                <a:ea typeface="Century Gothic" charset="0"/>
                <a:cs typeface="Century Gothic" charset="0"/>
              </a:rPr>
              <a:t>People with Asperger’s Syndrome often have difficulties with social and communication skills. They often have good memory skills but may struggle with abstract concepts</a:t>
            </a:r>
            <a:r>
              <a:rPr lang="en-US" sz="1400" baseline="30000" dirty="0">
                <a:solidFill>
                  <a:schemeClr val="tx1"/>
                </a:solidFill>
                <a:latin typeface="Century Gothic" charset="0"/>
                <a:ea typeface="Century Gothic" charset="0"/>
                <a:cs typeface="Century Gothic" charset="0"/>
              </a:rPr>
              <a:t>1</a:t>
            </a:r>
            <a:r>
              <a:rPr lang="en-US" sz="1400" dirty="0">
                <a:solidFill>
                  <a:schemeClr val="tx1"/>
                </a:solidFill>
                <a:latin typeface="Century Gothic" charset="0"/>
                <a:ea typeface="Century Gothic" charset="0"/>
                <a:cs typeface="Century Gothic" charset="0"/>
              </a:rPr>
              <a:t>.</a:t>
            </a:r>
            <a:endParaRPr lang="en-US" sz="1400" b="1" dirty="0">
              <a:solidFill>
                <a:schemeClr val="tx1"/>
              </a:solidFill>
              <a:latin typeface="Century Gothic" charset="0"/>
              <a:ea typeface="Century Gothic" charset="0"/>
              <a:cs typeface="Century Gothic" charset="0"/>
            </a:endParaRPr>
          </a:p>
        </p:txBody>
      </p:sp>
      <p:sp>
        <p:nvSpPr>
          <p:cNvPr id="16" name="Rectangle: Rounded Corners 33">
            <a:extLst>
              <a:ext uri="{FF2B5EF4-FFF2-40B4-BE49-F238E27FC236}">
                <a16:creationId xmlns:a16="http://schemas.microsoft.com/office/drawing/2014/main" id="{D097596A-1B93-43B9-A6AD-478CF587C18D}"/>
              </a:ext>
            </a:extLst>
          </p:cNvPr>
          <p:cNvSpPr/>
          <p:nvPr/>
        </p:nvSpPr>
        <p:spPr>
          <a:xfrm>
            <a:off x="329866" y="1238556"/>
            <a:ext cx="5680792" cy="71219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Activist </a:t>
            </a:r>
            <a:r>
              <a:rPr lang="en-GB" sz="1600" b="1" dirty="0">
                <a:solidFill>
                  <a:schemeClr val="tx1"/>
                </a:solidFill>
                <a:latin typeface="Century Gothic" panose="020B0502020202020204" pitchFamily="34" charset="0"/>
                <a:ea typeface="Century Gothic"/>
                <a:cs typeface="Century Gothic"/>
                <a:sym typeface="Century Gothic"/>
              </a:rPr>
              <a:t>Greta Thunberg </a:t>
            </a:r>
            <a:r>
              <a:rPr lang="en-GB" sz="1600" dirty="0">
                <a:solidFill>
                  <a:schemeClr val="tx1"/>
                </a:solidFill>
                <a:latin typeface="Century Gothic" panose="020B0502020202020204" pitchFamily="34" charset="0"/>
                <a:ea typeface="Century Gothic"/>
                <a:cs typeface="Century Gothic"/>
                <a:sym typeface="Century Gothic"/>
              </a:rPr>
              <a:t>has talked about her </a:t>
            </a:r>
            <a:r>
              <a:rPr lang="en-GB" sz="1600" b="1" dirty="0">
                <a:solidFill>
                  <a:schemeClr val="tx1"/>
                </a:solidFill>
                <a:latin typeface="Century Gothic" panose="020B0502020202020204" pitchFamily="34" charset="0"/>
                <a:ea typeface="Century Gothic"/>
                <a:cs typeface="Century Gothic"/>
                <a:sym typeface="Century Gothic"/>
              </a:rPr>
              <a:t>Asperger’s Syndrome </a:t>
            </a:r>
            <a:r>
              <a:rPr lang="en-GB" sz="1600" dirty="0">
                <a:solidFill>
                  <a:schemeClr val="tx1"/>
                </a:solidFill>
                <a:latin typeface="Century Gothic" panose="020B0502020202020204" pitchFamily="34" charset="0"/>
                <a:ea typeface="Century Gothic"/>
                <a:cs typeface="Century Gothic"/>
                <a:sym typeface="Century Gothic"/>
              </a:rPr>
              <a:t>a lot, both </a:t>
            </a:r>
            <a:r>
              <a:rPr lang="en-GB" sz="1600" b="1" dirty="0">
                <a:solidFill>
                  <a:schemeClr val="tx1"/>
                </a:solidFill>
                <a:latin typeface="Century Gothic" panose="020B0502020202020204" pitchFamily="34" charset="0"/>
                <a:ea typeface="Century Gothic"/>
                <a:cs typeface="Century Gothic"/>
                <a:sym typeface="Century Gothic"/>
              </a:rPr>
              <a:t>on and offline</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18" name="Picture 2" descr="Greta Thunberg, schoolgirl climate change warrior: 'Some people can let  things go. I can't' | Environment | The Guardian">
            <a:extLst>
              <a:ext uri="{FF2B5EF4-FFF2-40B4-BE49-F238E27FC236}">
                <a16:creationId xmlns:a16="http://schemas.microsoft.com/office/drawing/2014/main" id="{1E9CCE60-4FEF-47A2-BC51-7692F034F74C}"/>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r="-1"/>
          <a:stretch/>
        </p:blipFill>
        <p:spPr bwMode="auto">
          <a:xfrm>
            <a:off x="6328468" y="1151843"/>
            <a:ext cx="2170800" cy="2147875"/>
          </a:xfrm>
          <a:prstGeom prst="ellipse">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id="{1D5422EA-C25C-476A-90DC-2A0CCAB1DB47}"/>
              </a:ext>
            </a:extLst>
          </p:cNvPr>
          <p:cNvSpPr/>
          <p:nvPr/>
        </p:nvSpPr>
        <p:spPr>
          <a:xfrm>
            <a:off x="329865" y="3457733"/>
            <a:ext cx="8480612" cy="119245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In 2019, she spoke at a UN conference and was later mocked online by some trolls. However, </a:t>
            </a:r>
            <a:r>
              <a:rPr lang="en-GB" sz="1600" dirty="0">
                <a:solidFill>
                  <a:schemeClr val="tx1"/>
                </a:solidFill>
                <a:latin typeface="Century Gothic" panose="020B0502020202020204" pitchFamily="34" charset="0"/>
                <a:ea typeface="Century Gothic"/>
                <a:cs typeface="Century Gothic"/>
                <a:sym typeface="Century Gothic"/>
              </a:rPr>
              <a:t>she replied by celebrating how </a:t>
            </a:r>
            <a:r>
              <a:rPr lang="en-GB" sz="1600" b="1" dirty="0">
                <a:solidFill>
                  <a:schemeClr val="tx1"/>
                </a:solidFill>
                <a:latin typeface="Century Gothic" panose="020B0502020202020204" pitchFamily="34" charset="0"/>
                <a:ea typeface="Century Gothic"/>
                <a:cs typeface="Century Gothic"/>
                <a:sym typeface="Century Gothic"/>
              </a:rPr>
              <a:t>“being different is a superpower</a:t>
            </a:r>
            <a:r>
              <a:rPr lang="en-GB" sz="1600" dirty="0">
                <a:solidFill>
                  <a:schemeClr val="tx1"/>
                </a:solidFill>
                <a:latin typeface="Century Gothic" panose="020B0502020202020204" pitchFamily="34" charset="0"/>
                <a:ea typeface="Century Gothic"/>
                <a:cs typeface="Century Gothic"/>
                <a:sym typeface="Century Gothic"/>
              </a:rPr>
              <a:t>” as she says her passion and determination for tackling climate change is partly down to how Asperger's </a:t>
            </a:r>
            <a:r>
              <a:rPr lang="en-GB" sz="1600" b="1" dirty="0">
                <a:solidFill>
                  <a:schemeClr val="tx1"/>
                </a:solidFill>
                <a:latin typeface="Century Gothic" panose="020B0502020202020204" pitchFamily="34" charset="0"/>
                <a:ea typeface="Century Gothic"/>
                <a:cs typeface="Century Gothic"/>
                <a:sym typeface="Century Gothic"/>
              </a:rPr>
              <a:t>“makes me see things from outside the box</a:t>
            </a:r>
            <a:r>
              <a:rPr lang="en-GB" sz="1600" b="1" baseline="30000" dirty="0">
                <a:solidFill>
                  <a:schemeClr val="tx1"/>
                </a:solidFill>
                <a:latin typeface="Century Gothic" panose="020B0502020202020204" pitchFamily="34" charset="0"/>
                <a:ea typeface="Century Gothic"/>
                <a:cs typeface="Century Gothic"/>
                <a:sym typeface="Century Gothic"/>
              </a:rPr>
              <a:t>3</a:t>
            </a:r>
            <a:r>
              <a:rPr lang="en-GB" sz="1600" b="1" dirty="0">
                <a:solidFill>
                  <a:schemeClr val="tx1"/>
                </a:solidFill>
                <a:latin typeface="Century Gothic" panose="020B0502020202020204" pitchFamily="34" charset="0"/>
                <a:ea typeface="Century Gothic"/>
                <a:cs typeface="Century Gothic"/>
                <a:sym typeface="Century Gothic"/>
              </a:rPr>
              <a:t>.”</a:t>
            </a:r>
          </a:p>
        </p:txBody>
      </p:sp>
      <p:sp>
        <p:nvSpPr>
          <p:cNvPr id="15" name="Rectangle: Rounded Corners 33">
            <a:extLst>
              <a:ext uri="{FF2B5EF4-FFF2-40B4-BE49-F238E27FC236}">
                <a16:creationId xmlns:a16="http://schemas.microsoft.com/office/drawing/2014/main" id="{ED1B827C-B68F-4E5A-A6EF-34CFF0E268AC}"/>
              </a:ext>
            </a:extLst>
          </p:cNvPr>
          <p:cNvSpPr/>
          <p:nvPr/>
        </p:nvSpPr>
        <p:spPr>
          <a:xfrm>
            <a:off x="6405107" y="4842809"/>
            <a:ext cx="2405370" cy="646798"/>
          </a:xfrm>
          <a:prstGeom prst="wedgeRoundRectCallout">
            <a:avLst>
              <a:gd name="adj1" fmla="val -58005"/>
              <a:gd name="adj2" fmla="val -1937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easier to talk about it.</a:t>
            </a:r>
          </a:p>
        </p:txBody>
      </p:sp>
      <p:sp>
        <p:nvSpPr>
          <p:cNvPr id="17" name="Rectangle: Rounded Corners 33">
            <a:extLst>
              <a:ext uri="{FF2B5EF4-FFF2-40B4-BE49-F238E27FC236}">
                <a16:creationId xmlns:a16="http://schemas.microsoft.com/office/drawing/2014/main" id="{9C62B284-1781-46FC-A146-FCE93860BD91}"/>
              </a:ext>
            </a:extLst>
          </p:cNvPr>
          <p:cNvSpPr/>
          <p:nvPr/>
        </p:nvSpPr>
        <p:spPr>
          <a:xfrm>
            <a:off x="5270387" y="5870040"/>
            <a:ext cx="2405370" cy="646798"/>
          </a:xfrm>
          <a:prstGeom prst="wedgeRoundRectCallout">
            <a:avLst>
              <a:gd name="adj1" fmla="val 55851"/>
              <a:gd name="adj2" fmla="val -118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harder to talk about it.</a:t>
            </a:r>
          </a:p>
        </p:txBody>
      </p:sp>
      <p:pic>
        <p:nvPicPr>
          <p:cNvPr id="20" name="Picture 2" descr="Raised Hand on Apple iOS 14.2">
            <a:extLst>
              <a:ext uri="{FF2B5EF4-FFF2-40B4-BE49-F238E27FC236}">
                <a16:creationId xmlns:a16="http://schemas.microsoft.com/office/drawing/2014/main" id="{ED70FA6D-428D-4602-BB5F-54B9DC60D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2754" y="5620573"/>
            <a:ext cx="1018552" cy="101855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OK Hand on Apple iOS 14.2">
            <a:extLst>
              <a:ext uri="{FF2B5EF4-FFF2-40B4-BE49-F238E27FC236}">
                <a16:creationId xmlns:a16="http://schemas.microsoft.com/office/drawing/2014/main" id="{4BB84AB0-FCCA-4848-9B56-480E81C9D9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74401" y="4757888"/>
            <a:ext cx="1018552" cy="101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151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F24C540-4F85-486F-9C6D-BB29F5EABD66}"/>
              </a:ext>
            </a:extLst>
          </p:cNvPr>
          <p:cNvSpPr/>
          <p:nvPr/>
        </p:nvSpPr>
        <p:spPr>
          <a:xfrm>
            <a:off x="333524" y="4820209"/>
            <a:ext cx="4567539" cy="7915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Does Emma’s story make it easier or harder to talk about disabilities? Why?</a:t>
            </a:r>
            <a:endParaRPr lang="en-GB" sz="1600" dirty="0"/>
          </a:p>
        </p:txBody>
      </p:sp>
      <p:sp>
        <p:nvSpPr>
          <p:cNvPr id="8" name="Rectangle: Rounded Corners 7">
            <a:extLst>
              <a:ext uri="{FF2B5EF4-FFF2-40B4-BE49-F238E27FC236}">
                <a16:creationId xmlns:a16="http://schemas.microsoft.com/office/drawing/2014/main" id="{EC8418F5-0B70-4BA9-9131-02A50438FDB4}"/>
              </a:ext>
            </a:extLst>
          </p:cNvPr>
          <p:cNvSpPr/>
          <p:nvPr/>
        </p:nvSpPr>
        <p:spPr>
          <a:xfrm>
            <a:off x="333523" y="5725269"/>
            <a:ext cx="4567539" cy="79156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Why do you think Emma hasn’t spoken about her disability?</a:t>
            </a:r>
          </a:p>
        </p:txBody>
      </p:sp>
      <p:sp>
        <p:nvSpPr>
          <p:cNvPr id="10" name="Rectangle: Rounded Corners 9">
            <a:extLst>
              <a:ext uri="{FF2B5EF4-FFF2-40B4-BE49-F238E27FC236}">
                <a16:creationId xmlns:a16="http://schemas.microsoft.com/office/drawing/2014/main" id="{727B48D7-DA16-454B-AC70-F180815B34CB}"/>
              </a:ext>
            </a:extLst>
          </p:cNvPr>
          <p:cNvSpPr/>
          <p:nvPr/>
        </p:nvSpPr>
        <p:spPr>
          <a:xfrm>
            <a:off x="3072808" y="2264735"/>
            <a:ext cx="5442541" cy="1202379"/>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charset="0"/>
                <a:ea typeface="Century Gothic" charset="0"/>
                <a:cs typeface="Century Gothic" charset="0"/>
              </a:rPr>
              <a:t>Attention Deficiency and Hyperactive Disorder (ADHD)</a:t>
            </a:r>
          </a:p>
          <a:p>
            <a:pPr algn="ctr"/>
            <a:r>
              <a:rPr lang="en-US" sz="1400" dirty="0">
                <a:solidFill>
                  <a:schemeClr val="tx1"/>
                </a:solidFill>
                <a:latin typeface="Century Gothic" charset="0"/>
                <a:ea typeface="Century Gothic" charset="0"/>
                <a:cs typeface="Century Gothic" charset="0"/>
              </a:rPr>
              <a:t>A condition that affects people’s behaviour, so they might seem restless, have trouble concentrating and may act on impulse. The symptoms usually improve with age.</a:t>
            </a:r>
            <a:endParaRPr lang="en-US" sz="1400" b="1" dirty="0">
              <a:solidFill>
                <a:schemeClr val="tx1"/>
              </a:solidFill>
              <a:latin typeface="Century Gothic" charset="0"/>
              <a:ea typeface="Century Gothic" charset="0"/>
              <a:cs typeface="Century Gothic" charset="0"/>
            </a:endParaRPr>
          </a:p>
        </p:txBody>
      </p:sp>
      <p:sp>
        <p:nvSpPr>
          <p:cNvPr id="14" name="Rectangle: Rounded Corners 33">
            <a:extLst>
              <a:ext uri="{FF2B5EF4-FFF2-40B4-BE49-F238E27FC236}">
                <a16:creationId xmlns:a16="http://schemas.microsoft.com/office/drawing/2014/main" id="{567BAC3E-A628-46D9-9AB6-84CD43E4D07F}"/>
              </a:ext>
            </a:extLst>
          </p:cNvPr>
          <p:cNvSpPr/>
          <p:nvPr/>
        </p:nvSpPr>
        <p:spPr>
          <a:xfrm>
            <a:off x="3072809" y="1239250"/>
            <a:ext cx="5471459" cy="84848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In 2015, </a:t>
            </a:r>
            <a:r>
              <a:rPr lang="en-GB" sz="1600" b="1" dirty="0">
                <a:solidFill>
                  <a:schemeClr val="tx1"/>
                </a:solidFill>
                <a:latin typeface="Century Gothic" panose="020B0502020202020204" pitchFamily="34" charset="0"/>
                <a:ea typeface="Century Gothic"/>
                <a:cs typeface="Century Gothic"/>
                <a:sym typeface="Century Gothic"/>
              </a:rPr>
              <a:t>the ADHD Foundation </a:t>
            </a:r>
            <a:r>
              <a:rPr lang="en-GB" sz="1600" dirty="0">
                <a:solidFill>
                  <a:schemeClr val="tx1"/>
                </a:solidFill>
                <a:latin typeface="Century Gothic" panose="020B0502020202020204" pitchFamily="34" charset="0"/>
                <a:ea typeface="Century Gothic"/>
                <a:cs typeface="Century Gothic"/>
                <a:sym typeface="Century Gothic"/>
              </a:rPr>
              <a:t>said that actress </a:t>
            </a:r>
            <a:r>
              <a:rPr lang="en-GB" sz="1600" b="1" dirty="0">
                <a:solidFill>
                  <a:schemeClr val="tx1"/>
                </a:solidFill>
                <a:latin typeface="Century Gothic" panose="020B0502020202020204" pitchFamily="34" charset="0"/>
                <a:ea typeface="Century Gothic"/>
                <a:cs typeface="Century Gothic"/>
                <a:sym typeface="Century Gothic"/>
              </a:rPr>
              <a:t>Emma Watson has ADHD</a:t>
            </a:r>
            <a:r>
              <a:rPr lang="en-GB" sz="1600" dirty="0">
                <a:solidFill>
                  <a:schemeClr val="tx1"/>
                </a:solidFill>
                <a:latin typeface="Century Gothic" panose="020B0502020202020204" pitchFamily="34" charset="0"/>
                <a:ea typeface="Century Gothic"/>
                <a:cs typeface="Century Gothic"/>
                <a:sym typeface="Century Gothic"/>
              </a:rPr>
              <a:t> and was on medication when she was filming Harry Potter.</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5" name="Rectangle: Rounded Corners 33">
            <a:extLst>
              <a:ext uri="{FF2B5EF4-FFF2-40B4-BE49-F238E27FC236}">
                <a16:creationId xmlns:a16="http://schemas.microsoft.com/office/drawing/2014/main" id="{A3616AE2-3FDD-4ECE-9AAF-E7D3A55785C2}"/>
              </a:ext>
            </a:extLst>
          </p:cNvPr>
          <p:cNvSpPr/>
          <p:nvPr/>
        </p:nvSpPr>
        <p:spPr>
          <a:xfrm>
            <a:off x="333523" y="3644113"/>
            <a:ext cx="8476953" cy="1006070"/>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While lots of people </a:t>
            </a:r>
            <a:r>
              <a:rPr lang="en-GB" sz="1600" b="1" dirty="0">
                <a:solidFill>
                  <a:schemeClr val="tx1"/>
                </a:solidFill>
                <a:latin typeface="Century Gothic" panose="020B0502020202020204" pitchFamily="34" charset="0"/>
                <a:ea typeface="Century Gothic"/>
                <a:cs typeface="Century Gothic"/>
                <a:sym typeface="Century Gothic"/>
              </a:rPr>
              <a:t>praised Emma </a:t>
            </a:r>
            <a:r>
              <a:rPr lang="en-GB" sz="1600" dirty="0">
                <a:solidFill>
                  <a:schemeClr val="tx1"/>
                </a:solidFill>
                <a:latin typeface="Century Gothic" panose="020B0502020202020204" pitchFamily="34" charset="0"/>
                <a:ea typeface="Century Gothic"/>
                <a:cs typeface="Century Gothic"/>
                <a:sym typeface="Century Gothic"/>
              </a:rPr>
              <a:t>and said she was </a:t>
            </a:r>
            <a:r>
              <a:rPr lang="en-GB" sz="1600" b="1" dirty="0">
                <a:solidFill>
                  <a:schemeClr val="tx1"/>
                </a:solidFill>
                <a:latin typeface="Century Gothic" panose="020B0502020202020204" pitchFamily="34" charset="0"/>
                <a:ea typeface="Century Gothic"/>
                <a:cs typeface="Century Gothic"/>
                <a:sym typeface="Century Gothic"/>
              </a:rPr>
              <a:t>a good role model </a:t>
            </a:r>
            <a:r>
              <a:rPr lang="en-GB" sz="1600" dirty="0">
                <a:solidFill>
                  <a:schemeClr val="tx1"/>
                </a:solidFill>
                <a:latin typeface="Century Gothic" panose="020B0502020202020204" pitchFamily="34" charset="0"/>
                <a:ea typeface="Century Gothic"/>
                <a:cs typeface="Century Gothic"/>
                <a:sym typeface="Century Gothic"/>
              </a:rPr>
              <a:t>for young people with ADHD, she </a:t>
            </a:r>
            <a:r>
              <a:rPr lang="en-GB" sz="1600" b="1" dirty="0">
                <a:solidFill>
                  <a:schemeClr val="tx1"/>
                </a:solidFill>
                <a:latin typeface="Century Gothic" panose="020B0502020202020204" pitchFamily="34" charset="0"/>
                <a:ea typeface="Century Gothic"/>
                <a:cs typeface="Century Gothic"/>
                <a:sym typeface="Century Gothic"/>
              </a:rPr>
              <a:t>hasn’t actually ever talked about having ADHD on social media or to any newspapers</a:t>
            </a:r>
            <a:r>
              <a:rPr lang="en-GB" sz="1600" dirty="0">
                <a:solidFill>
                  <a:schemeClr val="tx1"/>
                </a:solidFill>
                <a:latin typeface="Century Gothic" panose="020B0502020202020204" pitchFamily="34" charset="0"/>
                <a:ea typeface="Century Gothic"/>
                <a:cs typeface="Century Gothic"/>
                <a:sym typeface="Century Gothic"/>
              </a:rPr>
              <a:t>, leaving some people to wonder why not.</a:t>
            </a:r>
          </a:p>
        </p:txBody>
      </p:sp>
      <p:sp>
        <p:nvSpPr>
          <p:cNvPr id="16" name="Text Placeholder 1">
            <a:extLst>
              <a:ext uri="{FF2B5EF4-FFF2-40B4-BE49-F238E27FC236}">
                <a16:creationId xmlns:a16="http://schemas.microsoft.com/office/drawing/2014/main" id="{DC1E6B3E-73DC-49EC-854F-619A10185A52}"/>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17" name="Pentagon 20">
            <a:extLst>
              <a:ext uri="{FF2B5EF4-FFF2-40B4-BE49-F238E27FC236}">
                <a16:creationId xmlns:a16="http://schemas.microsoft.com/office/drawing/2014/main" id="{132F546B-2AF6-4480-9F95-9EE7B8FBF29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5" descr="Chat">
            <a:extLst>
              <a:ext uri="{FF2B5EF4-FFF2-40B4-BE49-F238E27FC236}">
                <a16:creationId xmlns:a16="http://schemas.microsoft.com/office/drawing/2014/main" id="{BB726BD1-1C16-4F12-985B-B4E36761BA9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22" name="Picture 2" descr="Why Emma Watson is Taking a Year Off From Acting | Vanity Fair">
            <a:extLst>
              <a:ext uri="{FF2B5EF4-FFF2-40B4-BE49-F238E27FC236}">
                <a16:creationId xmlns:a16="http://schemas.microsoft.com/office/drawing/2014/main" id="{64BE9702-D29D-4F63-8074-E12AEEDDD34C}"/>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a:stretch/>
        </p:blipFill>
        <p:spPr bwMode="auto">
          <a:xfrm>
            <a:off x="579600" y="1287717"/>
            <a:ext cx="2214243" cy="2192400"/>
          </a:xfrm>
          <a:prstGeom prst="ellipse">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id="{F149E544-E5BA-48BC-BFA0-23E717472187}"/>
              </a:ext>
            </a:extLst>
          </p:cNvPr>
          <p:cNvSpPr/>
          <p:nvPr/>
        </p:nvSpPr>
        <p:spPr>
          <a:xfrm>
            <a:off x="6405107" y="4842809"/>
            <a:ext cx="2405370" cy="646798"/>
          </a:xfrm>
          <a:prstGeom prst="wedgeRoundRectCallout">
            <a:avLst>
              <a:gd name="adj1" fmla="val -58005"/>
              <a:gd name="adj2" fmla="val -1937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easier to talk about it.</a:t>
            </a:r>
          </a:p>
        </p:txBody>
      </p:sp>
      <p:sp>
        <p:nvSpPr>
          <p:cNvPr id="20" name="Rectangle: Rounded Corners 33">
            <a:extLst>
              <a:ext uri="{FF2B5EF4-FFF2-40B4-BE49-F238E27FC236}">
                <a16:creationId xmlns:a16="http://schemas.microsoft.com/office/drawing/2014/main" id="{B5A4F322-BFFC-451A-8A8E-87C58BA2BC6A}"/>
              </a:ext>
            </a:extLst>
          </p:cNvPr>
          <p:cNvSpPr/>
          <p:nvPr/>
        </p:nvSpPr>
        <p:spPr>
          <a:xfrm>
            <a:off x="5270387" y="5870040"/>
            <a:ext cx="2405370" cy="646798"/>
          </a:xfrm>
          <a:prstGeom prst="wedgeRoundRectCallout">
            <a:avLst>
              <a:gd name="adj1" fmla="val 55851"/>
              <a:gd name="adj2" fmla="val -1186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It makes it harder to talk about it.</a:t>
            </a:r>
          </a:p>
        </p:txBody>
      </p:sp>
      <p:pic>
        <p:nvPicPr>
          <p:cNvPr id="21" name="Picture 2" descr="Raised Hand on Apple iOS 14.2">
            <a:extLst>
              <a:ext uri="{FF2B5EF4-FFF2-40B4-BE49-F238E27FC236}">
                <a16:creationId xmlns:a16="http://schemas.microsoft.com/office/drawing/2014/main" id="{B7C0996E-7F36-4225-9977-535E36FEE9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2754" y="5620573"/>
            <a:ext cx="1018552" cy="101855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OK Hand on Apple iOS 14.2">
            <a:extLst>
              <a:ext uri="{FF2B5EF4-FFF2-40B4-BE49-F238E27FC236}">
                <a16:creationId xmlns:a16="http://schemas.microsoft.com/office/drawing/2014/main" id="{4A07C14F-85B0-412A-805C-D1900F9EDE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74401" y="4757888"/>
            <a:ext cx="1018552" cy="101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38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29C12463-79AE-45A9-8910-E8AC43F30583}"/>
              </a:ext>
            </a:extLst>
          </p:cNvPr>
          <p:cNvSpPr>
            <a:spLocks noGrp="1"/>
          </p:cNvSpPr>
          <p:nvPr>
            <p:ph type="body" sz="quarter" idx="10"/>
          </p:nvPr>
        </p:nvSpPr>
        <p:spPr>
          <a:xfrm>
            <a:off x="776288" y="241911"/>
            <a:ext cx="7739062" cy="571500"/>
          </a:xfrm>
        </p:spPr>
        <p:txBody>
          <a:bodyPr/>
          <a:lstStyle/>
          <a:p>
            <a:r>
              <a:rPr lang="en-GB" dirty="0"/>
              <a:t>Does it help?</a:t>
            </a:r>
          </a:p>
        </p:txBody>
      </p:sp>
      <p:sp>
        <p:nvSpPr>
          <p:cNvPr id="5" name="Pentagon 20">
            <a:extLst>
              <a:ext uri="{FF2B5EF4-FFF2-40B4-BE49-F238E27FC236}">
                <a16:creationId xmlns:a16="http://schemas.microsoft.com/office/drawing/2014/main" id="{C031913E-41BC-43DD-8D48-3D7C9C5D7B69}"/>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15" descr="Chat">
            <a:extLst>
              <a:ext uri="{FF2B5EF4-FFF2-40B4-BE49-F238E27FC236}">
                <a16:creationId xmlns:a16="http://schemas.microsoft.com/office/drawing/2014/main" id="{E98610AE-963E-43C6-B875-96FCC8195EA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sp>
        <p:nvSpPr>
          <p:cNvPr id="7" name="Rectangle: Rounded Corners 6">
            <a:extLst>
              <a:ext uri="{FF2B5EF4-FFF2-40B4-BE49-F238E27FC236}">
                <a16:creationId xmlns:a16="http://schemas.microsoft.com/office/drawing/2014/main" id="{1BDD1D6B-9172-494A-81C8-8FF324978865}"/>
              </a:ext>
            </a:extLst>
          </p:cNvPr>
          <p:cNvSpPr/>
          <p:nvPr/>
        </p:nvSpPr>
        <p:spPr>
          <a:xfrm>
            <a:off x="2988365" y="5642950"/>
            <a:ext cx="6001522" cy="87282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What do you think? (1-2 mins)</a:t>
            </a:r>
          </a:p>
          <a:p>
            <a:pPr algn="ctr"/>
            <a:r>
              <a:rPr lang="en-GB" sz="1600" dirty="0"/>
              <a:t>Why might some people with disabilities not want to share their experience online? </a:t>
            </a:r>
          </a:p>
        </p:txBody>
      </p:sp>
      <p:sp>
        <p:nvSpPr>
          <p:cNvPr id="8" name="Rectangle: Rounded Corners 7">
            <a:extLst>
              <a:ext uri="{FF2B5EF4-FFF2-40B4-BE49-F238E27FC236}">
                <a16:creationId xmlns:a16="http://schemas.microsoft.com/office/drawing/2014/main" id="{9C4DEACB-1692-472A-B772-4F10F3CDD71F}"/>
              </a:ext>
            </a:extLst>
          </p:cNvPr>
          <p:cNvSpPr/>
          <p:nvPr/>
        </p:nvSpPr>
        <p:spPr>
          <a:xfrm>
            <a:off x="6159435" y="2768348"/>
            <a:ext cx="2832027" cy="1488417"/>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Question:</a:t>
            </a:r>
          </a:p>
          <a:p>
            <a:pPr algn="ctr"/>
            <a:r>
              <a:rPr lang="en-GB" sz="1600" dirty="0">
                <a:solidFill>
                  <a:schemeClr val="bg1"/>
                </a:solidFill>
              </a:rPr>
              <a:t>Have you heard of any of these people or channels? Do you follow any yourself?</a:t>
            </a:r>
          </a:p>
        </p:txBody>
      </p:sp>
      <p:sp>
        <p:nvSpPr>
          <p:cNvPr id="9" name="Rectangle: Rounded Corners 33">
            <a:extLst>
              <a:ext uri="{FF2B5EF4-FFF2-40B4-BE49-F238E27FC236}">
                <a16:creationId xmlns:a16="http://schemas.microsoft.com/office/drawing/2014/main" id="{5DDB1BF4-A6E8-4CC1-A6CF-081CD7D9829D}"/>
              </a:ext>
            </a:extLst>
          </p:cNvPr>
          <p:cNvSpPr/>
          <p:nvPr/>
        </p:nvSpPr>
        <p:spPr>
          <a:xfrm>
            <a:off x="223261" y="1254820"/>
            <a:ext cx="5064992" cy="90716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It’s </a:t>
            </a:r>
            <a:r>
              <a:rPr lang="en-GB" sz="1600" b="1" dirty="0">
                <a:solidFill>
                  <a:schemeClr val="tx1"/>
                </a:solidFill>
                <a:latin typeface="Century Gothic" panose="020B0502020202020204" pitchFamily="34" charset="0"/>
                <a:ea typeface="Century Gothic"/>
                <a:cs typeface="Century Gothic"/>
                <a:sym typeface="Century Gothic"/>
              </a:rPr>
              <a:t>not just celebrities </a:t>
            </a:r>
            <a:r>
              <a:rPr lang="en-GB" sz="1600" dirty="0">
                <a:solidFill>
                  <a:schemeClr val="tx1"/>
                </a:solidFill>
                <a:latin typeface="Century Gothic" panose="020B0502020202020204" pitchFamily="34" charset="0"/>
                <a:ea typeface="Century Gothic"/>
                <a:cs typeface="Century Gothic"/>
                <a:sym typeface="Century Gothic"/>
              </a:rPr>
              <a:t>talking online about having a disability either – there </a:t>
            </a:r>
            <a:r>
              <a:rPr lang="en-GB" sz="1600" b="1" dirty="0">
                <a:solidFill>
                  <a:schemeClr val="tx1"/>
                </a:solidFill>
                <a:latin typeface="Century Gothic" panose="020B0502020202020204" pitchFamily="34" charset="0"/>
                <a:ea typeface="Century Gothic"/>
                <a:cs typeface="Century Gothic"/>
                <a:sym typeface="Century Gothic"/>
              </a:rPr>
              <a:t>are lots of people who share what it’s like to live with a disability </a:t>
            </a:r>
            <a:r>
              <a:rPr lang="en-GB" sz="1600" dirty="0">
                <a:solidFill>
                  <a:schemeClr val="tx1"/>
                </a:solidFill>
                <a:latin typeface="Century Gothic" panose="020B0502020202020204" pitchFamily="34" charset="0"/>
                <a:ea typeface="Century Gothic"/>
                <a:cs typeface="Century Gothic"/>
                <a:sym typeface="Century Gothic"/>
              </a:rPr>
              <a:t>too.</a:t>
            </a:r>
          </a:p>
        </p:txBody>
      </p:sp>
      <p:pic>
        <p:nvPicPr>
          <p:cNvPr id="4" name="Picture 3">
            <a:extLst>
              <a:ext uri="{FF2B5EF4-FFF2-40B4-BE49-F238E27FC236}">
                <a16:creationId xmlns:a16="http://schemas.microsoft.com/office/drawing/2014/main" id="{12B4867A-51B1-42F4-9079-61C74E4037ED}"/>
              </a:ext>
            </a:extLst>
          </p:cNvPr>
          <p:cNvPicPr>
            <a:picLocks noChangeAspect="1"/>
          </p:cNvPicPr>
          <p:nvPr/>
        </p:nvPicPr>
        <p:blipFill rotWithShape="1">
          <a:blip r:embed="rId5"/>
          <a:srcRect l="2683" r="9756" b="7977"/>
          <a:stretch/>
        </p:blipFill>
        <p:spPr>
          <a:xfrm>
            <a:off x="5486399" y="1254820"/>
            <a:ext cx="3503487" cy="1379869"/>
          </a:xfrm>
          <a:prstGeom prst="rect">
            <a:avLst/>
          </a:prstGeom>
          <a:ln w="28575">
            <a:solidFill>
              <a:schemeClr val="accent2"/>
            </a:solidFill>
          </a:ln>
        </p:spPr>
      </p:pic>
      <p:pic>
        <p:nvPicPr>
          <p:cNvPr id="13" name="Picture 12">
            <a:extLst>
              <a:ext uri="{FF2B5EF4-FFF2-40B4-BE49-F238E27FC236}">
                <a16:creationId xmlns:a16="http://schemas.microsoft.com/office/drawing/2014/main" id="{80548263-B77A-413A-97CF-0F2313DE3826}"/>
              </a:ext>
            </a:extLst>
          </p:cNvPr>
          <p:cNvPicPr>
            <a:picLocks noChangeAspect="1"/>
          </p:cNvPicPr>
          <p:nvPr/>
        </p:nvPicPr>
        <p:blipFill rotWithShape="1">
          <a:blip r:embed="rId6"/>
          <a:srcRect l="2448" t="554" r="5527" b="-554"/>
          <a:stretch/>
        </p:blipFill>
        <p:spPr>
          <a:xfrm>
            <a:off x="223262" y="4421492"/>
            <a:ext cx="2599452" cy="2094282"/>
          </a:xfrm>
          <a:prstGeom prst="rect">
            <a:avLst/>
          </a:prstGeom>
          <a:ln w="28575">
            <a:solidFill>
              <a:schemeClr val="tx2"/>
            </a:solidFill>
          </a:ln>
        </p:spPr>
      </p:pic>
      <p:pic>
        <p:nvPicPr>
          <p:cNvPr id="15" name="Picture 14">
            <a:extLst>
              <a:ext uri="{FF2B5EF4-FFF2-40B4-BE49-F238E27FC236}">
                <a16:creationId xmlns:a16="http://schemas.microsoft.com/office/drawing/2014/main" id="{91ADD0C7-D32A-4EB4-8C1E-DA8B159D1944}"/>
              </a:ext>
            </a:extLst>
          </p:cNvPr>
          <p:cNvPicPr>
            <a:picLocks noChangeAspect="1"/>
          </p:cNvPicPr>
          <p:nvPr/>
        </p:nvPicPr>
        <p:blipFill>
          <a:blip r:embed="rId7"/>
          <a:stretch>
            <a:fillRect/>
          </a:stretch>
        </p:blipFill>
        <p:spPr>
          <a:xfrm>
            <a:off x="223261" y="2371676"/>
            <a:ext cx="2986906" cy="1834301"/>
          </a:xfrm>
          <a:prstGeom prst="rect">
            <a:avLst/>
          </a:prstGeom>
          <a:ln w="28575">
            <a:solidFill>
              <a:schemeClr val="tx2"/>
            </a:solidFill>
          </a:ln>
        </p:spPr>
      </p:pic>
      <p:pic>
        <p:nvPicPr>
          <p:cNvPr id="17" name="Picture 16">
            <a:extLst>
              <a:ext uri="{FF2B5EF4-FFF2-40B4-BE49-F238E27FC236}">
                <a16:creationId xmlns:a16="http://schemas.microsoft.com/office/drawing/2014/main" id="{0B2F7D08-E2FE-494C-BA70-9FCF1FD750A4}"/>
              </a:ext>
            </a:extLst>
          </p:cNvPr>
          <p:cNvPicPr>
            <a:picLocks noChangeAspect="1"/>
          </p:cNvPicPr>
          <p:nvPr/>
        </p:nvPicPr>
        <p:blipFill rotWithShape="1">
          <a:blip r:embed="rId8"/>
          <a:srcRect l="3399" t="1816" r="3399" b="38002"/>
          <a:stretch/>
        </p:blipFill>
        <p:spPr>
          <a:xfrm>
            <a:off x="3389710" y="2401527"/>
            <a:ext cx="1898544" cy="733642"/>
          </a:xfrm>
          <a:prstGeom prst="rect">
            <a:avLst/>
          </a:prstGeom>
          <a:ln w="28575">
            <a:solidFill>
              <a:schemeClr val="bg1">
                <a:lumMod val="50000"/>
              </a:schemeClr>
            </a:solidFill>
          </a:ln>
        </p:spPr>
      </p:pic>
      <p:pic>
        <p:nvPicPr>
          <p:cNvPr id="19" name="Picture 18">
            <a:extLst>
              <a:ext uri="{FF2B5EF4-FFF2-40B4-BE49-F238E27FC236}">
                <a16:creationId xmlns:a16="http://schemas.microsoft.com/office/drawing/2014/main" id="{A72762F3-92F3-4DA2-BA58-F6F7C9854405}"/>
              </a:ext>
            </a:extLst>
          </p:cNvPr>
          <p:cNvPicPr>
            <a:picLocks noChangeAspect="1"/>
          </p:cNvPicPr>
          <p:nvPr/>
        </p:nvPicPr>
        <p:blipFill>
          <a:blip r:embed="rId9"/>
          <a:stretch>
            <a:fillRect/>
          </a:stretch>
        </p:blipFill>
        <p:spPr>
          <a:xfrm>
            <a:off x="3389710" y="3298817"/>
            <a:ext cx="2590182" cy="907160"/>
          </a:xfrm>
          <a:prstGeom prst="rect">
            <a:avLst/>
          </a:prstGeom>
          <a:ln w="28575">
            <a:solidFill>
              <a:schemeClr val="accent2"/>
            </a:solidFill>
          </a:ln>
        </p:spPr>
      </p:pic>
      <p:sp>
        <p:nvSpPr>
          <p:cNvPr id="20" name="Rectangle: Rounded Corners 33">
            <a:extLst>
              <a:ext uri="{FF2B5EF4-FFF2-40B4-BE49-F238E27FC236}">
                <a16:creationId xmlns:a16="http://schemas.microsoft.com/office/drawing/2014/main" id="{89731C3D-4D2F-45E4-A6B8-B0D9B8609342}"/>
              </a:ext>
            </a:extLst>
          </p:cNvPr>
          <p:cNvSpPr/>
          <p:nvPr/>
        </p:nvSpPr>
        <p:spPr>
          <a:xfrm>
            <a:off x="2988365" y="4405744"/>
            <a:ext cx="6001521" cy="1092848"/>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While there are </a:t>
            </a:r>
            <a:r>
              <a:rPr lang="en-GB" sz="1600" b="1" dirty="0">
                <a:solidFill>
                  <a:schemeClr val="tx1"/>
                </a:solidFill>
                <a:latin typeface="Century Gothic" panose="020B0502020202020204" pitchFamily="34" charset="0"/>
                <a:ea typeface="Century Gothic"/>
                <a:cs typeface="Century Gothic"/>
                <a:sym typeface="Century Gothic"/>
              </a:rPr>
              <a:t>plenty of people </a:t>
            </a:r>
            <a:r>
              <a:rPr lang="en-GB" sz="1600" dirty="0">
                <a:solidFill>
                  <a:schemeClr val="tx1"/>
                </a:solidFill>
                <a:latin typeface="Century Gothic" panose="020B0502020202020204" pitchFamily="34" charset="0"/>
                <a:ea typeface="Century Gothic"/>
                <a:cs typeface="Century Gothic"/>
                <a:sym typeface="Century Gothic"/>
              </a:rPr>
              <a:t>who choose to share their story about living with a disability on the internet, </a:t>
            </a:r>
            <a:r>
              <a:rPr lang="en-GB" sz="1600" b="1" dirty="0">
                <a:solidFill>
                  <a:schemeClr val="tx1"/>
                </a:solidFill>
                <a:latin typeface="Century Gothic" panose="020B0502020202020204" pitchFamily="34" charset="0"/>
                <a:ea typeface="Century Gothic"/>
                <a:cs typeface="Century Gothic"/>
                <a:sym typeface="Century Gothic"/>
              </a:rPr>
              <a:t>there are many more people who choose not to share, </a:t>
            </a:r>
            <a:r>
              <a:rPr lang="en-GB" sz="1600" dirty="0">
                <a:solidFill>
                  <a:schemeClr val="tx1"/>
                </a:solidFill>
                <a:latin typeface="Century Gothic" panose="020B0502020202020204" pitchFamily="34" charset="0"/>
                <a:ea typeface="Century Gothic"/>
                <a:cs typeface="Century Gothic"/>
                <a:sym typeface="Century Gothic"/>
              </a:rPr>
              <a:t>either</a:t>
            </a:r>
            <a:r>
              <a:rPr lang="en-GB" sz="1600" b="1" dirty="0">
                <a:solidFill>
                  <a:schemeClr val="tx1"/>
                </a:solidFill>
                <a:latin typeface="Century Gothic" panose="020B0502020202020204" pitchFamily="34" charset="0"/>
                <a:ea typeface="Century Gothic"/>
                <a:cs typeface="Century Gothic"/>
                <a:sym typeface="Century Gothic"/>
              </a:rPr>
              <a:t> online </a:t>
            </a:r>
            <a:r>
              <a:rPr lang="en-GB" sz="1600" dirty="0">
                <a:solidFill>
                  <a:schemeClr val="tx1"/>
                </a:solidFill>
                <a:latin typeface="Century Gothic" panose="020B0502020202020204" pitchFamily="34" charset="0"/>
                <a:ea typeface="Century Gothic"/>
                <a:cs typeface="Century Gothic"/>
                <a:sym typeface="Century Gothic"/>
              </a:rPr>
              <a:t>or</a:t>
            </a:r>
            <a:r>
              <a:rPr lang="en-GB" sz="1600" b="1" dirty="0">
                <a:solidFill>
                  <a:schemeClr val="tx1"/>
                </a:solidFill>
                <a:latin typeface="Century Gothic" panose="020B0502020202020204" pitchFamily="34" charset="0"/>
                <a:ea typeface="Century Gothic"/>
                <a:cs typeface="Century Gothic"/>
                <a:sym typeface="Century Gothic"/>
              </a:rPr>
              <a:t> in front of people they don’t know.</a:t>
            </a:r>
          </a:p>
        </p:txBody>
      </p:sp>
    </p:spTree>
    <p:extLst>
      <p:ext uri="{BB962C8B-B14F-4D97-AF65-F5344CB8AC3E}">
        <p14:creationId xmlns:p14="http://schemas.microsoft.com/office/powerpoint/2010/main" val="2183291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259198" y="1392443"/>
            <a:ext cx="1736978" cy="1103776"/>
          </a:xfrm>
        </p:spPr>
        <p:txBody>
          <a:bodyPr/>
          <a:lstStyle/>
          <a:p>
            <a:r>
              <a:rPr lang="en-GB" dirty="0"/>
              <a:t>Starter: </a:t>
            </a:r>
            <a:r>
              <a:rPr lang="en-GB" sz="1600" dirty="0">
                <a:latin typeface="Century Gothic" panose="020B0502020202020204" pitchFamily="34" charset="0"/>
                <a:ea typeface="Lato"/>
                <a:cs typeface="Lato"/>
                <a:sym typeface="Lato"/>
              </a:rPr>
              <a:t>What do they have in common?</a:t>
            </a:r>
            <a:endParaRPr lang="en-GB" dirty="0"/>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313070" y="1608495"/>
            <a:ext cx="2154879" cy="1103776"/>
          </a:xfrm>
          <a:solidFill>
            <a:schemeClr val="bg1"/>
          </a:solidFill>
        </p:spPr>
        <p:txBody>
          <a:bodyPr/>
          <a:lstStyle/>
          <a:p>
            <a:r>
              <a:rPr lang="en-GB" dirty="0"/>
              <a:t>Why are we talking about this?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1030659" y="3554694"/>
            <a:ext cx="1736883" cy="1103776"/>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True or false?</a:t>
            </a:r>
          </a:p>
        </p:txBody>
      </p:sp>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259198" y="5305079"/>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would you do?</a:t>
            </a:r>
          </a:p>
        </p:txBody>
      </p:sp>
      <p:sp>
        <p:nvSpPr>
          <p:cNvPr id="7" name="Text Placeholder 6">
            <a:extLst>
              <a:ext uri="{FF2B5EF4-FFF2-40B4-BE49-F238E27FC236}">
                <a16:creationId xmlns:a16="http://schemas.microsoft.com/office/drawing/2014/main" id="{CC4BB213-EB0D-4E60-9987-AE473757691F}"/>
              </a:ext>
            </a:extLst>
          </p:cNvPr>
          <p:cNvSpPr>
            <a:spLocks noGrp="1"/>
          </p:cNvSpPr>
          <p:nvPr>
            <p:ph type="body" sz="quarter" idx="15"/>
          </p:nvPr>
        </p:nvSpPr>
        <p:spPr>
          <a:xfrm>
            <a:off x="4274538" y="3063020"/>
            <a:ext cx="1713600" cy="1108800"/>
          </a:xfrm>
        </p:spPr>
        <p:txBody>
          <a:bodyPr/>
          <a:lstStyle/>
          <a:p>
            <a:r>
              <a:rPr lang="en-GB" dirty="0"/>
              <a:t>Does it</a:t>
            </a:r>
          </a:p>
          <a:p>
            <a:r>
              <a:rPr lang="en-GB" dirty="0"/>
              <a:t>help?</a:t>
            </a:r>
          </a:p>
        </p:txBody>
      </p:sp>
      <p:pic>
        <p:nvPicPr>
          <p:cNvPr id="14" name="Picture 13">
            <a:extLst>
              <a:ext uri="{FF2B5EF4-FFF2-40B4-BE49-F238E27FC236}">
                <a16:creationId xmlns:a16="http://schemas.microsoft.com/office/drawing/2014/main" id="{8B11EC0C-5401-41B2-8D32-D10187A2E97C}"/>
              </a:ext>
            </a:extLst>
          </p:cNvPr>
          <p:cNvPicPr>
            <a:picLocks noChangeAspect="1"/>
          </p:cNvPicPr>
          <p:nvPr/>
        </p:nvPicPr>
        <p:blipFill>
          <a:blip r:embed="rId3"/>
          <a:stretch>
            <a:fillRect/>
          </a:stretch>
        </p:blipFill>
        <p:spPr>
          <a:xfrm>
            <a:off x="2362523" y="3142828"/>
            <a:ext cx="914400" cy="914400"/>
          </a:xfrm>
          <a:prstGeom prst="rect">
            <a:avLst/>
          </a:prstGeom>
        </p:spPr>
      </p:pic>
      <p:pic>
        <p:nvPicPr>
          <p:cNvPr id="20" name="Picture 19" descr="A picture containing drawing&#10;&#10;Description automatically generated">
            <a:extLst>
              <a:ext uri="{FF2B5EF4-FFF2-40B4-BE49-F238E27FC236}">
                <a16:creationId xmlns:a16="http://schemas.microsoft.com/office/drawing/2014/main" id="{8D642435-EBC3-46D1-B8D9-79FF6DCBD359}"/>
              </a:ext>
            </a:extLst>
          </p:cNvPr>
          <p:cNvPicPr>
            <a:picLocks noChangeAspect="1"/>
          </p:cNvPicPr>
          <p:nvPr/>
        </p:nvPicPr>
        <p:blipFill>
          <a:blip r:embed="rId4"/>
          <a:stretch>
            <a:fillRect/>
          </a:stretch>
        </p:blipFill>
        <p:spPr>
          <a:xfrm>
            <a:off x="3828934" y="1454435"/>
            <a:ext cx="914400" cy="914400"/>
          </a:xfrm>
          <a:prstGeom prst="rect">
            <a:avLst/>
          </a:prstGeom>
        </p:spPr>
      </p:pic>
      <p:pic>
        <p:nvPicPr>
          <p:cNvPr id="25" name="Picture 24" descr="A picture containing drawing&#10;&#10;Description automatically generated">
            <a:extLst>
              <a:ext uri="{FF2B5EF4-FFF2-40B4-BE49-F238E27FC236}">
                <a16:creationId xmlns:a16="http://schemas.microsoft.com/office/drawing/2014/main" id="{AA063EB6-4692-4A15-A8F9-A080F3DCCD75}"/>
              </a:ext>
            </a:extLst>
          </p:cNvPr>
          <p:cNvPicPr>
            <a:picLocks noChangeAspect="1"/>
          </p:cNvPicPr>
          <p:nvPr/>
        </p:nvPicPr>
        <p:blipFill>
          <a:blip r:embed="rId5"/>
          <a:stretch>
            <a:fillRect/>
          </a:stretch>
        </p:blipFill>
        <p:spPr>
          <a:xfrm>
            <a:off x="3996176" y="5320572"/>
            <a:ext cx="914400" cy="914400"/>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DC4B7E71-C0D1-4CEB-BE49-75DDD2805032}"/>
              </a:ext>
            </a:extLst>
          </p:cNvPr>
          <p:cNvPicPr>
            <a:picLocks noChangeAspect="1"/>
          </p:cNvPicPr>
          <p:nvPr/>
        </p:nvPicPr>
        <p:blipFill>
          <a:blip r:embed="rId6"/>
          <a:stretch>
            <a:fillRect/>
          </a:stretch>
        </p:blipFill>
        <p:spPr>
          <a:xfrm>
            <a:off x="5736535" y="2975926"/>
            <a:ext cx="914400" cy="914400"/>
          </a:xfrm>
          <a:prstGeom prst="rect">
            <a:avLst/>
          </a:prstGeom>
        </p:spPr>
      </p:pic>
      <p:pic>
        <p:nvPicPr>
          <p:cNvPr id="30" name="Picture 29" descr="A close up of a sign&#10;&#10;Description automatically generated">
            <a:extLst>
              <a:ext uri="{FF2B5EF4-FFF2-40B4-BE49-F238E27FC236}">
                <a16:creationId xmlns:a16="http://schemas.microsoft.com/office/drawing/2014/main" id="{EAA67F7D-D6CF-49E3-904A-20CBF20B5E88}"/>
              </a:ext>
            </a:extLst>
          </p:cNvPr>
          <p:cNvPicPr>
            <a:picLocks noChangeAspect="1"/>
          </p:cNvPicPr>
          <p:nvPr/>
        </p:nvPicPr>
        <p:blipFill>
          <a:blip r:embed="rId7"/>
          <a:stretch>
            <a:fillRect/>
          </a:stretch>
        </p:blipFill>
        <p:spPr>
          <a:xfrm>
            <a:off x="8021519" y="1780032"/>
            <a:ext cx="914400" cy="9144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B8357424-EF69-4912-AEC5-B72BDC6FB051}"/>
              </a:ext>
            </a:extLst>
          </p:cNvPr>
          <p:cNvPicPr>
            <a:picLocks noChangeAspect="1"/>
          </p:cNvPicPr>
          <p:nvPr/>
        </p:nvPicPr>
        <p:blipFill>
          <a:blip r:embed="rId8"/>
          <a:stretch>
            <a:fillRect/>
          </a:stretch>
        </p:blipFill>
        <p:spPr>
          <a:xfrm>
            <a:off x="6434441" y="4850252"/>
            <a:ext cx="914400" cy="914400"/>
          </a:xfrm>
          <a:prstGeom prst="rect">
            <a:avLst/>
          </a:prstGeom>
        </p:spPr>
      </p:pic>
    </p:spTree>
    <p:extLst>
      <p:ext uri="{BB962C8B-B14F-4D97-AF65-F5344CB8AC3E}">
        <p14:creationId xmlns:p14="http://schemas.microsoft.com/office/powerpoint/2010/main" val="35242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0DCCAA-18C6-4556-A8C2-DFF0F90A7D4D}"/>
              </a:ext>
            </a:extLst>
          </p:cNvPr>
          <p:cNvSpPr>
            <a:spLocks noGrp="1"/>
          </p:cNvSpPr>
          <p:nvPr>
            <p:ph type="body" sz="quarter" idx="10"/>
          </p:nvPr>
        </p:nvSpPr>
        <p:spPr/>
        <p:txBody>
          <a:bodyPr/>
          <a:lstStyle/>
          <a:p>
            <a:r>
              <a:rPr lang="en-GB" dirty="0"/>
              <a:t>True or false?</a:t>
            </a:r>
          </a:p>
        </p:txBody>
      </p:sp>
      <p:sp>
        <p:nvSpPr>
          <p:cNvPr id="3" name="Pentagon 20">
            <a:extLst>
              <a:ext uri="{FF2B5EF4-FFF2-40B4-BE49-F238E27FC236}">
                <a16:creationId xmlns:a16="http://schemas.microsoft.com/office/drawing/2014/main" id="{123D40BE-8563-486B-BE60-98D0A687ABA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15" descr="Chat">
            <a:extLst>
              <a:ext uri="{FF2B5EF4-FFF2-40B4-BE49-F238E27FC236}">
                <a16:creationId xmlns:a16="http://schemas.microsoft.com/office/drawing/2014/main" id="{88D4E20E-5BDF-4100-9E4D-2492D36B3C0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6" name="Picture 5">
            <a:extLst>
              <a:ext uri="{FF2B5EF4-FFF2-40B4-BE49-F238E27FC236}">
                <a16:creationId xmlns:a16="http://schemas.microsoft.com/office/drawing/2014/main" id="{6247477D-6822-46D7-9A15-365910926E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848861" y="1258456"/>
            <a:ext cx="3016689" cy="2509472"/>
          </a:xfrm>
          <a:prstGeom prst="rect">
            <a:avLst/>
          </a:prstGeom>
        </p:spPr>
      </p:pic>
      <p:pic>
        <p:nvPicPr>
          <p:cNvPr id="7" name="Picture 6" descr="A person smiling for the camera&#10;&#10;Description automatically generated">
            <a:extLst>
              <a:ext uri="{FF2B5EF4-FFF2-40B4-BE49-F238E27FC236}">
                <a16:creationId xmlns:a16="http://schemas.microsoft.com/office/drawing/2014/main" id="{D4A46BDD-55F8-4476-B367-04D4489C847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933717" y="1266549"/>
            <a:ext cx="1900393" cy="2620532"/>
          </a:xfrm>
          <a:prstGeom prst="rect">
            <a:avLst/>
          </a:prstGeom>
        </p:spPr>
      </p:pic>
      <p:pic>
        <p:nvPicPr>
          <p:cNvPr id="8" name="Picture 7" descr="A person posing for the camera&#10;&#10;Description automatically generated">
            <a:extLst>
              <a:ext uri="{FF2B5EF4-FFF2-40B4-BE49-F238E27FC236}">
                <a16:creationId xmlns:a16="http://schemas.microsoft.com/office/drawing/2014/main" id="{AD589901-BADD-4D06-9483-B73695F4F65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129417" y="1011829"/>
            <a:ext cx="3098940" cy="2875252"/>
          </a:xfrm>
          <a:prstGeom prst="rect">
            <a:avLst/>
          </a:prstGeom>
        </p:spPr>
      </p:pic>
      <p:pic>
        <p:nvPicPr>
          <p:cNvPr id="9" name="Picture 8" descr="A close up of a child&#10;&#10;Description automatically generated">
            <a:extLst>
              <a:ext uri="{FF2B5EF4-FFF2-40B4-BE49-F238E27FC236}">
                <a16:creationId xmlns:a16="http://schemas.microsoft.com/office/drawing/2014/main" id="{A3A56CB9-5717-43FF-B7D6-CF43633027A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461884" y="1429367"/>
            <a:ext cx="2117591" cy="2294895"/>
          </a:xfrm>
          <a:prstGeom prst="rect">
            <a:avLst/>
          </a:prstGeom>
        </p:spPr>
      </p:pic>
      <p:pic>
        <p:nvPicPr>
          <p:cNvPr id="10" name="Picture 9" descr="A young child who is smiling at the camera&#10;&#10;Description automatically generated">
            <a:extLst>
              <a:ext uri="{FF2B5EF4-FFF2-40B4-BE49-F238E27FC236}">
                <a16:creationId xmlns:a16="http://schemas.microsoft.com/office/drawing/2014/main" id="{2EDBE9B1-8BD0-4D08-8062-CFB978531FA3}"/>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651650" y="1276811"/>
            <a:ext cx="2079439" cy="2630705"/>
          </a:xfrm>
          <a:prstGeom prst="rect">
            <a:avLst/>
          </a:prstGeom>
        </p:spPr>
      </p:pic>
      <p:pic>
        <p:nvPicPr>
          <p:cNvPr id="11" name="Picture 10" descr="A close up of a person&#10;&#10;Description automatically generated">
            <a:extLst>
              <a:ext uri="{FF2B5EF4-FFF2-40B4-BE49-F238E27FC236}">
                <a16:creationId xmlns:a16="http://schemas.microsoft.com/office/drawing/2014/main" id="{2029A034-6F20-4ED5-BBF3-04A3D6D0F409}"/>
              </a:ext>
            </a:extLst>
          </p:cNvPr>
          <p:cNvPicPr>
            <a:picLocks noChangeAspect="1"/>
          </p:cNvPicPr>
          <p:nvPr/>
        </p:nvPicPr>
        <p:blipFill rotWithShape="1">
          <a:blip r:embed="rId10" cstate="print">
            <a:clrChange>
              <a:clrFrom>
                <a:srgbClr val="F8F8F8"/>
              </a:clrFrom>
              <a:clrTo>
                <a:srgbClr val="F8F8F8">
                  <a:alpha val="0"/>
                </a:srgbClr>
              </a:clrTo>
            </a:clrChange>
            <a:extLst>
              <a:ext uri="{28A0092B-C50C-407E-A947-70E740481C1C}">
                <a14:useLocalDpi xmlns:a14="http://schemas.microsoft.com/office/drawing/2010/main"/>
              </a:ext>
            </a:extLst>
          </a:blip>
          <a:srcRect/>
          <a:stretch/>
        </p:blipFill>
        <p:spPr>
          <a:xfrm>
            <a:off x="6880299" y="1161746"/>
            <a:ext cx="1720055" cy="2745770"/>
          </a:xfrm>
          <a:prstGeom prst="rect">
            <a:avLst/>
          </a:prstGeom>
        </p:spPr>
      </p:pic>
      <p:sp>
        <p:nvSpPr>
          <p:cNvPr id="12" name="Rectangle: Rounded Corners 11">
            <a:extLst>
              <a:ext uri="{FF2B5EF4-FFF2-40B4-BE49-F238E27FC236}">
                <a16:creationId xmlns:a16="http://schemas.microsoft.com/office/drawing/2014/main" id="{2ACDE890-ECBF-4B82-8D7B-08A80D67CA62}"/>
              </a:ext>
            </a:extLst>
          </p:cNvPr>
          <p:cNvSpPr/>
          <p:nvPr/>
        </p:nvSpPr>
        <p:spPr>
          <a:xfrm>
            <a:off x="400833" y="3429000"/>
            <a:ext cx="8348674" cy="1515596"/>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Vote with you feet (8-10 mins)</a:t>
            </a:r>
          </a:p>
          <a:p>
            <a:pPr algn="ctr"/>
            <a:r>
              <a:rPr lang="en-GB" sz="1600" dirty="0">
                <a:solidFill>
                  <a:schemeClr val="tx1"/>
                </a:solidFill>
                <a:latin typeface="Century Gothic" panose="020B0502020202020204" pitchFamily="34" charset="0"/>
              </a:rPr>
              <a:t>By now you’ve found out lots about the different disabilities that exist, and how some people are using the internet to make disabilities more visible. With this in mind, take a look at the statements on the new few slides and decide if you agree or disagree with each one. Be ready to share your answers!</a:t>
            </a:r>
          </a:p>
        </p:txBody>
      </p:sp>
      <p:sp>
        <p:nvSpPr>
          <p:cNvPr id="14" name="Arrow: Left-Right 13">
            <a:extLst>
              <a:ext uri="{FF2B5EF4-FFF2-40B4-BE49-F238E27FC236}">
                <a16:creationId xmlns:a16="http://schemas.microsoft.com/office/drawing/2014/main" id="{F2A1E038-F205-43C5-9874-38F5699EDA1F}"/>
              </a:ext>
            </a:extLst>
          </p:cNvPr>
          <p:cNvSpPr/>
          <p:nvPr/>
        </p:nvSpPr>
        <p:spPr>
          <a:xfrm>
            <a:off x="400833" y="6071715"/>
            <a:ext cx="8348674" cy="544373"/>
          </a:xfrm>
          <a:prstGeom prst="leftRightArrow">
            <a:avLst/>
          </a:prstGeom>
          <a:gradFill flip="none" rotWithShape="1">
            <a:gsLst>
              <a:gs pos="0">
                <a:schemeClr val="accent2"/>
              </a:gs>
              <a:gs pos="100000">
                <a:schemeClr val="tx2"/>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16" name="Graphic 15" descr="Shoe footprints">
            <a:extLst>
              <a:ext uri="{FF2B5EF4-FFF2-40B4-BE49-F238E27FC236}">
                <a16:creationId xmlns:a16="http://schemas.microsoft.com/office/drawing/2014/main" id="{7087BD8A-0DA7-47B4-8507-826AA4C50964}"/>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rot="20819731">
            <a:off x="579600" y="5116448"/>
            <a:ext cx="914400" cy="914400"/>
          </a:xfrm>
          <a:prstGeom prst="rect">
            <a:avLst/>
          </a:prstGeom>
        </p:spPr>
      </p:pic>
      <p:pic>
        <p:nvPicPr>
          <p:cNvPr id="17" name="Graphic 16" descr="Shoe footprints">
            <a:extLst>
              <a:ext uri="{FF2B5EF4-FFF2-40B4-BE49-F238E27FC236}">
                <a16:creationId xmlns:a16="http://schemas.microsoft.com/office/drawing/2014/main" id="{3F53B3A2-3936-434E-9381-4416B6871874}"/>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rot="780269" flipH="1">
            <a:off x="7594797" y="5125061"/>
            <a:ext cx="914400" cy="914400"/>
          </a:xfrm>
          <a:prstGeom prst="rect">
            <a:avLst/>
          </a:prstGeom>
        </p:spPr>
      </p:pic>
      <p:pic>
        <p:nvPicPr>
          <p:cNvPr id="20" name="Graphic 19" descr="Confused person">
            <a:extLst>
              <a:ext uri="{FF2B5EF4-FFF2-40B4-BE49-F238E27FC236}">
                <a16:creationId xmlns:a16="http://schemas.microsoft.com/office/drawing/2014/main" id="{B1006527-FA4B-46BF-AC71-43EE6D6E3CBE}"/>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4188619" y="5323142"/>
            <a:ext cx="914400" cy="914400"/>
          </a:xfrm>
          <a:prstGeom prst="rect">
            <a:avLst/>
          </a:prstGeom>
        </p:spPr>
      </p:pic>
      <p:sp>
        <p:nvSpPr>
          <p:cNvPr id="21" name="Rectangle: Rounded Corners 33">
            <a:extLst>
              <a:ext uri="{FF2B5EF4-FFF2-40B4-BE49-F238E27FC236}">
                <a16:creationId xmlns:a16="http://schemas.microsoft.com/office/drawing/2014/main" id="{8380B643-5F52-4E87-834F-5889B0262B0D}"/>
              </a:ext>
            </a:extLst>
          </p:cNvPr>
          <p:cNvSpPr/>
          <p:nvPr/>
        </p:nvSpPr>
        <p:spPr>
          <a:xfrm>
            <a:off x="5365817" y="5169716"/>
            <a:ext cx="1959557" cy="755710"/>
          </a:xfrm>
          <a:prstGeom prst="wedgeRoundRectCallout">
            <a:avLst>
              <a:gd name="adj1" fmla="val 60823"/>
              <a:gd name="adj2" fmla="val -1597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agree!</a:t>
            </a:r>
          </a:p>
        </p:txBody>
      </p:sp>
      <p:sp>
        <p:nvSpPr>
          <p:cNvPr id="22" name="Rectangle: Rounded Corners 33">
            <a:extLst>
              <a:ext uri="{FF2B5EF4-FFF2-40B4-BE49-F238E27FC236}">
                <a16:creationId xmlns:a16="http://schemas.microsoft.com/office/drawing/2014/main" id="{318289D0-DF72-46F2-8E38-C7F38D748AF5}"/>
              </a:ext>
            </a:extLst>
          </p:cNvPr>
          <p:cNvSpPr/>
          <p:nvPr/>
        </p:nvSpPr>
        <p:spPr>
          <a:xfrm>
            <a:off x="1818626" y="5169716"/>
            <a:ext cx="1959557" cy="755710"/>
          </a:xfrm>
          <a:prstGeom prst="wedgeRoundRectCallout">
            <a:avLst>
              <a:gd name="adj1" fmla="val -61430"/>
              <a:gd name="adj2" fmla="val -10862"/>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disagree!</a:t>
            </a:r>
          </a:p>
        </p:txBody>
      </p:sp>
    </p:spTree>
    <p:extLst>
      <p:ext uri="{BB962C8B-B14F-4D97-AF65-F5344CB8AC3E}">
        <p14:creationId xmlns:p14="http://schemas.microsoft.com/office/powerpoint/2010/main" val="3150475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0DCCAA-18C6-4556-A8C2-DFF0F90A7D4D}"/>
              </a:ext>
            </a:extLst>
          </p:cNvPr>
          <p:cNvSpPr>
            <a:spLocks noGrp="1"/>
          </p:cNvSpPr>
          <p:nvPr>
            <p:ph type="body" sz="quarter" idx="10"/>
          </p:nvPr>
        </p:nvSpPr>
        <p:spPr/>
        <p:txBody>
          <a:bodyPr/>
          <a:lstStyle/>
          <a:p>
            <a:r>
              <a:rPr lang="en-GB" dirty="0"/>
              <a:t>True or false?</a:t>
            </a:r>
          </a:p>
        </p:txBody>
      </p:sp>
      <p:sp>
        <p:nvSpPr>
          <p:cNvPr id="3" name="Pentagon 20">
            <a:extLst>
              <a:ext uri="{FF2B5EF4-FFF2-40B4-BE49-F238E27FC236}">
                <a16:creationId xmlns:a16="http://schemas.microsoft.com/office/drawing/2014/main" id="{123D40BE-8563-486B-BE60-98D0A687ABA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15" descr="Chat">
            <a:extLst>
              <a:ext uri="{FF2B5EF4-FFF2-40B4-BE49-F238E27FC236}">
                <a16:creationId xmlns:a16="http://schemas.microsoft.com/office/drawing/2014/main" id="{88D4E20E-5BDF-4100-9E4D-2492D36B3C0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7" name="Picture 6" descr="A person posing for the camera&#10;&#10;Description automatically generated">
            <a:extLst>
              <a:ext uri="{FF2B5EF4-FFF2-40B4-BE49-F238E27FC236}">
                <a16:creationId xmlns:a16="http://schemas.microsoft.com/office/drawing/2014/main" id="{27F8A129-F3A2-4FE1-ACED-4D1335EB603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t="3905" b="16961"/>
          <a:stretch/>
        </p:blipFill>
        <p:spPr>
          <a:xfrm flipH="1">
            <a:off x="0" y="997799"/>
            <a:ext cx="3915326" cy="2874740"/>
          </a:xfrm>
          <a:prstGeom prst="rect">
            <a:avLst/>
          </a:prstGeom>
        </p:spPr>
      </p:pic>
      <p:pic>
        <p:nvPicPr>
          <p:cNvPr id="8" name="Picture 7" descr="A close up of a child&#10;&#10;Description automatically generated">
            <a:extLst>
              <a:ext uri="{FF2B5EF4-FFF2-40B4-BE49-F238E27FC236}">
                <a16:creationId xmlns:a16="http://schemas.microsoft.com/office/drawing/2014/main" id="{244BBC41-6435-4057-B105-68C6E4B867D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727603" y="1570803"/>
            <a:ext cx="3195542" cy="3463101"/>
          </a:xfrm>
          <a:prstGeom prst="rect">
            <a:avLst/>
          </a:prstGeom>
        </p:spPr>
      </p:pic>
      <p:sp>
        <p:nvSpPr>
          <p:cNvPr id="9" name="Rectangle: Rounded Corners 33">
            <a:extLst>
              <a:ext uri="{FF2B5EF4-FFF2-40B4-BE49-F238E27FC236}">
                <a16:creationId xmlns:a16="http://schemas.microsoft.com/office/drawing/2014/main" id="{3748653B-2EE3-4D5C-BD74-E7089167B8CB}"/>
              </a:ext>
            </a:extLst>
          </p:cNvPr>
          <p:cNvSpPr/>
          <p:nvPr/>
        </p:nvSpPr>
        <p:spPr>
          <a:xfrm>
            <a:off x="2885117" y="1467009"/>
            <a:ext cx="3352845" cy="1438836"/>
          </a:xfrm>
          <a:prstGeom prst="wedgeRoundRectCallout">
            <a:avLst>
              <a:gd name="adj1" fmla="val -62464"/>
              <a:gd name="adj2" fmla="val -952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Sometimes it’s </a:t>
            </a:r>
            <a:r>
              <a:rPr lang="en-GB" sz="1600" b="1" dirty="0">
                <a:solidFill>
                  <a:schemeClr val="tx1"/>
                </a:solidFill>
                <a:latin typeface="Century Gothic" panose="020B0502020202020204" pitchFamily="34" charset="0"/>
                <a:ea typeface="Century Gothic"/>
                <a:cs typeface="Century Gothic"/>
                <a:sym typeface="Century Gothic"/>
              </a:rPr>
              <a:t>easier</a:t>
            </a:r>
            <a:r>
              <a:rPr lang="en-GB" sz="1600" dirty="0">
                <a:solidFill>
                  <a:schemeClr val="tx1"/>
                </a:solidFill>
                <a:latin typeface="Century Gothic" panose="020B0502020202020204" pitchFamily="34" charset="0"/>
                <a:ea typeface="Century Gothic"/>
                <a:cs typeface="Century Gothic"/>
                <a:sym typeface="Century Gothic"/>
              </a:rPr>
              <a:t> to talk and learn about these things </a:t>
            </a:r>
            <a:r>
              <a:rPr lang="en-GB" sz="1600" b="1" dirty="0">
                <a:solidFill>
                  <a:schemeClr val="tx1"/>
                </a:solidFill>
                <a:latin typeface="Century Gothic" panose="020B0502020202020204" pitchFamily="34" charset="0"/>
                <a:ea typeface="Century Gothic"/>
                <a:cs typeface="Century Gothic"/>
                <a:sym typeface="Century Gothic"/>
              </a:rPr>
              <a:t>online than it is in person</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10" name="Rectangle: Rounded Corners 33">
            <a:extLst>
              <a:ext uri="{FF2B5EF4-FFF2-40B4-BE49-F238E27FC236}">
                <a16:creationId xmlns:a16="http://schemas.microsoft.com/office/drawing/2014/main" id="{21EC27A9-3745-4D9D-B303-8964EBC88547}"/>
              </a:ext>
            </a:extLst>
          </p:cNvPr>
          <p:cNvSpPr/>
          <p:nvPr/>
        </p:nvSpPr>
        <p:spPr>
          <a:xfrm>
            <a:off x="579600" y="3872538"/>
            <a:ext cx="4807646" cy="1025536"/>
          </a:xfrm>
          <a:prstGeom prst="wedgeRoundRectCallout">
            <a:avLst>
              <a:gd name="adj1" fmla="val 56809"/>
              <a:gd name="adj2" fmla="val -9017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Many people use social media to </a:t>
            </a:r>
            <a:r>
              <a:rPr lang="en-GB" sz="1600" b="1" dirty="0">
                <a:solidFill>
                  <a:schemeClr val="tx1"/>
                </a:solidFill>
                <a:latin typeface="Century Gothic" panose="020B0502020202020204" pitchFamily="34" charset="0"/>
                <a:ea typeface="Century Gothic"/>
                <a:cs typeface="Century Gothic"/>
                <a:sym typeface="Century Gothic"/>
              </a:rPr>
              <a:t>portray themselves as perfect</a:t>
            </a:r>
            <a:r>
              <a:rPr lang="en-GB" sz="1600" dirty="0">
                <a:solidFill>
                  <a:schemeClr val="tx1"/>
                </a:solidFill>
                <a:latin typeface="Century Gothic" panose="020B0502020202020204" pitchFamily="34" charset="0"/>
                <a:ea typeface="Century Gothic"/>
                <a:cs typeface="Century Gothic"/>
                <a:sym typeface="Century Gothic"/>
              </a:rPr>
              <a:t>, and hide things like disabilities.</a:t>
            </a:r>
          </a:p>
        </p:txBody>
      </p:sp>
      <p:sp>
        <p:nvSpPr>
          <p:cNvPr id="17" name="Arrow: Left-Right 16">
            <a:extLst>
              <a:ext uri="{FF2B5EF4-FFF2-40B4-BE49-F238E27FC236}">
                <a16:creationId xmlns:a16="http://schemas.microsoft.com/office/drawing/2014/main" id="{966DE0F2-43B6-49C2-8658-95A6BCC1F289}"/>
              </a:ext>
            </a:extLst>
          </p:cNvPr>
          <p:cNvSpPr/>
          <p:nvPr/>
        </p:nvSpPr>
        <p:spPr>
          <a:xfrm>
            <a:off x="400833" y="6071715"/>
            <a:ext cx="8348674" cy="544373"/>
          </a:xfrm>
          <a:prstGeom prst="leftRightArrow">
            <a:avLst/>
          </a:prstGeom>
          <a:gradFill flip="none" rotWithShape="1">
            <a:gsLst>
              <a:gs pos="0">
                <a:schemeClr val="accent2"/>
              </a:gs>
              <a:gs pos="100000">
                <a:schemeClr val="tx2"/>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18" name="Graphic 17" descr="Shoe footprints">
            <a:extLst>
              <a:ext uri="{FF2B5EF4-FFF2-40B4-BE49-F238E27FC236}">
                <a16:creationId xmlns:a16="http://schemas.microsoft.com/office/drawing/2014/main" id="{DD779030-D1E9-46A3-B618-184092BDAE86}"/>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rot="20819731">
            <a:off x="579600" y="5116448"/>
            <a:ext cx="914400" cy="914400"/>
          </a:xfrm>
          <a:prstGeom prst="rect">
            <a:avLst/>
          </a:prstGeom>
        </p:spPr>
      </p:pic>
      <p:pic>
        <p:nvPicPr>
          <p:cNvPr id="19" name="Graphic 18" descr="Shoe footprints">
            <a:extLst>
              <a:ext uri="{FF2B5EF4-FFF2-40B4-BE49-F238E27FC236}">
                <a16:creationId xmlns:a16="http://schemas.microsoft.com/office/drawing/2014/main" id="{309AE4E9-BF2A-449C-BE4F-351207F55CF1}"/>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rot="780269" flipH="1">
            <a:off x="7594797" y="5125061"/>
            <a:ext cx="914400" cy="914400"/>
          </a:xfrm>
          <a:prstGeom prst="rect">
            <a:avLst/>
          </a:prstGeom>
        </p:spPr>
      </p:pic>
      <p:pic>
        <p:nvPicPr>
          <p:cNvPr id="20" name="Graphic 19" descr="Confused person">
            <a:extLst>
              <a:ext uri="{FF2B5EF4-FFF2-40B4-BE49-F238E27FC236}">
                <a16:creationId xmlns:a16="http://schemas.microsoft.com/office/drawing/2014/main" id="{99992A75-F66B-48EB-873C-3D7630BFFFCD}"/>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188619" y="5323142"/>
            <a:ext cx="914400" cy="914400"/>
          </a:xfrm>
          <a:prstGeom prst="rect">
            <a:avLst/>
          </a:prstGeom>
        </p:spPr>
      </p:pic>
      <p:sp>
        <p:nvSpPr>
          <p:cNvPr id="21" name="Rectangle: Rounded Corners 33">
            <a:extLst>
              <a:ext uri="{FF2B5EF4-FFF2-40B4-BE49-F238E27FC236}">
                <a16:creationId xmlns:a16="http://schemas.microsoft.com/office/drawing/2014/main" id="{5FE86ACD-199D-4EF7-8A2A-98B0923155EA}"/>
              </a:ext>
            </a:extLst>
          </p:cNvPr>
          <p:cNvSpPr/>
          <p:nvPr/>
        </p:nvSpPr>
        <p:spPr>
          <a:xfrm>
            <a:off x="5365817" y="5169716"/>
            <a:ext cx="1959557" cy="755710"/>
          </a:xfrm>
          <a:prstGeom prst="wedgeRoundRectCallout">
            <a:avLst>
              <a:gd name="adj1" fmla="val 60823"/>
              <a:gd name="adj2" fmla="val -1597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agree!</a:t>
            </a:r>
          </a:p>
        </p:txBody>
      </p:sp>
      <p:sp>
        <p:nvSpPr>
          <p:cNvPr id="22" name="Rectangle: Rounded Corners 33">
            <a:extLst>
              <a:ext uri="{FF2B5EF4-FFF2-40B4-BE49-F238E27FC236}">
                <a16:creationId xmlns:a16="http://schemas.microsoft.com/office/drawing/2014/main" id="{04513D34-2452-4979-8ECC-1DEF6FBB208B}"/>
              </a:ext>
            </a:extLst>
          </p:cNvPr>
          <p:cNvSpPr/>
          <p:nvPr/>
        </p:nvSpPr>
        <p:spPr>
          <a:xfrm>
            <a:off x="1818626" y="5169716"/>
            <a:ext cx="1959557" cy="755710"/>
          </a:xfrm>
          <a:prstGeom prst="wedgeRoundRectCallout">
            <a:avLst>
              <a:gd name="adj1" fmla="val -61430"/>
              <a:gd name="adj2" fmla="val -10862"/>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disagree!</a:t>
            </a:r>
          </a:p>
        </p:txBody>
      </p:sp>
    </p:spTree>
    <p:extLst>
      <p:ext uri="{BB962C8B-B14F-4D97-AF65-F5344CB8AC3E}">
        <p14:creationId xmlns:p14="http://schemas.microsoft.com/office/powerpoint/2010/main" val="2679392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0DCCAA-18C6-4556-A8C2-DFF0F90A7D4D}"/>
              </a:ext>
            </a:extLst>
          </p:cNvPr>
          <p:cNvSpPr>
            <a:spLocks noGrp="1"/>
          </p:cNvSpPr>
          <p:nvPr>
            <p:ph type="body" sz="quarter" idx="10"/>
          </p:nvPr>
        </p:nvSpPr>
        <p:spPr/>
        <p:txBody>
          <a:bodyPr/>
          <a:lstStyle/>
          <a:p>
            <a:r>
              <a:rPr lang="en-GB" dirty="0"/>
              <a:t>True or false?</a:t>
            </a:r>
          </a:p>
        </p:txBody>
      </p:sp>
      <p:sp>
        <p:nvSpPr>
          <p:cNvPr id="3" name="Pentagon 20">
            <a:extLst>
              <a:ext uri="{FF2B5EF4-FFF2-40B4-BE49-F238E27FC236}">
                <a16:creationId xmlns:a16="http://schemas.microsoft.com/office/drawing/2014/main" id="{123D40BE-8563-486B-BE60-98D0A687ABA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15" descr="Chat">
            <a:extLst>
              <a:ext uri="{FF2B5EF4-FFF2-40B4-BE49-F238E27FC236}">
                <a16:creationId xmlns:a16="http://schemas.microsoft.com/office/drawing/2014/main" id="{88D4E20E-5BDF-4100-9E4D-2492D36B3C0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9" name="Picture 8" descr="A person smiling for the camera&#10;&#10;Description automatically generated">
            <a:extLst>
              <a:ext uri="{FF2B5EF4-FFF2-40B4-BE49-F238E27FC236}">
                <a16:creationId xmlns:a16="http://schemas.microsoft.com/office/drawing/2014/main" id="{619BF4B3-7A39-455B-9E0E-805F0B16F18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488482" y="1361621"/>
            <a:ext cx="2655518" cy="3661806"/>
          </a:xfrm>
          <a:prstGeom prst="rect">
            <a:avLst/>
          </a:prstGeom>
        </p:spPr>
      </p:pic>
      <p:pic>
        <p:nvPicPr>
          <p:cNvPr id="10" name="Picture 9" descr="A young child who is smiling at the camera&#10;&#10;Description automatically generated">
            <a:extLst>
              <a:ext uri="{FF2B5EF4-FFF2-40B4-BE49-F238E27FC236}">
                <a16:creationId xmlns:a16="http://schemas.microsoft.com/office/drawing/2014/main" id="{965F0355-DC60-4479-B4BE-CA98B3A9E80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55934" y="1172801"/>
            <a:ext cx="2655518" cy="3359504"/>
          </a:xfrm>
          <a:prstGeom prst="rect">
            <a:avLst/>
          </a:prstGeom>
        </p:spPr>
      </p:pic>
      <p:sp>
        <p:nvSpPr>
          <p:cNvPr id="11" name="Rectangle: Rounded Corners 33">
            <a:extLst>
              <a:ext uri="{FF2B5EF4-FFF2-40B4-BE49-F238E27FC236}">
                <a16:creationId xmlns:a16="http://schemas.microsoft.com/office/drawing/2014/main" id="{B061D1B1-7AD4-4955-89CA-CD8CD45CD0FE}"/>
              </a:ext>
            </a:extLst>
          </p:cNvPr>
          <p:cNvSpPr/>
          <p:nvPr/>
        </p:nvSpPr>
        <p:spPr>
          <a:xfrm>
            <a:off x="3636921" y="1446447"/>
            <a:ext cx="2896988" cy="1746077"/>
          </a:xfrm>
          <a:prstGeom prst="wedgeRoundRectCallout">
            <a:avLst>
              <a:gd name="adj1" fmla="val -72510"/>
              <a:gd name="adj2" fmla="val 1743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Online, </a:t>
            </a:r>
            <a:r>
              <a:rPr lang="en-GB" sz="1600" b="1" dirty="0">
                <a:solidFill>
                  <a:schemeClr val="tx1"/>
                </a:solidFill>
                <a:latin typeface="Century Gothic" panose="020B0502020202020204" pitchFamily="34" charset="0"/>
                <a:ea typeface="Century Gothic"/>
                <a:cs typeface="Century Gothic"/>
                <a:sym typeface="Century Gothic"/>
              </a:rPr>
              <a:t>you can find people who have had similar experiences to you</a:t>
            </a:r>
            <a:r>
              <a:rPr lang="en-GB" sz="1600" dirty="0">
                <a:solidFill>
                  <a:schemeClr val="tx1"/>
                </a:solidFill>
                <a:latin typeface="Century Gothic" panose="020B0502020202020204" pitchFamily="34" charset="0"/>
                <a:ea typeface="Century Gothic"/>
                <a:cs typeface="Century Gothic"/>
                <a:sym typeface="Century Gothic"/>
              </a:rPr>
              <a:t>, which can encourage people to share.</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2" name="Rectangle: Rounded Corners 33">
            <a:extLst>
              <a:ext uri="{FF2B5EF4-FFF2-40B4-BE49-F238E27FC236}">
                <a16:creationId xmlns:a16="http://schemas.microsoft.com/office/drawing/2014/main" id="{F11F1B26-E3CA-4757-A641-EFFEE0742513}"/>
              </a:ext>
            </a:extLst>
          </p:cNvPr>
          <p:cNvSpPr/>
          <p:nvPr/>
        </p:nvSpPr>
        <p:spPr>
          <a:xfrm>
            <a:off x="776288" y="3944767"/>
            <a:ext cx="5486726" cy="846403"/>
          </a:xfrm>
          <a:prstGeom prst="wedgeRoundRectCallout">
            <a:avLst>
              <a:gd name="adj1" fmla="val 52643"/>
              <a:gd name="adj2" fmla="val -108498"/>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a:t>
            </a:r>
            <a:r>
              <a:rPr lang="en-GB" sz="1600" b="1" dirty="0">
                <a:solidFill>
                  <a:schemeClr val="tx1"/>
                </a:solidFill>
                <a:latin typeface="Century Gothic" panose="020B0502020202020204" pitchFamily="34" charset="0"/>
                <a:ea typeface="Century Gothic"/>
                <a:cs typeface="Century Gothic"/>
                <a:sym typeface="Century Gothic"/>
              </a:rPr>
              <a:t>internet is a cruel place</a:t>
            </a:r>
            <a:r>
              <a:rPr lang="en-GB" sz="1600" dirty="0">
                <a:solidFill>
                  <a:schemeClr val="tx1"/>
                </a:solidFill>
                <a:latin typeface="Century Gothic" panose="020B0502020202020204" pitchFamily="34" charset="0"/>
                <a:ea typeface="Century Gothic"/>
                <a:cs typeface="Century Gothic"/>
                <a:sym typeface="Century Gothic"/>
              </a:rPr>
              <a:t>, which will make people unwilling to share things like disabilities.</a:t>
            </a:r>
          </a:p>
        </p:txBody>
      </p:sp>
      <p:sp>
        <p:nvSpPr>
          <p:cNvPr id="19" name="Arrow: Left-Right 18">
            <a:extLst>
              <a:ext uri="{FF2B5EF4-FFF2-40B4-BE49-F238E27FC236}">
                <a16:creationId xmlns:a16="http://schemas.microsoft.com/office/drawing/2014/main" id="{02A6A0C8-7084-46BE-8A67-A4CD4FAA9E9C}"/>
              </a:ext>
            </a:extLst>
          </p:cNvPr>
          <p:cNvSpPr/>
          <p:nvPr/>
        </p:nvSpPr>
        <p:spPr>
          <a:xfrm>
            <a:off x="400833" y="6071715"/>
            <a:ext cx="8348674" cy="544373"/>
          </a:xfrm>
          <a:prstGeom prst="leftRightArrow">
            <a:avLst/>
          </a:prstGeom>
          <a:gradFill flip="none" rotWithShape="1">
            <a:gsLst>
              <a:gs pos="0">
                <a:schemeClr val="accent2"/>
              </a:gs>
              <a:gs pos="100000">
                <a:schemeClr val="tx2"/>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20" name="Graphic 19" descr="Shoe footprints">
            <a:extLst>
              <a:ext uri="{FF2B5EF4-FFF2-40B4-BE49-F238E27FC236}">
                <a16:creationId xmlns:a16="http://schemas.microsoft.com/office/drawing/2014/main" id="{C54DDB94-4CC8-47EE-A05D-C96E59C71093}"/>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rot="20819731">
            <a:off x="579600" y="5116448"/>
            <a:ext cx="914400" cy="914400"/>
          </a:xfrm>
          <a:prstGeom prst="rect">
            <a:avLst/>
          </a:prstGeom>
        </p:spPr>
      </p:pic>
      <p:pic>
        <p:nvPicPr>
          <p:cNvPr id="21" name="Graphic 20" descr="Shoe footprints">
            <a:extLst>
              <a:ext uri="{FF2B5EF4-FFF2-40B4-BE49-F238E27FC236}">
                <a16:creationId xmlns:a16="http://schemas.microsoft.com/office/drawing/2014/main" id="{6B6DB9EB-A7D3-42D5-A840-88326185DD76}"/>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rot="780269" flipH="1">
            <a:off x="7594797" y="5125061"/>
            <a:ext cx="914400" cy="914400"/>
          </a:xfrm>
          <a:prstGeom prst="rect">
            <a:avLst/>
          </a:prstGeom>
        </p:spPr>
      </p:pic>
      <p:pic>
        <p:nvPicPr>
          <p:cNvPr id="22" name="Graphic 21" descr="Confused person">
            <a:extLst>
              <a:ext uri="{FF2B5EF4-FFF2-40B4-BE49-F238E27FC236}">
                <a16:creationId xmlns:a16="http://schemas.microsoft.com/office/drawing/2014/main" id="{356AF4E8-6561-46E7-ACA1-45D65B808C3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188619" y="5323142"/>
            <a:ext cx="914400" cy="914400"/>
          </a:xfrm>
          <a:prstGeom prst="rect">
            <a:avLst/>
          </a:prstGeom>
        </p:spPr>
      </p:pic>
      <p:sp>
        <p:nvSpPr>
          <p:cNvPr id="23" name="Rectangle: Rounded Corners 33">
            <a:extLst>
              <a:ext uri="{FF2B5EF4-FFF2-40B4-BE49-F238E27FC236}">
                <a16:creationId xmlns:a16="http://schemas.microsoft.com/office/drawing/2014/main" id="{805599E4-AD1D-4B1D-AEB2-E999317103EA}"/>
              </a:ext>
            </a:extLst>
          </p:cNvPr>
          <p:cNvSpPr/>
          <p:nvPr/>
        </p:nvSpPr>
        <p:spPr>
          <a:xfrm>
            <a:off x="5365817" y="5169716"/>
            <a:ext cx="1959557" cy="755710"/>
          </a:xfrm>
          <a:prstGeom prst="wedgeRoundRectCallout">
            <a:avLst>
              <a:gd name="adj1" fmla="val 60823"/>
              <a:gd name="adj2" fmla="val -1597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agree!</a:t>
            </a:r>
          </a:p>
        </p:txBody>
      </p:sp>
      <p:sp>
        <p:nvSpPr>
          <p:cNvPr id="24" name="Rectangle: Rounded Corners 33">
            <a:extLst>
              <a:ext uri="{FF2B5EF4-FFF2-40B4-BE49-F238E27FC236}">
                <a16:creationId xmlns:a16="http://schemas.microsoft.com/office/drawing/2014/main" id="{EDFA7EF6-B51B-43E9-867E-590605689383}"/>
              </a:ext>
            </a:extLst>
          </p:cNvPr>
          <p:cNvSpPr/>
          <p:nvPr/>
        </p:nvSpPr>
        <p:spPr>
          <a:xfrm>
            <a:off x="1818626" y="5169716"/>
            <a:ext cx="1959557" cy="755710"/>
          </a:xfrm>
          <a:prstGeom prst="wedgeRoundRectCallout">
            <a:avLst>
              <a:gd name="adj1" fmla="val -61430"/>
              <a:gd name="adj2" fmla="val -10862"/>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disagree!</a:t>
            </a:r>
          </a:p>
        </p:txBody>
      </p:sp>
    </p:spTree>
    <p:extLst>
      <p:ext uri="{BB962C8B-B14F-4D97-AF65-F5344CB8AC3E}">
        <p14:creationId xmlns:p14="http://schemas.microsoft.com/office/powerpoint/2010/main" val="1673256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0DCCAA-18C6-4556-A8C2-DFF0F90A7D4D}"/>
              </a:ext>
            </a:extLst>
          </p:cNvPr>
          <p:cNvSpPr>
            <a:spLocks noGrp="1"/>
          </p:cNvSpPr>
          <p:nvPr>
            <p:ph type="body" sz="quarter" idx="10"/>
          </p:nvPr>
        </p:nvSpPr>
        <p:spPr/>
        <p:txBody>
          <a:bodyPr/>
          <a:lstStyle/>
          <a:p>
            <a:r>
              <a:rPr lang="en-GB" dirty="0"/>
              <a:t>True or false?</a:t>
            </a:r>
          </a:p>
        </p:txBody>
      </p:sp>
      <p:sp>
        <p:nvSpPr>
          <p:cNvPr id="3" name="Pentagon 20">
            <a:extLst>
              <a:ext uri="{FF2B5EF4-FFF2-40B4-BE49-F238E27FC236}">
                <a16:creationId xmlns:a16="http://schemas.microsoft.com/office/drawing/2014/main" id="{123D40BE-8563-486B-BE60-98D0A687ABA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15" descr="Chat">
            <a:extLst>
              <a:ext uri="{FF2B5EF4-FFF2-40B4-BE49-F238E27FC236}">
                <a16:creationId xmlns:a16="http://schemas.microsoft.com/office/drawing/2014/main" id="{88D4E20E-5BDF-4100-9E4D-2492D36B3C0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7" name="Picture 6">
            <a:extLst>
              <a:ext uri="{FF2B5EF4-FFF2-40B4-BE49-F238E27FC236}">
                <a16:creationId xmlns:a16="http://schemas.microsoft.com/office/drawing/2014/main" id="{6DE69653-946C-4EA9-933E-6317809D016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3501" y="2031491"/>
            <a:ext cx="3711607" cy="3087548"/>
          </a:xfrm>
          <a:prstGeom prst="rect">
            <a:avLst/>
          </a:prstGeom>
        </p:spPr>
      </p:pic>
      <p:pic>
        <p:nvPicPr>
          <p:cNvPr id="8" name="Picture 7" descr="A close up of a person&#10;&#10;Description automatically generated">
            <a:extLst>
              <a:ext uri="{FF2B5EF4-FFF2-40B4-BE49-F238E27FC236}">
                <a16:creationId xmlns:a16="http://schemas.microsoft.com/office/drawing/2014/main" id="{488FE940-9196-4017-821F-6E0CB82364A5}"/>
              </a:ext>
            </a:extLst>
          </p:cNvPr>
          <p:cNvPicPr>
            <a:picLocks noChangeAspect="1"/>
          </p:cNvPicPr>
          <p:nvPr/>
        </p:nvPicPr>
        <p:blipFill rotWithShape="1">
          <a:blip r:embed="rId6" cstate="print">
            <a:clrChange>
              <a:clrFrom>
                <a:srgbClr val="F8F8F8"/>
              </a:clrFrom>
              <a:clrTo>
                <a:srgbClr val="F8F8F8">
                  <a:alpha val="0"/>
                </a:srgbClr>
              </a:clrTo>
            </a:clrChange>
            <a:extLst>
              <a:ext uri="{28A0092B-C50C-407E-A947-70E740481C1C}">
                <a14:useLocalDpi xmlns:a14="http://schemas.microsoft.com/office/drawing/2010/main"/>
              </a:ext>
            </a:extLst>
          </a:blip>
          <a:srcRect/>
          <a:stretch/>
        </p:blipFill>
        <p:spPr>
          <a:xfrm flipH="1">
            <a:off x="6345595" y="1226538"/>
            <a:ext cx="2424336" cy="3870033"/>
          </a:xfrm>
          <a:prstGeom prst="rect">
            <a:avLst/>
          </a:prstGeom>
        </p:spPr>
      </p:pic>
      <p:sp>
        <p:nvSpPr>
          <p:cNvPr id="18" name="Rectangle: Rounded Corners 33">
            <a:extLst>
              <a:ext uri="{FF2B5EF4-FFF2-40B4-BE49-F238E27FC236}">
                <a16:creationId xmlns:a16="http://schemas.microsoft.com/office/drawing/2014/main" id="{C8F45741-E44E-4959-BE20-0A496103BD1E}"/>
              </a:ext>
            </a:extLst>
          </p:cNvPr>
          <p:cNvSpPr/>
          <p:nvPr/>
        </p:nvSpPr>
        <p:spPr>
          <a:xfrm>
            <a:off x="735559" y="1253946"/>
            <a:ext cx="5486726" cy="846403"/>
          </a:xfrm>
          <a:prstGeom prst="wedgeRoundRectCallout">
            <a:avLst>
              <a:gd name="adj1" fmla="val 53100"/>
              <a:gd name="adj2" fmla="val 91290"/>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By sharing their disabilities, </a:t>
            </a:r>
            <a:r>
              <a:rPr lang="en-GB" sz="1600" b="1" dirty="0">
                <a:solidFill>
                  <a:schemeClr val="tx1"/>
                </a:solidFill>
                <a:latin typeface="Century Gothic" panose="020B0502020202020204" pitchFamily="34" charset="0"/>
                <a:ea typeface="Century Gothic"/>
                <a:cs typeface="Century Gothic"/>
                <a:sym typeface="Century Gothic"/>
              </a:rPr>
              <a:t>celebrities help other people</a:t>
            </a:r>
            <a:r>
              <a:rPr lang="en-GB" sz="1600" dirty="0">
                <a:solidFill>
                  <a:schemeClr val="tx1"/>
                </a:solidFill>
                <a:latin typeface="Century Gothic" panose="020B0502020202020204" pitchFamily="34" charset="0"/>
                <a:ea typeface="Century Gothic"/>
                <a:cs typeface="Century Gothic"/>
                <a:sym typeface="Century Gothic"/>
              </a:rPr>
              <a:t> be more honest too.</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9" name="Rectangle: Rounded Corners 33">
            <a:extLst>
              <a:ext uri="{FF2B5EF4-FFF2-40B4-BE49-F238E27FC236}">
                <a16:creationId xmlns:a16="http://schemas.microsoft.com/office/drawing/2014/main" id="{2A35C06A-92E5-4F6E-98C7-D24E305607DB}"/>
              </a:ext>
            </a:extLst>
          </p:cNvPr>
          <p:cNvSpPr/>
          <p:nvPr/>
        </p:nvSpPr>
        <p:spPr>
          <a:xfrm>
            <a:off x="3478922" y="2794825"/>
            <a:ext cx="2858477" cy="1734313"/>
          </a:xfrm>
          <a:prstGeom prst="wedgeRoundRectCallout">
            <a:avLst>
              <a:gd name="adj1" fmla="val -65390"/>
              <a:gd name="adj2" fmla="val -19813"/>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There’s </a:t>
            </a:r>
            <a:r>
              <a:rPr lang="en-GB" sz="1600" b="1" dirty="0">
                <a:solidFill>
                  <a:schemeClr val="tx1"/>
                </a:solidFill>
                <a:latin typeface="Century Gothic" panose="020B0502020202020204" pitchFamily="34" charset="0"/>
                <a:ea typeface="Century Gothic"/>
                <a:cs typeface="Century Gothic"/>
                <a:sym typeface="Century Gothic"/>
              </a:rPr>
              <a:t>a lot happening on social media</a:t>
            </a:r>
            <a:r>
              <a:rPr lang="en-GB" sz="1600" dirty="0">
                <a:solidFill>
                  <a:schemeClr val="tx1"/>
                </a:solidFill>
                <a:latin typeface="Century Gothic" panose="020B0502020202020204" pitchFamily="34" charset="0"/>
                <a:ea typeface="Century Gothic"/>
                <a:cs typeface="Century Gothic"/>
                <a:sym typeface="Century Gothic"/>
              </a:rPr>
              <a:t> and, personally, I haven’t found there’s enough discussion about disabilities on there.</a:t>
            </a:r>
          </a:p>
        </p:txBody>
      </p:sp>
      <p:sp>
        <p:nvSpPr>
          <p:cNvPr id="17" name="Arrow: Left-Right 16">
            <a:extLst>
              <a:ext uri="{FF2B5EF4-FFF2-40B4-BE49-F238E27FC236}">
                <a16:creationId xmlns:a16="http://schemas.microsoft.com/office/drawing/2014/main" id="{94E5CB45-D726-470F-8FED-CF7BC3C8E85D}"/>
              </a:ext>
            </a:extLst>
          </p:cNvPr>
          <p:cNvSpPr/>
          <p:nvPr/>
        </p:nvSpPr>
        <p:spPr>
          <a:xfrm>
            <a:off x="400833" y="6071715"/>
            <a:ext cx="8348674" cy="544373"/>
          </a:xfrm>
          <a:prstGeom prst="leftRightArrow">
            <a:avLst/>
          </a:prstGeom>
          <a:gradFill flip="none" rotWithShape="1">
            <a:gsLst>
              <a:gs pos="0">
                <a:schemeClr val="accent2"/>
              </a:gs>
              <a:gs pos="100000">
                <a:schemeClr val="tx2"/>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20" name="Graphic 19" descr="Shoe footprints">
            <a:extLst>
              <a:ext uri="{FF2B5EF4-FFF2-40B4-BE49-F238E27FC236}">
                <a16:creationId xmlns:a16="http://schemas.microsoft.com/office/drawing/2014/main" id="{18FA37CC-7C31-4A21-83AA-185B78851ACD}"/>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rot="20819731">
            <a:off x="579600" y="5116448"/>
            <a:ext cx="914400" cy="914400"/>
          </a:xfrm>
          <a:prstGeom prst="rect">
            <a:avLst/>
          </a:prstGeom>
        </p:spPr>
      </p:pic>
      <p:pic>
        <p:nvPicPr>
          <p:cNvPr id="21" name="Graphic 20" descr="Shoe footprints">
            <a:extLst>
              <a:ext uri="{FF2B5EF4-FFF2-40B4-BE49-F238E27FC236}">
                <a16:creationId xmlns:a16="http://schemas.microsoft.com/office/drawing/2014/main" id="{D16F4D5A-352D-44FC-8CA9-F39784B69017}"/>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rot="780269" flipH="1">
            <a:off x="7594797" y="5125061"/>
            <a:ext cx="914400" cy="914400"/>
          </a:xfrm>
          <a:prstGeom prst="rect">
            <a:avLst/>
          </a:prstGeom>
        </p:spPr>
      </p:pic>
      <p:pic>
        <p:nvPicPr>
          <p:cNvPr id="22" name="Graphic 21" descr="Confused person">
            <a:extLst>
              <a:ext uri="{FF2B5EF4-FFF2-40B4-BE49-F238E27FC236}">
                <a16:creationId xmlns:a16="http://schemas.microsoft.com/office/drawing/2014/main" id="{CC311B47-A024-4F14-B50C-619E466BC6D7}"/>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4188619" y="5323142"/>
            <a:ext cx="914400" cy="914400"/>
          </a:xfrm>
          <a:prstGeom prst="rect">
            <a:avLst/>
          </a:prstGeom>
        </p:spPr>
      </p:pic>
      <p:sp>
        <p:nvSpPr>
          <p:cNvPr id="23" name="Rectangle: Rounded Corners 33">
            <a:extLst>
              <a:ext uri="{FF2B5EF4-FFF2-40B4-BE49-F238E27FC236}">
                <a16:creationId xmlns:a16="http://schemas.microsoft.com/office/drawing/2014/main" id="{220DF969-2E03-4E2B-8F41-9478BAB4C4C8}"/>
              </a:ext>
            </a:extLst>
          </p:cNvPr>
          <p:cNvSpPr/>
          <p:nvPr/>
        </p:nvSpPr>
        <p:spPr>
          <a:xfrm>
            <a:off x="5365817" y="5169716"/>
            <a:ext cx="1959557" cy="755710"/>
          </a:xfrm>
          <a:prstGeom prst="wedgeRoundRectCallout">
            <a:avLst>
              <a:gd name="adj1" fmla="val 60823"/>
              <a:gd name="adj2" fmla="val -1597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agree!</a:t>
            </a:r>
          </a:p>
        </p:txBody>
      </p:sp>
      <p:sp>
        <p:nvSpPr>
          <p:cNvPr id="24" name="Rectangle: Rounded Corners 33">
            <a:extLst>
              <a:ext uri="{FF2B5EF4-FFF2-40B4-BE49-F238E27FC236}">
                <a16:creationId xmlns:a16="http://schemas.microsoft.com/office/drawing/2014/main" id="{712B0B9B-430F-424B-9501-ED57A7BA52F6}"/>
              </a:ext>
            </a:extLst>
          </p:cNvPr>
          <p:cNvSpPr/>
          <p:nvPr/>
        </p:nvSpPr>
        <p:spPr>
          <a:xfrm>
            <a:off x="1818626" y="5169716"/>
            <a:ext cx="1959557" cy="755710"/>
          </a:xfrm>
          <a:prstGeom prst="wedgeRoundRectCallout">
            <a:avLst>
              <a:gd name="adj1" fmla="val -61430"/>
              <a:gd name="adj2" fmla="val -10862"/>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I disagree!</a:t>
            </a:r>
          </a:p>
        </p:txBody>
      </p:sp>
    </p:spTree>
    <p:extLst>
      <p:ext uri="{BB962C8B-B14F-4D97-AF65-F5344CB8AC3E}">
        <p14:creationId xmlns:p14="http://schemas.microsoft.com/office/powerpoint/2010/main" val="2507502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259198" y="1392443"/>
            <a:ext cx="1736978" cy="1103776"/>
          </a:xfrm>
        </p:spPr>
        <p:txBody>
          <a:bodyPr/>
          <a:lstStyle/>
          <a:p>
            <a:r>
              <a:rPr lang="en-GB" dirty="0"/>
              <a:t>Starter: </a:t>
            </a:r>
            <a:r>
              <a:rPr lang="en-GB" sz="1600" dirty="0">
                <a:latin typeface="Century Gothic" panose="020B0502020202020204" pitchFamily="34" charset="0"/>
                <a:ea typeface="Lato"/>
                <a:cs typeface="Lato"/>
                <a:sym typeface="Lato"/>
              </a:rPr>
              <a:t>What do they have in common?</a:t>
            </a:r>
            <a:endParaRPr lang="en-GB" dirty="0"/>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313070" y="1608495"/>
            <a:ext cx="2154879" cy="1103776"/>
          </a:xfrm>
          <a:solidFill>
            <a:schemeClr val="bg1"/>
          </a:solidFill>
        </p:spPr>
        <p:txBody>
          <a:bodyPr/>
          <a:lstStyle/>
          <a:p>
            <a:r>
              <a:rPr lang="en-GB" dirty="0"/>
              <a:t>Why are we talking about this?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1030659" y="3554694"/>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True or false?</a:t>
            </a:r>
          </a:p>
        </p:txBody>
      </p:sp>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259198" y="5305079"/>
            <a:ext cx="2064731" cy="1144575"/>
          </a:xfrm>
          <a:prstGeom prst="ellipse">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would you do?</a:t>
            </a:r>
          </a:p>
        </p:txBody>
      </p:sp>
      <p:sp>
        <p:nvSpPr>
          <p:cNvPr id="7" name="Text Placeholder 6">
            <a:extLst>
              <a:ext uri="{FF2B5EF4-FFF2-40B4-BE49-F238E27FC236}">
                <a16:creationId xmlns:a16="http://schemas.microsoft.com/office/drawing/2014/main" id="{CC4BB213-EB0D-4E60-9987-AE473757691F}"/>
              </a:ext>
            </a:extLst>
          </p:cNvPr>
          <p:cNvSpPr>
            <a:spLocks noGrp="1"/>
          </p:cNvSpPr>
          <p:nvPr>
            <p:ph type="body" sz="quarter" idx="15"/>
          </p:nvPr>
        </p:nvSpPr>
        <p:spPr>
          <a:xfrm>
            <a:off x="4274538" y="3063020"/>
            <a:ext cx="1713600" cy="1108800"/>
          </a:xfrm>
        </p:spPr>
        <p:txBody>
          <a:bodyPr/>
          <a:lstStyle/>
          <a:p>
            <a:r>
              <a:rPr lang="en-GB" dirty="0"/>
              <a:t>Does it</a:t>
            </a:r>
          </a:p>
          <a:p>
            <a:r>
              <a:rPr lang="en-GB" dirty="0"/>
              <a:t>help?</a:t>
            </a:r>
          </a:p>
        </p:txBody>
      </p:sp>
      <p:pic>
        <p:nvPicPr>
          <p:cNvPr id="14" name="Picture 13">
            <a:extLst>
              <a:ext uri="{FF2B5EF4-FFF2-40B4-BE49-F238E27FC236}">
                <a16:creationId xmlns:a16="http://schemas.microsoft.com/office/drawing/2014/main" id="{8B11EC0C-5401-41B2-8D32-D10187A2E97C}"/>
              </a:ext>
            </a:extLst>
          </p:cNvPr>
          <p:cNvPicPr>
            <a:picLocks noChangeAspect="1"/>
          </p:cNvPicPr>
          <p:nvPr/>
        </p:nvPicPr>
        <p:blipFill>
          <a:blip r:embed="rId3"/>
          <a:stretch>
            <a:fillRect/>
          </a:stretch>
        </p:blipFill>
        <p:spPr>
          <a:xfrm>
            <a:off x="2362523" y="3142828"/>
            <a:ext cx="914400" cy="914400"/>
          </a:xfrm>
          <a:prstGeom prst="rect">
            <a:avLst/>
          </a:prstGeom>
        </p:spPr>
      </p:pic>
      <p:pic>
        <p:nvPicPr>
          <p:cNvPr id="20" name="Picture 19" descr="A picture containing drawing&#10;&#10;Description automatically generated">
            <a:extLst>
              <a:ext uri="{FF2B5EF4-FFF2-40B4-BE49-F238E27FC236}">
                <a16:creationId xmlns:a16="http://schemas.microsoft.com/office/drawing/2014/main" id="{8D642435-EBC3-46D1-B8D9-79FF6DCBD359}"/>
              </a:ext>
            </a:extLst>
          </p:cNvPr>
          <p:cNvPicPr>
            <a:picLocks noChangeAspect="1"/>
          </p:cNvPicPr>
          <p:nvPr/>
        </p:nvPicPr>
        <p:blipFill>
          <a:blip r:embed="rId4"/>
          <a:stretch>
            <a:fillRect/>
          </a:stretch>
        </p:blipFill>
        <p:spPr>
          <a:xfrm>
            <a:off x="3828934" y="1454435"/>
            <a:ext cx="914400" cy="914400"/>
          </a:xfrm>
          <a:prstGeom prst="rect">
            <a:avLst/>
          </a:prstGeom>
        </p:spPr>
      </p:pic>
      <p:pic>
        <p:nvPicPr>
          <p:cNvPr id="25" name="Picture 24" descr="A picture containing drawing&#10;&#10;Description automatically generated">
            <a:extLst>
              <a:ext uri="{FF2B5EF4-FFF2-40B4-BE49-F238E27FC236}">
                <a16:creationId xmlns:a16="http://schemas.microsoft.com/office/drawing/2014/main" id="{AA063EB6-4692-4A15-A8F9-A080F3DCCD75}"/>
              </a:ext>
            </a:extLst>
          </p:cNvPr>
          <p:cNvPicPr>
            <a:picLocks noChangeAspect="1"/>
          </p:cNvPicPr>
          <p:nvPr/>
        </p:nvPicPr>
        <p:blipFill>
          <a:blip r:embed="rId5"/>
          <a:stretch>
            <a:fillRect/>
          </a:stretch>
        </p:blipFill>
        <p:spPr>
          <a:xfrm>
            <a:off x="3996176" y="5320572"/>
            <a:ext cx="914400" cy="914400"/>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DC4B7E71-C0D1-4CEB-BE49-75DDD2805032}"/>
              </a:ext>
            </a:extLst>
          </p:cNvPr>
          <p:cNvPicPr>
            <a:picLocks noChangeAspect="1"/>
          </p:cNvPicPr>
          <p:nvPr/>
        </p:nvPicPr>
        <p:blipFill>
          <a:blip r:embed="rId6"/>
          <a:stretch>
            <a:fillRect/>
          </a:stretch>
        </p:blipFill>
        <p:spPr>
          <a:xfrm>
            <a:off x="5736535" y="2975926"/>
            <a:ext cx="914400" cy="914400"/>
          </a:xfrm>
          <a:prstGeom prst="rect">
            <a:avLst/>
          </a:prstGeom>
        </p:spPr>
      </p:pic>
      <p:pic>
        <p:nvPicPr>
          <p:cNvPr id="30" name="Picture 29" descr="A close up of a sign&#10;&#10;Description automatically generated">
            <a:extLst>
              <a:ext uri="{FF2B5EF4-FFF2-40B4-BE49-F238E27FC236}">
                <a16:creationId xmlns:a16="http://schemas.microsoft.com/office/drawing/2014/main" id="{EAA67F7D-D6CF-49E3-904A-20CBF20B5E88}"/>
              </a:ext>
            </a:extLst>
          </p:cNvPr>
          <p:cNvPicPr>
            <a:picLocks noChangeAspect="1"/>
          </p:cNvPicPr>
          <p:nvPr/>
        </p:nvPicPr>
        <p:blipFill>
          <a:blip r:embed="rId7"/>
          <a:stretch>
            <a:fillRect/>
          </a:stretch>
        </p:blipFill>
        <p:spPr>
          <a:xfrm>
            <a:off x="8021519" y="1780032"/>
            <a:ext cx="914400" cy="9144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B8357424-EF69-4912-AEC5-B72BDC6FB051}"/>
              </a:ext>
            </a:extLst>
          </p:cNvPr>
          <p:cNvPicPr>
            <a:picLocks noChangeAspect="1"/>
          </p:cNvPicPr>
          <p:nvPr/>
        </p:nvPicPr>
        <p:blipFill>
          <a:blip r:embed="rId8"/>
          <a:stretch>
            <a:fillRect/>
          </a:stretch>
        </p:blipFill>
        <p:spPr>
          <a:xfrm>
            <a:off x="6434441" y="4850252"/>
            <a:ext cx="914400" cy="914400"/>
          </a:xfrm>
          <a:prstGeom prst="rect">
            <a:avLst/>
          </a:prstGeom>
        </p:spPr>
      </p:pic>
    </p:spTree>
    <p:extLst>
      <p:ext uri="{BB962C8B-B14F-4D97-AF65-F5344CB8AC3E}">
        <p14:creationId xmlns:p14="http://schemas.microsoft.com/office/powerpoint/2010/main" val="26867372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person looking at the camera&#10;&#10;Description automatically generated">
            <a:extLst>
              <a:ext uri="{FF2B5EF4-FFF2-40B4-BE49-F238E27FC236}">
                <a16:creationId xmlns:a16="http://schemas.microsoft.com/office/drawing/2014/main" id="{EA2286EE-0863-4D95-9E02-4EB6F533676A}"/>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23502" y="3642089"/>
            <a:ext cx="2297174" cy="3226421"/>
          </a:xfrm>
          <a:prstGeom prst="rect">
            <a:avLst/>
          </a:prstGeom>
        </p:spPr>
      </p:pic>
      <p:sp>
        <p:nvSpPr>
          <p:cNvPr id="4" name="Shape 114">
            <a:extLst>
              <a:ext uri="{FF2B5EF4-FFF2-40B4-BE49-F238E27FC236}">
                <a16:creationId xmlns:a16="http://schemas.microsoft.com/office/drawing/2014/main" id="{9315BEFA-9FE6-415A-B780-7ABF90587F9A}"/>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would you do?</a:t>
            </a:r>
          </a:p>
        </p:txBody>
      </p:sp>
      <p:sp>
        <p:nvSpPr>
          <p:cNvPr id="6" name="Pentagon 20">
            <a:extLst>
              <a:ext uri="{FF2B5EF4-FFF2-40B4-BE49-F238E27FC236}">
                <a16:creationId xmlns:a16="http://schemas.microsoft.com/office/drawing/2014/main" id="{030054E6-EF4B-4418-92CD-C5CEF75AD86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883C4431-613E-4071-B567-20D0002F7DB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796" y="181055"/>
            <a:ext cx="597300" cy="597300"/>
          </a:xfrm>
          <a:prstGeom prst="rect">
            <a:avLst/>
          </a:prstGeom>
        </p:spPr>
      </p:pic>
      <p:sp>
        <p:nvSpPr>
          <p:cNvPr id="12" name="Rectangle: Rounded Corners 11">
            <a:extLst>
              <a:ext uri="{FF2B5EF4-FFF2-40B4-BE49-F238E27FC236}">
                <a16:creationId xmlns:a16="http://schemas.microsoft.com/office/drawing/2014/main" id="{8AC371A9-FE5C-4F1F-BE1C-DB90AB69B7B5}"/>
              </a:ext>
            </a:extLst>
          </p:cNvPr>
          <p:cNvSpPr/>
          <p:nvPr/>
        </p:nvSpPr>
        <p:spPr>
          <a:xfrm>
            <a:off x="468238" y="2049312"/>
            <a:ext cx="8207526" cy="138321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What would you do? (6-15 mins)</a:t>
            </a:r>
          </a:p>
          <a:p>
            <a:pPr algn="ctr"/>
            <a:r>
              <a:rPr lang="en-GB" sz="1600" dirty="0">
                <a:solidFill>
                  <a:schemeClr val="tx1"/>
                </a:solidFill>
                <a:latin typeface="Century Gothic" panose="020B0502020202020204" pitchFamily="34" charset="0"/>
              </a:rPr>
              <a:t>On the next few slides you are going to see some messages from some children who are asking for advice online. With your partner (or as a class) read each one and decide what advice you would give.</a:t>
            </a:r>
          </a:p>
        </p:txBody>
      </p:sp>
      <p:sp>
        <p:nvSpPr>
          <p:cNvPr id="10" name="Rectangle: Rounded Corners 33">
            <a:extLst>
              <a:ext uri="{FF2B5EF4-FFF2-40B4-BE49-F238E27FC236}">
                <a16:creationId xmlns:a16="http://schemas.microsoft.com/office/drawing/2014/main" id="{68E15404-D914-487E-85E9-C73674FD0581}"/>
              </a:ext>
            </a:extLst>
          </p:cNvPr>
          <p:cNvSpPr/>
          <p:nvPr/>
        </p:nvSpPr>
        <p:spPr>
          <a:xfrm>
            <a:off x="468237" y="1172077"/>
            <a:ext cx="8207526" cy="70549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Now that you’ve seen how the internet can be both a helpful and unhelpful place to talk about disabilities,</a:t>
            </a:r>
            <a:r>
              <a:rPr lang="en-GB" sz="1600" b="1" dirty="0">
                <a:solidFill>
                  <a:schemeClr val="tx1"/>
                </a:solidFill>
                <a:latin typeface="Century Gothic" panose="020B0502020202020204" pitchFamily="34" charset="0"/>
              </a:rPr>
              <a:t> it’s time for you to become to the expert!</a:t>
            </a:r>
          </a:p>
        </p:txBody>
      </p:sp>
      <p:sp>
        <p:nvSpPr>
          <p:cNvPr id="14" name="Rectangle: Rounded Corners 13">
            <a:extLst>
              <a:ext uri="{FF2B5EF4-FFF2-40B4-BE49-F238E27FC236}">
                <a16:creationId xmlns:a16="http://schemas.microsoft.com/office/drawing/2014/main" id="{D719CF91-9E38-449C-B1A4-24F64FEBF3BE}"/>
              </a:ext>
            </a:extLst>
          </p:cNvPr>
          <p:cNvSpPr/>
          <p:nvPr/>
        </p:nvSpPr>
        <p:spPr>
          <a:xfrm>
            <a:off x="6007720" y="3641440"/>
            <a:ext cx="2668043" cy="1698655"/>
          </a:xfrm>
          <a:prstGeom prst="roundRect">
            <a:avLst/>
          </a:prstGeom>
          <a:solidFill>
            <a:schemeClr val="accent2"/>
          </a:solidFill>
          <a:ln w="28575">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Century Gothic" panose="020B0502020202020204" pitchFamily="34" charset="0"/>
              </a:rPr>
              <a:t>Not in the classroom?</a:t>
            </a:r>
          </a:p>
          <a:p>
            <a:pPr algn="ctr"/>
            <a:r>
              <a:rPr lang="en-GB" sz="1600" dirty="0">
                <a:solidFill>
                  <a:schemeClr val="bg1"/>
                </a:solidFill>
                <a:latin typeface="Century Gothic" panose="020B0502020202020204" pitchFamily="34" charset="0"/>
              </a:rPr>
              <a:t>Write a reply to each email, advising them on what you think that they should do and why. </a:t>
            </a:r>
          </a:p>
        </p:txBody>
      </p:sp>
      <p:pic>
        <p:nvPicPr>
          <p:cNvPr id="16" name="Picture 15" descr="A picture containing graphics, clock, drawing&#10;&#10;Description automatically generated">
            <a:extLst>
              <a:ext uri="{FF2B5EF4-FFF2-40B4-BE49-F238E27FC236}">
                <a16:creationId xmlns:a16="http://schemas.microsoft.com/office/drawing/2014/main" id="{B66EEA94-7005-4F2F-B22B-C2F40EA110D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87858" y="5475550"/>
            <a:ext cx="771985" cy="1157074"/>
          </a:xfrm>
          <a:prstGeom prst="rect">
            <a:avLst/>
          </a:prstGeom>
        </p:spPr>
      </p:pic>
      <p:sp>
        <p:nvSpPr>
          <p:cNvPr id="15" name="Speech Bubble: Rectangle with Corners Rounded 14">
            <a:extLst>
              <a:ext uri="{FF2B5EF4-FFF2-40B4-BE49-F238E27FC236}">
                <a16:creationId xmlns:a16="http://schemas.microsoft.com/office/drawing/2014/main" id="{4B035796-895D-47C0-B37D-04DF010E7506}"/>
              </a:ext>
            </a:extLst>
          </p:cNvPr>
          <p:cNvSpPr/>
          <p:nvPr/>
        </p:nvSpPr>
        <p:spPr>
          <a:xfrm>
            <a:off x="7120128" y="5578809"/>
            <a:ext cx="1555635" cy="872983"/>
          </a:xfrm>
          <a:prstGeom prst="wedgeRoundRectCallout">
            <a:avLst>
              <a:gd name="adj1" fmla="val -67551"/>
              <a:gd name="adj2" fmla="val -29564"/>
              <a:gd name="adj3" fmla="val 16667"/>
            </a:avLst>
          </a:prstGeom>
          <a:solidFill>
            <a:schemeClr val="accent3"/>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Don’t forget about internet safety!</a:t>
            </a:r>
          </a:p>
        </p:txBody>
      </p:sp>
      <p:pic>
        <p:nvPicPr>
          <p:cNvPr id="18" name="Picture 17" descr="A person looking at the camera&#10;&#10;Description automatically generated">
            <a:extLst>
              <a:ext uri="{FF2B5EF4-FFF2-40B4-BE49-F238E27FC236}">
                <a16:creationId xmlns:a16="http://schemas.microsoft.com/office/drawing/2014/main" id="{DEBD499A-DCED-4509-8E95-FCA930BCEE9F}"/>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6796" y="3148525"/>
            <a:ext cx="2479989" cy="3719984"/>
          </a:xfrm>
          <a:prstGeom prst="rect">
            <a:avLst/>
          </a:prstGeom>
        </p:spPr>
      </p:pic>
      <p:pic>
        <p:nvPicPr>
          <p:cNvPr id="19" name="Picture 18" descr="A close up of a person&#10;&#10;Description automatically generated">
            <a:extLst>
              <a:ext uri="{FF2B5EF4-FFF2-40B4-BE49-F238E27FC236}">
                <a16:creationId xmlns:a16="http://schemas.microsoft.com/office/drawing/2014/main" id="{65276B20-2F47-4F20-8FEE-370BE42E7D0F}"/>
              </a:ext>
            </a:extLst>
          </p:cNvPr>
          <p:cNvPicPr>
            <a:picLocks noChangeAspect="1"/>
          </p:cNvPicPr>
          <p:nvPr/>
        </p:nvPicPr>
        <p:blipFill rotWithShape="1">
          <a:blip r:embed="rId8">
            <a:clrChange>
              <a:clrFrom>
                <a:srgbClr val="FFFFFF"/>
              </a:clrFrom>
              <a:clrTo>
                <a:srgbClr val="FFFFFF">
                  <a:alpha val="0"/>
                </a:srgbClr>
              </a:clrTo>
            </a:clrChange>
          </a:blip>
          <a:srcRect t="6776"/>
          <a:stretch/>
        </p:blipFill>
        <p:spPr>
          <a:xfrm flipH="1">
            <a:off x="3620395" y="3504030"/>
            <a:ext cx="2407178" cy="3366128"/>
          </a:xfrm>
          <a:prstGeom prst="rect">
            <a:avLst/>
          </a:prstGeom>
        </p:spPr>
      </p:pic>
    </p:spTree>
    <p:extLst>
      <p:ext uri="{BB962C8B-B14F-4D97-AF65-F5344CB8AC3E}">
        <p14:creationId xmlns:p14="http://schemas.microsoft.com/office/powerpoint/2010/main" val="5991221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person looking at the camera&#10;&#10;Description automatically generated">
            <a:extLst>
              <a:ext uri="{FF2B5EF4-FFF2-40B4-BE49-F238E27FC236}">
                <a16:creationId xmlns:a16="http://schemas.microsoft.com/office/drawing/2014/main" id="{C59CF9A8-440E-4872-8BDE-F78CDF256D33}"/>
              </a:ext>
            </a:extLst>
          </p:cNvPr>
          <p:cNvPicPr>
            <a:picLocks noChangeAspect="1"/>
          </p:cNvPicPr>
          <p:nvPr/>
        </p:nvPicPr>
        <p:blipFill>
          <a:blip r:embed="rId3"/>
          <a:stretch>
            <a:fillRect/>
          </a:stretch>
        </p:blipFill>
        <p:spPr>
          <a:xfrm>
            <a:off x="5819813" y="1271751"/>
            <a:ext cx="3036945" cy="4555418"/>
          </a:xfrm>
          <a:prstGeom prst="rect">
            <a:avLst/>
          </a:prstGeom>
        </p:spPr>
      </p:pic>
      <p:pic>
        <p:nvPicPr>
          <p:cNvPr id="7" name="Picture 6" descr="Graphical user interface&#10;&#10;Description automatically generated">
            <a:extLst>
              <a:ext uri="{FF2B5EF4-FFF2-40B4-BE49-F238E27FC236}">
                <a16:creationId xmlns:a16="http://schemas.microsoft.com/office/drawing/2014/main" id="{8D280893-EFD4-4ECA-A8AE-E609AD37BCE0}"/>
              </a:ext>
            </a:extLst>
          </p:cNvPr>
          <p:cNvPicPr>
            <a:picLocks noChangeAspect="1"/>
          </p:cNvPicPr>
          <p:nvPr/>
        </p:nvPicPr>
        <p:blipFill rotWithShape="1">
          <a:blip r:embed="rId4"/>
          <a:srcRect l="14849" t="15003" r="15314" b="15390"/>
          <a:stretch/>
        </p:blipFill>
        <p:spPr>
          <a:xfrm>
            <a:off x="287241" y="1271751"/>
            <a:ext cx="5538950" cy="4140412"/>
          </a:xfrm>
          <a:prstGeom prst="rect">
            <a:avLst/>
          </a:prstGeom>
        </p:spPr>
      </p:pic>
      <p:sp>
        <p:nvSpPr>
          <p:cNvPr id="3" name="Rectangle: Rounded Corners 33">
            <a:extLst>
              <a:ext uri="{FF2B5EF4-FFF2-40B4-BE49-F238E27FC236}">
                <a16:creationId xmlns:a16="http://schemas.microsoft.com/office/drawing/2014/main" id="{D7423825-E225-4407-BA18-0132EE7FFFA9}"/>
              </a:ext>
            </a:extLst>
          </p:cNvPr>
          <p:cNvSpPr/>
          <p:nvPr/>
        </p:nvSpPr>
        <p:spPr>
          <a:xfrm>
            <a:off x="287242" y="2081512"/>
            <a:ext cx="5538950" cy="2900391"/>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Dear VotesforSchools,</a:t>
            </a:r>
          </a:p>
          <a:p>
            <a:endParaRPr lang="en-GB" sz="1600" dirty="0">
              <a:solidFill>
                <a:schemeClr val="tx1"/>
              </a:solidFill>
              <a:latin typeface="Century Gothic" panose="020B0502020202020204" pitchFamily="34" charset="0"/>
              <a:ea typeface="Century Gothic"/>
              <a:cs typeface="Century Gothic"/>
              <a:sym typeface="Century Gothic"/>
            </a:endParaRPr>
          </a:p>
          <a:p>
            <a:r>
              <a:rPr lang="en-GB" sz="1600" dirty="0">
                <a:solidFill>
                  <a:schemeClr val="tx1"/>
                </a:solidFill>
                <a:latin typeface="Century Gothic" panose="020B0502020202020204" pitchFamily="34" charset="0"/>
                <a:ea typeface="Century Gothic"/>
                <a:cs typeface="Century Gothic"/>
                <a:sym typeface="Century Gothic"/>
              </a:rPr>
              <a:t>I have epilepsy, but when I tell people about it they usually haven’t heard of it. This means I have to explain what it is to them, which is annoying.</a:t>
            </a:r>
          </a:p>
          <a:p>
            <a:endParaRPr lang="en-GB" sz="1600" dirty="0">
              <a:solidFill>
                <a:schemeClr val="tx1"/>
              </a:solidFill>
              <a:latin typeface="Century Gothic" panose="020B0502020202020204" pitchFamily="34" charset="0"/>
              <a:ea typeface="Century Gothic"/>
              <a:cs typeface="Century Gothic"/>
              <a:sym typeface="Century Gothic"/>
            </a:endParaRPr>
          </a:p>
          <a:p>
            <a:r>
              <a:rPr lang="en-GB" sz="1600" dirty="0">
                <a:solidFill>
                  <a:schemeClr val="tx1"/>
                </a:solidFill>
                <a:latin typeface="Century Gothic" panose="020B0502020202020204" pitchFamily="34" charset="0"/>
                <a:ea typeface="Century Gothic"/>
                <a:cs typeface="Century Gothic"/>
                <a:sym typeface="Century Gothic"/>
              </a:rPr>
              <a:t>I’d like more people to know about it. As I have about 5,000 followers on </a:t>
            </a:r>
            <a:r>
              <a:rPr lang="en-GB" sz="1600" dirty="0" err="1">
                <a:solidFill>
                  <a:schemeClr val="tx1"/>
                </a:solidFill>
                <a:latin typeface="Century Gothic" panose="020B0502020202020204" pitchFamily="34" charset="0"/>
                <a:ea typeface="Century Gothic"/>
                <a:cs typeface="Century Gothic"/>
                <a:sym typeface="Century Gothic"/>
              </a:rPr>
              <a:t>TikTok</a:t>
            </a:r>
            <a:r>
              <a:rPr lang="en-GB" sz="1600" dirty="0">
                <a:solidFill>
                  <a:schemeClr val="tx1"/>
                </a:solidFill>
                <a:latin typeface="Century Gothic" panose="020B0502020202020204" pitchFamily="34" charset="0"/>
                <a:ea typeface="Century Gothic"/>
                <a:cs typeface="Century Gothic"/>
                <a:sym typeface="Century Gothic"/>
              </a:rPr>
              <a:t>, I was thinking of just making a video to tell people more… I am little worried though. Could something bad happen?</a:t>
            </a:r>
          </a:p>
        </p:txBody>
      </p:sp>
      <p:sp>
        <p:nvSpPr>
          <p:cNvPr id="10" name="Rectangle: Rounded Corners 33">
            <a:extLst>
              <a:ext uri="{FF2B5EF4-FFF2-40B4-BE49-F238E27FC236}">
                <a16:creationId xmlns:a16="http://schemas.microsoft.com/office/drawing/2014/main" id="{604C6373-A780-414A-BDEB-F9B198E3ECE9}"/>
              </a:ext>
            </a:extLst>
          </p:cNvPr>
          <p:cNvSpPr/>
          <p:nvPr/>
        </p:nvSpPr>
        <p:spPr>
          <a:xfrm>
            <a:off x="677919" y="1512269"/>
            <a:ext cx="2653861" cy="286407"/>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VotesforSchools Advice</a:t>
            </a:r>
          </a:p>
        </p:txBody>
      </p:sp>
      <p:sp>
        <p:nvSpPr>
          <p:cNvPr id="11" name="Rectangle: Rounded Corners 33">
            <a:extLst>
              <a:ext uri="{FF2B5EF4-FFF2-40B4-BE49-F238E27FC236}">
                <a16:creationId xmlns:a16="http://schemas.microsoft.com/office/drawing/2014/main" id="{0A2233C9-E677-480E-A1D9-E5691351A886}"/>
              </a:ext>
            </a:extLst>
          </p:cNvPr>
          <p:cNvSpPr/>
          <p:nvPr/>
        </p:nvSpPr>
        <p:spPr>
          <a:xfrm>
            <a:off x="903891" y="1795105"/>
            <a:ext cx="2653861" cy="286407"/>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Should I do it?</a:t>
            </a:r>
          </a:p>
        </p:txBody>
      </p:sp>
      <p:sp>
        <p:nvSpPr>
          <p:cNvPr id="14" name="Rectangle: Rounded Corners 13">
            <a:extLst>
              <a:ext uri="{FF2B5EF4-FFF2-40B4-BE49-F238E27FC236}">
                <a16:creationId xmlns:a16="http://schemas.microsoft.com/office/drawing/2014/main" id="{E50EB902-FC14-4CE7-B0FF-32FC02A1E1A4}"/>
              </a:ext>
            </a:extLst>
          </p:cNvPr>
          <p:cNvSpPr/>
          <p:nvPr/>
        </p:nvSpPr>
        <p:spPr>
          <a:xfrm>
            <a:off x="287241" y="5580631"/>
            <a:ext cx="3792566" cy="94067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with your partner: what do you think he should do and why?</a:t>
            </a:r>
          </a:p>
        </p:txBody>
      </p:sp>
      <p:sp>
        <p:nvSpPr>
          <p:cNvPr id="15" name="Shape 114">
            <a:extLst>
              <a:ext uri="{FF2B5EF4-FFF2-40B4-BE49-F238E27FC236}">
                <a16:creationId xmlns:a16="http://schemas.microsoft.com/office/drawing/2014/main" id="{4173D9D3-DA2A-41B9-97D2-211A67F00757}"/>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would you do?</a:t>
            </a:r>
          </a:p>
        </p:txBody>
      </p:sp>
      <p:sp>
        <p:nvSpPr>
          <p:cNvPr id="16" name="Pentagon 20">
            <a:extLst>
              <a:ext uri="{FF2B5EF4-FFF2-40B4-BE49-F238E27FC236}">
                <a16:creationId xmlns:a16="http://schemas.microsoft.com/office/drawing/2014/main" id="{9BE6F23F-9FFD-4C69-9799-A2BCC2ADF5E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7" name="Graphic 16" descr="Thought bubble">
            <a:extLst>
              <a:ext uri="{FF2B5EF4-FFF2-40B4-BE49-F238E27FC236}">
                <a16:creationId xmlns:a16="http://schemas.microsoft.com/office/drawing/2014/main" id="{EE8FDC0A-52DE-4893-AC89-A8BF88617CB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796" y="181055"/>
            <a:ext cx="597300" cy="597300"/>
          </a:xfrm>
          <a:prstGeom prst="rect">
            <a:avLst/>
          </a:prstGeom>
        </p:spPr>
      </p:pic>
      <p:sp>
        <p:nvSpPr>
          <p:cNvPr id="12" name="Rectangle: Rounded Corners 11">
            <a:extLst>
              <a:ext uri="{FF2B5EF4-FFF2-40B4-BE49-F238E27FC236}">
                <a16:creationId xmlns:a16="http://schemas.microsoft.com/office/drawing/2014/main" id="{71272E7C-6007-421E-989E-7211D5BD164E}"/>
              </a:ext>
            </a:extLst>
          </p:cNvPr>
          <p:cNvSpPr/>
          <p:nvPr/>
        </p:nvSpPr>
        <p:spPr>
          <a:xfrm>
            <a:off x="4319752" y="5586248"/>
            <a:ext cx="4537007" cy="940675"/>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Century Gothic" panose="020B0502020202020204" pitchFamily="34" charset="0"/>
              </a:rPr>
              <a:t>Challenge:</a:t>
            </a:r>
          </a:p>
          <a:p>
            <a:pPr algn="ctr"/>
            <a:r>
              <a:rPr lang="en-GB" sz="1600" dirty="0">
                <a:solidFill>
                  <a:schemeClr val="bg1"/>
                </a:solidFill>
                <a:latin typeface="Century Gothic" panose="020B0502020202020204" pitchFamily="34" charset="0"/>
              </a:rPr>
              <a:t>What does he need to be careful of if he shares videos online?</a:t>
            </a:r>
          </a:p>
        </p:txBody>
      </p:sp>
    </p:spTree>
    <p:extLst>
      <p:ext uri="{BB962C8B-B14F-4D97-AF65-F5344CB8AC3E}">
        <p14:creationId xmlns:p14="http://schemas.microsoft.com/office/powerpoint/2010/main" val="4226023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erson looking at the camera&#10;&#10;Description automatically generated">
            <a:extLst>
              <a:ext uri="{FF2B5EF4-FFF2-40B4-BE49-F238E27FC236}">
                <a16:creationId xmlns:a16="http://schemas.microsoft.com/office/drawing/2014/main" id="{640BBF89-014F-4E17-AD99-6FDB506A6E40}"/>
              </a:ext>
            </a:extLst>
          </p:cNvPr>
          <p:cNvPicPr>
            <a:picLocks noChangeAspect="1"/>
          </p:cNvPicPr>
          <p:nvPr/>
        </p:nvPicPr>
        <p:blipFill>
          <a:blip r:embed="rId3"/>
          <a:stretch>
            <a:fillRect/>
          </a:stretch>
        </p:blipFill>
        <p:spPr>
          <a:xfrm>
            <a:off x="129585" y="1003670"/>
            <a:ext cx="3272306" cy="4596011"/>
          </a:xfrm>
          <a:prstGeom prst="rect">
            <a:avLst/>
          </a:prstGeom>
        </p:spPr>
      </p:pic>
      <p:sp>
        <p:nvSpPr>
          <p:cNvPr id="4" name="Shape 114">
            <a:extLst>
              <a:ext uri="{FF2B5EF4-FFF2-40B4-BE49-F238E27FC236}">
                <a16:creationId xmlns:a16="http://schemas.microsoft.com/office/drawing/2014/main" id="{9315BEFA-9FE6-415A-B780-7ABF90587F9A}"/>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would you do?</a:t>
            </a:r>
          </a:p>
        </p:txBody>
      </p:sp>
      <p:sp>
        <p:nvSpPr>
          <p:cNvPr id="6" name="Pentagon 20">
            <a:extLst>
              <a:ext uri="{FF2B5EF4-FFF2-40B4-BE49-F238E27FC236}">
                <a16:creationId xmlns:a16="http://schemas.microsoft.com/office/drawing/2014/main" id="{030054E6-EF4B-4418-92CD-C5CEF75AD86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883C4431-613E-4071-B567-20D0002F7DB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6796" y="181055"/>
            <a:ext cx="597300" cy="597300"/>
          </a:xfrm>
          <a:prstGeom prst="rect">
            <a:avLst/>
          </a:prstGeom>
        </p:spPr>
      </p:pic>
      <p:pic>
        <p:nvPicPr>
          <p:cNvPr id="9" name="Picture 8" descr="Graphical user interface&#10;&#10;Description automatically generated">
            <a:extLst>
              <a:ext uri="{FF2B5EF4-FFF2-40B4-BE49-F238E27FC236}">
                <a16:creationId xmlns:a16="http://schemas.microsoft.com/office/drawing/2014/main" id="{9EAD106E-DFB5-4999-BFFE-1A5C8CA224EE}"/>
              </a:ext>
            </a:extLst>
          </p:cNvPr>
          <p:cNvPicPr>
            <a:picLocks noChangeAspect="1"/>
          </p:cNvPicPr>
          <p:nvPr/>
        </p:nvPicPr>
        <p:blipFill rotWithShape="1">
          <a:blip r:embed="rId6"/>
          <a:srcRect l="14849" t="15003" r="15314" b="15390"/>
          <a:stretch/>
        </p:blipFill>
        <p:spPr>
          <a:xfrm>
            <a:off x="3317809" y="1271751"/>
            <a:ext cx="5538950" cy="4140412"/>
          </a:xfrm>
          <a:prstGeom prst="rect">
            <a:avLst/>
          </a:prstGeom>
        </p:spPr>
      </p:pic>
      <p:sp>
        <p:nvSpPr>
          <p:cNvPr id="13" name="Rectangle: Rounded Corners 12">
            <a:extLst>
              <a:ext uri="{FF2B5EF4-FFF2-40B4-BE49-F238E27FC236}">
                <a16:creationId xmlns:a16="http://schemas.microsoft.com/office/drawing/2014/main" id="{B480E0BE-1B3A-45CC-8D28-FF480E282F32}"/>
              </a:ext>
            </a:extLst>
          </p:cNvPr>
          <p:cNvSpPr/>
          <p:nvPr/>
        </p:nvSpPr>
        <p:spPr>
          <a:xfrm>
            <a:off x="287241" y="5580631"/>
            <a:ext cx="3792566" cy="94067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with your partner: what do you think she should do and why?</a:t>
            </a:r>
          </a:p>
        </p:txBody>
      </p:sp>
      <p:sp>
        <p:nvSpPr>
          <p:cNvPr id="14" name="Rectangle: Rounded Corners 33">
            <a:extLst>
              <a:ext uri="{FF2B5EF4-FFF2-40B4-BE49-F238E27FC236}">
                <a16:creationId xmlns:a16="http://schemas.microsoft.com/office/drawing/2014/main" id="{E70573D8-EEA4-46C9-B388-5237986D4E80}"/>
              </a:ext>
            </a:extLst>
          </p:cNvPr>
          <p:cNvSpPr/>
          <p:nvPr/>
        </p:nvSpPr>
        <p:spPr>
          <a:xfrm>
            <a:off x="3641836" y="1543801"/>
            <a:ext cx="2653861" cy="286407"/>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VotesforSchools Advice</a:t>
            </a:r>
          </a:p>
        </p:txBody>
      </p:sp>
      <p:sp>
        <p:nvSpPr>
          <p:cNvPr id="15" name="Rectangle: Rounded Corners 33">
            <a:extLst>
              <a:ext uri="{FF2B5EF4-FFF2-40B4-BE49-F238E27FC236}">
                <a16:creationId xmlns:a16="http://schemas.microsoft.com/office/drawing/2014/main" id="{2ED20F45-1227-4AD2-8E91-3C5B94C8868C}"/>
              </a:ext>
            </a:extLst>
          </p:cNvPr>
          <p:cNvSpPr/>
          <p:nvPr/>
        </p:nvSpPr>
        <p:spPr>
          <a:xfrm>
            <a:off x="3941376" y="1790792"/>
            <a:ext cx="2653861" cy="286407"/>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Was I wrong?</a:t>
            </a:r>
          </a:p>
        </p:txBody>
      </p:sp>
      <p:sp>
        <p:nvSpPr>
          <p:cNvPr id="19" name="Rectangle: Rounded Corners 33">
            <a:extLst>
              <a:ext uri="{FF2B5EF4-FFF2-40B4-BE49-F238E27FC236}">
                <a16:creationId xmlns:a16="http://schemas.microsoft.com/office/drawing/2014/main" id="{AF053338-8620-4298-9440-7EDE9578DA4F}"/>
              </a:ext>
            </a:extLst>
          </p:cNvPr>
          <p:cNvSpPr/>
          <p:nvPr/>
        </p:nvSpPr>
        <p:spPr>
          <a:xfrm>
            <a:off x="3209117" y="2153857"/>
            <a:ext cx="5681829" cy="2900391"/>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I have a YouTube channel and make videos showing my painting and artwork - it’s quite popular! </a:t>
            </a:r>
          </a:p>
          <a:p>
            <a:endParaRPr lang="en-GB" sz="1600" dirty="0">
              <a:solidFill>
                <a:schemeClr val="tx1"/>
              </a:solidFill>
              <a:latin typeface="Century Gothic" panose="020B0502020202020204" pitchFamily="34" charset="0"/>
              <a:ea typeface="Century Gothic"/>
              <a:cs typeface="Century Gothic"/>
              <a:sym typeface="Century Gothic"/>
            </a:endParaRPr>
          </a:p>
          <a:p>
            <a:r>
              <a:rPr lang="en-GB" sz="1600" dirty="0">
                <a:solidFill>
                  <a:schemeClr val="tx1"/>
                </a:solidFill>
                <a:latin typeface="Century Gothic" panose="020B0502020202020204" pitchFamily="34" charset="0"/>
                <a:ea typeface="Century Gothic"/>
                <a:cs typeface="Century Gothic"/>
                <a:sym typeface="Century Gothic"/>
              </a:rPr>
              <a:t>Last week I made a different video about me and my life, and I also talked about how it’s sometimes hard to live with my sister, who has a disability.</a:t>
            </a:r>
          </a:p>
          <a:p>
            <a:endParaRPr lang="en-GB" sz="1600" dirty="0">
              <a:solidFill>
                <a:schemeClr val="tx1"/>
              </a:solidFill>
              <a:latin typeface="Century Gothic" panose="020B0502020202020204" pitchFamily="34" charset="0"/>
              <a:ea typeface="Century Gothic"/>
              <a:cs typeface="Century Gothic"/>
              <a:sym typeface="Century Gothic"/>
            </a:endParaRPr>
          </a:p>
          <a:p>
            <a:r>
              <a:rPr lang="en-GB" sz="1600" dirty="0">
                <a:solidFill>
                  <a:schemeClr val="tx1"/>
                </a:solidFill>
                <a:latin typeface="Century Gothic" panose="020B0502020202020204" pitchFamily="34" charset="0"/>
                <a:ea typeface="Century Gothic"/>
                <a:cs typeface="Century Gothic"/>
                <a:sym typeface="Century Gothic"/>
              </a:rPr>
              <a:t>I was only trying to be honest, but lots of commenters have said that it wasn’t fair to talk about my sister’s life online. Should I take the video down? I didn’t mean any harm.</a:t>
            </a:r>
          </a:p>
        </p:txBody>
      </p:sp>
      <p:sp>
        <p:nvSpPr>
          <p:cNvPr id="12" name="Rectangle: Rounded Corners 11">
            <a:extLst>
              <a:ext uri="{FF2B5EF4-FFF2-40B4-BE49-F238E27FC236}">
                <a16:creationId xmlns:a16="http://schemas.microsoft.com/office/drawing/2014/main" id="{46741D7E-FD6D-411B-A2A3-4E68CDF1EB7C}"/>
              </a:ext>
            </a:extLst>
          </p:cNvPr>
          <p:cNvSpPr/>
          <p:nvPr/>
        </p:nvSpPr>
        <p:spPr>
          <a:xfrm>
            <a:off x="4319752" y="5586248"/>
            <a:ext cx="4537007" cy="940675"/>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Century Gothic" panose="020B0502020202020204" pitchFamily="34" charset="0"/>
              </a:rPr>
              <a:t>Challenge:</a:t>
            </a:r>
          </a:p>
          <a:p>
            <a:pPr algn="ctr"/>
            <a:r>
              <a:rPr lang="en-GB" sz="1600" dirty="0">
                <a:solidFill>
                  <a:schemeClr val="bg1"/>
                </a:solidFill>
                <a:latin typeface="Century Gothic" panose="020B0502020202020204" pitchFamily="34" charset="0"/>
              </a:rPr>
              <a:t>How would you feel if you were the other sister in this scenario?</a:t>
            </a:r>
          </a:p>
        </p:txBody>
      </p:sp>
    </p:spTree>
    <p:extLst>
      <p:ext uri="{BB962C8B-B14F-4D97-AF65-F5344CB8AC3E}">
        <p14:creationId xmlns:p14="http://schemas.microsoft.com/office/powerpoint/2010/main" val="260096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person&#10;&#10;Description automatically generated">
            <a:extLst>
              <a:ext uri="{FF2B5EF4-FFF2-40B4-BE49-F238E27FC236}">
                <a16:creationId xmlns:a16="http://schemas.microsoft.com/office/drawing/2014/main" id="{A3792B0D-979A-4FF3-9841-9446D3CC05A6}"/>
              </a:ext>
            </a:extLst>
          </p:cNvPr>
          <p:cNvPicPr>
            <a:picLocks noChangeAspect="1"/>
          </p:cNvPicPr>
          <p:nvPr/>
        </p:nvPicPr>
        <p:blipFill rotWithShape="1">
          <a:blip r:embed="rId3"/>
          <a:srcRect t="6776"/>
          <a:stretch/>
        </p:blipFill>
        <p:spPr>
          <a:xfrm flipH="1">
            <a:off x="5527386" y="1271751"/>
            <a:ext cx="3329372" cy="4655697"/>
          </a:xfrm>
          <a:prstGeom prst="rect">
            <a:avLst/>
          </a:prstGeom>
        </p:spPr>
      </p:pic>
      <p:pic>
        <p:nvPicPr>
          <p:cNvPr id="7" name="Picture 6" descr="Graphical user interface&#10;&#10;Description automatically generated">
            <a:extLst>
              <a:ext uri="{FF2B5EF4-FFF2-40B4-BE49-F238E27FC236}">
                <a16:creationId xmlns:a16="http://schemas.microsoft.com/office/drawing/2014/main" id="{8D280893-EFD4-4ECA-A8AE-E609AD37BCE0}"/>
              </a:ext>
            </a:extLst>
          </p:cNvPr>
          <p:cNvPicPr>
            <a:picLocks noChangeAspect="1"/>
          </p:cNvPicPr>
          <p:nvPr/>
        </p:nvPicPr>
        <p:blipFill rotWithShape="1">
          <a:blip r:embed="rId4"/>
          <a:srcRect l="14849" t="15003" r="15314" b="15390"/>
          <a:stretch/>
        </p:blipFill>
        <p:spPr>
          <a:xfrm>
            <a:off x="287241" y="1271751"/>
            <a:ext cx="5538950" cy="4140412"/>
          </a:xfrm>
          <a:prstGeom prst="rect">
            <a:avLst/>
          </a:prstGeom>
        </p:spPr>
      </p:pic>
      <p:sp>
        <p:nvSpPr>
          <p:cNvPr id="3" name="Rectangle: Rounded Corners 33">
            <a:extLst>
              <a:ext uri="{FF2B5EF4-FFF2-40B4-BE49-F238E27FC236}">
                <a16:creationId xmlns:a16="http://schemas.microsoft.com/office/drawing/2014/main" id="{D7423825-E225-4407-BA18-0132EE7FFFA9}"/>
              </a:ext>
            </a:extLst>
          </p:cNvPr>
          <p:cNvSpPr/>
          <p:nvPr/>
        </p:nvSpPr>
        <p:spPr>
          <a:xfrm>
            <a:off x="287242" y="2081512"/>
            <a:ext cx="5538950" cy="2900391"/>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Hi VfS! </a:t>
            </a:r>
          </a:p>
          <a:p>
            <a:endParaRPr lang="en-GB" sz="1600" dirty="0">
              <a:solidFill>
                <a:schemeClr val="tx1"/>
              </a:solidFill>
              <a:latin typeface="Century Gothic" panose="020B0502020202020204" pitchFamily="34" charset="0"/>
              <a:ea typeface="Century Gothic"/>
              <a:cs typeface="Century Gothic"/>
              <a:sym typeface="Century Gothic"/>
            </a:endParaRPr>
          </a:p>
          <a:p>
            <a:r>
              <a:rPr lang="en-GB" sz="1600" dirty="0">
                <a:solidFill>
                  <a:schemeClr val="tx1"/>
                </a:solidFill>
                <a:latin typeface="Century Gothic" panose="020B0502020202020204" pitchFamily="34" charset="0"/>
                <a:ea typeface="Century Gothic"/>
                <a:cs typeface="Century Gothic"/>
                <a:sym typeface="Century Gothic"/>
              </a:rPr>
              <a:t>Last week I was told I had ADHD. The doctor tried to explain it to me, but I didn’t really get it so I went online and tried searching for some videos. All the videos were rubbish though!</a:t>
            </a:r>
          </a:p>
          <a:p>
            <a:endParaRPr lang="en-GB" sz="1600" dirty="0">
              <a:solidFill>
                <a:schemeClr val="tx1"/>
              </a:solidFill>
              <a:latin typeface="Century Gothic" panose="020B0502020202020204" pitchFamily="34" charset="0"/>
              <a:ea typeface="Century Gothic"/>
              <a:cs typeface="Century Gothic"/>
              <a:sym typeface="Century Gothic"/>
            </a:endParaRPr>
          </a:p>
          <a:p>
            <a:r>
              <a:rPr lang="en-GB" sz="1600" dirty="0">
                <a:solidFill>
                  <a:schemeClr val="tx1"/>
                </a:solidFill>
                <a:latin typeface="Century Gothic" panose="020B0502020202020204" pitchFamily="34" charset="0"/>
                <a:ea typeface="Century Gothic"/>
                <a:cs typeface="Century Gothic"/>
                <a:sym typeface="Century Gothic"/>
              </a:rPr>
              <a:t>Most of them were either silly, rude or just not relatable. How else can I find out more about ADHD?</a:t>
            </a:r>
          </a:p>
          <a:p>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10" name="Rectangle: Rounded Corners 33">
            <a:extLst>
              <a:ext uri="{FF2B5EF4-FFF2-40B4-BE49-F238E27FC236}">
                <a16:creationId xmlns:a16="http://schemas.microsoft.com/office/drawing/2014/main" id="{604C6373-A780-414A-BDEB-F9B198E3ECE9}"/>
              </a:ext>
            </a:extLst>
          </p:cNvPr>
          <p:cNvSpPr/>
          <p:nvPr/>
        </p:nvSpPr>
        <p:spPr>
          <a:xfrm>
            <a:off x="677919" y="1512269"/>
            <a:ext cx="2653861" cy="286407"/>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VotesforSchools Advice</a:t>
            </a:r>
          </a:p>
        </p:txBody>
      </p:sp>
      <p:sp>
        <p:nvSpPr>
          <p:cNvPr id="11" name="Rectangle: Rounded Corners 33">
            <a:extLst>
              <a:ext uri="{FF2B5EF4-FFF2-40B4-BE49-F238E27FC236}">
                <a16:creationId xmlns:a16="http://schemas.microsoft.com/office/drawing/2014/main" id="{0A2233C9-E677-480E-A1D9-E5691351A886}"/>
              </a:ext>
            </a:extLst>
          </p:cNvPr>
          <p:cNvSpPr/>
          <p:nvPr/>
        </p:nvSpPr>
        <p:spPr>
          <a:xfrm>
            <a:off x="903891" y="1795105"/>
            <a:ext cx="2653861" cy="286407"/>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dirty="0">
                <a:solidFill>
                  <a:schemeClr val="tx1"/>
                </a:solidFill>
                <a:latin typeface="Century Gothic" panose="020B0502020202020204" pitchFamily="34" charset="0"/>
                <a:ea typeface="Century Gothic"/>
                <a:cs typeface="Century Gothic"/>
                <a:sym typeface="Century Gothic"/>
              </a:rPr>
              <a:t>Help!</a:t>
            </a:r>
          </a:p>
        </p:txBody>
      </p:sp>
      <p:sp>
        <p:nvSpPr>
          <p:cNvPr id="13" name="Rectangle: Rounded Corners 12">
            <a:extLst>
              <a:ext uri="{FF2B5EF4-FFF2-40B4-BE49-F238E27FC236}">
                <a16:creationId xmlns:a16="http://schemas.microsoft.com/office/drawing/2014/main" id="{2A96FFF7-71AF-48EE-98C0-F87AF7737C61}"/>
              </a:ext>
            </a:extLst>
          </p:cNvPr>
          <p:cNvSpPr/>
          <p:nvPr/>
        </p:nvSpPr>
        <p:spPr>
          <a:xfrm>
            <a:off x="4319752" y="5586248"/>
            <a:ext cx="4537007" cy="940675"/>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Century Gothic" panose="020B0502020202020204" pitchFamily="34" charset="0"/>
              </a:rPr>
              <a:t>Challenge:</a:t>
            </a:r>
          </a:p>
          <a:p>
            <a:pPr algn="ctr"/>
            <a:r>
              <a:rPr lang="en-GB" sz="1600" dirty="0">
                <a:solidFill>
                  <a:schemeClr val="bg1"/>
                </a:solidFill>
                <a:latin typeface="Century Gothic" panose="020B0502020202020204" pitchFamily="34" charset="0"/>
              </a:rPr>
              <a:t>What does he need to be careful of, when researching something online?</a:t>
            </a:r>
          </a:p>
        </p:txBody>
      </p:sp>
      <p:sp>
        <p:nvSpPr>
          <p:cNvPr id="14" name="Rectangle: Rounded Corners 13">
            <a:extLst>
              <a:ext uri="{FF2B5EF4-FFF2-40B4-BE49-F238E27FC236}">
                <a16:creationId xmlns:a16="http://schemas.microsoft.com/office/drawing/2014/main" id="{E50EB902-FC14-4CE7-B0FF-32FC02A1E1A4}"/>
              </a:ext>
            </a:extLst>
          </p:cNvPr>
          <p:cNvSpPr/>
          <p:nvPr/>
        </p:nvSpPr>
        <p:spPr>
          <a:xfrm>
            <a:off x="287241" y="5580631"/>
            <a:ext cx="3792566" cy="94067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with your partner: what do you think he should do and why?</a:t>
            </a:r>
          </a:p>
        </p:txBody>
      </p:sp>
      <p:sp>
        <p:nvSpPr>
          <p:cNvPr id="15" name="Shape 114">
            <a:extLst>
              <a:ext uri="{FF2B5EF4-FFF2-40B4-BE49-F238E27FC236}">
                <a16:creationId xmlns:a16="http://schemas.microsoft.com/office/drawing/2014/main" id="{4173D9D3-DA2A-41B9-97D2-211A67F00757}"/>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would you do?</a:t>
            </a:r>
          </a:p>
        </p:txBody>
      </p:sp>
      <p:sp>
        <p:nvSpPr>
          <p:cNvPr id="16" name="Pentagon 20">
            <a:extLst>
              <a:ext uri="{FF2B5EF4-FFF2-40B4-BE49-F238E27FC236}">
                <a16:creationId xmlns:a16="http://schemas.microsoft.com/office/drawing/2014/main" id="{9BE6F23F-9FFD-4C69-9799-A2BCC2ADF5E2}"/>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7" name="Graphic 16" descr="Thought bubble">
            <a:extLst>
              <a:ext uri="{FF2B5EF4-FFF2-40B4-BE49-F238E27FC236}">
                <a16:creationId xmlns:a16="http://schemas.microsoft.com/office/drawing/2014/main" id="{EE8FDC0A-52DE-4893-AC89-A8BF88617CB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796" y="181055"/>
            <a:ext cx="597300" cy="597300"/>
          </a:xfrm>
          <a:prstGeom prst="rect">
            <a:avLst/>
          </a:prstGeom>
        </p:spPr>
      </p:pic>
    </p:spTree>
    <p:extLst>
      <p:ext uri="{BB962C8B-B14F-4D97-AF65-F5344CB8AC3E}">
        <p14:creationId xmlns:p14="http://schemas.microsoft.com/office/powerpoint/2010/main" val="4228491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259198" y="1392443"/>
            <a:ext cx="1736978" cy="1103776"/>
          </a:xfrm>
        </p:spPr>
        <p:txBody>
          <a:bodyPr/>
          <a:lstStyle/>
          <a:p>
            <a:r>
              <a:rPr lang="en-GB" dirty="0"/>
              <a:t>Starter: </a:t>
            </a:r>
            <a:r>
              <a:rPr lang="en-GB" sz="1600" dirty="0">
                <a:latin typeface="Century Gothic" panose="020B0502020202020204" pitchFamily="34" charset="0"/>
                <a:ea typeface="Lato"/>
                <a:cs typeface="Lato"/>
                <a:sym typeface="Lato"/>
              </a:rPr>
              <a:t>What do they have in common?</a:t>
            </a:r>
            <a:endParaRPr lang="en-GB" dirty="0"/>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6313070" y="1608495"/>
            <a:ext cx="2154879" cy="1103776"/>
          </a:xfrm>
          <a:solidFill>
            <a:schemeClr val="bg1"/>
          </a:solidFill>
        </p:spPr>
        <p:txBody>
          <a:bodyPr/>
          <a:lstStyle/>
          <a:p>
            <a:r>
              <a:rPr lang="en-GB" dirty="0"/>
              <a:t>Why are we talking about this?</a:t>
            </a:r>
          </a:p>
        </p:txBody>
      </p:sp>
      <p:sp>
        <p:nvSpPr>
          <p:cNvPr id="15" name="Text Placeholder 4">
            <a:extLst>
              <a:ext uri="{FF2B5EF4-FFF2-40B4-BE49-F238E27FC236}">
                <a16:creationId xmlns:a16="http://schemas.microsoft.com/office/drawing/2014/main" id="{E39EA3E9-7344-4ACE-93DB-EC7455ECAE42}"/>
              </a:ext>
            </a:extLst>
          </p:cNvPr>
          <p:cNvSpPr txBox="1">
            <a:spLocks/>
          </p:cNvSpPr>
          <p:nvPr/>
        </p:nvSpPr>
        <p:spPr>
          <a:xfrm>
            <a:off x="5699491" y="5527965"/>
            <a:ext cx="1736883" cy="1103776"/>
          </a:xfrm>
          <a:prstGeom prst="roundRect">
            <a:avLst/>
          </a:prstGeom>
          <a:solidFill>
            <a:schemeClr val="accent5"/>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Vote!</a:t>
            </a:r>
          </a:p>
        </p:txBody>
      </p:sp>
      <p:sp>
        <p:nvSpPr>
          <p:cNvPr id="16" name="Text Placeholder 4">
            <a:extLst>
              <a:ext uri="{FF2B5EF4-FFF2-40B4-BE49-F238E27FC236}">
                <a16:creationId xmlns:a16="http://schemas.microsoft.com/office/drawing/2014/main" id="{2D7D92B0-7F54-4A4D-8EFC-D780631A2F8D}"/>
              </a:ext>
            </a:extLst>
          </p:cNvPr>
          <p:cNvSpPr txBox="1">
            <a:spLocks/>
          </p:cNvSpPr>
          <p:nvPr/>
        </p:nvSpPr>
        <p:spPr>
          <a:xfrm>
            <a:off x="1030659" y="3554694"/>
            <a:ext cx="1736883" cy="1103776"/>
          </a:xfrm>
          <a:prstGeom prst="roundRect">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True or false?</a:t>
            </a:r>
          </a:p>
        </p:txBody>
      </p:sp>
      <p:sp>
        <p:nvSpPr>
          <p:cNvPr id="23" name="Text Placeholder 11">
            <a:extLst>
              <a:ext uri="{FF2B5EF4-FFF2-40B4-BE49-F238E27FC236}">
                <a16:creationId xmlns:a16="http://schemas.microsoft.com/office/drawing/2014/main" id="{4AFF8987-9D1D-4B19-97C8-7D21B89D29A7}"/>
              </a:ext>
            </a:extLst>
          </p:cNvPr>
          <p:cNvSpPr txBox="1">
            <a:spLocks/>
          </p:cNvSpPr>
          <p:nvPr/>
        </p:nvSpPr>
        <p:spPr>
          <a:xfrm>
            <a:off x="2259198" y="5305079"/>
            <a:ext cx="2064731" cy="1144575"/>
          </a:xfrm>
          <a:prstGeom prst="ellipse">
            <a:avLst/>
          </a:prstGeom>
          <a:solidFill>
            <a:schemeClr val="bg1"/>
          </a:solidFill>
          <a:ln w="28575">
            <a:solidFill>
              <a:schemeClr val="tx2"/>
            </a:solidFill>
          </a:ln>
        </p:spPr>
        <p:txBody>
          <a:bodyPr anchor="ctr">
            <a:noAutofit/>
          </a:bodyPr>
          <a:lstStyle>
            <a:lvl1pPr marL="0" indent="0" algn="ctr" defTabSz="457200" rtl="0" eaLnBrk="1" latinLnBrk="0" hangingPunct="1">
              <a:spcBef>
                <a:spcPct val="20000"/>
              </a:spcBef>
              <a:buFont typeface="Arial"/>
              <a:buNone/>
              <a:defRPr sz="16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What would you do?</a:t>
            </a:r>
          </a:p>
        </p:txBody>
      </p:sp>
      <p:sp>
        <p:nvSpPr>
          <p:cNvPr id="7" name="Text Placeholder 6">
            <a:extLst>
              <a:ext uri="{FF2B5EF4-FFF2-40B4-BE49-F238E27FC236}">
                <a16:creationId xmlns:a16="http://schemas.microsoft.com/office/drawing/2014/main" id="{CC4BB213-EB0D-4E60-9987-AE473757691F}"/>
              </a:ext>
            </a:extLst>
          </p:cNvPr>
          <p:cNvSpPr>
            <a:spLocks noGrp="1"/>
          </p:cNvSpPr>
          <p:nvPr>
            <p:ph type="body" sz="quarter" idx="15"/>
          </p:nvPr>
        </p:nvSpPr>
        <p:spPr>
          <a:xfrm>
            <a:off x="4274538" y="3063020"/>
            <a:ext cx="1713600" cy="1108800"/>
          </a:xfrm>
        </p:spPr>
        <p:txBody>
          <a:bodyPr/>
          <a:lstStyle/>
          <a:p>
            <a:r>
              <a:rPr lang="en-GB" dirty="0"/>
              <a:t>Does it</a:t>
            </a:r>
          </a:p>
          <a:p>
            <a:r>
              <a:rPr lang="en-GB" dirty="0"/>
              <a:t>help?</a:t>
            </a:r>
          </a:p>
        </p:txBody>
      </p:sp>
      <p:pic>
        <p:nvPicPr>
          <p:cNvPr id="14" name="Picture 13">
            <a:extLst>
              <a:ext uri="{FF2B5EF4-FFF2-40B4-BE49-F238E27FC236}">
                <a16:creationId xmlns:a16="http://schemas.microsoft.com/office/drawing/2014/main" id="{8B11EC0C-5401-41B2-8D32-D10187A2E97C}"/>
              </a:ext>
            </a:extLst>
          </p:cNvPr>
          <p:cNvPicPr>
            <a:picLocks noChangeAspect="1"/>
          </p:cNvPicPr>
          <p:nvPr/>
        </p:nvPicPr>
        <p:blipFill>
          <a:blip r:embed="rId3"/>
          <a:stretch>
            <a:fillRect/>
          </a:stretch>
        </p:blipFill>
        <p:spPr>
          <a:xfrm>
            <a:off x="2362523" y="3142828"/>
            <a:ext cx="914400" cy="914400"/>
          </a:xfrm>
          <a:prstGeom prst="rect">
            <a:avLst/>
          </a:prstGeom>
        </p:spPr>
      </p:pic>
      <p:pic>
        <p:nvPicPr>
          <p:cNvPr id="20" name="Picture 19" descr="A picture containing drawing&#10;&#10;Description automatically generated">
            <a:extLst>
              <a:ext uri="{FF2B5EF4-FFF2-40B4-BE49-F238E27FC236}">
                <a16:creationId xmlns:a16="http://schemas.microsoft.com/office/drawing/2014/main" id="{8D642435-EBC3-46D1-B8D9-79FF6DCBD359}"/>
              </a:ext>
            </a:extLst>
          </p:cNvPr>
          <p:cNvPicPr>
            <a:picLocks noChangeAspect="1"/>
          </p:cNvPicPr>
          <p:nvPr/>
        </p:nvPicPr>
        <p:blipFill>
          <a:blip r:embed="rId4"/>
          <a:stretch>
            <a:fillRect/>
          </a:stretch>
        </p:blipFill>
        <p:spPr>
          <a:xfrm>
            <a:off x="3828934" y="1454435"/>
            <a:ext cx="914400" cy="914400"/>
          </a:xfrm>
          <a:prstGeom prst="rect">
            <a:avLst/>
          </a:prstGeom>
        </p:spPr>
      </p:pic>
      <p:pic>
        <p:nvPicPr>
          <p:cNvPr id="25" name="Picture 24" descr="A picture containing drawing&#10;&#10;Description automatically generated">
            <a:extLst>
              <a:ext uri="{FF2B5EF4-FFF2-40B4-BE49-F238E27FC236}">
                <a16:creationId xmlns:a16="http://schemas.microsoft.com/office/drawing/2014/main" id="{AA063EB6-4692-4A15-A8F9-A080F3DCCD75}"/>
              </a:ext>
            </a:extLst>
          </p:cNvPr>
          <p:cNvPicPr>
            <a:picLocks noChangeAspect="1"/>
          </p:cNvPicPr>
          <p:nvPr/>
        </p:nvPicPr>
        <p:blipFill>
          <a:blip r:embed="rId5"/>
          <a:stretch>
            <a:fillRect/>
          </a:stretch>
        </p:blipFill>
        <p:spPr>
          <a:xfrm>
            <a:off x="3996176" y="5320572"/>
            <a:ext cx="914400" cy="914400"/>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DC4B7E71-C0D1-4CEB-BE49-75DDD2805032}"/>
              </a:ext>
            </a:extLst>
          </p:cNvPr>
          <p:cNvPicPr>
            <a:picLocks noChangeAspect="1"/>
          </p:cNvPicPr>
          <p:nvPr/>
        </p:nvPicPr>
        <p:blipFill>
          <a:blip r:embed="rId6"/>
          <a:stretch>
            <a:fillRect/>
          </a:stretch>
        </p:blipFill>
        <p:spPr>
          <a:xfrm>
            <a:off x="5736535" y="2975926"/>
            <a:ext cx="914400" cy="914400"/>
          </a:xfrm>
          <a:prstGeom prst="rect">
            <a:avLst/>
          </a:prstGeom>
        </p:spPr>
      </p:pic>
      <p:pic>
        <p:nvPicPr>
          <p:cNvPr id="30" name="Picture 29" descr="A close up of a sign&#10;&#10;Description automatically generated">
            <a:extLst>
              <a:ext uri="{FF2B5EF4-FFF2-40B4-BE49-F238E27FC236}">
                <a16:creationId xmlns:a16="http://schemas.microsoft.com/office/drawing/2014/main" id="{EAA67F7D-D6CF-49E3-904A-20CBF20B5E88}"/>
              </a:ext>
            </a:extLst>
          </p:cNvPr>
          <p:cNvPicPr>
            <a:picLocks noChangeAspect="1"/>
          </p:cNvPicPr>
          <p:nvPr/>
        </p:nvPicPr>
        <p:blipFill>
          <a:blip r:embed="rId7"/>
          <a:stretch>
            <a:fillRect/>
          </a:stretch>
        </p:blipFill>
        <p:spPr>
          <a:xfrm>
            <a:off x="8021519" y="1780032"/>
            <a:ext cx="914400" cy="9144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B8357424-EF69-4912-AEC5-B72BDC6FB051}"/>
              </a:ext>
            </a:extLst>
          </p:cNvPr>
          <p:cNvPicPr>
            <a:picLocks noChangeAspect="1"/>
          </p:cNvPicPr>
          <p:nvPr/>
        </p:nvPicPr>
        <p:blipFill>
          <a:blip r:embed="rId8"/>
          <a:stretch>
            <a:fillRect/>
          </a:stretch>
        </p:blipFill>
        <p:spPr>
          <a:xfrm>
            <a:off x="6434441" y="4850252"/>
            <a:ext cx="914400" cy="914400"/>
          </a:xfrm>
          <a:prstGeom prst="rect">
            <a:avLst/>
          </a:prstGeom>
        </p:spPr>
      </p:pic>
    </p:spTree>
    <p:extLst>
      <p:ext uri="{BB962C8B-B14F-4D97-AF65-F5344CB8AC3E}">
        <p14:creationId xmlns:p14="http://schemas.microsoft.com/office/powerpoint/2010/main" val="40624211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06B3EEA7-7325-40C3-84AA-B14F60BDE623}"/>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67798" y="3771385"/>
            <a:ext cx="2996783" cy="2879859"/>
          </a:xfrm>
          <a:prstGeom prst="rect">
            <a:avLst/>
          </a:prstGeom>
        </p:spPr>
      </p:pic>
      <p:sp>
        <p:nvSpPr>
          <p:cNvPr id="3" name="Rectangle: Rounded Corners 18">
            <a:extLst>
              <a:ext uri="{FF2B5EF4-FFF2-40B4-BE49-F238E27FC236}">
                <a16:creationId xmlns:a16="http://schemas.microsoft.com/office/drawing/2014/main" id="{4DF8A571-B87B-45A5-9EE5-CE64FB6FEB70}"/>
              </a:ext>
            </a:extLst>
          </p:cNvPr>
          <p:cNvSpPr/>
          <p:nvPr/>
        </p:nvSpPr>
        <p:spPr>
          <a:xfrm>
            <a:off x="3850640" y="3881120"/>
            <a:ext cx="4708376" cy="263879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600" b="1" dirty="0">
                <a:solidFill>
                  <a:schemeClr val="tx1"/>
                </a:solidFill>
                <a:ea typeface="Lato" panose="020F0502020204030203" pitchFamily="34" charset="0"/>
                <a:cs typeface="Century Gothic"/>
              </a:rPr>
              <a:t>Career Spotlight:</a:t>
            </a:r>
          </a:p>
          <a:p>
            <a:pPr algn="ctr">
              <a:defRPr/>
            </a:pPr>
            <a:r>
              <a:rPr lang="en-GB" sz="1600" b="1" dirty="0">
                <a:solidFill>
                  <a:schemeClr val="tx1"/>
                </a:solidFill>
                <a:ea typeface="Lato" panose="020F0502020204030203" pitchFamily="34" charset="0"/>
                <a:cs typeface="Century Gothic"/>
              </a:rPr>
              <a:t>  </a:t>
            </a:r>
          </a:p>
          <a:p>
            <a:pPr algn="ctr">
              <a:defRPr/>
            </a:pPr>
            <a:r>
              <a:rPr lang="en-GB" sz="1600" dirty="0">
                <a:solidFill>
                  <a:schemeClr val="tx1"/>
                </a:solidFill>
                <a:latin typeface="Century Gothic" panose="020B0502020202020204" pitchFamily="34" charset="0"/>
                <a:ea typeface="Lato" panose="020F0502020204030203" pitchFamily="34" charset="0"/>
                <a:cs typeface="Century Gothic"/>
              </a:rPr>
              <a:t>This is </a:t>
            </a:r>
            <a:r>
              <a:rPr lang="en-GB" sz="1600" b="1" dirty="0">
                <a:solidFill>
                  <a:schemeClr val="tx1"/>
                </a:solidFill>
                <a:latin typeface="Century Gothic" panose="020B0502020202020204" pitchFamily="34" charset="0"/>
                <a:ea typeface="Lato" panose="020F0502020204030203" pitchFamily="34" charset="0"/>
                <a:cs typeface="Century Gothic"/>
              </a:rPr>
              <a:t>Gina. </a:t>
            </a:r>
            <a:r>
              <a:rPr lang="en-GB" sz="1600" dirty="0">
                <a:solidFill>
                  <a:schemeClr val="tx1"/>
                </a:solidFill>
                <a:latin typeface="Century Gothic" panose="020B0502020202020204" pitchFamily="34" charset="0"/>
                <a:ea typeface="Lato" panose="020F0502020204030203" pitchFamily="34" charset="0"/>
                <a:cs typeface="Century Gothic"/>
              </a:rPr>
              <a:t>She works for a </a:t>
            </a:r>
            <a:r>
              <a:rPr lang="en-GB" sz="1600" b="1" dirty="0">
                <a:solidFill>
                  <a:schemeClr val="tx1"/>
                </a:solidFill>
                <a:latin typeface="Century Gothic" panose="020B0502020202020204" pitchFamily="34" charset="0"/>
                <a:ea typeface="Lato" panose="020F0502020204030203" pitchFamily="34" charset="0"/>
                <a:cs typeface="Century Gothic"/>
              </a:rPr>
              <a:t>charity helping people with disabilities find jobs they’ll love.</a:t>
            </a:r>
          </a:p>
          <a:p>
            <a:pPr algn="ctr">
              <a:defRPr/>
            </a:pPr>
            <a:endParaRPr lang="en-GB" sz="1600" b="1" dirty="0">
              <a:solidFill>
                <a:schemeClr val="tx1"/>
              </a:solidFill>
              <a:latin typeface="Century Gothic" panose="020B0502020202020204" pitchFamily="34" charset="0"/>
              <a:ea typeface="Lato" panose="020F0502020204030203" pitchFamily="34" charset="0"/>
              <a:cs typeface="Century Gothic"/>
            </a:endParaRPr>
          </a:p>
          <a:p>
            <a:pPr algn="ctr">
              <a:defRPr/>
            </a:pPr>
            <a:r>
              <a:rPr lang="en-GB" sz="1600" dirty="0">
                <a:solidFill>
                  <a:schemeClr val="tx1"/>
                </a:solidFill>
                <a:latin typeface="Century Gothic" panose="020B0502020202020204" pitchFamily="34" charset="0"/>
                <a:ea typeface="Lato" panose="020F0502020204030203" pitchFamily="34" charset="0"/>
                <a:cs typeface="Century Gothic"/>
              </a:rPr>
              <a:t>Click the </a:t>
            </a:r>
            <a:r>
              <a:rPr lang="en-GB" sz="1600" b="1" dirty="0">
                <a:solidFill>
                  <a:schemeClr val="tx1"/>
                </a:solidFill>
                <a:latin typeface="Century Gothic" panose="020B0502020202020204" pitchFamily="34" charset="0"/>
                <a:ea typeface="Lato" panose="020F0502020204030203" pitchFamily="34" charset="0"/>
                <a:cs typeface="Century Gothic"/>
              </a:rPr>
              <a:t>image</a:t>
            </a:r>
            <a:r>
              <a:rPr lang="en-GB" sz="1600" dirty="0">
                <a:solidFill>
                  <a:schemeClr val="tx1"/>
                </a:solidFill>
                <a:latin typeface="Century Gothic" panose="020B0502020202020204" pitchFamily="34" charset="0"/>
                <a:ea typeface="Lato" panose="020F0502020204030203" pitchFamily="34" charset="0"/>
                <a:cs typeface="Century Gothic"/>
              </a:rPr>
              <a:t> to watch a </a:t>
            </a:r>
            <a:r>
              <a:rPr lang="en-GB" sz="1600" b="1" dirty="0">
                <a:solidFill>
                  <a:schemeClr val="tx1"/>
                </a:solidFill>
                <a:latin typeface="Century Gothic" panose="020B0502020202020204" pitchFamily="34" charset="0"/>
                <a:ea typeface="Lato" panose="020F0502020204030203" pitchFamily="34" charset="0"/>
                <a:cs typeface="Century Gothic"/>
              </a:rPr>
              <a:t>video</a:t>
            </a:r>
            <a:r>
              <a:rPr lang="en-GB" sz="1600" dirty="0">
                <a:solidFill>
                  <a:schemeClr val="tx1"/>
                </a:solidFill>
                <a:latin typeface="Century Gothic" panose="020B0502020202020204" pitchFamily="34" charset="0"/>
                <a:ea typeface="Lato" panose="020F0502020204030203" pitchFamily="34" charset="0"/>
                <a:cs typeface="Century Gothic"/>
              </a:rPr>
              <a:t> made especially for you explaining how Gina started </a:t>
            </a:r>
            <a:r>
              <a:rPr lang="en-GB" sz="1600" b="1" dirty="0">
                <a:solidFill>
                  <a:schemeClr val="tx1"/>
                </a:solidFill>
                <a:latin typeface="Century Gothic" panose="020B0502020202020204" pitchFamily="34" charset="0"/>
                <a:ea typeface="Lato" panose="020F0502020204030203" pitchFamily="34" charset="0"/>
                <a:cs typeface="Century Gothic"/>
              </a:rPr>
              <a:t>working with people with disabilities</a:t>
            </a:r>
            <a:r>
              <a:rPr lang="en-GB" sz="1600" dirty="0">
                <a:solidFill>
                  <a:schemeClr val="tx1"/>
                </a:solidFill>
                <a:latin typeface="Century Gothic" panose="020B0502020202020204" pitchFamily="34" charset="0"/>
                <a:ea typeface="Lato" panose="020F0502020204030203" pitchFamily="34" charset="0"/>
                <a:cs typeface="Century Gothic"/>
              </a:rPr>
              <a:t>.</a:t>
            </a:r>
            <a:endParaRPr lang="en-GB" sz="1600" kern="0" dirty="0">
              <a:solidFill>
                <a:schemeClr val="tx1"/>
              </a:solidFill>
              <a:latin typeface="Century Gothic" panose="020B0502020202020204" pitchFamily="34" charset="0"/>
              <a:ea typeface="Lato" panose="020F0502020204030203" pitchFamily="34" charset="0"/>
              <a:cs typeface="Century Gothic"/>
              <a:sym typeface="Arial"/>
            </a:endParaRPr>
          </a:p>
        </p:txBody>
      </p:sp>
      <p:sp>
        <p:nvSpPr>
          <p:cNvPr id="4" name="Rectangle: Rounded Corners 33">
            <a:extLst>
              <a:ext uri="{FF2B5EF4-FFF2-40B4-BE49-F238E27FC236}">
                <a16:creationId xmlns:a16="http://schemas.microsoft.com/office/drawing/2014/main" id="{0302E9D1-BB71-4981-BDF6-568DCC2E5A6B}"/>
              </a:ext>
            </a:extLst>
          </p:cNvPr>
          <p:cNvSpPr/>
          <p:nvPr/>
        </p:nvSpPr>
        <p:spPr>
          <a:xfrm>
            <a:off x="275165" y="1668801"/>
            <a:ext cx="5391988" cy="17601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dirty="0">
                <a:solidFill>
                  <a:schemeClr val="tx1"/>
                </a:solidFill>
                <a:latin typeface="Century Gothic"/>
                <a:ea typeface="Century Gothic"/>
                <a:cs typeface="Century Gothic"/>
                <a:sym typeface="Century Gothic"/>
              </a:rPr>
              <a:t>Would you like to </a:t>
            </a:r>
            <a:r>
              <a:rPr lang="en-GB" sz="1500" b="1" dirty="0">
                <a:solidFill>
                  <a:schemeClr val="tx1"/>
                </a:solidFill>
                <a:latin typeface="Century Gothic"/>
                <a:ea typeface="Century Gothic"/>
                <a:cs typeface="Century Gothic"/>
                <a:sym typeface="Century Gothic"/>
              </a:rPr>
              <a:t>learn more about the different types of disabilities that people live with?</a:t>
            </a:r>
            <a:r>
              <a:rPr lang="en-GB" sz="1500" dirty="0">
                <a:solidFill>
                  <a:schemeClr val="tx1"/>
                </a:solidFill>
                <a:latin typeface="Century Gothic"/>
                <a:ea typeface="Century Gothic"/>
                <a:cs typeface="Century Gothic"/>
                <a:sym typeface="Century Gothic"/>
              </a:rPr>
              <a:t> These videos could help! Created by the BBC specifically for </a:t>
            </a:r>
            <a:r>
              <a:rPr lang="en-GB" sz="1500" b="1" dirty="0">
                <a:solidFill>
                  <a:schemeClr val="tx1"/>
                </a:solidFill>
                <a:latin typeface="Century Gothic"/>
                <a:ea typeface="Century Gothic"/>
                <a:cs typeface="Century Gothic"/>
                <a:sym typeface="Century Gothic"/>
              </a:rPr>
              <a:t>KS2 children</a:t>
            </a:r>
            <a:r>
              <a:rPr lang="en-GB" sz="1500" dirty="0">
                <a:solidFill>
                  <a:schemeClr val="tx1"/>
                </a:solidFill>
                <a:latin typeface="Century Gothic"/>
                <a:ea typeface="Century Gothic"/>
                <a:cs typeface="Century Gothic"/>
                <a:sym typeface="Century Gothic"/>
              </a:rPr>
              <a:t>, these short films give you a chance to </a:t>
            </a:r>
            <a:r>
              <a:rPr lang="en-GB" sz="1500" b="1" dirty="0">
                <a:solidFill>
                  <a:schemeClr val="tx1"/>
                </a:solidFill>
                <a:latin typeface="Century Gothic"/>
                <a:ea typeface="Century Gothic"/>
                <a:cs typeface="Century Gothic"/>
                <a:sym typeface="Century Gothic"/>
              </a:rPr>
              <a:t>find out more about lots of different disabilities</a:t>
            </a:r>
            <a:r>
              <a:rPr lang="en-GB" sz="1500" dirty="0">
                <a:solidFill>
                  <a:schemeClr val="tx1"/>
                </a:solidFill>
                <a:latin typeface="Century Gothic"/>
                <a:ea typeface="Century Gothic"/>
                <a:cs typeface="Century Gothic"/>
                <a:sym typeface="Century Gothic"/>
              </a:rPr>
              <a:t>, including </a:t>
            </a:r>
            <a:r>
              <a:rPr lang="en-GB" sz="1500" b="1" dirty="0">
                <a:solidFill>
                  <a:schemeClr val="tx1"/>
                </a:solidFill>
                <a:latin typeface="Century Gothic"/>
                <a:ea typeface="Century Gothic"/>
                <a:cs typeface="Century Gothic"/>
                <a:sym typeface="Century Gothic"/>
              </a:rPr>
              <a:t>dyslexia</a:t>
            </a:r>
            <a:r>
              <a:rPr lang="en-GB" sz="1500" dirty="0">
                <a:solidFill>
                  <a:schemeClr val="tx1"/>
                </a:solidFill>
                <a:latin typeface="Century Gothic"/>
                <a:ea typeface="Century Gothic"/>
                <a:cs typeface="Century Gothic"/>
                <a:sym typeface="Century Gothic"/>
              </a:rPr>
              <a:t>, </a:t>
            </a:r>
            <a:r>
              <a:rPr lang="en-GB" sz="1500" b="1" dirty="0">
                <a:solidFill>
                  <a:schemeClr val="tx1"/>
                </a:solidFill>
                <a:latin typeface="Century Gothic"/>
                <a:ea typeface="Century Gothic"/>
                <a:cs typeface="Century Gothic"/>
                <a:sym typeface="Century Gothic"/>
              </a:rPr>
              <a:t>asthma</a:t>
            </a:r>
            <a:r>
              <a:rPr lang="en-GB" sz="1500" dirty="0">
                <a:solidFill>
                  <a:schemeClr val="tx1"/>
                </a:solidFill>
                <a:latin typeface="Century Gothic"/>
                <a:ea typeface="Century Gothic"/>
                <a:cs typeface="Century Gothic"/>
                <a:sym typeface="Century Gothic"/>
              </a:rPr>
              <a:t>, </a:t>
            </a:r>
            <a:r>
              <a:rPr lang="en-GB" sz="1500" b="1" dirty="0">
                <a:solidFill>
                  <a:schemeClr val="tx1"/>
                </a:solidFill>
                <a:latin typeface="Century Gothic"/>
                <a:ea typeface="Century Gothic"/>
                <a:cs typeface="Century Gothic"/>
                <a:sym typeface="Century Gothic"/>
              </a:rPr>
              <a:t>Cerebral palsy </a:t>
            </a:r>
            <a:r>
              <a:rPr lang="en-GB" sz="1500" dirty="0">
                <a:solidFill>
                  <a:schemeClr val="tx1"/>
                </a:solidFill>
                <a:latin typeface="Century Gothic"/>
                <a:ea typeface="Century Gothic"/>
                <a:cs typeface="Century Gothic"/>
                <a:sym typeface="Century Gothic"/>
              </a:rPr>
              <a:t>and </a:t>
            </a:r>
            <a:r>
              <a:rPr lang="en-GB" sz="1500" b="1" dirty="0">
                <a:solidFill>
                  <a:schemeClr val="tx1"/>
                </a:solidFill>
                <a:latin typeface="Century Gothic"/>
                <a:ea typeface="Century Gothic"/>
                <a:cs typeface="Century Gothic"/>
                <a:sym typeface="Century Gothic"/>
              </a:rPr>
              <a:t>Down’s Syndrome</a:t>
            </a:r>
            <a:r>
              <a:rPr lang="en-GB" sz="1500" dirty="0">
                <a:solidFill>
                  <a:schemeClr val="tx1"/>
                </a:solidFill>
                <a:latin typeface="Century Gothic"/>
                <a:ea typeface="Century Gothic"/>
                <a:cs typeface="Century Gothic"/>
                <a:sym typeface="Century Gothic"/>
              </a:rPr>
              <a:t>.</a:t>
            </a:r>
          </a:p>
        </p:txBody>
      </p:sp>
      <p:sp>
        <p:nvSpPr>
          <p:cNvPr id="5" name="Rectangle: Rounded Corners 33">
            <a:extLst>
              <a:ext uri="{FF2B5EF4-FFF2-40B4-BE49-F238E27FC236}">
                <a16:creationId xmlns:a16="http://schemas.microsoft.com/office/drawing/2014/main" id="{7113EECE-8CB2-4A83-81E2-9D0F2172B31E}"/>
              </a:ext>
            </a:extLst>
          </p:cNvPr>
          <p:cNvSpPr/>
          <p:nvPr/>
        </p:nvSpPr>
        <p:spPr>
          <a:xfrm>
            <a:off x="313696" y="1145915"/>
            <a:ext cx="4407752" cy="33235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US" sz="1500" b="1" dirty="0">
                <a:solidFill>
                  <a:schemeClr val="tx1"/>
                </a:solidFill>
                <a:latin typeface="Century Gothic"/>
                <a:ea typeface="Lato" panose="020F0502020204030203" pitchFamily="34" charset="0"/>
                <a:cs typeface="Century Gothic"/>
              </a:rPr>
              <a:t>Learn more: </a:t>
            </a:r>
            <a:r>
              <a:rPr lang="en-US" sz="1500" dirty="0">
                <a:solidFill>
                  <a:schemeClr val="tx1"/>
                </a:solidFill>
                <a:latin typeface="Century Gothic"/>
                <a:ea typeface="Lato" panose="020F0502020204030203" pitchFamily="34" charset="0"/>
                <a:cs typeface="Century Gothic"/>
              </a:rPr>
              <a:t>Same but different…</a:t>
            </a:r>
          </a:p>
        </p:txBody>
      </p:sp>
      <p:sp>
        <p:nvSpPr>
          <p:cNvPr id="6" name="Rectangle: Rounded Corners 18">
            <a:hlinkClick r:id="rId3"/>
            <a:extLst>
              <a:ext uri="{FF2B5EF4-FFF2-40B4-BE49-F238E27FC236}">
                <a16:creationId xmlns:a16="http://schemas.microsoft.com/office/drawing/2014/main" id="{E12E8F77-F3B5-42F0-B740-58803BCC814F}"/>
              </a:ext>
            </a:extLst>
          </p:cNvPr>
          <p:cNvSpPr/>
          <p:nvPr/>
        </p:nvSpPr>
        <p:spPr>
          <a:xfrm>
            <a:off x="2981000" y="3682464"/>
            <a:ext cx="696044" cy="55325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600" b="1" kern="0" dirty="0">
                <a:solidFill>
                  <a:srgbClr val="000000"/>
                </a:solidFill>
                <a:latin typeface="Century Gothic"/>
                <a:ea typeface="Lato" panose="020F0502020204030203" pitchFamily="34" charset="0"/>
                <a:cs typeface="Century Gothic"/>
                <a:sym typeface="Arial"/>
              </a:rPr>
              <a:t>0:00-4:18</a:t>
            </a:r>
          </a:p>
        </p:txBody>
      </p:sp>
      <p:sp>
        <p:nvSpPr>
          <p:cNvPr id="7" name="Rectangle 6">
            <a:extLst>
              <a:ext uri="{FF2B5EF4-FFF2-40B4-BE49-F238E27FC236}">
                <a16:creationId xmlns:a16="http://schemas.microsoft.com/office/drawing/2014/main" id="{4165155B-C84D-4482-93BD-31CF966C9BA9}"/>
              </a:ext>
            </a:extLst>
          </p:cNvPr>
          <p:cNvSpPr/>
          <p:nvPr/>
        </p:nvSpPr>
        <p:spPr>
          <a:xfrm>
            <a:off x="0" y="6651244"/>
            <a:ext cx="1931939" cy="215444"/>
          </a:xfrm>
          <a:prstGeom prst="rect">
            <a:avLst/>
          </a:prstGeom>
        </p:spPr>
        <p:txBody>
          <a:bodyPr wrap="none">
            <a:spAutoFit/>
          </a:bodyPr>
          <a:lstStyle/>
          <a:p>
            <a:r>
              <a:rPr lang="en-GB" sz="800" dirty="0">
                <a:latin typeface="+mj-lt"/>
                <a:hlinkClick r:id="rId3"/>
              </a:rPr>
              <a:t>https://safeshare.tv/x/1n_Hr7i70y4#</a:t>
            </a:r>
            <a:endParaRPr lang="en-GB" sz="800" dirty="0">
              <a:latin typeface="+mj-lt"/>
            </a:endParaRPr>
          </a:p>
        </p:txBody>
      </p:sp>
      <p:pic>
        <p:nvPicPr>
          <p:cNvPr id="1026" name="Picture 2" descr="BBC Teach | Crowcroft Park Primary School">
            <a:hlinkClick r:id="rId5"/>
            <a:extLst>
              <a:ext uri="{FF2B5EF4-FFF2-40B4-BE49-F238E27FC236}">
                <a16:creationId xmlns:a16="http://schemas.microsoft.com/office/drawing/2014/main" id="{1CA75232-8DE5-4A79-BFD3-216F1CE936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4345" y="1145915"/>
            <a:ext cx="2544671" cy="2544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7894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a:xfrm>
            <a:off x="412751" y="2140961"/>
            <a:ext cx="4176713" cy="3336176"/>
          </a:xfrm>
        </p:spPr>
        <p:txBody>
          <a:bodyPr>
            <a:normAutofit/>
          </a:bodyPr>
          <a:lstStyle/>
          <a:p>
            <a:r>
              <a:rPr lang="en-GB" dirty="0"/>
              <a:t>There are more and more people speaking out about disabilities, which makes them more visible.</a:t>
            </a:r>
          </a:p>
          <a:p>
            <a:r>
              <a:rPr lang="en-GB" dirty="0"/>
              <a:t>Sometimes, it’s easier to talk and learn about these things online rather than in person. </a:t>
            </a:r>
          </a:p>
          <a:p>
            <a:r>
              <a:rPr lang="en-GB" dirty="0"/>
              <a:t>Many celebrities are using their platform to share their experience of disabilities, which encourages others to do the same. </a:t>
            </a:r>
          </a:p>
          <a:p>
            <a:r>
              <a:rPr lang="en-GB" dirty="0"/>
              <a:t>… </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3343024"/>
          </a:xfrm>
        </p:spPr>
        <p:txBody>
          <a:bodyPr>
            <a:normAutofit/>
          </a:bodyPr>
          <a:lstStyle/>
          <a:p>
            <a:r>
              <a:rPr lang="en-GB" dirty="0"/>
              <a:t>Lots of people use social media to only present the “good stuff” and hide their imperfections. </a:t>
            </a:r>
          </a:p>
          <a:p>
            <a:r>
              <a:rPr lang="en-GB" dirty="0"/>
              <a:t>The internet can be a cruel place, so many wouldn’t be willing to share their disabilities online. </a:t>
            </a:r>
          </a:p>
          <a:p>
            <a:r>
              <a:rPr lang="en-GB" dirty="0"/>
              <a:t>It’s different for celebrities – real people with disabilities still aren’t that visible, and their stories might get lost in all the posts on social media. </a:t>
            </a:r>
          </a:p>
          <a:p>
            <a:r>
              <a:rPr lang="en-GB" dirty="0"/>
              <a:t>… </a:t>
            </a:r>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1283149" y="36576"/>
            <a:ext cx="6577702" cy="904838"/>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Does social media make it easier to talk about disabilities?</a:t>
            </a:r>
          </a:p>
        </p:txBody>
      </p:sp>
      <p:pic>
        <p:nvPicPr>
          <p:cNvPr id="7" name="Picture 6" descr="A close up of a sign&#10;&#10;Description automatically generated">
            <a:extLst>
              <a:ext uri="{FF2B5EF4-FFF2-40B4-BE49-F238E27FC236}">
                <a16:creationId xmlns:a16="http://schemas.microsoft.com/office/drawing/2014/main" id="{6196EC8D-C1A2-4521-B728-148AE1DD2C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pic>
        <p:nvPicPr>
          <p:cNvPr id="8" name="Picture 7" descr="A picture containing clock, drawing&#10;&#10;Description automatically generated">
            <a:extLst>
              <a:ext uri="{FF2B5EF4-FFF2-40B4-BE49-F238E27FC236}">
                <a16:creationId xmlns:a16="http://schemas.microsoft.com/office/drawing/2014/main" id="{ACF2FC34-E6F8-4AE4-93FE-8E95B2E0D8EF}"/>
              </a:ext>
            </a:extLst>
          </p:cNvPr>
          <p:cNvPicPr>
            <a:picLocks noChangeAspect="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a:ext>
            </a:extLst>
          </a:blip>
          <a:stretch>
            <a:fillRect/>
          </a:stretch>
        </p:blipFill>
        <p:spPr>
          <a:xfrm>
            <a:off x="238353" y="5616206"/>
            <a:ext cx="615315" cy="950606"/>
          </a:xfrm>
          <a:prstGeom prst="rect">
            <a:avLst/>
          </a:prstGeom>
        </p:spPr>
      </p:pic>
      <p:sp>
        <p:nvSpPr>
          <p:cNvPr id="9" name="Rectangle: Rounded Corners 8">
            <a:extLst>
              <a:ext uri="{FF2B5EF4-FFF2-40B4-BE49-F238E27FC236}">
                <a16:creationId xmlns:a16="http://schemas.microsoft.com/office/drawing/2014/main" id="{A1792B10-2E57-4C32-B013-892286C7CFAB}"/>
              </a:ext>
            </a:extLst>
          </p:cNvPr>
          <p:cNvSpPr/>
          <p:nvPr/>
        </p:nvSpPr>
        <p:spPr>
          <a:xfrm>
            <a:off x="1075718" y="5797389"/>
            <a:ext cx="7175916" cy="736372"/>
          </a:xfrm>
          <a:prstGeom prst="roundRect">
            <a:avLst/>
          </a:prstGeom>
          <a:solidFill>
            <a:schemeClr val="accent4"/>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We will be sharing your thoughts on this topic with I</a:t>
            </a:r>
            <a:r>
              <a:rPr lang="en-GB" sz="1400" b="1" dirty="0"/>
              <a:t>DPWD, the Royal National Institute for the Blind (RNIB), RNID (formerly Action on Hearing Loss), Diabetes UK, and </a:t>
            </a:r>
            <a:r>
              <a:rPr lang="en-GB" sz="1400" b="1" dirty="0" err="1"/>
              <a:t>YoungMinds</a:t>
            </a:r>
            <a:r>
              <a:rPr lang="en-GB" sz="1400" b="1" dirty="0"/>
              <a:t>.</a:t>
            </a:r>
            <a:endParaRPr lang="en-GB" sz="1400" b="1" dirty="0">
              <a:highlight>
                <a:srgbClr val="FFFF00"/>
              </a:highlight>
            </a:endParaRPr>
          </a:p>
        </p:txBody>
      </p:sp>
    </p:spTree>
    <p:extLst>
      <p:ext uri="{BB962C8B-B14F-4D97-AF65-F5344CB8AC3E}">
        <p14:creationId xmlns:p14="http://schemas.microsoft.com/office/powerpoint/2010/main" val="1277686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https://www.surveymonkey.co.uk/r/vfs-primary-ks2-IDPWD</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xmlns=""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extLst>
              <a:ext uri="{FF2B5EF4-FFF2-40B4-BE49-F238E27FC236}">
                <a16:creationId xmlns:a16="http://schemas.microsoft.com/office/drawing/2014/main" id="{D12FD32F-E757-477C-93E4-EE5E7AEA077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12941</TotalTime>
  <Words>3795</Words>
  <Application>Microsoft Office PowerPoint</Application>
  <PresentationFormat>On-screen Show (4:3)</PresentationFormat>
  <Paragraphs>417</Paragraphs>
  <Slides>31</Slides>
  <Notes>29</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Arial</vt:lpstr>
      <vt:lpstr>arial, sans-serif</vt:lpstr>
      <vt:lpstr>Calibri</vt:lpstr>
      <vt:lpstr>Century Gothic</vt:lpstr>
      <vt:lpstr>Lato</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ST-Jackson-JA</cp:lastModifiedBy>
  <cp:revision>2788</cp:revision>
  <dcterms:created xsi:type="dcterms:W3CDTF">2020-02-10T11:54:09Z</dcterms:created>
  <dcterms:modified xsi:type="dcterms:W3CDTF">2020-11-27T13:57:34Z</dcterms:modified>
</cp:coreProperties>
</file>