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5F7FB"/>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E38DF87C-68BF-401E-A9B6-9AEC5E4896FD}" type="datetimeFigureOut">
              <a:rPr lang="en-GB" smtClean="0"/>
              <a:t>11/01/2021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919460B-6D83-402B-9240-729DD10EE2AA}" type="slidenum">
              <a:rPr lang="en-GB" smtClean="0"/>
              <a:t>‹#›</a:t>
            </a:fld>
            <a:endParaRPr lang="en-GB"/>
          </a:p>
        </p:txBody>
      </p:sp>
    </p:spTree>
    <p:extLst>
      <p:ext uri="{BB962C8B-B14F-4D97-AF65-F5344CB8AC3E}">
        <p14:creationId xmlns:p14="http://schemas.microsoft.com/office/powerpoint/2010/main" val="20746218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38DF87C-68BF-401E-A9B6-9AEC5E4896FD}" type="datetimeFigureOut">
              <a:rPr lang="en-GB" smtClean="0"/>
              <a:t>11/01/2021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919460B-6D83-402B-9240-729DD10EE2AA}" type="slidenum">
              <a:rPr lang="en-GB" smtClean="0"/>
              <a:t>‹#›</a:t>
            </a:fld>
            <a:endParaRPr lang="en-GB"/>
          </a:p>
        </p:txBody>
      </p:sp>
    </p:spTree>
    <p:extLst>
      <p:ext uri="{BB962C8B-B14F-4D97-AF65-F5344CB8AC3E}">
        <p14:creationId xmlns:p14="http://schemas.microsoft.com/office/powerpoint/2010/main" val="10321470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38DF87C-68BF-401E-A9B6-9AEC5E4896FD}" type="datetimeFigureOut">
              <a:rPr lang="en-GB" smtClean="0"/>
              <a:t>11/01/2021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919460B-6D83-402B-9240-729DD10EE2AA}" type="slidenum">
              <a:rPr lang="en-GB" smtClean="0"/>
              <a:t>‹#›</a:t>
            </a:fld>
            <a:endParaRPr lang="en-GB"/>
          </a:p>
        </p:txBody>
      </p:sp>
    </p:spTree>
    <p:extLst>
      <p:ext uri="{BB962C8B-B14F-4D97-AF65-F5344CB8AC3E}">
        <p14:creationId xmlns:p14="http://schemas.microsoft.com/office/powerpoint/2010/main" val="40780444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E38DF87C-68BF-401E-A9B6-9AEC5E4896FD}" type="datetimeFigureOut">
              <a:rPr lang="en-GB" smtClean="0"/>
              <a:t>11/01/2021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919460B-6D83-402B-9240-729DD10EE2AA}" type="slidenum">
              <a:rPr lang="en-GB" smtClean="0"/>
              <a:t>‹#›</a:t>
            </a:fld>
            <a:endParaRPr lang="en-GB"/>
          </a:p>
        </p:txBody>
      </p:sp>
    </p:spTree>
    <p:extLst>
      <p:ext uri="{BB962C8B-B14F-4D97-AF65-F5344CB8AC3E}">
        <p14:creationId xmlns:p14="http://schemas.microsoft.com/office/powerpoint/2010/main" val="14833594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E38DF87C-68BF-401E-A9B6-9AEC5E4896FD}" type="datetimeFigureOut">
              <a:rPr lang="en-GB" smtClean="0"/>
              <a:t>11/01/2021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919460B-6D83-402B-9240-729DD10EE2AA}" type="slidenum">
              <a:rPr lang="en-GB" smtClean="0"/>
              <a:t>‹#›</a:t>
            </a:fld>
            <a:endParaRPr lang="en-GB"/>
          </a:p>
        </p:txBody>
      </p:sp>
    </p:spTree>
    <p:extLst>
      <p:ext uri="{BB962C8B-B14F-4D97-AF65-F5344CB8AC3E}">
        <p14:creationId xmlns:p14="http://schemas.microsoft.com/office/powerpoint/2010/main" val="14571439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E38DF87C-68BF-401E-A9B6-9AEC5E4896FD}" type="datetimeFigureOut">
              <a:rPr lang="en-GB" smtClean="0"/>
              <a:t>11/01/2021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919460B-6D83-402B-9240-729DD10EE2AA}" type="slidenum">
              <a:rPr lang="en-GB" smtClean="0"/>
              <a:t>‹#›</a:t>
            </a:fld>
            <a:endParaRPr lang="en-GB"/>
          </a:p>
        </p:txBody>
      </p:sp>
    </p:spTree>
    <p:extLst>
      <p:ext uri="{BB962C8B-B14F-4D97-AF65-F5344CB8AC3E}">
        <p14:creationId xmlns:p14="http://schemas.microsoft.com/office/powerpoint/2010/main" val="41499088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38DF87C-68BF-401E-A9B6-9AEC5E4896FD}" type="datetimeFigureOut">
              <a:rPr lang="en-GB" smtClean="0"/>
              <a:t>11/01/2021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919460B-6D83-402B-9240-729DD10EE2AA}" type="slidenum">
              <a:rPr lang="en-GB" smtClean="0"/>
              <a:t>‹#›</a:t>
            </a:fld>
            <a:endParaRPr lang="en-GB"/>
          </a:p>
        </p:txBody>
      </p:sp>
    </p:spTree>
    <p:extLst>
      <p:ext uri="{BB962C8B-B14F-4D97-AF65-F5344CB8AC3E}">
        <p14:creationId xmlns:p14="http://schemas.microsoft.com/office/powerpoint/2010/main" val="37533450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38DF87C-68BF-401E-A9B6-9AEC5E4896FD}" type="datetimeFigureOut">
              <a:rPr lang="en-GB" smtClean="0"/>
              <a:t>11/01/2021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919460B-6D83-402B-9240-729DD10EE2AA}" type="slidenum">
              <a:rPr lang="en-GB" smtClean="0"/>
              <a:t>‹#›</a:t>
            </a:fld>
            <a:endParaRPr lang="en-GB"/>
          </a:p>
        </p:txBody>
      </p:sp>
    </p:spTree>
    <p:extLst>
      <p:ext uri="{BB962C8B-B14F-4D97-AF65-F5344CB8AC3E}">
        <p14:creationId xmlns:p14="http://schemas.microsoft.com/office/powerpoint/2010/main" val="16562193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38DF87C-68BF-401E-A9B6-9AEC5E4896FD}" type="datetimeFigureOut">
              <a:rPr lang="en-GB" smtClean="0"/>
              <a:t>11/01/2021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919460B-6D83-402B-9240-729DD10EE2AA}" type="slidenum">
              <a:rPr lang="en-GB" smtClean="0"/>
              <a:t>‹#›</a:t>
            </a:fld>
            <a:endParaRPr lang="en-GB"/>
          </a:p>
        </p:txBody>
      </p:sp>
    </p:spTree>
    <p:extLst>
      <p:ext uri="{BB962C8B-B14F-4D97-AF65-F5344CB8AC3E}">
        <p14:creationId xmlns:p14="http://schemas.microsoft.com/office/powerpoint/2010/main" val="28649215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38DF87C-68BF-401E-A9B6-9AEC5E4896FD}" type="datetimeFigureOut">
              <a:rPr lang="en-GB" smtClean="0"/>
              <a:t>11/01/2021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919460B-6D83-402B-9240-729DD10EE2AA}" type="slidenum">
              <a:rPr lang="en-GB" smtClean="0"/>
              <a:t>‹#›</a:t>
            </a:fld>
            <a:endParaRPr lang="en-GB"/>
          </a:p>
        </p:txBody>
      </p:sp>
    </p:spTree>
    <p:extLst>
      <p:ext uri="{BB962C8B-B14F-4D97-AF65-F5344CB8AC3E}">
        <p14:creationId xmlns:p14="http://schemas.microsoft.com/office/powerpoint/2010/main" val="31390816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38DF87C-68BF-401E-A9B6-9AEC5E4896FD}" type="datetimeFigureOut">
              <a:rPr lang="en-GB" smtClean="0"/>
              <a:t>11/01/2021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919460B-6D83-402B-9240-729DD10EE2AA}" type="slidenum">
              <a:rPr lang="en-GB" smtClean="0"/>
              <a:t>‹#›</a:t>
            </a:fld>
            <a:endParaRPr lang="en-GB"/>
          </a:p>
        </p:txBody>
      </p:sp>
    </p:spTree>
    <p:extLst>
      <p:ext uri="{BB962C8B-B14F-4D97-AF65-F5344CB8AC3E}">
        <p14:creationId xmlns:p14="http://schemas.microsoft.com/office/powerpoint/2010/main" val="10757086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E5F7FB"/>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38DF87C-68BF-401E-A9B6-9AEC5E4896FD}" type="datetimeFigureOut">
              <a:rPr lang="en-GB" smtClean="0"/>
              <a:t>11/01/2021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919460B-6D83-402B-9240-729DD10EE2AA}" type="slidenum">
              <a:rPr lang="en-GB" smtClean="0"/>
              <a:t>‹#›</a:t>
            </a:fld>
            <a:endParaRPr lang="en-GB"/>
          </a:p>
        </p:txBody>
      </p:sp>
    </p:spTree>
    <p:extLst>
      <p:ext uri="{BB962C8B-B14F-4D97-AF65-F5344CB8AC3E}">
        <p14:creationId xmlns:p14="http://schemas.microsoft.com/office/powerpoint/2010/main" val="9742979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gif"/><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06569" y="787512"/>
            <a:ext cx="10981386" cy="2387600"/>
          </a:xfrm>
        </p:spPr>
        <p:txBody>
          <a:bodyPr>
            <a:normAutofit fontScale="90000"/>
          </a:bodyPr>
          <a:lstStyle/>
          <a:p>
            <a:r>
              <a:rPr lang="en-GB" b="1" u="sng" dirty="0" smtClean="0"/>
              <a:t>LC: Can I understand how inspirational Christians followed the teachings of Jesus?</a:t>
            </a:r>
            <a:endParaRPr lang="en-GB" b="1" u="sng" dirty="0"/>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167175614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do you remember about these inspirational Christians?</a:t>
            </a:r>
            <a:endParaRPr lang="en-GB" dirty="0"/>
          </a:p>
        </p:txBody>
      </p:sp>
      <p:sp>
        <p:nvSpPr>
          <p:cNvPr id="3" name="Content Placeholder 2"/>
          <p:cNvSpPr>
            <a:spLocks noGrp="1"/>
          </p:cNvSpPr>
          <p:nvPr>
            <p:ph idx="1"/>
          </p:nvPr>
        </p:nvSpPr>
        <p:spPr>
          <a:xfrm>
            <a:off x="5669281" y="1881896"/>
            <a:ext cx="6372664" cy="4351338"/>
          </a:xfrm>
        </p:spPr>
        <p:txBody>
          <a:bodyPr>
            <a:normAutofit fontScale="92500" lnSpcReduction="10000"/>
          </a:bodyPr>
          <a:lstStyle/>
          <a:p>
            <a:pPr marL="514350" indent="-514350">
              <a:buFont typeface="+mj-lt"/>
              <a:buAutoNum type="arabicPeriod"/>
            </a:pPr>
            <a:r>
              <a:rPr lang="en-GB" dirty="0" smtClean="0"/>
              <a:t>Martin Luther King campaigned against racism in the USA and helped to change laws that were unfair to non-white people.</a:t>
            </a:r>
          </a:p>
          <a:p>
            <a:pPr marL="514350" indent="-514350">
              <a:buFont typeface="+mj-lt"/>
              <a:buAutoNum type="arabicPeriod"/>
            </a:pPr>
            <a:r>
              <a:rPr lang="en-GB" dirty="0" smtClean="0"/>
              <a:t>Mother Theresa spent her life working with the poor in Calcutta, India. First she worked as a teacher and then she set up care homes for them.</a:t>
            </a:r>
          </a:p>
          <a:p>
            <a:pPr marL="514350" indent="-514350">
              <a:buFont typeface="+mj-lt"/>
              <a:buAutoNum type="arabicPeriod"/>
            </a:pPr>
            <a:r>
              <a:rPr lang="en-GB" dirty="0" smtClean="0"/>
              <a:t>Jackie </a:t>
            </a:r>
            <a:r>
              <a:rPr lang="en-GB" dirty="0" err="1" smtClean="0"/>
              <a:t>Pullinger</a:t>
            </a:r>
            <a:r>
              <a:rPr lang="en-GB" dirty="0"/>
              <a:t> </a:t>
            </a:r>
            <a:r>
              <a:rPr lang="en-GB" dirty="0" smtClean="0"/>
              <a:t>moved from the UK to Hong Kong to work with people in need. She helped drug addicts and gang members to turn their lives around,</a:t>
            </a:r>
          </a:p>
        </p:txBody>
      </p:sp>
      <p:pic>
        <p:nvPicPr>
          <p:cNvPr id="1026" name="Picture 2" descr="Jackie Pullinger: 'Mission is what every single believer is called to' -  Inspire Magazin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31499" y="5176910"/>
            <a:ext cx="1638945" cy="168108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ow To Talk To Kids About Martin Luther King Jr. Day | Scholastic | Parent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5576" y="1690688"/>
            <a:ext cx="1743563" cy="1356492"/>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6" descr="Saint Mother Teresa, the Mother of Refugees and Displaced - Mangalorean.com"/>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4"/>
          <a:stretch>
            <a:fillRect/>
          </a:stretch>
        </p:blipFill>
        <p:spPr>
          <a:xfrm>
            <a:off x="2156006" y="3047180"/>
            <a:ext cx="2428875" cy="1885950"/>
          </a:xfrm>
          <a:prstGeom prst="rect">
            <a:avLst/>
          </a:prstGeom>
        </p:spPr>
      </p:pic>
    </p:spTree>
    <p:extLst>
      <p:ext uri="{BB962C8B-B14F-4D97-AF65-F5344CB8AC3E}">
        <p14:creationId xmlns:p14="http://schemas.microsoft.com/office/powerpoint/2010/main" val="35080116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56386" y="0"/>
            <a:ext cx="10515600" cy="1325563"/>
          </a:xfrm>
        </p:spPr>
        <p:txBody>
          <a:bodyPr/>
          <a:lstStyle/>
          <a:p>
            <a:r>
              <a:rPr lang="en-GB" dirty="0" smtClean="0"/>
              <a:t>What inspires Christians?</a:t>
            </a:r>
            <a:endParaRPr lang="en-GB" dirty="0"/>
          </a:p>
        </p:txBody>
      </p:sp>
      <p:sp>
        <p:nvSpPr>
          <p:cNvPr id="3" name="Content Placeholder 2"/>
          <p:cNvSpPr>
            <a:spLocks noGrp="1"/>
          </p:cNvSpPr>
          <p:nvPr>
            <p:ph idx="1"/>
          </p:nvPr>
        </p:nvSpPr>
        <p:spPr>
          <a:xfrm>
            <a:off x="246526" y="1445530"/>
            <a:ext cx="11626605" cy="4351338"/>
          </a:xfrm>
        </p:spPr>
        <p:txBody>
          <a:bodyPr/>
          <a:lstStyle/>
          <a:p>
            <a:r>
              <a:rPr lang="en-GB" dirty="0" smtClean="0"/>
              <a:t>Today we are going to look at how Christians are inspire by the teachings of Jesus.</a:t>
            </a:r>
          </a:p>
          <a:p>
            <a:r>
              <a:rPr lang="en-GB" dirty="0" smtClean="0"/>
              <a:t>Christians read what Jesus taught in the Bible. In particular, they read the books called the Gospels, which are like biographies of his life. The four Gospels in the Bible are ones written by Matthew, Mark, Luke and John and each of them tells of the actions and sayings of Jesus.</a:t>
            </a:r>
            <a:endParaRPr lang="en-GB" dirty="0"/>
          </a:p>
        </p:txBody>
      </p:sp>
      <p:pic>
        <p:nvPicPr>
          <p:cNvPr id="2050" name="Picture 2" descr="Actually, that's not in the Bibl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499251" y="4087209"/>
            <a:ext cx="4373880" cy="24613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824868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0623" y="0"/>
            <a:ext cx="10515600" cy="1325563"/>
          </a:xfrm>
        </p:spPr>
        <p:txBody>
          <a:bodyPr/>
          <a:lstStyle/>
          <a:p>
            <a:r>
              <a:rPr lang="en-GB" dirty="0" smtClean="0"/>
              <a:t>The Beatitudes</a:t>
            </a:r>
            <a:endParaRPr lang="en-GB" dirty="0"/>
          </a:p>
        </p:txBody>
      </p:sp>
      <p:sp>
        <p:nvSpPr>
          <p:cNvPr id="3" name="Content Placeholder 2"/>
          <p:cNvSpPr>
            <a:spLocks noGrp="1"/>
          </p:cNvSpPr>
          <p:nvPr>
            <p:ph idx="1"/>
          </p:nvPr>
        </p:nvSpPr>
        <p:spPr>
          <a:xfrm>
            <a:off x="297287" y="1065772"/>
            <a:ext cx="10515600" cy="5792228"/>
          </a:xfrm>
        </p:spPr>
        <p:txBody>
          <a:bodyPr>
            <a:normAutofit fontScale="70000" lnSpcReduction="20000"/>
          </a:bodyPr>
          <a:lstStyle/>
          <a:p>
            <a:r>
              <a:rPr lang="en-GB" dirty="0" smtClean="0"/>
              <a:t>One of the most famous teachings of Jesus is the Beatitudes. It is found in the Gospel of Matthew, chapter 5. Here, Jesus explains what people will be blessed (rewarded) by God.</a:t>
            </a:r>
          </a:p>
          <a:p>
            <a:endParaRPr lang="en-GB" dirty="0"/>
          </a:p>
          <a:p>
            <a:r>
              <a:rPr lang="en-GB" sz="3800" i="1" dirty="0"/>
              <a:t>Blessed are those who know they need God’s help</a:t>
            </a:r>
            <a:br>
              <a:rPr lang="en-GB" sz="3800" i="1" dirty="0"/>
            </a:br>
            <a:r>
              <a:rPr lang="en-GB" sz="3800" i="1" dirty="0"/>
              <a:t>    God’s kingdom belongs to them.</a:t>
            </a:r>
            <a:br>
              <a:rPr lang="en-GB" sz="3800" i="1" dirty="0"/>
            </a:br>
            <a:r>
              <a:rPr lang="en-GB" sz="3800" i="1" dirty="0"/>
              <a:t>Blessed are those who are sad now.</a:t>
            </a:r>
            <a:br>
              <a:rPr lang="en-GB" sz="3800" i="1" dirty="0"/>
            </a:br>
            <a:r>
              <a:rPr lang="en-GB" sz="3800" i="1" dirty="0"/>
              <a:t>    God will comfort them.</a:t>
            </a:r>
            <a:br>
              <a:rPr lang="en-GB" sz="3800" i="1" dirty="0"/>
            </a:br>
            <a:r>
              <a:rPr lang="en-GB" sz="3800" i="1" dirty="0"/>
              <a:t>Blessed are those who are humble</a:t>
            </a:r>
            <a:r>
              <a:rPr lang="en-GB" sz="3800" i="1" dirty="0" smtClean="0"/>
              <a:t>.</a:t>
            </a:r>
            <a:r>
              <a:rPr lang="en-GB" sz="3800" i="1" dirty="0"/>
              <a:t/>
            </a:r>
            <a:br>
              <a:rPr lang="en-GB" sz="3800" i="1" dirty="0"/>
            </a:br>
            <a:r>
              <a:rPr lang="en-GB" sz="3800" i="1" dirty="0"/>
              <a:t>    They will be given the land God promised.</a:t>
            </a:r>
            <a:br>
              <a:rPr lang="en-GB" sz="3800" i="1" dirty="0"/>
            </a:br>
            <a:r>
              <a:rPr lang="en-GB" sz="3800" i="1" dirty="0"/>
              <a:t>Blessed are those </a:t>
            </a:r>
            <a:r>
              <a:rPr lang="en-GB" sz="3800" i="1" dirty="0" smtClean="0"/>
              <a:t>who </a:t>
            </a:r>
            <a:r>
              <a:rPr lang="en-GB" sz="3800" i="1" dirty="0"/>
              <a:t>want to do right more than anything else.</a:t>
            </a:r>
            <a:br>
              <a:rPr lang="en-GB" sz="3800" i="1" dirty="0"/>
            </a:br>
            <a:r>
              <a:rPr lang="en-GB" sz="3800" i="1" dirty="0"/>
              <a:t>    God will fully satisfy them.</a:t>
            </a:r>
            <a:br>
              <a:rPr lang="en-GB" sz="3800" i="1" dirty="0"/>
            </a:br>
            <a:r>
              <a:rPr lang="en-GB" sz="3800" i="1" dirty="0"/>
              <a:t>Blessed are those who show mercy to others.</a:t>
            </a:r>
            <a:br>
              <a:rPr lang="en-GB" sz="3800" i="1" dirty="0"/>
            </a:br>
            <a:r>
              <a:rPr lang="en-GB" sz="3800" i="1" dirty="0"/>
              <a:t>    Mercy will be given to them.</a:t>
            </a:r>
            <a:br>
              <a:rPr lang="en-GB" sz="3800" i="1" dirty="0"/>
            </a:br>
            <a:r>
              <a:rPr lang="en-GB" sz="3800" i="1" dirty="0"/>
              <a:t>Blessed are those whose thoughts are pure.</a:t>
            </a:r>
            <a:br>
              <a:rPr lang="en-GB" sz="3800" i="1" dirty="0"/>
            </a:br>
            <a:r>
              <a:rPr lang="en-GB" sz="3800" i="1" dirty="0"/>
              <a:t>    They will be with God.</a:t>
            </a:r>
            <a:br>
              <a:rPr lang="en-GB" sz="3800" i="1" dirty="0"/>
            </a:br>
            <a:r>
              <a:rPr lang="en-GB" sz="3800" i="1" dirty="0"/>
              <a:t>Blessed are those who work to bring peace.</a:t>
            </a:r>
            <a:br>
              <a:rPr lang="en-GB" sz="3800" i="1" dirty="0"/>
            </a:br>
            <a:r>
              <a:rPr lang="en-GB" sz="3800" i="1" dirty="0"/>
              <a:t>    God will call them his sons and daughters.</a:t>
            </a:r>
            <a:br>
              <a:rPr lang="en-GB" sz="3800" i="1" dirty="0"/>
            </a:br>
            <a:r>
              <a:rPr lang="en-GB" sz="3800" i="1" dirty="0"/>
              <a:t>Blessed are those who suffer because they do what is right.</a:t>
            </a:r>
            <a:br>
              <a:rPr lang="en-GB" sz="3800" i="1" dirty="0"/>
            </a:br>
            <a:r>
              <a:rPr lang="en-GB" sz="3800" i="1" dirty="0"/>
              <a:t>    God’s kingdom belongs to them.</a:t>
            </a:r>
            <a:endParaRPr lang="en-GB" sz="3800" dirty="0"/>
          </a:p>
          <a:p>
            <a:endParaRPr lang="en-GB" dirty="0"/>
          </a:p>
        </p:txBody>
      </p:sp>
    </p:spTree>
    <p:extLst>
      <p:ext uri="{BB962C8B-B14F-4D97-AF65-F5344CB8AC3E}">
        <p14:creationId xmlns:p14="http://schemas.microsoft.com/office/powerpoint/2010/main" val="29931551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808194"/>
            <a:ext cx="9169758" cy="4420629"/>
          </a:xfrm>
        </p:spPr>
        <p:txBody>
          <a:bodyPr>
            <a:normAutofit fontScale="55000" lnSpcReduction="20000"/>
          </a:bodyPr>
          <a:lstStyle/>
          <a:p>
            <a:endParaRPr lang="en-GB" dirty="0"/>
          </a:p>
          <a:p>
            <a:r>
              <a:rPr lang="en-GB" sz="3800" i="1" dirty="0"/>
              <a:t>Blessed are those who know they need God’s help</a:t>
            </a:r>
            <a:br>
              <a:rPr lang="en-GB" sz="3800" i="1" dirty="0"/>
            </a:br>
            <a:r>
              <a:rPr lang="en-GB" sz="3800" i="1" dirty="0"/>
              <a:t>    God’s kingdom belongs to them.</a:t>
            </a:r>
            <a:br>
              <a:rPr lang="en-GB" sz="3800" i="1" dirty="0"/>
            </a:br>
            <a:r>
              <a:rPr lang="en-GB" sz="3800" i="1" dirty="0"/>
              <a:t>Blessed are those who are sad now.</a:t>
            </a:r>
            <a:br>
              <a:rPr lang="en-GB" sz="3800" i="1" dirty="0"/>
            </a:br>
            <a:r>
              <a:rPr lang="en-GB" sz="3800" i="1" dirty="0"/>
              <a:t>    God will comfort them.</a:t>
            </a:r>
            <a:br>
              <a:rPr lang="en-GB" sz="3800" i="1" dirty="0"/>
            </a:br>
            <a:r>
              <a:rPr lang="en-GB" sz="3800" i="1" dirty="0"/>
              <a:t>Blessed are those who are </a:t>
            </a:r>
            <a:r>
              <a:rPr lang="en-GB" sz="3800" i="1" dirty="0">
                <a:solidFill>
                  <a:srgbClr val="FF0000"/>
                </a:solidFill>
              </a:rPr>
              <a:t>humble</a:t>
            </a:r>
            <a:r>
              <a:rPr lang="en-GB" sz="3800" i="1" dirty="0" smtClean="0"/>
              <a:t>.</a:t>
            </a:r>
            <a:r>
              <a:rPr lang="en-GB" sz="3800" i="1" dirty="0"/>
              <a:t/>
            </a:r>
            <a:br>
              <a:rPr lang="en-GB" sz="3800" i="1" dirty="0"/>
            </a:br>
            <a:r>
              <a:rPr lang="en-GB" sz="3800" i="1" dirty="0"/>
              <a:t>    They will be given the land God promised.</a:t>
            </a:r>
            <a:br>
              <a:rPr lang="en-GB" sz="3800" i="1" dirty="0"/>
            </a:br>
            <a:r>
              <a:rPr lang="en-GB" sz="3800" i="1" dirty="0"/>
              <a:t>Blessed are those </a:t>
            </a:r>
            <a:r>
              <a:rPr lang="en-GB" sz="3800" i="1" dirty="0" smtClean="0"/>
              <a:t>who </a:t>
            </a:r>
            <a:r>
              <a:rPr lang="en-GB" sz="3800" i="1" dirty="0"/>
              <a:t>want to do right more than anything else.</a:t>
            </a:r>
            <a:br>
              <a:rPr lang="en-GB" sz="3800" i="1" dirty="0"/>
            </a:br>
            <a:r>
              <a:rPr lang="en-GB" sz="3800" i="1" dirty="0"/>
              <a:t>    God will fully satisfy them.</a:t>
            </a:r>
            <a:br>
              <a:rPr lang="en-GB" sz="3800" i="1" dirty="0"/>
            </a:br>
            <a:r>
              <a:rPr lang="en-GB" sz="3800" i="1" dirty="0"/>
              <a:t>Blessed are those who show </a:t>
            </a:r>
            <a:r>
              <a:rPr lang="en-GB" sz="3800" i="1" dirty="0">
                <a:solidFill>
                  <a:srgbClr val="FF0000"/>
                </a:solidFill>
              </a:rPr>
              <a:t>mercy</a:t>
            </a:r>
            <a:r>
              <a:rPr lang="en-GB" sz="3800" i="1" dirty="0"/>
              <a:t> to others.</a:t>
            </a:r>
            <a:br>
              <a:rPr lang="en-GB" sz="3800" i="1" dirty="0"/>
            </a:br>
            <a:r>
              <a:rPr lang="en-GB" sz="3800" i="1" dirty="0"/>
              <a:t>    Mercy will be given to them.</a:t>
            </a:r>
            <a:br>
              <a:rPr lang="en-GB" sz="3800" i="1" dirty="0"/>
            </a:br>
            <a:r>
              <a:rPr lang="en-GB" sz="3800" i="1" dirty="0"/>
              <a:t>Blessed are those whose thoughts are pure.</a:t>
            </a:r>
            <a:br>
              <a:rPr lang="en-GB" sz="3800" i="1" dirty="0"/>
            </a:br>
            <a:r>
              <a:rPr lang="en-GB" sz="3800" i="1" dirty="0"/>
              <a:t>    They will be with God.</a:t>
            </a:r>
            <a:br>
              <a:rPr lang="en-GB" sz="3800" i="1" dirty="0"/>
            </a:br>
            <a:r>
              <a:rPr lang="en-GB" sz="3800" i="1" dirty="0"/>
              <a:t>Blessed are those who work to bring peace.</a:t>
            </a:r>
            <a:br>
              <a:rPr lang="en-GB" sz="3800" i="1" dirty="0"/>
            </a:br>
            <a:r>
              <a:rPr lang="en-GB" sz="3800" i="1" dirty="0"/>
              <a:t>    God will call them his sons and daughters.</a:t>
            </a:r>
            <a:br>
              <a:rPr lang="en-GB" sz="3800" i="1" dirty="0"/>
            </a:br>
            <a:r>
              <a:rPr lang="en-GB" sz="3800" i="1" dirty="0"/>
              <a:t>Blessed are those who suffer because they do what is right.</a:t>
            </a:r>
            <a:br>
              <a:rPr lang="en-GB" sz="3800" i="1" dirty="0"/>
            </a:br>
            <a:r>
              <a:rPr lang="en-GB" sz="3800" i="1" dirty="0"/>
              <a:t>    God’s kingdom belongs to them.</a:t>
            </a:r>
            <a:endParaRPr lang="en-GB" sz="3800" dirty="0"/>
          </a:p>
          <a:p>
            <a:endParaRPr lang="en-GB" dirty="0"/>
          </a:p>
        </p:txBody>
      </p:sp>
      <p:sp>
        <p:nvSpPr>
          <p:cNvPr id="4" name="Title 3"/>
          <p:cNvSpPr>
            <a:spLocks noGrp="1"/>
          </p:cNvSpPr>
          <p:nvPr>
            <p:ph type="title"/>
          </p:nvPr>
        </p:nvSpPr>
        <p:spPr>
          <a:xfrm>
            <a:off x="0" y="0"/>
            <a:ext cx="10515600" cy="1325563"/>
          </a:xfrm>
        </p:spPr>
        <p:txBody>
          <a:bodyPr/>
          <a:lstStyle/>
          <a:p>
            <a:r>
              <a:rPr lang="en-GB" dirty="0" smtClean="0"/>
              <a:t>Vocabulary</a:t>
            </a:r>
            <a:endParaRPr lang="en-GB" dirty="0"/>
          </a:p>
        </p:txBody>
      </p:sp>
      <p:sp>
        <p:nvSpPr>
          <p:cNvPr id="5" name="TextBox 4"/>
          <p:cNvSpPr txBox="1"/>
          <p:nvPr/>
        </p:nvSpPr>
        <p:spPr>
          <a:xfrm>
            <a:off x="289132" y="5868611"/>
            <a:ext cx="3600288" cy="369332"/>
          </a:xfrm>
          <a:prstGeom prst="rect">
            <a:avLst/>
          </a:prstGeom>
          <a:noFill/>
        </p:spPr>
        <p:txBody>
          <a:bodyPr wrap="square" rtlCol="0">
            <a:spAutoFit/>
          </a:bodyPr>
          <a:lstStyle/>
          <a:p>
            <a:r>
              <a:rPr lang="en-GB" dirty="0" smtClean="0"/>
              <a:t>Humble = not boastful or arrogant</a:t>
            </a:r>
            <a:endParaRPr lang="en-GB" dirty="0"/>
          </a:p>
        </p:txBody>
      </p:sp>
      <p:sp>
        <p:nvSpPr>
          <p:cNvPr id="6" name="TextBox 5"/>
          <p:cNvSpPr txBox="1"/>
          <p:nvPr/>
        </p:nvSpPr>
        <p:spPr>
          <a:xfrm>
            <a:off x="4929066" y="5855732"/>
            <a:ext cx="4949029" cy="369332"/>
          </a:xfrm>
          <a:prstGeom prst="rect">
            <a:avLst/>
          </a:prstGeom>
          <a:noFill/>
        </p:spPr>
        <p:txBody>
          <a:bodyPr wrap="square" rtlCol="0">
            <a:spAutoFit/>
          </a:bodyPr>
          <a:lstStyle/>
          <a:p>
            <a:r>
              <a:rPr lang="en-GB" dirty="0" smtClean="0"/>
              <a:t>mercy = forgiveness, accepting people’s apologies</a:t>
            </a:r>
            <a:endParaRPr lang="en-GB" dirty="0"/>
          </a:p>
        </p:txBody>
      </p:sp>
    </p:spTree>
    <p:extLst>
      <p:ext uri="{BB962C8B-B14F-4D97-AF65-F5344CB8AC3E}">
        <p14:creationId xmlns:p14="http://schemas.microsoft.com/office/powerpoint/2010/main" val="30977881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808194"/>
            <a:ext cx="11269014" cy="3364561"/>
          </a:xfrm>
        </p:spPr>
        <p:txBody>
          <a:bodyPr>
            <a:normAutofit fontScale="40000" lnSpcReduction="20000"/>
          </a:bodyPr>
          <a:lstStyle/>
          <a:p>
            <a:endParaRPr lang="en-GB" dirty="0"/>
          </a:p>
          <a:p>
            <a:r>
              <a:rPr lang="en-GB" sz="3800" i="1" dirty="0"/>
              <a:t>Blessed are those who know they need God’s help</a:t>
            </a:r>
            <a:br>
              <a:rPr lang="en-GB" sz="3800" i="1" dirty="0"/>
            </a:br>
            <a:r>
              <a:rPr lang="en-GB" sz="3800" i="1" dirty="0"/>
              <a:t>    God’s kingdom belongs to them.</a:t>
            </a:r>
            <a:br>
              <a:rPr lang="en-GB" sz="3800" i="1" dirty="0"/>
            </a:br>
            <a:r>
              <a:rPr lang="en-GB" sz="3800" i="1" dirty="0"/>
              <a:t>Blessed are those who are sad now.</a:t>
            </a:r>
            <a:br>
              <a:rPr lang="en-GB" sz="3800" i="1" dirty="0"/>
            </a:br>
            <a:r>
              <a:rPr lang="en-GB" sz="3800" i="1" dirty="0"/>
              <a:t>    God will comfort them.</a:t>
            </a:r>
            <a:br>
              <a:rPr lang="en-GB" sz="3800" i="1" dirty="0"/>
            </a:br>
            <a:r>
              <a:rPr lang="en-GB" sz="3800" i="1" dirty="0"/>
              <a:t>Blessed are those who are humble</a:t>
            </a:r>
            <a:r>
              <a:rPr lang="en-GB" sz="3800" i="1" dirty="0" smtClean="0"/>
              <a:t>.</a:t>
            </a:r>
            <a:r>
              <a:rPr lang="en-GB" sz="3800" i="1" dirty="0"/>
              <a:t/>
            </a:r>
            <a:br>
              <a:rPr lang="en-GB" sz="3800" i="1" dirty="0"/>
            </a:br>
            <a:r>
              <a:rPr lang="en-GB" sz="3800" i="1" dirty="0"/>
              <a:t>    They will be given the land God promised.</a:t>
            </a:r>
            <a:br>
              <a:rPr lang="en-GB" sz="3800" i="1" dirty="0"/>
            </a:br>
            <a:r>
              <a:rPr lang="en-GB" sz="3800" i="1" dirty="0"/>
              <a:t>Blessed are those </a:t>
            </a:r>
            <a:r>
              <a:rPr lang="en-GB" sz="3800" i="1" dirty="0" smtClean="0"/>
              <a:t>who </a:t>
            </a:r>
            <a:r>
              <a:rPr lang="en-GB" sz="3800" i="1" dirty="0"/>
              <a:t>want to do right more than anything else.</a:t>
            </a:r>
            <a:br>
              <a:rPr lang="en-GB" sz="3800" i="1" dirty="0"/>
            </a:br>
            <a:r>
              <a:rPr lang="en-GB" sz="3800" i="1" dirty="0"/>
              <a:t>    God will fully satisfy them.</a:t>
            </a:r>
            <a:br>
              <a:rPr lang="en-GB" sz="3800" i="1" dirty="0"/>
            </a:br>
            <a:r>
              <a:rPr lang="en-GB" sz="3800" i="1" dirty="0"/>
              <a:t>Blessed are those who show mercy to others.</a:t>
            </a:r>
            <a:br>
              <a:rPr lang="en-GB" sz="3800" i="1" dirty="0"/>
            </a:br>
            <a:r>
              <a:rPr lang="en-GB" sz="3800" i="1" dirty="0"/>
              <a:t>    Mercy will be given to them.</a:t>
            </a:r>
            <a:br>
              <a:rPr lang="en-GB" sz="3800" i="1" dirty="0"/>
            </a:br>
            <a:r>
              <a:rPr lang="en-GB" sz="3800" i="1" dirty="0"/>
              <a:t>Blessed are those whose thoughts are pure.</a:t>
            </a:r>
            <a:br>
              <a:rPr lang="en-GB" sz="3800" i="1" dirty="0"/>
            </a:br>
            <a:r>
              <a:rPr lang="en-GB" sz="3800" i="1" dirty="0"/>
              <a:t>    They will be with God.</a:t>
            </a:r>
            <a:br>
              <a:rPr lang="en-GB" sz="3800" i="1" dirty="0"/>
            </a:br>
            <a:r>
              <a:rPr lang="en-GB" sz="3800" i="1" dirty="0"/>
              <a:t>Blessed are those who work to bring peace.</a:t>
            </a:r>
            <a:br>
              <a:rPr lang="en-GB" sz="3800" i="1" dirty="0"/>
            </a:br>
            <a:r>
              <a:rPr lang="en-GB" sz="3800" i="1" dirty="0"/>
              <a:t>    God will call them his sons and daughters.</a:t>
            </a:r>
            <a:br>
              <a:rPr lang="en-GB" sz="3800" i="1" dirty="0"/>
            </a:br>
            <a:r>
              <a:rPr lang="en-GB" sz="3800" i="1" dirty="0"/>
              <a:t>Blessed are those who suffer because they do what is right.</a:t>
            </a:r>
            <a:br>
              <a:rPr lang="en-GB" sz="3800" i="1" dirty="0"/>
            </a:br>
            <a:r>
              <a:rPr lang="en-GB" sz="3800" i="1" dirty="0"/>
              <a:t>    God’s kingdom belongs to them.</a:t>
            </a:r>
            <a:endParaRPr lang="en-GB" sz="3800" dirty="0"/>
          </a:p>
          <a:p>
            <a:endParaRPr lang="en-GB" dirty="0"/>
          </a:p>
        </p:txBody>
      </p:sp>
      <p:sp>
        <p:nvSpPr>
          <p:cNvPr id="4" name="Title 3"/>
          <p:cNvSpPr>
            <a:spLocks noGrp="1"/>
          </p:cNvSpPr>
          <p:nvPr>
            <p:ph type="title"/>
          </p:nvPr>
        </p:nvSpPr>
        <p:spPr>
          <a:xfrm>
            <a:off x="0" y="0"/>
            <a:ext cx="10515600" cy="1325563"/>
          </a:xfrm>
        </p:spPr>
        <p:txBody>
          <a:bodyPr/>
          <a:lstStyle/>
          <a:p>
            <a:r>
              <a:rPr lang="en-GB" b="1" dirty="0" smtClean="0"/>
              <a:t>Activity</a:t>
            </a:r>
            <a:endParaRPr lang="en-GB" b="1" dirty="0"/>
          </a:p>
        </p:txBody>
      </p:sp>
      <p:sp>
        <p:nvSpPr>
          <p:cNvPr id="7" name="Rectangle 6"/>
          <p:cNvSpPr/>
          <p:nvPr/>
        </p:nvSpPr>
        <p:spPr>
          <a:xfrm>
            <a:off x="0" y="3962937"/>
            <a:ext cx="12015789" cy="2677656"/>
          </a:xfrm>
          <a:prstGeom prst="rect">
            <a:avLst/>
          </a:prstGeom>
        </p:spPr>
        <p:txBody>
          <a:bodyPr wrap="square">
            <a:spAutoFit/>
          </a:bodyPr>
          <a:lstStyle/>
          <a:p>
            <a:r>
              <a:rPr lang="en-GB" sz="2800" dirty="0" smtClean="0"/>
              <a:t>Look back to your notes about Martin Luther King, Mother Theresa or Jackie </a:t>
            </a:r>
            <a:r>
              <a:rPr lang="en-GB" sz="2800" dirty="0" err="1" smtClean="0"/>
              <a:t>Pullinger</a:t>
            </a:r>
            <a:r>
              <a:rPr lang="en-GB" sz="2800" dirty="0" smtClean="0"/>
              <a:t>. How did they follow the teachings of Jesus that we see above?</a:t>
            </a:r>
          </a:p>
          <a:p>
            <a:r>
              <a:rPr lang="en-GB" sz="2800" dirty="0" smtClean="0"/>
              <a:t>Write a paragraph to explain. For example:</a:t>
            </a:r>
          </a:p>
          <a:p>
            <a:endParaRPr lang="en-GB" sz="2800" dirty="0" smtClean="0"/>
          </a:p>
          <a:p>
            <a:r>
              <a:rPr lang="en-GB" sz="2800" i="1" dirty="0" smtClean="0"/>
              <a:t>Mother Theresa followed the teachings of Jesus to be _____ because she ____.  She was also _____ as she chose to _________________</a:t>
            </a:r>
          </a:p>
        </p:txBody>
      </p:sp>
      <p:sp>
        <p:nvSpPr>
          <p:cNvPr id="8" name="Rectangle 7"/>
          <p:cNvSpPr/>
          <p:nvPr/>
        </p:nvSpPr>
        <p:spPr>
          <a:xfrm>
            <a:off x="8086914" y="417622"/>
            <a:ext cx="4105086" cy="1815882"/>
          </a:xfrm>
          <a:prstGeom prst="rect">
            <a:avLst/>
          </a:prstGeom>
        </p:spPr>
        <p:txBody>
          <a:bodyPr wrap="square">
            <a:spAutoFit/>
          </a:bodyPr>
          <a:lstStyle/>
          <a:p>
            <a:r>
              <a:rPr lang="en-GB" sz="2800" dirty="0" smtClean="0">
                <a:solidFill>
                  <a:srgbClr val="FF0000"/>
                </a:solidFill>
              </a:rPr>
              <a:t>Click on the next page for clues if you get stuck.</a:t>
            </a:r>
          </a:p>
          <a:p>
            <a:r>
              <a:rPr lang="en-GB" sz="2800" dirty="0" smtClean="0">
                <a:solidFill>
                  <a:srgbClr val="FF0000"/>
                </a:solidFill>
              </a:rPr>
              <a:t>If you still need help, go to Google Classrooms</a:t>
            </a:r>
            <a:endParaRPr lang="en-GB" dirty="0">
              <a:solidFill>
                <a:srgbClr val="FF0000"/>
              </a:solidFill>
            </a:endParaRPr>
          </a:p>
        </p:txBody>
      </p:sp>
    </p:spTree>
    <p:extLst>
      <p:ext uri="{BB962C8B-B14F-4D97-AF65-F5344CB8AC3E}">
        <p14:creationId xmlns:p14="http://schemas.microsoft.com/office/powerpoint/2010/main" val="4300498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27718"/>
            <a:ext cx="11269014" cy="3364561"/>
          </a:xfrm>
        </p:spPr>
        <p:txBody>
          <a:bodyPr>
            <a:normAutofit fontScale="40000" lnSpcReduction="20000"/>
          </a:bodyPr>
          <a:lstStyle/>
          <a:p>
            <a:endParaRPr lang="en-GB" dirty="0"/>
          </a:p>
          <a:p>
            <a:r>
              <a:rPr lang="en-GB" sz="3800" i="1" dirty="0"/>
              <a:t>Blessed are those who know they need God’s help</a:t>
            </a:r>
            <a:br>
              <a:rPr lang="en-GB" sz="3800" i="1" dirty="0"/>
            </a:br>
            <a:r>
              <a:rPr lang="en-GB" sz="3800" i="1" dirty="0"/>
              <a:t>    God’s kingdom belongs to them.</a:t>
            </a:r>
            <a:br>
              <a:rPr lang="en-GB" sz="3800" i="1" dirty="0"/>
            </a:br>
            <a:r>
              <a:rPr lang="en-GB" sz="3800" i="1" dirty="0"/>
              <a:t>Blessed are those who are sad now.</a:t>
            </a:r>
            <a:br>
              <a:rPr lang="en-GB" sz="3800" i="1" dirty="0"/>
            </a:br>
            <a:r>
              <a:rPr lang="en-GB" sz="3800" i="1" dirty="0"/>
              <a:t>    God will comfort them.</a:t>
            </a:r>
            <a:br>
              <a:rPr lang="en-GB" sz="3800" i="1" dirty="0"/>
            </a:br>
            <a:r>
              <a:rPr lang="en-GB" sz="3800" i="1" dirty="0"/>
              <a:t>Blessed are those who are humble</a:t>
            </a:r>
            <a:r>
              <a:rPr lang="en-GB" sz="3800" i="1" dirty="0" smtClean="0"/>
              <a:t>.</a:t>
            </a:r>
            <a:r>
              <a:rPr lang="en-GB" sz="3800" i="1" dirty="0"/>
              <a:t/>
            </a:r>
            <a:br>
              <a:rPr lang="en-GB" sz="3800" i="1" dirty="0"/>
            </a:br>
            <a:r>
              <a:rPr lang="en-GB" sz="3800" i="1" dirty="0"/>
              <a:t>    They will be given the land God promised.</a:t>
            </a:r>
            <a:br>
              <a:rPr lang="en-GB" sz="3800" i="1" dirty="0"/>
            </a:br>
            <a:r>
              <a:rPr lang="en-GB" sz="3800" i="1" dirty="0"/>
              <a:t>Blessed are those </a:t>
            </a:r>
            <a:r>
              <a:rPr lang="en-GB" sz="3800" i="1" dirty="0" smtClean="0"/>
              <a:t>who </a:t>
            </a:r>
            <a:r>
              <a:rPr lang="en-GB" sz="3800" i="1" dirty="0"/>
              <a:t>want to do right more than anything else.</a:t>
            </a:r>
            <a:br>
              <a:rPr lang="en-GB" sz="3800" i="1" dirty="0"/>
            </a:br>
            <a:r>
              <a:rPr lang="en-GB" sz="3800" i="1" dirty="0"/>
              <a:t>    God will fully satisfy them.</a:t>
            </a:r>
            <a:br>
              <a:rPr lang="en-GB" sz="3800" i="1" dirty="0"/>
            </a:br>
            <a:r>
              <a:rPr lang="en-GB" sz="3800" i="1" dirty="0"/>
              <a:t>Blessed are those who show mercy to others.</a:t>
            </a:r>
            <a:br>
              <a:rPr lang="en-GB" sz="3800" i="1" dirty="0"/>
            </a:br>
            <a:r>
              <a:rPr lang="en-GB" sz="3800" i="1" dirty="0"/>
              <a:t>    Mercy will be given to them.</a:t>
            </a:r>
            <a:br>
              <a:rPr lang="en-GB" sz="3800" i="1" dirty="0"/>
            </a:br>
            <a:r>
              <a:rPr lang="en-GB" sz="3800" i="1" dirty="0"/>
              <a:t>Blessed are those whose thoughts are pure.</a:t>
            </a:r>
            <a:br>
              <a:rPr lang="en-GB" sz="3800" i="1" dirty="0"/>
            </a:br>
            <a:r>
              <a:rPr lang="en-GB" sz="3800" i="1" dirty="0"/>
              <a:t>    They will be with God.</a:t>
            </a:r>
            <a:br>
              <a:rPr lang="en-GB" sz="3800" i="1" dirty="0"/>
            </a:br>
            <a:r>
              <a:rPr lang="en-GB" sz="3800" i="1" dirty="0"/>
              <a:t>Blessed are those who work to bring peace.</a:t>
            </a:r>
            <a:br>
              <a:rPr lang="en-GB" sz="3800" i="1" dirty="0"/>
            </a:br>
            <a:r>
              <a:rPr lang="en-GB" sz="3800" i="1" dirty="0"/>
              <a:t>    God will call them his sons and daughters.</a:t>
            </a:r>
            <a:br>
              <a:rPr lang="en-GB" sz="3800" i="1" dirty="0"/>
            </a:br>
            <a:r>
              <a:rPr lang="en-GB" sz="3800" i="1" dirty="0"/>
              <a:t>Blessed are those who suffer because they do what is right.</a:t>
            </a:r>
            <a:br>
              <a:rPr lang="en-GB" sz="3800" i="1" dirty="0"/>
            </a:br>
            <a:r>
              <a:rPr lang="en-GB" sz="3800" i="1" dirty="0"/>
              <a:t>    God’s kingdom belongs to them.</a:t>
            </a:r>
            <a:endParaRPr lang="en-GB" sz="3800" dirty="0"/>
          </a:p>
          <a:p>
            <a:endParaRPr lang="en-GB" dirty="0"/>
          </a:p>
        </p:txBody>
      </p:sp>
      <p:sp>
        <p:nvSpPr>
          <p:cNvPr id="4" name="Title 3"/>
          <p:cNvSpPr>
            <a:spLocks noGrp="1"/>
          </p:cNvSpPr>
          <p:nvPr>
            <p:ph type="title"/>
          </p:nvPr>
        </p:nvSpPr>
        <p:spPr>
          <a:xfrm>
            <a:off x="0" y="2689478"/>
            <a:ext cx="11781182" cy="1325563"/>
          </a:xfrm>
        </p:spPr>
        <p:txBody>
          <a:bodyPr>
            <a:normAutofit/>
          </a:bodyPr>
          <a:lstStyle/>
          <a:p>
            <a:r>
              <a:rPr lang="en-GB" sz="2400" i="1" dirty="0" smtClean="0"/>
              <a:t>Blessed are those who suffer because they do what is right.  </a:t>
            </a:r>
            <a:r>
              <a:rPr lang="en-GB" sz="2400" dirty="0" smtClean="0"/>
              <a:t>How did Martin Luther King suffer?</a:t>
            </a:r>
            <a:endParaRPr lang="en-GB" sz="2400" b="1" dirty="0"/>
          </a:p>
        </p:txBody>
      </p:sp>
      <p:sp>
        <p:nvSpPr>
          <p:cNvPr id="6" name="Title 3"/>
          <p:cNvSpPr txBox="1">
            <a:spLocks/>
          </p:cNvSpPr>
          <p:nvPr/>
        </p:nvSpPr>
        <p:spPr>
          <a:xfrm>
            <a:off x="0" y="3671197"/>
            <a:ext cx="11781182"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400" i="1" dirty="0" smtClean="0"/>
              <a:t>Blessed are those who want to do right more than anything else. </a:t>
            </a:r>
            <a:r>
              <a:rPr lang="en-GB" sz="2400" dirty="0" smtClean="0"/>
              <a:t>What good things did these Christians do</a:t>
            </a:r>
            <a:r>
              <a:rPr lang="en-GB" sz="2400" dirty="0" smtClean="0"/>
              <a:t>? How can we tell that they really wanted to do this</a:t>
            </a:r>
            <a:endParaRPr lang="en-GB" sz="2400" b="1" dirty="0"/>
          </a:p>
        </p:txBody>
      </p:sp>
      <p:sp>
        <p:nvSpPr>
          <p:cNvPr id="2" name="Rectangle 1"/>
          <p:cNvSpPr/>
          <p:nvPr/>
        </p:nvSpPr>
        <p:spPr>
          <a:xfrm>
            <a:off x="0" y="4969449"/>
            <a:ext cx="12404806" cy="461665"/>
          </a:xfrm>
          <a:prstGeom prst="rect">
            <a:avLst/>
          </a:prstGeom>
        </p:spPr>
        <p:txBody>
          <a:bodyPr wrap="none">
            <a:spAutoFit/>
          </a:bodyPr>
          <a:lstStyle/>
          <a:p>
            <a:r>
              <a:rPr lang="en-GB" sz="2400" i="1" dirty="0" smtClean="0"/>
              <a:t>Blessed are those who are humble. </a:t>
            </a:r>
            <a:r>
              <a:rPr lang="en-GB" sz="2400" dirty="0" smtClean="0"/>
              <a:t>In what way did Mother Theresa live a simple and humble life?</a:t>
            </a:r>
            <a:endParaRPr lang="en-GB" sz="2400" dirty="0"/>
          </a:p>
        </p:txBody>
      </p:sp>
      <p:sp>
        <p:nvSpPr>
          <p:cNvPr id="5" name="Rectangle 4"/>
          <p:cNvSpPr/>
          <p:nvPr/>
        </p:nvSpPr>
        <p:spPr>
          <a:xfrm>
            <a:off x="0" y="5688020"/>
            <a:ext cx="11979965" cy="830997"/>
          </a:xfrm>
          <a:prstGeom prst="rect">
            <a:avLst/>
          </a:prstGeom>
        </p:spPr>
        <p:txBody>
          <a:bodyPr wrap="square">
            <a:spAutoFit/>
          </a:bodyPr>
          <a:lstStyle/>
          <a:p>
            <a:r>
              <a:rPr lang="en-GB" sz="2400" i="1" dirty="0" smtClean="0"/>
              <a:t>Blessed are those whose thoughts are pure. </a:t>
            </a:r>
            <a:r>
              <a:rPr lang="en-GB" sz="2400" dirty="0" smtClean="0"/>
              <a:t>How can we tell that these Christians we studied were concentrating on what was right?</a:t>
            </a:r>
            <a:endParaRPr lang="en-GB" sz="2400" dirty="0"/>
          </a:p>
        </p:txBody>
      </p:sp>
    </p:spTree>
    <p:extLst>
      <p:ext uri="{BB962C8B-B14F-4D97-AF65-F5344CB8AC3E}">
        <p14:creationId xmlns:p14="http://schemas.microsoft.com/office/powerpoint/2010/main" val="36104919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TotalTime>
  <Words>451</Words>
  <Application>Microsoft Office PowerPoint</Application>
  <PresentationFormat>Widescreen</PresentationFormat>
  <Paragraphs>32</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Calibri</vt:lpstr>
      <vt:lpstr>Calibri Light</vt:lpstr>
      <vt:lpstr>Office Theme</vt:lpstr>
      <vt:lpstr>LC: Can I understand how inspirational Christians followed the teachings of Jesus?</vt:lpstr>
      <vt:lpstr>What do you remember about these inspirational Christians?</vt:lpstr>
      <vt:lpstr>What inspires Christians?</vt:lpstr>
      <vt:lpstr>The Beatitudes</vt:lpstr>
      <vt:lpstr>Vocabulary</vt:lpstr>
      <vt:lpstr>Activity</vt:lpstr>
      <vt:lpstr>Blessed are those who suffer because they do what is right.  How did Martin Luther King suffer?</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LC: Can I understand how inspirational Christians followed the teachings of Jesus?</dc:title>
  <dc:creator>James Partington</dc:creator>
  <cp:lastModifiedBy>James Partington</cp:lastModifiedBy>
  <cp:revision>4</cp:revision>
  <dcterms:created xsi:type="dcterms:W3CDTF">2021-01-11T09:46:41Z</dcterms:created>
  <dcterms:modified xsi:type="dcterms:W3CDTF">2021-01-11T10:08:19Z</dcterms:modified>
</cp:coreProperties>
</file>