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5" r:id="rId2"/>
    <p:sldId id="276" r:id="rId3"/>
    <p:sldId id="278" r:id="rId4"/>
    <p:sldId id="279" r:id="rId5"/>
    <p:sldId id="289" r:id="rId6"/>
    <p:sldId id="290" r:id="rId7"/>
    <p:sldId id="282" r:id="rId8"/>
    <p:sldId id="291" r:id="rId9"/>
    <p:sldId id="284" r:id="rId10"/>
    <p:sldId id="288" r:id="rId11"/>
    <p:sldId id="277" r:id="rId12"/>
    <p:sldId id="286" r:id="rId13"/>
  </p:sldIdLst>
  <p:sldSz cx="9144000" cy="6858000" type="screen4x3"/>
  <p:notesSz cx="6858000" cy="9144000"/>
  <p:embeddedFontLst>
    <p:embeddedFont>
      <p:font typeface="Twinkl" pitchFamily="2" charset="0"/>
      <p:regular r:id="rId16"/>
      <p:bold r:id="rId17"/>
    </p:embeddedFont>
    <p:embeddedFont>
      <p:font typeface="Calibri" panose="020F0502020204030204" pitchFamily="34" charset="0"/>
      <p:regular r:id="rId18"/>
      <p:bold r:id="rId19"/>
      <p:italic r:id="rId20"/>
      <p:boldItalic r:id="rId21"/>
    </p:embeddedFont>
    <p:embeddedFont>
      <p:font typeface="Kalam" panose="02000000000000000000" pitchFamily="2" charset="0"/>
      <p:regular r:id="rId22"/>
    </p:embeddedFont>
    <p:embeddedFont>
      <p:font typeface="Tuffy-TTF" panose="020B0603060100000000" pitchFamily="34" charset="0"/>
      <p:regular r:id="rId23"/>
      <p:bold r:id="rId24"/>
      <p:italic r:id="rId25"/>
      <p:boldItalic r:id="rId26"/>
    </p:embeddedFont>
    <p:embeddedFont>
      <p:font typeface="Tuffy" panose="020B0603060100000000" pitchFamily="34" charset="0"/>
      <p:regular r:id="rId27"/>
      <p:bold r:id="rId28"/>
      <p:italic r:id="rId29"/>
      <p:boldItalic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651"/>
    <a:srgbClr val="DC1F5A"/>
    <a:srgbClr val="7BC3E2"/>
    <a:srgbClr val="6C6C6C"/>
    <a:srgbClr val="F6862B"/>
    <a:srgbClr val="EEBCD7"/>
    <a:srgbClr val="EEBCD9"/>
    <a:srgbClr val="5E9431"/>
    <a:srgbClr val="2F9FD1"/>
    <a:srgbClr val="6246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0" autoAdjust="0"/>
    <p:restoredTop sz="94660"/>
  </p:normalViewPr>
  <p:slideViewPr>
    <p:cSldViewPr snapToGrid="0" showGuides="1">
      <p:cViewPr varScale="1">
        <p:scale>
          <a:sx n="116" d="100"/>
          <a:sy n="116" d="100"/>
        </p:scale>
        <p:origin x="1326" y="108"/>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04/10/2019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04/10/2019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white-rose-mathttps:/www.twinkl.co.uk/resources/white-rose-maths-resources/year-6-white-rose-maths-resources-key-stage-1-year-1-year-2/autumn-block-2-addition-subtraction-multiplication-and-division-year-6-white-rose-maths-resources-key-stage-1-year-1-year-2"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6-white-rose-maths-resources-key-stage-1-year-1-year-2/autumn-block-2-addition-subtraction-multiplication-and-division-year-6-white-rose-maths-resources-key-stage-1-year-1-year-2"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s/planit-maths-primary-teaching-resources-year-6/planit-maths-primary-teaching-resources-year-6-number---addition-subtraction-multiplication-and-division/planit-maths-primary-teaching-resources-year-6-number---addition-subtraction-multiplication-and-division-use-their-knowledge-of-the-order-of-operations-to-carry-out-calculations-involving-the-four-operations" TargetMode="External"/><Relationship Id="rId2" Type="http://schemas.openxmlformats.org/officeDocument/2006/relationships/image" Target="../media/image25.jpeg"/><Relationship Id="rId1" Type="http://schemas.openxmlformats.org/officeDocument/2006/relationships/slideLayout" Target="../slideLayouts/slideLayout4.xml"/><Relationship Id="rId5" Type="http://schemas.openxmlformats.org/officeDocument/2006/relationships/image" Target="../media/image27.jpe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a:t>
            </a:r>
            <a:r>
              <a:rPr lang="en-GB" sz="1600" dirty="0" smtClean="0">
                <a:latin typeface="Tuffy" panose="020B0603060100000000" pitchFamily="34" charset="0"/>
                <a:ea typeface="Tuffy" panose="020B0603060100000000" pitchFamily="34" charset="0"/>
              </a:rPr>
              <a:t>diving, </a:t>
            </a:r>
            <a:r>
              <a:rPr lang="en-GB" sz="1600" dirty="0">
                <a:latin typeface="Tuffy" panose="020B0603060100000000" pitchFamily="34" charset="0"/>
                <a:ea typeface="Tuffy" panose="020B0603060100000000" pitchFamily="34" charset="0"/>
              </a:rPr>
              <a:t>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endParaRPr lang="en-GB" sz="1600" dirty="0" smtClean="0">
              <a:latin typeface="Tuffy" panose="020B0603060100000000" pitchFamily="34" charset="0"/>
              <a:ea typeface="Tuffy" panose="020B0603060100000000" pitchFamily="34" charset="0"/>
            </a:endParaRP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smtClean="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latin typeface="+mn-lt"/>
              </a:rPr>
              <a:t>Aim</a:t>
            </a:r>
            <a:endParaRPr lang="en-US" sz="3600" dirty="0">
              <a:latin typeface="+mn-lt"/>
            </a:endParaRP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Use their knowledge of the order of operations to carry out calculations involving the four operations.</a:t>
            </a:r>
          </a:p>
        </p:txBody>
      </p:sp>
    </p:spTree>
    <p:extLst>
      <p:ext uri="{BB962C8B-B14F-4D97-AF65-F5344CB8AC3E}">
        <p14:creationId xmlns:p14="http://schemas.microsoft.com/office/powerpoint/2010/main" val="3643935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2015676"/>
            <a:ext cx="7632700" cy="4077150"/>
          </a:xfrm>
          <a:prstGeom prst="rect">
            <a:avLst/>
          </a:prstGeom>
          <a:solidFill>
            <a:srgbClr val="7BC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137969">
            <a:off x="833806" y="4446016"/>
            <a:ext cx="2916393" cy="3594941"/>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2315662399"/>
              </p:ext>
            </p:extLst>
          </p:nvPr>
        </p:nvGraphicFramePr>
        <p:xfrm>
          <a:off x="1489673" y="2208360"/>
          <a:ext cx="6164654" cy="3691782"/>
        </p:xfrm>
        <a:graphic>
          <a:graphicData uri="http://schemas.openxmlformats.org/drawingml/2006/table">
            <a:tbl>
              <a:tblPr firstRow="1" bandRow="1">
                <a:tableStyleId>{5C22544A-7EE6-4342-B048-85BDC9FD1C3A}</a:tableStyleId>
              </a:tblPr>
              <a:tblGrid>
                <a:gridCol w="1952084"/>
                <a:gridCol w="807760"/>
                <a:gridCol w="635351"/>
                <a:gridCol w="836609"/>
                <a:gridCol w="1932850"/>
              </a:tblGrid>
              <a:tr h="615297">
                <a:tc>
                  <a:txBody>
                    <a:bodyPr/>
                    <a:lstStyle/>
                    <a:p>
                      <a:pPr algn="r"/>
                      <a:r>
                        <a:rPr lang="en-GB" b="1" dirty="0" smtClean="0">
                          <a:solidFill>
                            <a:srgbClr val="F6862B"/>
                          </a:solidFill>
                        </a:rPr>
                        <a:t>Brackets</a:t>
                      </a:r>
                      <a:endParaRPr lang="en-GB" b="1" dirty="0">
                        <a:solidFill>
                          <a:srgbClr val="F6862B"/>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b="1" dirty="0" smtClean="0">
                          <a:solidFill>
                            <a:schemeClr val="bg1"/>
                          </a:solidFill>
                        </a:rPr>
                        <a:t>B</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F6862B"/>
                    </a:solidFill>
                  </a:tcPr>
                </a:tc>
                <a:tc>
                  <a:txBody>
                    <a:bodyPr/>
                    <a:lstStyle/>
                    <a:p>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b="1" dirty="0" smtClean="0">
                          <a:solidFill>
                            <a:schemeClr val="bg1"/>
                          </a:solidFill>
                        </a:rPr>
                        <a:t>B</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F6862B"/>
                    </a:solidFill>
                  </a:tcPr>
                </a:tc>
                <a:tc>
                  <a:txBody>
                    <a:bodyPr/>
                    <a:lstStyle/>
                    <a:p>
                      <a:pPr algn="l"/>
                      <a:r>
                        <a:rPr lang="en-GB" b="1" dirty="0" smtClean="0">
                          <a:solidFill>
                            <a:srgbClr val="F6862B"/>
                          </a:solidFill>
                        </a:rPr>
                        <a:t>Brackets</a:t>
                      </a:r>
                      <a:endParaRPr lang="en-GB" b="1" dirty="0">
                        <a:solidFill>
                          <a:srgbClr val="F6862B"/>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615297">
                <a:tc>
                  <a:txBody>
                    <a:bodyPr/>
                    <a:lstStyle/>
                    <a:p>
                      <a:pPr algn="r"/>
                      <a:r>
                        <a:rPr lang="en-GB" b="1" dirty="0" smtClean="0">
                          <a:solidFill>
                            <a:srgbClr val="0082C9"/>
                          </a:solidFill>
                        </a:rPr>
                        <a:t>Orders</a:t>
                      </a:r>
                      <a:endParaRPr lang="en-GB" b="1" dirty="0">
                        <a:solidFill>
                          <a:srgbClr val="0082C9"/>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b="1" dirty="0" smtClean="0">
                          <a:solidFill>
                            <a:schemeClr val="bg1"/>
                          </a:solidFill>
                        </a:rPr>
                        <a:t>O</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82C9"/>
                    </a:solidFill>
                  </a:tcPr>
                </a:tc>
                <a:tc>
                  <a:txBody>
                    <a:bodyPr/>
                    <a:lstStyle/>
                    <a:p>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b="1" dirty="0" smtClean="0">
                          <a:solidFill>
                            <a:schemeClr val="bg1"/>
                          </a:solidFill>
                        </a:rPr>
                        <a:t>I</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82C9"/>
                    </a:solidFill>
                  </a:tcPr>
                </a:tc>
                <a:tc>
                  <a:txBody>
                    <a:bodyPr/>
                    <a:lstStyle/>
                    <a:p>
                      <a:pPr algn="l"/>
                      <a:r>
                        <a:rPr lang="en-GB" b="1" dirty="0" smtClean="0">
                          <a:solidFill>
                            <a:srgbClr val="0082C9"/>
                          </a:solidFill>
                        </a:rPr>
                        <a:t>Indices</a:t>
                      </a:r>
                      <a:endParaRPr lang="en-GB" b="1" dirty="0">
                        <a:solidFill>
                          <a:srgbClr val="0082C9"/>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615297">
                <a:tc>
                  <a:txBody>
                    <a:bodyPr/>
                    <a:lstStyle/>
                    <a:p>
                      <a:pPr algn="r"/>
                      <a:r>
                        <a:rPr lang="en-GB" b="1" dirty="0" smtClean="0">
                          <a:solidFill>
                            <a:srgbClr val="62469C"/>
                          </a:solidFill>
                        </a:rPr>
                        <a:t>Division</a:t>
                      </a:r>
                      <a:endParaRPr lang="en-GB" b="1" dirty="0">
                        <a:solidFill>
                          <a:srgbClr val="62469C"/>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b="1" dirty="0" smtClean="0">
                          <a:solidFill>
                            <a:schemeClr val="bg1"/>
                          </a:solidFill>
                        </a:rPr>
                        <a:t>D</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b="1" dirty="0" smtClean="0">
                          <a:solidFill>
                            <a:schemeClr val="bg1"/>
                          </a:solidFill>
                        </a:rPr>
                        <a:t>D</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pPr algn="l"/>
                      <a:r>
                        <a:rPr lang="en-GB" b="1" dirty="0" smtClean="0">
                          <a:solidFill>
                            <a:srgbClr val="62469C"/>
                          </a:solidFill>
                        </a:rPr>
                        <a:t>Division</a:t>
                      </a:r>
                      <a:endParaRPr lang="en-GB" b="1" dirty="0">
                        <a:solidFill>
                          <a:srgbClr val="62469C"/>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615297">
                <a:tc>
                  <a:txBody>
                    <a:bodyPr/>
                    <a:lstStyle/>
                    <a:p>
                      <a:pPr algn="r"/>
                      <a:r>
                        <a:rPr lang="en-GB" b="1" dirty="0" smtClean="0">
                          <a:solidFill>
                            <a:srgbClr val="62469C"/>
                          </a:solidFill>
                        </a:rPr>
                        <a:t>Multiplication</a:t>
                      </a:r>
                      <a:endParaRPr lang="en-GB" b="1" dirty="0">
                        <a:solidFill>
                          <a:srgbClr val="62469C"/>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b="1" dirty="0" smtClean="0">
                          <a:solidFill>
                            <a:schemeClr val="bg1"/>
                          </a:solidFill>
                        </a:rPr>
                        <a:t>M</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b="1" dirty="0" smtClean="0">
                          <a:solidFill>
                            <a:schemeClr val="bg1"/>
                          </a:solidFill>
                        </a:rPr>
                        <a:t>M</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pPr algn="l"/>
                      <a:r>
                        <a:rPr lang="en-GB" b="1" dirty="0" smtClean="0">
                          <a:solidFill>
                            <a:srgbClr val="62469C"/>
                          </a:solidFill>
                        </a:rPr>
                        <a:t>Multiplication</a:t>
                      </a:r>
                      <a:endParaRPr lang="en-GB" b="1" dirty="0">
                        <a:solidFill>
                          <a:srgbClr val="62469C"/>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615297">
                <a:tc>
                  <a:txBody>
                    <a:bodyPr/>
                    <a:lstStyle/>
                    <a:p>
                      <a:pPr algn="r"/>
                      <a:r>
                        <a:rPr lang="en-GB" b="1" dirty="0" smtClean="0">
                          <a:solidFill>
                            <a:srgbClr val="00A651"/>
                          </a:solidFill>
                        </a:rPr>
                        <a:t>Addition</a:t>
                      </a:r>
                      <a:endParaRPr lang="en-GB" b="1" dirty="0">
                        <a:solidFill>
                          <a:srgbClr val="00A65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b="1" dirty="0" smtClean="0">
                          <a:solidFill>
                            <a:schemeClr val="bg1"/>
                          </a:solidFill>
                        </a:rPr>
                        <a:t>A</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b="1" dirty="0" smtClean="0">
                          <a:solidFill>
                            <a:schemeClr val="bg1"/>
                          </a:solidFill>
                        </a:rPr>
                        <a:t>A</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pPr algn="l"/>
                      <a:r>
                        <a:rPr lang="en-GB" b="1" dirty="0" smtClean="0">
                          <a:solidFill>
                            <a:srgbClr val="00A651"/>
                          </a:solidFill>
                        </a:rPr>
                        <a:t>Addition</a:t>
                      </a:r>
                      <a:endParaRPr lang="en-GB" b="1" dirty="0">
                        <a:solidFill>
                          <a:srgbClr val="00A65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615297">
                <a:tc>
                  <a:txBody>
                    <a:bodyPr/>
                    <a:lstStyle/>
                    <a:p>
                      <a:pPr algn="r"/>
                      <a:r>
                        <a:rPr lang="en-GB" b="1" dirty="0" smtClean="0">
                          <a:solidFill>
                            <a:srgbClr val="00A651"/>
                          </a:solidFill>
                        </a:rPr>
                        <a:t>Subtraction</a:t>
                      </a:r>
                      <a:endParaRPr lang="en-GB" b="1" dirty="0">
                        <a:solidFill>
                          <a:srgbClr val="00A65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b="1" dirty="0" smtClean="0">
                          <a:solidFill>
                            <a:schemeClr val="bg1"/>
                          </a:solidFill>
                        </a:rPr>
                        <a:t>S</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b="1" dirty="0" smtClean="0">
                          <a:solidFill>
                            <a:schemeClr val="bg1"/>
                          </a:solidFill>
                        </a:rPr>
                        <a:t>S</a:t>
                      </a:r>
                      <a:endParaRPr lang="en-GB" b="1" dirty="0">
                        <a:solidFill>
                          <a:schemeClr val="bg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pPr algn="l"/>
                      <a:r>
                        <a:rPr lang="en-GB" b="1" dirty="0" smtClean="0">
                          <a:solidFill>
                            <a:srgbClr val="00A651"/>
                          </a:solidFill>
                        </a:rPr>
                        <a:t>Subtraction</a:t>
                      </a:r>
                      <a:endParaRPr lang="en-GB" b="1" dirty="0">
                        <a:solidFill>
                          <a:srgbClr val="00A651"/>
                        </a:solidFill>
                      </a:endParaRPr>
                    </a:p>
                  </a:txBody>
                  <a:tcPr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bl>
          </a:graphicData>
        </a:graphic>
      </p:graphicFrame>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r="56061" b="46372"/>
          <a:stretch/>
        </p:blipFill>
        <p:spPr>
          <a:xfrm>
            <a:off x="5126182" y="4298045"/>
            <a:ext cx="4017818" cy="2559955"/>
          </a:xfrm>
          <a:prstGeom prst="rect">
            <a:avLst/>
          </a:prstGeom>
        </p:spPr>
      </p:pic>
      <p:sp>
        <p:nvSpPr>
          <p:cNvPr id="97" name="Rectangle 96"/>
          <p:cNvSpPr/>
          <p:nvPr/>
        </p:nvSpPr>
        <p:spPr>
          <a:xfrm>
            <a:off x="268325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2358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Order of Operations</a:t>
            </a:r>
            <a:endParaRPr lang="en-GB" sz="1600" b="1" dirty="0">
              <a:solidFill>
                <a:schemeClr val="bg1"/>
              </a:solidFill>
            </a:endParaRPr>
          </a:p>
        </p:txBody>
      </p:sp>
      <p:cxnSp>
        <p:nvCxnSpPr>
          <p:cNvPr id="103" name="Straight Connector 102"/>
          <p:cNvCxnSpPr/>
          <p:nvPr/>
        </p:nvCxnSpPr>
        <p:spPr>
          <a:xfrm>
            <a:off x="268325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63397" y="1316028"/>
            <a:ext cx="7625593" cy="699404"/>
          </a:xfrm>
          <a:prstGeom prst="rect">
            <a:avLst/>
          </a:prstGeom>
          <a:solidFill>
            <a:schemeClr val="bg1"/>
          </a:solidFill>
          <a:ln w="28575">
            <a:solidFill>
              <a:srgbClr val="DC1F5A"/>
            </a:solidFill>
          </a:ln>
        </p:spPr>
        <p:txBody>
          <a:bodyPr wrap="square" lIns="72000" tIns="72000" rIns="72000" bIns="72000" rtlCol="0">
            <a:spAutoFit/>
          </a:bodyPr>
          <a:lstStyle/>
          <a:p>
            <a:pPr algn="ctr"/>
            <a:r>
              <a:rPr lang="en-GB" dirty="0"/>
              <a:t>Remember to use BODMAS/BIDMAS to help you remember the </a:t>
            </a:r>
            <a:r>
              <a:rPr lang="en-GB" dirty="0" smtClean="0"/>
              <a:t/>
            </a:r>
            <a:br>
              <a:rPr lang="en-GB" dirty="0" smtClean="0"/>
            </a:br>
            <a:r>
              <a:rPr lang="en-GB" dirty="0" smtClean="0"/>
              <a:t>order </a:t>
            </a:r>
            <a:r>
              <a:rPr lang="en-GB" dirty="0"/>
              <a:t>of operations. </a:t>
            </a: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76855">
            <a:off x="618689" y="6319571"/>
            <a:ext cx="1052591" cy="911024"/>
          </a:xfrm>
          <a:prstGeom prst="rect">
            <a:avLst/>
          </a:prstGeom>
        </p:spPr>
      </p:pic>
    </p:spTree>
    <p:extLst>
      <p:ext uri="{BB962C8B-B14F-4D97-AF65-F5344CB8AC3E}">
        <p14:creationId xmlns:p14="http://schemas.microsoft.com/office/powerpoint/2010/main" val="9089146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2370764"/>
            <a:ext cx="3648570" cy="3722061"/>
          </a:xfrm>
          <a:prstGeom prst="rect">
            <a:avLst/>
          </a:prstGeom>
          <a:solidFill>
            <a:srgbClr val="DC1F5A"/>
          </a:solidFill>
          <a:ln w="28575">
            <a:solidFill>
              <a:srgbClr val="DC1F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b="34994"/>
          <a:stretch/>
        </p:blipFill>
        <p:spPr>
          <a:xfrm>
            <a:off x="916294" y="2559941"/>
            <a:ext cx="3327281" cy="3558758"/>
          </a:xfrm>
          <a:prstGeom prst="rect">
            <a:avLst/>
          </a:prstGeom>
        </p:spPr>
      </p:pic>
      <p:sp>
        <p:nvSpPr>
          <p:cNvPr id="97" name="Rectangle 96"/>
          <p:cNvSpPr/>
          <p:nvPr/>
        </p:nvSpPr>
        <p:spPr>
          <a:xfrm>
            <a:off x="268325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2358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Order of Operations</a:t>
            </a:r>
            <a:endParaRPr lang="en-GB" sz="1600" b="1" dirty="0">
              <a:solidFill>
                <a:schemeClr val="bg1"/>
              </a:solidFill>
            </a:endParaRPr>
          </a:p>
        </p:txBody>
      </p:sp>
      <p:cxnSp>
        <p:nvCxnSpPr>
          <p:cNvPr id="103" name="Straight Connector 102"/>
          <p:cNvCxnSpPr/>
          <p:nvPr/>
        </p:nvCxnSpPr>
        <p:spPr>
          <a:xfrm>
            <a:off x="268325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394361"/>
            <a:ext cx="3648570" cy="976403"/>
          </a:xfrm>
          <a:prstGeom prst="rect">
            <a:avLst/>
          </a:prstGeom>
          <a:solidFill>
            <a:schemeClr val="bg1"/>
          </a:solidFill>
          <a:ln w="28575">
            <a:solidFill>
              <a:srgbClr val="DC1F5A"/>
            </a:solidFill>
          </a:ln>
        </p:spPr>
        <p:txBody>
          <a:bodyPr wrap="square" lIns="72000" tIns="72000" rIns="72000" bIns="72000" rtlCol="0">
            <a:spAutoFit/>
          </a:bodyPr>
          <a:lstStyle/>
          <a:p>
            <a:pPr algn="ctr"/>
            <a:r>
              <a:rPr lang="en-GB" dirty="0"/>
              <a:t>Add one pair of missing brackets to each of these calculations to make them correct:</a:t>
            </a:r>
          </a:p>
        </p:txBody>
      </p:sp>
      <p:sp>
        <p:nvSpPr>
          <p:cNvPr id="3" name="Rectangle 2"/>
          <p:cNvSpPr/>
          <p:nvPr/>
        </p:nvSpPr>
        <p:spPr>
          <a:xfrm>
            <a:off x="4571999" y="1377583"/>
            <a:ext cx="3807961" cy="4715242"/>
          </a:xfrm>
          <a:prstGeom prst="rect">
            <a:avLst/>
          </a:prstGeom>
          <a:solidFill>
            <a:srgbClr val="7BC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 name="Table 3"/>
          <p:cNvGraphicFramePr>
            <a:graphicFrameLocks noGrp="1"/>
          </p:cNvGraphicFramePr>
          <p:nvPr>
            <p:extLst>
              <p:ext uri="{D42A27DB-BD31-4B8C-83A1-F6EECF244321}">
                <p14:modId xmlns:p14="http://schemas.microsoft.com/office/powerpoint/2010/main" val="1645957190"/>
              </p:ext>
            </p:extLst>
          </p:nvPr>
        </p:nvGraphicFramePr>
        <p:xfrm>
          <a:off x="4696097" y="1968066"/>
          <a:ext cx="3558075" cy="2488944"/>
        </p:xfrm>
        <a:graphic>
          <a:graphicData uri="http://schemas.openxmlformats.org/drawingml/2006/table">
            <a:tbl>
              <a:tblPr firstRow="1" bandRow="1">
                <a:tableStyleId>{5C22544A-7EE6-4342-B048-85BDC9FD1C3A}</a:tableStyleId>
              </a:tblPr>
              <a:tblGrid>
                <a:gridCol w="1126691"/>
                <a:gridCol w="466218"/>
                <a:gridCol w="366707"/>
                <a:gridCol w="482869"/>
                <a:gridCol w="1115590"/>
              </a:tblGrid>
              <a:tr h="414824">
                <a:tc>
                  <a:txBody>
                    <a:bodyPr/>
                    <a:lstStyle/>
                    <a:p>
                      <a:pPr algn="r"/>
                      <a:r>
                        <a:rPr lang="en-GB" sz="1200" b="1" dirty="0" smtClean="0">
                          <a:solidFill>
                            <a:srgbClr val="F6862B"/>
                          </a:solidFill>
                        </a:rPr>
                        <a:t>Brackets</a:t>
                      </a:r>
                      <a:endParaRPr lang="en-GB" sz="1200" b="1" dirty="0">
                        <a:solidFill>
                          <a:srgbClr val="F6862B"/>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B</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F6862B"/>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B</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F6862B"/>
                    </a:solidFill>
                  </a:tcPr>
                </a:tc>
                <a:tc>
                  <a:txBody>
                    <a:bodyPr/>
                    <a:lstStyle/>
                    <a:p>
                      <a:pPr algn="l"/>
                      <a:r>
                        <a:rPr lang="en-GB" sz="1200" b="1" dirty="0" smtClean="0">
                          <a:solidFill>
                            <a:srgbClr val="F6862B"/>
                          </a:solidFill>
                        </a:rPr>
                        <a:t>Brackets</a:t>
                      </a:r>
                      <a:endParaRPr lang="en-GB" sz="1200" b="1" dirty="0">
                        <a:solidFill>
                          <a:srgbClr val="F6862B"/>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0082C9"/>
                          </a:solidFill>
                        </a:rPr>
                        <a:t>Orders</a:t>
                      </a:r>
                      <a:endParaRPr lang="en-GB" sz="1200" b="1" dirty="0">
                        <a:solidFill>
                          <a:srgbClr val="0082C9"/>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O</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82C9"/>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I</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82C9"/>
                    </a:solidFill>
                  </a:tcPr>
                </a:tc>
                <a:tc>
                  <a:txBody>
                    <a:bodyPr/>
                    <a:lstStyle/>
                    <a:p>
                      <a:pPr algn="l"/>
                      <a:r>
                        <a:rPr lang="en-GB" sz="1200" b="1" dirty="0" smtClean="0">
                          <a:solidFill>
                            <a:srgbClr val="0082C9"/>
                          </a:solidFill>
                        </a:rPr>
                        <a:t>Indices</a:t>
                      </a:r>
                      <a:endParaRPr lang="en-GB" sz="1200" b="1" dirty="0">
                        <a:solidFill>
                          <a:srgbClr val="0082C9"/>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62469C"/>
                          </a:solidFill>
                        </a:rPr>
                        <a:t>Division</a:t>
                      </a:r>
                      <a:endParaRPr lang="en-GB" sz="1200" b="1" dirty="0">
                        <a:solidFill>
                          <a:srgbClr val="62469C"/>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D</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D</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pPr algn="l"/>
                      <a:r>
                        <a:rPr lang="en-GB" sz="1200" b="1" dirty="0" smtClean="0">
                          <a:solidFill>
                            <a:srgbClr val="62469C"/>
                          </a:solidFill>
                        </a:rPr>
                        <a:t>Division</a:t>
                      </a:r>
                      <a:endParaRPr lang="en-GB" sz="1200" b="1" dirty="0">
                        <a:solidFill>
                          <a:srgbClr val="62469C"/>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62469C"/>
                          </a:solidFill>
                        </a:rPr>
                        <a:t>Multiplication</a:t>
                      </a:r>
                      <a:endParaRPr lang="en-GB" sz="1200" b="1" dirty="0">
                        <a:solidFill>
                          <a:srgbClr val="62469C"/>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M</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M</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pPr algn="l"/>
                      <a:r>
                        <a:rPr lang="en-GB" sz="1200" b="1" dirty="0" smtClean="0">
                          <a:solidFill>
                            <a:srgbClr val="62469C"/>
                          </a:solidFill>
                        </a:rPr>
                        <a:t>Multiplication</a:t>
                      </a:r>
                      <a:endParaRPr lang="en-GB" sz="1200" b="1" dirty="0">
                        <a:solidFill>
                          <a:srgbClr val="62469C"/>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00A651"/>
                          </a:solidFill>
                        </a:rPr>
                        <a:t>Addition</a:t>
                      </a:r>
                      <a:endParaRPr lang="en-GB" sz="1200" b="1" dirty="0">
                        <a:solidFill>
                          <a:srgbClr val="00A65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A</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A</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pPr algn="l"/>
                      <a:r>
                        <a:rPr lang="en-GB" sz="1200" b="1" dirty="0" smtClean="0">
                          <a:solidFill>
                            <a:srgbClr val="00A651"/>
                          </a:solidFill>
                        </a:rPr>
                        <a:t>Addition</a:t>
                      </a:r>
                      <a:endParaRPr lang="en-GB" sz="1200" b="1" dirty="0">
                        <a:solidFill>
                          <a:srgbClr val="00A65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00A651"/>
                          </a:solidFill>
                        </a:rPr>
                        <a:t>Subtraction</a:t>
                      </a:r>
                      <a:endParaRPr lang="en-GB" sz="1200" b="1" dirty="0">
                        <a:solidFill>
                          <a:srgbClr val="00A65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S</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S</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pPr algn="l"/>
                      <a:r>
                        <a:rPr lang="en-GB" sz="1200" b="1" dirty="0" smtClean="0">
                          <a:solidFill>
                            <a:srgbClr val="00A651"/>
                          </a:solidFill>
                        </a:rPr>
                        <a:t>Subtraction</a:t>
                      </a:r>
                      <a:endParaRPr lang="en-GB" sz="1200" b="1" dirty="0">
                        <a:solidFill>
                          <a:srgbClr val="00A65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bl>
          </a:graphicData>
        </a:graphic>
      </p:graphicFrame>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l="50000" r="41952"/>
          <a:stretch/>
        </p:blipFill>
        <p:spPr>
          <a:xfrm rot="15553054">
            <a:off x="2646902" y="3279470"/>
            <a:ext cx="262529" cy="3990895"/>
          </a:xfrm>
          <a:prstGeom prst="rect">
            <a:avLst/>
          </a:prstGeom>
        </p:spPr>
      </p:pic>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r="56061" b="46372"/>
          <a:stretch/>
        </p:blipFill>
        <p:spPr>
          <a:xfrm>
            <a:off x="5126182" y="4298045"/>
            <a:ext cx="4017818" cy="2559955"/>
          </a:xfrm>
          <a:prstGeom prst="rect">
            <a:avLst/>
          </a:prstGeom>
        </p:spPr>
      </p:pic>
      <p:sp>
        <p:nvSpPr>
          <p:cNvPr id="19" name="Rectangle 18"/>
          <p:cNvSpPr/>
          <p:nvPr/>
        </p:nvSpPr>
        <p:spPr>
          <a:xfrm>
            <a:off x="1102743" y="3851814"/>
            <a:ext cx="2779928" cy="487506"/>
          </a:xfrm>
          <a:prstGeom prst="rect">
            <a:avLst/>
          </a:prstGeom>
        </p:spPr>
        <p:txBody>
          <a:bodyPr wrap="none">
            <a:spAutoFit/>
          </a:bodyPr>
          <a:lstStyle/>
          <a:p>
            <a:pPr>
              <a:lnSpc>
                <a:spcPct val="107000"/>
              </a:lnSpc>
              <a:spcAft>
                <a:spcPts val="0"/>
              </a:spcAft>
            </a:pP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58 - </a:t>
            </a:r>
            <a:r>
              <a:rPr lang="en-GB" sz="2400" dirty="0">
                <a:solidFill>
                  <a:srgbClr val="00B050"/>
                </a:solidFill>
                <a:latin typeface="Kalam" panose="02000000000000000000" pitchFamily="2" charset="0"/>
                <a:ea typeface="Calibri" panose="020F0502020204030204" pitchFamily="34" charset="0"/>
                <a:cs typeface="Kalam" panose="02000000000000000000" pitchFamily="2" charset="0"/>
              </a:rPr>
              <a:t>(</a:t>
            </a: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16 + 17</a:t>
            </a:r>
            <a:r>
              <a:rPr lang="en-GB" sz="2400" dirty="0">
                <a:solidFill>
                  <a:srgbClr val="00B050"/>
                </a:solidFill>
                <a:latin typeface="Kalam" panose="02000000000000000000" pitchFamily="2" charset="0"/>
                <a:ea typeface="Calibri" panose="020F0502020204030204" pitchFamily="34" charset="0"/>
                <a:cs typeface="Kalam" panose="02000000000000000000" pitchFamily="2" charset="0"/>
              </a:rPr>
              <a:t>)</a:t>
            </a:r>
            <a:r>
              <a:rPr lang="en-GB" sz="2400" dirty="0">
                <a:solidFill>
                  <a:srgbClr val="000000"/>
                </a:solidFill>
                <a:latin typeface="Kalam" panose="02000000000000000000" pitchFamily="2" charset="0"/>
                <a:ea typeface="Calibri" panose="020F0502020204030204" pitchFamily="34" charset="0"/>
                <a:cs typeface="Kalam" panose="02000000000000000000" pitchFamily="2" charset="0"/>
              </a:rPr>
              <a:t> </a:t>
            </a: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 25</a:t>
            </a:r>
          </a:p>
        </p:txBody>
      </p:sp>
      <p:sp>
        <p:nvSpPr>
          <p:cNvPr id="20" name="Rectangle 19"/>
          <p:cNvSpPr/>
          <p:nvPr/>
        </p:nvSpPr>
        <p:spPr>
          <a:xfrm>
            <a:off x="1020594" y="3134319"/>
            <a:ext cx="3648570" cy="487506"/>
          </a:xfrm>
          <a:prstGeom prst="rect">
            <a:avLst/>
          </a:prstGeom>
        </p:spPr>
        <p:txBody>
          <a:bodyPr wrap="square">
            <a:spAutoFit/>
          </a:bodyPr>
          <a:lstStyle/>
          <a:p>
            <a:pPr>
              <a:lnSpc>
                <a:spcPct val="107000"/>
              </a:lnSpc>
              <a:spcAft>
                <a:spcPts val="0"/>
              </a:spcAft>
            </a:pPr>
            <a:r>
              <a:rPr lang="en-GB" sz="2400" dirty="0">
                <a:solidFill>
                  <a:srgbClr val="00B050"/>
                </a:solidFill>
                <a:latin typeface="Kalam" panose="02000000000000000000" pitchFamily="2" charset="0"/>
                <a:ea typeface="Calibri" panose="020F0502020204030204" pitchFamily="34" charset="0"/>
                <a:cs typeface="Kalam" panose="02000000000000000000" pitchFamily="2" charset="0"/>
              </a:rPr>
              <a:t>(</a:t>
            </a: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7 × 6</a:t>
            </a:r>
            <a:r>
              <a:rPr lang="en-GB" sz="2400" dirty="0" smtClean="0">
                <a:solidFill>
                  <a:srgbClr val="00B050"/>
                </a:solidFill>
                <a:latin typeface="Kalam" panose="02000000000000000000" pitchFamily="2" charset="0"/>
                <a:ea typeface="Calibri" panose="020F0502020204030204" pitchFamily="34" charset="0"/>
                <a:cs typeface="Kalam" panose="02000000000000000000" pitchFamily="2" charset="0"/>
              </a:rPr>
              <a:t>)</a:t>
            </a:r>
            <a:r>
              <a:rPr lang="en-GB" sz="2400" dirty="0" smtClean="0">
                <a:solidFill>
                  <a:srgbClr val="000000"/>
                </a:solidFill>
                <a:latin typeface="Kalam" panose="02000000000000000000" pitchFamily="2" charset="0"/>
                <a:ea typeface="Calibri" panose="020F0502020204030204" pitchFamily="34" charset="0"/>
                <a:cs typeface="Kalam" panose="02000000000000000000" pitchFamily="2" charset="0"/>
              </a:rPr>
              <a:t> </a:t>
            </a:r>
            <a:r>
              <a:rPr lang="en-GB" sz="2400" dirty="0" smtClean="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14 = </a:t>
            </a:r>
            <a:r>
              <a:rPr lang="en-GB" sz="2400" dirty="0" smtClean="0">
                <a:solidFill>
                  <a:srgbClr val="6C6C6C"/>
                </a:solidFill>
                <a:latin typeface="Kalam" panose="02000000000000000000" pitchFamily="2" charset="0"/>
                <a:ea typeface="Calibri" panose="020F0502020204030204" pitchFamily="34" charset="0"/>
                <a:cs typeface="Kalam" panose="02000000000000000000" pitchFamily="2" charset="0"/>
              </a:rPr>
              <a:t>56</a:t>
            </a:r>
            <a:endParaRPr lang="en-GB" sz="1600" dirty="0">
              <a:latin typeface="Kalam" panose="02000000000000000000" pitchFamily="2" charset="0"/>
              <a:ea typeface="Calibri" panose="020F0502020204030204" pitchFamily="34" charset="0"/>
              <a:cs typeface="Kalam" panose="02000000000000000000" pitchFamily="2" charset="0"/>
            </a:endParaRPr>
          </a:p>
        </p:txBody>
      </p:sp>
      <p:sp>
        <p:nvSpPr>
          <p:cNvPr id="15" name="Rectangle 14"/>
          <p:cNvSpPr/>
          <p:nvPr/>
        </p:nvSpPr>
        <p:spPr>
          <a:xfrm>
            <a:off x="1093661" y="3849139"/>
            <a:ext cx="2476960" cy="487506"/>
          </a:xfrm>
          <a:prstGeom prst="rect">
            <a:avLst/>
          </a:prstGeom>
        </p:spPr>
        <p:txBody>
          <a:bodyPr wrap="none">
            <a:spAutoFit/>
          </a:bodyPr>
          <a:lstStyle/>
          <a:p>
            <a:pPr>
              <a:lnSpc>
                <a:spcPct val="107000"/>
              </a:lnSpc>
              <a:spcAft>
                <a:spcPts val="0"/>
              </a:spcAft>
            </a:pP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58 - </a:t>
            </a:r>
            <a:r>
              <a:rPr lang="en-GB" sz="2400" dirty="0" smtClean="0">
                <a:solidFill>
                  <a:srgbClr val="6C6C6C"/>
                </a:solidFill>
                <a:latin typeface="Kalam" panose="02000000000000000000" pitchFamily="2" charset="0"/>
                <a:ea typeface="Calibri" panose="020F0502020204030204" pitchFamily="34" charset="0"/>
                <a:cs typeface="Kalam" panose="02000000000000000000" pitchFamily="2" charset="0"/>
              </a:rPr>
              <a:t>16 </a:t>
            </a: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400" dirty="0" smtClean="0">
                <a:solidFill>
                  <a:srgbClr val="6C6C6C"/>
                </a:solidFill>
                <a:latin typeface="Kalam" panose="02000000000000000000" pitchFamily="2" charset="0"/>
                <a:ea typeface="Calibri" panose="020F0502020204030204" pitchFamily="34" charset="0"/>
                <a:cs typeface="Kalam" panose="02000000000000000000" pitchFamily="2" charset="0"/>
              </a:rPr>
              <a:t>17</a:t>
            </a:r>
            <a:r>
              <a:rPr lang="en-GB" sz="2400" dirty="0">
                <a:solidFill>
                  <a:srgbClr val="00B050"/>
                </a:solidFill>
                <a:latin typeface="Kalam" panose="02000000000000000000" pitchFamily="2" charset="0"/>
                <a:ea typeface="Calibri" panose="020F0502020204030204" pitchFamily="34" charset="0"/>
                <a:cs typeface="Kalam" panose="02000000000000000000" pitchFamily="2" charset="0"/>
              </a:rPr>
              <a:t> </a:t>
            </a:r>
            <a:r>
              <a:rPr lang="en-GB" sz="2400" dirty="0" smtClean="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25</a:t>
            </a:r>
          </a:p>
        </p:txBody>
      </p:sp>
      <p:sp>
        <p:nvSpPr>
          <p:cNvPr id="16" name="Rectangle 15"/>
          <p:cNvSpPr/>
          <p:nvPr/>
        </p:nvSpPr>
        <p:spPr>
          <a:xfrm>
            <a:off x="1168709" y="3131644"/>
            <a:ext cx="3648570" cy="487506"/>
          </a:xfrm>
          <a:prstGeom prst="rect">
            <a:avLst/>
          </a:prstGeom>
        </p:spPr>
        <p:txBody>
          <a:bodyPr wrap="square">
            <a:spAutoFit/>
          </a:bodyPr>
          <a:lstStyle/>
          <a:p>
            <a:pPr>
              <a:lnSpc>
                <a:spcPct val="107000"/>
              </a:lnSpc>
              <a:spcAft>
                <a:spcPts val="0"/>
              </a:spcAft>
            </a:pPr>
            <a:r>
              <a:rPr lang="en-GB" sz="2400" dirty="0" smtClean="0">
                <a:solidFill>
                  <a:srgbClr val="6C6C6C"/>
                </a:solidFill>
                <a:latin typeface="Kalam" panose="02000000000000000000" pitchFamily="2" charset="0"/>
                <a:ea typeface="Calibri" panose="020F0502020204030204" pitchFamily="34" charset="0"/>
                <a:cs typeface="Kalam" panose="02000000000000000000" pitchFamily="2" charset="0"/>
              </a:rPr>
              <a:t>7 </a:t>
            </a: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400" dirty="0" smtClean="0">
                <a:solidFill>
                  <a:srgbClr val="6C6C6C"/>
                </a:solidFill>
                <a:latin typeface="Kalam" panose="02000000000000000000" pitchFamily="2" charset="0"/>
                <a:ea typeface="Calibri" panose="020F0502020204030204" pitchFamily="34" charset="0"/>
                <a:cs typeface="Kalam" panose="02000000000000000000" pitchFamily="2" charset="0"/>
              </a:rPr>
              <a:t>6</a:t>
            </a:r>
            <a:r>
              <a:rPr lang="en-GB" sz="2400" dirty="0">
                <a:solidFill>
                  <a:srgbClr val="00B050"/>
                </a:solidFill>
                <a:latin typeface="Kalam" panose="02000000000000000000" pitchFamily="2" charset="0"/>
                <a:ea typeface="Calibri" panose="020F0502020204030204" pitchFamily="34" charset="0"/>
                <a:cs typeface="Kalam" panose="02000000000000000000" pitchFamily="2" charset="0"/>
              </a:rPr>
              <a:t> </a:t>
            </a:r>
            <a:r>
              <a:rPr lang="en-GB" sz="2400" dirty="0" smtClean="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400" dirty="0">
                <a:solidFill>
                  <a:srgbClr val="6C6C6C"/>
                </a:solidFill>
                <a:latin typeface="Kalam" panose="02000000000000000000" pitchFamily="2" charset="0"/>
                <a:ea typeface="Calibri" panose="020F0502020204030204" pitchFamily="34" charset="0"/>
                <a:cs typeface="Kalam" panose="02000000000000000000" pitchFamily="2" charset="0"/>
              </a:rPr>
              <a:t>14 = </a:t>
            </a:r>
            <a:r>
              <a:rPr lang="en-GB" sz="2400" dirty="0" smtClean="0">
                <a:solidFill>
                  <a:srgbClr val="6C6C6C"/>
                </a:solidFill>
                <a:latin typeface="Kalam" panose="02000000000000000000" pitchFamily="2" charset="0"/>
                <a:ea typeface="Calibri" panose="020F0502020204030204" pitchFamily="34" charset="0"/>
                <a:cs typeface="Kalam" panose="02000000000000000000" pitchFamily="2" charset="0"/>
              </a:rPr>
              <a:t>56</a:t>
            </a:r>
            <a:endParaRPr lang="en-GB" sz="1600" dirty="0">
              <a:latin typeface="Kalam" panose="02000000000000000000" pitchFamily="2" charset="0"/>
              <a:ea typeface="Calibri" panose="020F0502020204030204" pitchFamily="34" charset="0"/>
              <a:cs typeface="Kalam" panose="02000000000000000000" pitchFamily="2" charset="0"/>
            </a:endParaRPr>
          </a:p>
        </p:txBody>
      </p:sp>
    </p:spTree>
    <p:extLst>
      <p:ext uri="{BB962C8B-B14F-4D97-AF65-F5344CB8AC3E}">
        <p14:creationId xmlns:p14="http://schemas.microsoft.com/office/powerpoint/2010/main" val="936711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1" nodeType="clickEffect">
                                  <p:stCondLst>
                                    <p:cond delay="0"/>
                                  </p:stCondLst>
                                  <p:childTnLst>
                                    <p:set>
                                      <p:cBhvr>
                                        <p:cTn id="6" dur="1" fill="hold">
                                          <p:stCondLst>
                                            <p:cond delay="0"/>
                                          </p:stCondLst>
                                        </p:cTn>
                                        <p:tgtEl>
                                          <p:spTgt spid="16"/>
                                        </p:tgtEl>
                                        <p:attrNameLst>
                                          <p:attrName>style.visibility</p:attrName>
                                        </p:attrNameLst>
                                      </p:cBhvr>
                                      <p:to>
                                        <p:strVal val="hidden"/>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hidden"/>
                                      </p:to>
                                    </p:set>
                                  </p:childTnLst>
                                </p:cTn>
                              </p:par>
                              <p:par>
                                <p:cTn id="15" presetID="10"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15" grpId="0"/>
      <p:bldP spid="1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2370764"/>
            <a:ext cx="3648570" cy="3722061"/>
          </a:xfrm>
          <a:prstGeom prst="rect">
            <a:avLst/>
          </a:prstGeom>
          <a:solidFill>
            <a:srgbClr val="DC1F5A"/>
          </a:solidFill>
          <a:ln w="28575">
            <a:solidFill>
              <a:srgbClr val="DC1F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268325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2358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Order of Operations</a:t>
            </a:r>
            <a:endParaRPr lang="en-GB" sz="1600" b="1" dirty="0">
              <a:solidFill>
                <a:schemeClr val="bg1"/>
              </a:solidFill>
            </a:endParaRPr>
          </a:p>
        </p:txBody>
      </p:sp>
      <p:cxnSp>
        <p:nvCxnSpPr>
          <p:cNvPr id="103" name="Straight Connector 102"/>
          <p:cNvCxnSpPr/>
          <p:nvPr/>
        </p:nvCxnSpPr>
        <p:spPr>
          <a:xfrm>
            <a:off x="268325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394361"/>
            <a:ext cx="3648570" cy="976403"/>
          </a:xfrm>
          <a:prstGeom prst="rect">
            <a:avLst/>
          </a:prstGeom>
          <a:solidFill>
            <a:schemeClr val="bg1"/>
          </a:solidFill>
          <a:ln w="28575">
            <a:solidFill>
              <a:srgbClr val="DC1F5A"/>
            </a:solidFill>
          </a:ln>
        </p:spPr>
        <p:txBody>
          <a:bodyPr wrap="square" lIns="72000" tIns="72000" rIns="72000" bIns="72000" rtlCol="0">
            <a:spAutoFit/>
          </a:bodyPr>
          <a:lstStyle/>
          <a:p>
            <a:pPr algn="ctr"/>
            <a:r>
              <a:rPr lang="en-GB" dirty="0"/>
              <a:t>Add two pairs of missing brackets to each of these calculations to make them correct:</a:t>
            </a:r>
          </a:p>
        </p:txBody>
      </p:sp>
      <p:sp>
        <p:nvSpPr>
          <p:cNvPr id="3" name="Rectangle 2"/>
          <p:cNvSpPr/>
          <p:nvPr/>
        </p:nvSpPr>
        <p:spPr>
          <a:xfrm>
            <a:off x="4571999" y="1377583"/>
            <a:ext cx="3807961" cy="4715242"/>
          </a:xfrm>
          <a:prstGeom prst="rect">
            <a:avLst/>
          </a:prstGeom>
          <a:solidFill>
            <a:srgbClr val="7BC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b="34994"/>
          <a:stretch/>
        </p:blipFill>
        <p:spPr>
          <a:xfrm>
            <a:off x="916294" y="2559941"/>
            <a:ext cx="3327281" cy="3558758"/>
          </a:xfrm>
          <a:prstGeom prst="rect">
            <a:avLst/>
          </a:prstGeom>
        </p:spPr>
      </p:pic>
      <p:sp>
        <p:nvSpPr>
          <p:cNvPr id="17" name="Rectangle 16"/>
          <p:cNvSpPr/>
          <p:nvPr/>
        </p:nvSpPr>
        <p:spPr>
          <a:xfrm>
            <a:off x="1051940" y="3175884"/>
            <a:ext cx="3648570" cy="745589"/>
          </a:xfrm>
          <a:prstGeom prst="rect">
            <a:avLst/>
          </a:prstGeom>
        </p:spPr>
        <p:txBody>
          <a:bodyPr wrap="square">
            <a:spAutoFit/>
          </a:bodyPr>
          <a:lstStyle/>
          <a:p>
            <a:pPr>
              <a:lnSpc>
                <a:spcPct val="107000"/>
              </a:lnSpc>
              <a:spcAft>
                <a:spcPts val="0"/>
              </a:spcAft>
            </a:pP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6</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 × 9</a:t>
            </a:r>
            <a:r>
              <a:rPr lang="en-GB" sz="2000" dirty="0" smtClean="0">
                <a:solidFill>
                  <a:srgbClr val="000000"/>
                </a:solidFill>
                <a:latin typeface="Kalam" panose="02000000000000000000" pitchFamily="2" charset="0"/>
                <a:ea typeface="Calibri" panose="020F0502020204030204" pitchFamily="34" charset="0"/>
                <a:cs typeface="Kalam" panose="02000000000000000000" pitchFamily="2" charset="0"/>
              </a:rPr>
              <a:t>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 3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6 + 5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 6</a:t>
            </a:r>
            <a:r>
              <a:rPr lang="en-GB" sz="2000" dirty="0" smtClean="0">
                <a:solidFill>
                  <a:srgbClr val="000000"/>
                </a:solidFill>
                <a:latin typeface="Kalam" panose="02000000000000000000" pitchFamily="2" charset="0"/>
                <a:ea typeface="Calibri" panose="020F0502020204030204" pitchFamily="34" charset="0"/>
                <a:cs typeface="Kalam" panose="02000000000000000000" pitchFamily="2" charset="0"/>
              </a:rPr>
              <a:t/>
            </a:r>
            <a:br>
              <a:rPr lang="en-GB" sz="2000" dirty="0" smtClean="0">
                <a:solidFill>
                  <a:srgbClr val="000000"/>
                </a:solidFill>
                <a:latin typeface="Kalam" panose="02000000000000000000" pitchFamily="2" charset="0"/>
                <a:ea typeface="Calibri" panose="020F0502020204030204" pitchFamily="34" charset="0"/>
                <a:cs typeface="Kalam" panose="02000000000000000000" pitchFamily="2" charset="0"/>
              </a:rPr>
            </a:br>
            <a:endParaRPr lang="en-GB" sz="2000" dirty="0">
              <a:latin typeface="Kalam" panose="02000000000000000000" pitchFamily="2" charset="0"/>
              <a:ea typeface="Calibri" panose="020F0502020204030204" pitchFamily="34" charset="0"/>
              <a:cs typeface="Kalam" panose="02000000000000000000" pitchFamily="2" charset="0"/>
            </a:endParaRPr>
          </a:p>
        </p:txBody>
      </p:sp>
      <p:sp>
        <p:nvSpPr>
          <p:cNvPr id="20" name="Rectangle 19"/>
          <p:cNvSpPr/>
          <p:nvPr/>
        </p:nvSpPr>
        <p:spPr>
          <a:xfrm>
            <a:off x="1054837" y="3175484"/>
            <a:ext cx="3648570" cy="414024"/>
          </a:xfrm>
          <a:prstGeom prst="rect">
            <a:avLst/>
          </a:prstGeom>
        </p:spPr>
        <p:txBody>
          <a:bodyPr wrap="square">
            <a:spAutoFit/>
          </a:bodyPr>
          <a:lstStyle/>
          <a:p>
            <a:pPr>
              <a:lnSpc>
                <a:spcPct val="107000"/>
              </a:lnSpc>
              <a:spcAft>
                <a:spcPts val="0"/>
              </a:spcAft>
            </a:pP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6 × </a:t>
            </a:r>
            <a:r>
              <a:rPr lang="en-GB" sz="20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9</a:t>
            </a:r>
            <a:r>
              <a:rPr lang="en-GB" sz="2000" dirty="0" smtClean="0">
                <a:solidFill>
                  <a:srgbClr val="000000"/>
                </a:solidFill>
                <a:latin typeface="Kalam" panose="02000000000000000000" pitchFamily="2" charset="0"/>
                <a:ea typeface="Calibri" panose="020F0502020204030204" pitchFamily="34" charset="0"/>
                <a:cs typeface="Kalam" panose="02000000000000000000" pitchFamily="2" charset="0"/>
              </a:rPr>
              <a:t> </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 3</a:t>
            </a:r>
            <a:r>
              <a:rPr lang="en-GB" sz="20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 6 + </a:t>
            </a:r>
            <a:r>
              <a:rPr lang="en-GB" sz="20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5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6</a:t>
            </a:r>
            <a:r>
              <a:rPr lang="en-GB" sz="20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endParaRPr lang="en-GB" sz="2000" dirty="0">
              <a:solidFill>
                <a:srgbClr val="00A651"/>
              </a:solidFill>
              <a:latin typeface="Kalam" panose="02000000000000000000" pitchFamily="2" charset="0"/>
              <a:ea typeface="Calibri" panose="020F0502020204030204" pitchFamily="34" charset="0"/>
              <a:cs typeface="Kalam" panose="02000000000000000000" pitchFamily="2" charset="0"/>
            </a:endParaRPr>
          </a:p>
        </p:txBody>
      </p:sp>
      <p:pic>
        <p:nvPicPr>
          <p:cNvPr id="23" name="Picture 22"/>
          <p:cNvPicPr>
            <a:picLocks noChangeAspect="1"/>
          </p:cNvPicPr>
          <p:nvPr/>
        </p:nvPicPr>
        <p:blipFill rotWithShape="1">
          <a:blip r:embed="rId4" cstate="print">
            <a:extLst>
              <a:ext uri="{28A0092B-C50C-407E-A947-70E740481C1C}">
                <a14:useLocalDpi xmlns:a14="http://schemas.microsoft.com/office/drawing/2010/main" val="0"/>
              </a:ext>
            </a:extLst>
          </a:blip>
          <a:srcRect l="50000" r="41952"/>
          <a:stretch/>
        </p:blipFill>
        <p:spPr>
          <a:xfrm rot="15553054">
            <a:off x="2646902" y="3279470"/>
            <a:ext cx="262529" cy="3990895"/>
          </a:xfrm>
          <a:prstGeom prst="rect">
            <a:avLst/>
          </a:prstGeom>
        </p:spPr>
      </p:pic>
      <p:sp>
        <p:nvSpPr>
          <p:cNvPr id="24" name="Rectangle 23"/>
          <p:cNvSpPr/>
          <p:nvPr/>
        </p:nvSpPr>
        <p:spPr>
          <a:xfrm>
            <a:off x="1131435" y="3647760"/>
            <a:ext cx="3648570" cy="745589"/>
          </a:xfrm>
          <a:prstGeom prst="rect">
            <a:avLst/>
          </a:prstGeom>
        </p:spPr>
        <p:txBody>
          <a:bodyPr wrap="square">
            <a:spAutoFit/>
          </a:bodyPr>
          <a:lstStyle/>
          <a:p>
            <a:pPr>
              <a:lnSpc>
                <a:spcPct val="107000"/>
              </a:lnSpc>
            </a:pP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8</a:t>
            </a:r>
            <a:r>
              <a:rPr lang="en-GB" sz="2000" dirty="0" smtClean="0">
                <a:solidFill>
                  <a:srgbClr val="000000"/>
                </a:solidFill>
                <a:latin typeface="Kalam" panose="02000000000000000000" pitchFamily="2" charset="0"/>
                <a:ea typeface="Calibri" panose="020F0502020204030204" pitchFamily="34" charset="0"/>
                <a:cs typeface="Kalam" panose="02000000000000000000" pitchFamily="2" charset="0"/>
              </a:rPr>
              <a:t>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8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 2 = 6 </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+ 7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8</a:t>
            </a:r>
            <a:r>
              <a:rPr lang="en-GB" sz="2000" dirty="0" smtClean="0">
                <a:solidFill>
                  <a:srgbClr val="000000"/>
                </a:solidFill>
                <a:latin typeface="Kalam" panose="02000000000000000000" pitchFamily="2" charset="0"/>
                <a:ea typeface="Calibri" panose="020F0502020204030204" pitchFamily="34" charset="0"/>
                <a:cs typeface="Kalam" panose="02000000000000000000" pitchFamily="2" charset="0"/>
              </a:rPr>
              <a:t/>
            </a:r>
            <a:br>
              <a:rPr lang="en-GB" sz="2000" dirty="0" smtClean="0">
                <a:solidFill>
                  <a:srgbClr val="000000"/>
                </a:solidFill>
                <a:latin typeface="Kalam" panose="02000000000000000000" pitchFamily="2" charset="0"/>
                <a:ea typeface="Calibri" panose="020F0502020204030204" pitchFamily="34" charset="0"/>
                <a:cs typeface="Kalam" panose="02000000000000000000" pitchFamily="2" charset="0"/>
              </a:rPr>
            </a:br>
            <a:endParaRPr lang="en-GB" sz="2000" dirty="0">
              <a:latin typeface="Kalam" panose="02000000000000000000" pitchFamily="2" charset="0"/>
              <a:ea typeface="Calibri" panose="020F0502020204030204" pitchFamily="34" charset="0"/>
              <a:cs typeface="Kalam" panose="02000000000000000000" pitchFamily="2" charset="0"/>
            </a:endParaRPr>
          </a:p>
        </p:txBody>
      </p:sp>
      <p:sp>
        <p:nvSpPr>
          <p:cNvPr id="25" name="Rectangle 24"/>
          <p:cNvSpPr/>
          <p:nvPr/>
        </p:nvSpPr>
        <p:spPr>
          <a:xfrm>
            <a:off x="1004742" y="3653899"/>
            <a:ext cx="3648570" cy="421654"/>
          </a:xfrm>
          <a:prstGeom prst="rect">
            <a:avLst/>
          </a:prstGeom>
        </p:spPr>
        <p:txBody>
          <a:bodyPr wrap="square">
            <a:spAutoFit/>
          </a:bodyPr>
          <a:lstStyle/>
          <a:p>
            <a:pPr>
              <a:lnSpc>
                <a:spcPct val="107000"/>
              </a:lnSpc>
              <a:spcAft>
                <a:spcPts val="0"/>
              </a:spcAft>
            </a:pPr>
            <a:r>
              <a:rPr lang="en-GB" sz="20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8</a:t>
            </a:r>
            <a:r>
              <a:rPr lang="en-GB" sz="2000" dirty="0" smtClean="0">
                <a:solidFill>
                  <a:srgbClr val="000000"/>
                </a:solidFill>
                <a:latin typeface="Kalam" panose="02000000000000000000" pitchFamily="2" charset="0"/>
                <a:ea typeface="Calibri" panose="020F0502020204030204" pitchFamily="34" charset="0"/>
                <a:cs typeface="Kalam" panose="02000000000000000000" pitchFamily="2" charset="0"/>
              </a:rPr>
              <a:t>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 8</a:t>
            </a:r>
            <a:r>
              <a:rPr lang="en-GB" sz="20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 – 2 =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6 + </a:t>
            </a:r>
            <a:r>
              <a:rPr lang="en-GB" sz="20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7 </a:t>
            </a:r>
            <a:r>
              <a:rPr lang="en-GB" sz="2000" dirty="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000" dirty="0" smtClean="0">
                <a:solidFill>
                  <a:srgbClr val="6C6C6C"/>
                </a:solidFill>
                <a:latin typeface="Kalam" panose="02000000000000000000" pitchFamily="2" charset="0"/>
                <a:ea typeface="Calibri" panose="020F0502020204030204" pitchFamily="34" charset="0"/>
                <a:cs typeface="Kalam" panose="02000000000000000000" pitchFamily="2" charset="0"/>
              </a:rPr>
              <a:t>8</a:t>
            </a:r>
            <a:r>
              <a:rPr lang="en-GB" sz="20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endParaRPr lang="en-GB" sz="2000" dirty="0">
              <a:solidFill>
                <a:srgbClr val="00A651"/>
              </a:solidFill>
              <a:latin typeface="Kalam" panose="02000000000000000000" pitchFamily="2" charset="0"/>
              <a:ea typeface="Calibri" panose="020F0502020204030204" pitchFamily="34" charset="0"/>
              <a:cs typeface="Kalam" panose="02000000000000000000" pitchFamily="2" charset="0"/>
            </a:endParaRPr>
          </a:p>
        </p:txBody>
      </p:sp>
      <p:graphicFrame>
        <p:nvGraphicFramePr>
          <p:cNvPr id="26" name="Table 25"/>
          <p:cNvGraphicFramePr>
            <a:graphicFrameLocks noGrp="1"/>
          </p:cNvGraphicFramePr>
          <p:nvPr>
            <p:extLst>
              <p:ext uri="{D42A27DB-BD31-4B8C-83A1-F6EECF244321}">
                <p14:modId xmlns:p14="http://schemas.microsoft.com/office/powerpoint/2010/main" val="3379218963"/>
              </p:ext>
            </p:extLst>
          </p:nvPr>
        </p:nvGraphicFramePr>
        <p:xfrm>
          <a:off x="4696097" y="1968066"/>
          <a:ext cx="3558075" cy="2488944"/>
        </p:xfrm>
        <a:graphic>
          <a:graphicData uri="http://schemas.openxmlformats.org/drawingml/2006/table">
            <a:tbl>
              <a:tblPr firstRow="1" bandRow="1">
                <a:tableStyleId>{5C22544A-7EE6-4342-B048-85BDC9FD1C3A}</a:tableStyleId>
              </a:tblPr>
              <a:tblGrid>
                <a:gridCol w="1126691"/>
                <a:gridCol w="466218"/>
                <a:gridCol w="366707"/>
                <a:gridCol w="482869"/>
                <a:gridCol w="1115590"/>
              </a:tblGrid>
              <a:tr h="414824">
                <a:tc>
                  <a:txBody>
                    <a:bodyPr/>
                    <a:lstStyle/>
                    <a:p>
                      <a:pPr algn="r"/>
                      <a:r>
                        <a:rPr lang="en-GB" sz="1200" b="1" dirty="0" smtClean="0">
                          <a:solidFill>
                            <a:srgbClr val="F6862B"/>
                          </a:solidFill>
                        </a:rPr>
                        <a:t>Brackets</a:t>
                      </a:r>
                      <a:endParaRPr lang="en-GB" sz="1200" b="1" dirty="0">
                        <a:solidFill>
                          <a:srgbClr val="F6862B"/>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B</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F6862B"/>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B</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F6862B"/>
                    </a:solidFill>
                  </a:tcPr>
                </a:tc>
                <a:tc>
                  <a:txBody>
                    <a:bodyPr/>
                    <a:lstStyle/>
                    <a:p>
                      <a:pPr algn="l"/>
                      <a:r>
                        <a:rPr lang="en-GB" sz="1200" b="1" dirty="0" smtClean="0">
                          <a:solidFill>
                            <a:srgbClr val="F6862B"/>
                          </a:solidFill>
                        </a:rPr>
                        <a:t>Brackets</a:t>
                      </a:r>
                      <a:endParaRPr lang="en-GB" sz="1200" b="1" dirty="0">
                        <a:solidFill>
                          <a:srgbClr val="F6862B"/>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0082C9"/>
                          </a:solidFill>
                        </a:rPr>
                        <a:t>Orders</a:t>
                      </a:r>
                      <a:endParaRPr lang="en-GB" sz="1200" b="1" dirty="0">
                        <a:solidFill>
                          <a:srgbClr val="0082C9"/>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O</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82C9"/>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I</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82C9"/>
                    </a:solidFill>
                  </a:tcPr>
                </a:tc>
                <a:tc>
                  <a:txBody>
                    <a:bodyPr/>
                    <a:lstStyle/>
                    <a:p>
                      <a:pPr algn="l"/>
                      <a:r>
                        <a:rPr lang="en-GB" sz="1200" b="1" dirty="0" smtClean="0">
                          <a:solidFill>
                            <a:srgbClr val="0082C9"/>
                          </a:solidFill>
                        </a:rPr>
                        <a:t>Indices</a:t>
                      </a:r>
                      <a:endParaRPr lang="en-GB" sz="1200" b="1" dirty="0">
                        <a:solidFill>
                          <a:srgbClr val="0082C9"/>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62469C"/>
                          </a:solidFill>
                        </a:rPr>
                        <a:t>Division</a:t>
                      </a:r>
                      <a:endParaRPr lang="en-GB" sz="1200" b="1" dirty="0">
                        <a:solidFill>
                          <a:srgbClr val="62469C"/>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D</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D</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pPr algn="l"/>
                      <a:r>
                        <a:rPr lang="en-GB" sz="1200" b="1" dirty="0" smtClean="0">
                          <a:solidFill>
                            <a:srgbClr val="62469C"/>
                          </a:solidFill>
                        </a:rPr>
                        <a:t>Division</a:t>
                      </a:r>
                      <a:endParaRPr lang="en-GB" sz="1200" b="1" dirty="0">
                        <a:solidFill>
                          <a:srgbClr val="62469C"/>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62469C"/>
                          </a:solidFill>
                        </a:rPr>
                        <a:t>Multiplication</a:t>
                      </a:r>
                      <a:endParaRPr lang="en-GB" sz="1200" b="1" dirty="0">
                        <a:solidFill>
                          <a:srgbClr val="62469C"/>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M</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M</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62469C"/>
                    </a:solidFill>
                  </a:tcPr>
                </a:tc>
                <a:tc>
                  <a:txBody>
                    <a:bodyPr/>
                    <a:lstStyle/>
                    <a:p>
                      <a:pPr algn="l"/>
                      <a:r>
                        <a:rPr lang="en-GB" sz="1200" b="1" dirty="0" smtClean="0">
                          <a:solidFill>
                            <a:srgbClr val="62469C"/>
                          </a:solidFill>
                        </a:rPr>
                        <a:t>Multiplication</a:t>
                      </a:r>
                      <a:endParaRPr lang="en-GB" sz="1200" b="1" dirty="0">
                        <a:solidFill>
                          <a:srgbClr val="62469C"/>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00A651"/>
                          </a:solidFill>
                        </a:rPr>
                        <a:t>Addition</a:t>
                      </a:r>
                      <a:endParaRPr lang="en-GB" sz="1200" b="1" dirty="0">
                        <a:solidFill>
                          <a:srgbClr val="00A65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A</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A</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pPr algn="l"/>
                      <a:r>
                        <a:rPr lang="en-GB" sz="1200" b="1" dirty="0" smtClean="0">
                          <a:solidFill>
                            <a:srgbClr val="00A651"/>
                          </a:solidFill>
                        </a:rPr>
                        <a:t>Addition</a:t>
                      </a:r>
                      <a:endParaRPr lang="en-GB" sz="1200" b="1" dirty="0">
                        <a:solidFill>
                          <a:srgbClr val="00A65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r h="414824">
                <a:tc>
                  <a:txBody>
                    <a:bodyPr/>
                    <a:lstStyle/>
                    <a:p>
                      <a:pPr algn="r"/>
                      <a:r>
                        <a:rPr lang="en-GB" sz="1200" b="1" dirty="0" smtClean="0">
                          <a:solidFill>
                            <a:srgbClr val="00A651"/>
                          </a:solidFill>
                        </a:rPr>
                        <a:t>Subtraction</a:t>
                      </a:r>
                      <a:endParaRPr lang="en-GB" sz="1200" b="1" dirty="0">
                        <a:solidFill>
                          <a:srgbClr val="00A65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c>
                  <a:txBody>
                    <a:bodyPr/>
                    <a:lstStyle/>
                    <a:p>
                      <a:pPr algn="ctr"/>
                      <a:r>
                        <a:rPr lang="en-GB" sz="1200" b="1" dirty="0" smtClean="0">
                          <a:solidFill>
                            <a:schemeClr val="bg1"/>
                          </a:solidFill>
                        </a:rPr>
                        <a:t>S</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noFill/>
                  </a:tcPr>
                </a:tc>
                <a:tc>
                  <a:txBody>
                    <a:bodyPr/>
                    <a:lstStyle/>
                    <a:p>
                      <a:pPr algn="ctr"/>
                      <a:r>
                        <a:rPr lang="en-GB" sz="1200" b="1" dirty="0" smtClean="0">
                          <a:solidFill>
                            <a:schemeClr val="bg1"/>
                          </a:solidFill>
                        </a:rPr>
                        <a:t>S</a:t>
                      </a:r>
                      <a:endParaRPr lang="en-GB" sz="1200" b="1" dirty="0">
                        <a:solidFill>
                          <a:schemeClr val="bg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rgbClr val="00A651"/>
                    </a:solidFill>
                  </a:tcPr>
                </a:tc>
                <a:tc>
                  <a:txBody>
                    <a:bodyPr/>
                    <a:lstStyle/>
                    <a:p>
                      <a:pPr algn="l"/>
                      <a:r>
                        <a:rPr lang="en-GB" sz="1200" b="1" dirty="0" smtClean="0">
                          <a:solidFill>
                            <a:srgbClr val="00A651"/>
                          </a:solidFill>
                        </a:rPr>
                        <a:t>Subtraction</a:t>
                      </a:r>
                      <a:endParaRPr lang="en-GB" sz="1200" b="1" dirty="0">
                        <a:solidFill>
                          <a:srgbClr val="00A651"/>
                        </a:solidFill>
                      </a:endParaRPr>
                    </a:p>
                  </a:txBody>
                  <a:tcPr marL="61647" marR="61647" marT="30824" marB="30824" anchor="ctr">
                    <a:lnL w="38100" cap="flat" cmpd="sng" algn="ctr">
                      <a:solidFill>
                        <a:srgbClr val="7BC3E2"/>
                      </a:solidFill>
                      <a:prstDash val="solid"/>
                      <a:round/>
                      <a:headEnd type="none" w="med" len="med"/>
                      <a:tailEnd type="none" w="med" len="med"/>
                    </a:lnL>
                    <a:lnR w="38100" cap="flat" cmpd="sng" algn="ctr">
                      <a:solidFill>
                        <a:srgbClr val="7BC3E2"/>
                      </a:solidFill>
                      <a:prstDash val="solid"/>
                      <a:round/>
                      <a:headEnd type="none" w="med" len="med"/>
                      <a:tailEnd type="none" w="med" len="med"/>
                    </a:lnR>
                    <a:lnT w="38100" cap="flat" cmpd="sng" algn="ctr">
                      <a:solidFill>
                        <a:srgbClr val="7BC3E2"/>
                      </a:solidFill>
                      <a:prstDash val="solid"/>
                      <a:round/>
                      <a:headEnd type="none" w="med" len="med"/>
                      <a:tailEnd type="none" w="med" len="med"/>
                    </a:lnT>
                    <a:lnB w="38100" cap="flat" cmpd="sng" algn="ctr">
                      <a:solidFill>
                        <a:srgbClr val="7BC3E2"/>
                      </a:solidFill>
                      <a:prstDash val="solid"/>
                      <a:round/>
                      <a:headEnd type="none" w="med" len="med"/>
                      <a:tailEnd type="none" w="med" len="med"/>
                    </a:lnB>
                    <a:solidFill>
                      <a:schemeClr val="bg1"/>
                    </a:solidFill>
                  </a:tcPr>
                </a:tc>
              </a:tr>
            </a:tbl>
          </a:graphicData>
        </a:graphic>
      </p:graphicFrame>
      <p:pic>
        <p:nvPicPr>
          <p:cNvPr id="27" name="Picture 26"/>
          <p:cNvPicPr>
            <a:picLocks noChangeAspect="1"/>
          </p:cNvPicPr>
          <p:nvPr/>
        </p:nvPicPr>
        <p:blipFill rotWithShape="1">
          <a:blip r:embed="rId5" cstate="print">
            <a:extLst>
              <a:ext uri="{28A0092B-C50C-407E-A947-70E740481C1C}">
                <a14:useLocalDpi xmlns:a14="http://schemas.microsoft.com/office/drawing/2010/main" val="0"/>
              </a:ext>
            </a:extLst>
          </a:blip>
          <a:srcRect r="56061" b="46372"/>
          <a:stretch/>
        </p:blipFill>
        <p:spPr>
          <a:xfrm>
            <a:off x="5126182" y="4298045"/>
            <a:ext cx="4017818" cy="2559955"/>
          </a:xfrm>
          <a:prstGeom prst="rect">
            <a:avLst/>
          </a:prstGeom>
        </p:spPr>
      </p:pic>
    </p:spTree>
    <p:extLst>
      <p:ext uri="{BB962C8B-B14F-4D97-AF65-F5344CB8AC3E}">
        <p14:creationId xmlns:p14="http://schemas.microsoft.com/office/powerpoint/2010/main" val="79737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hidden"/>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hidden"/>
                                      </p:to>
                                    </p:set>
                                  </p:childTnLst>
                                </p:cTn>
                              </p:par>
                            </p:childTnLst>
                          </p:cTn>
                        </p:par>
                        <p:par>
                          <p:cTn id="15" fill="hold">
                            <p:stCondLst>
                              <p:cond delay="0"/>
                            </p:stCondLst>
                            <p:childTnLst>
                              <p:par>
                                <p:cTn id="16" presetID="10"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0"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55650" y="1394361"/>
            <a:ext cx="7632700" cy="699404"/>
          </a:xfrm>
          <a:prstGeom prst="rect">
            <a:avLst/>
          </a:prstGeom>
          <a:solidFill>
            <a:schemeClr val="bg1"/>
          </a:solidFill>
          <a:ln w="28575">
            <a:solidFill>
              <a:srgbClr val="DC1F5A"/>
            </a:solidFill>
          </a:ln>
        </p:spPr>
        <p:txBody>
          <a:bodyPr wrap="square" lIns="72000" tIns="72000" rIns="72000" bIns="72000" rtlCol="0">
            <a:spAutoFit/>
          </a:bodyPr>
          <a:lstStyle/>
          <a:p>
            <a:pPr algn="ctr"/>
            <a:r>
              <a:rPr lang="en-GB" dirty="0"/>
              <a:t>Look carefully at his calculation and describe the error that has been made with the order of operations.</a:t>
            </a:r>
          </a:p>
        </p:txBody>
      </p:sp>
      <p:sp>
        <p:nvSpPr>
          <p:cNvPr id="14" name="Rectangle 13"/>
          <p:cNvSpPr/>
          <p:nvPr/>
        </p:nvSpPr>
        <p:spPr>
          <a:xfrm>
            <a:off x="755651" y="2253327"/>
            <a:ext cx="7624310" cy="2391101"/>
          </a:xfrm>
          <a:prstGeom prst="rect">
            <a:avLst/>
          </a:prstGeom>
          <a:solidFill>
            <a:srgbClr val="7BC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rotWithShape="1">
          <a:blip r:embed="rId2" cstate="print">
            <a:extLst>
              <a:ext uri="{28A0092B-C50C-407E-A947-70E740481C1C}">
                <a14:useLocalDpi xmlns:a14="http://schemas.microsoft.com/office/drawing/2010/main" val="0"/>
              </a:ext>
            </a:extLst>
          </a:blip>
          <a:srcRect b="58078"/>
          <a:stretch/>
        </p:blipFill>
        <p:spPr>
          <a:xfrm>
            <a:off x="2560133" y="2014017"/>
            <a:ext cx="3813506" cy="2630412"/>
          </a:xfrm>
          <a:prstGeom prst="rect">
            <a:avLst/>
          </a:prstGeom>
        </p:spPr>
      </p:pic>
      <p:sp>
        <p:nvSpPr>
          <p:cNvPr id="6" name="Rectangle 5"/>
          <p:cNvSpPr/>
          <p:nvPr/>
        </p:nvSpPr>
        <p:spPr>
          <a:xfrm>
            <a:off x="447429" y="670981"/>
            <a:ext cx="22358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Order of Operations</a:t>
            </a:r>
            <a:endParaRPr lang="en-GB" sz="1600" b="1" dirty="0">
              <a:solidFill>
                <a:schemeClr val="bg1"/>
              </a:solidFill>
            </a:endParaRP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2683252"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smtClean="0">
                <a:solidFill>
                  <a:schemeClr val="bg1"/>
                </a:solidFill>
              </a:rPr>
              <a:t>Deeper</a:t>
            </a:r>
            <a:endParaRPr lang="en-GB" sz="1600" b="1" dirty="0">
              <a:solidFill>
                <a:schemeClr val="bg1"/>
              </a:solidFill>
            </a:endParaRPr>
          </a:p>
        </p:txBody>
      </p:sp>
      <p:cxnSp>
        <p:nvCxnSpPr>
          <p:cNvPr id="11" name="Straight Connector 10"/>
          <p:cNvCxnSpPr/>
          <p:nvPr/>
        </p:nvCxnSpPr>
        <p:spPr>
          <a:xfrm>
            <a:off x="268325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3110773" y="2933323"/>
            <a:ext cx="2560316" cy="553357"/>
          </a:xfrm>
          <a:prstGeom prst="rect">
            <a:avLst/>
          </a:prstGeom>
        </p:spPr>
        <p:txBody>
          <a:bodyPr wrap="none">
            <a:spAutoFit/>
          </a:bodyPr>
          <a:lstStyle/>
          <a:p>
            <a:pPr>
              <a:lnSpc>
                <a:spcPct val="107000"/>
              </a:lnSpc>
              <a:spcAft>
                <a:spcPts val="0"/>
              </a:spcAft>
            </a:pPr>
            <a:r>
              <a:rPr lang="en-GB" sz="2800" dirty="0">
                <a:solidFill>
                  <a:srgbClr val="6C6C6C"/>
                </a:solidFill>
                <a:latin typeface="Kalam" panose="02000000000000000000" pitchFamily="2" charset="0"/>
                <a:ea typeface="Calibri" panose="020F0502020204030204" pitchFamily="34" charset="0"/>
                <a:cs typeface="Kalam" panose="02000000000000000000" pitchFamily="2" charset="0"/>
              </a:rPr>
              <a:t>24 + 18 ÷ 6 = 7</a:t>
            </a:r>
            <a:endParaRPr lang="en-GB" dirty="0">
              <a:solidFill>
                <a:srgbClr val="6C6C6C"/>
              </a:solidFill>
              <a:latin typeface="Kalam" panose="02000000000000000000" pitchFamily="2" charset="0"/>
              <a:ea typeface="Calibri" panose="020F0502020204030204" pitchFamily="34" charset="0"/>
              <a:cs typeface="Kalam" panose="02000000000000000000" pitchFamily="2" charset="0"/>
            </a:endParaRPr>
          </a:p>
        </p:txBody>
      </p:sp>
      <p:grpSp>
        <p:nvGrpSpPr>
          <p:cNvPr id="4" name="Group 3"/>
          <p:cNvGrpSpPr/>
          <p:nvPr/>
        </p:nvGrpSpPr>
        <p:grpSpPr>
          <a:xfrm>
            <a:off x="755650" y="4800163"/>
            <a:ext cx="7632700" cy="1292662"/>
            <a:chOff x="755650" y="4800163"/>
            <a:chExt cx="7632700" cy="1292662"/>
          </a:xfrm>
        </p:grpSpPr>
        <p:sp>
          <p:nvSpPr>
            <p:cNvPr id="3" name="Rectangle 2"/>
            <p:cNvSpPr/>
            <p:nvPr/>
          </p:nvSpPr>
          <p:spPr>
            <a:xfrm>
              <a:off x="755650" y="5169495"/>
              <a:ext cx="7632700" cy="923330"/>
            </a:xfrm>
            <a:prstGeom prst="rect">
              <a:avLst/>
            </a:prstGeom>
            <a:solidFill>
              <a:schemeClr val="bg1"/>
            </a:solidFill>
            <a:ln w="28575">
              <a:solidFill>
                <a:srgbClr val="00A651"/>
              </a:solidFill>
            </a:ln>
          </p:spPr>
          <p:txBody>
            <a:bodyPr wrap="square">
              <a:spAutoFit/>
            </a:bodyPr>
            <a:lstStyle/>
            <a:p>
              <a:r>
                <a:rPr lang="en-GB" dirty="0"/>
                <a:t>The answer has been worked out by moving from left to right, ignoring BODMAS/BIDMAS. The correct answer is 27 as we would need to carry out the division first, followed by the addition. </a:t>
              </a:r>
            </a:p>
          </p:txBody>
        </p:sp>
        <p:sp>
          <p:nvSpPr>
            <p:cNvPr id="13" name="Rectangle 12"/>
            <p:cNvSpPr/>
            <p:nvPr/>
          </p:nvSpPr>
          <p:spPr>
            <a:xfrm>
              <a:off x="755650" y="4800163"/>
              <a:ext cx="7632700" cy="369332"/>
            </a:xfrm>
            <a:prstGeom prst="rect">
              <a:avLst/>
            </a:prstGeom>
            <a:solidFill>
              <a:srgbClr val="00A651"/>
            </a:solidFill>
            <a:ln w="28575">
              <a:solidFill>
                <a:srgbClr val="00A651"/>
              </a:solidFill>
            </a:ln>
          </p:spPr>
          <p:txBody>
            <a:bodyPr wrap="square">
              <a:spAutoFit/>
            </a:bodyPr>
            <a:lstStyle/>
            <a:p>
              <a:r>
                <a:rPr lang="en-GB" b="1" dirty="0" smtClean="0">
                  <a:solidFill>
                    <a:schemeClr val="bg1"/>
                  </a:solidFill>
                </a:rPr>
                <a:t>Answer</a:t>
              </a:r>
              <a:endParaRPr lang="en-GB" b="1" dirty="0">
                <a:solidFill>
                  <a:schemeClr val="bg1"/>
                </a:solidFill>
              </a:endParaRPr>
            </a:p>
          </p:txBody>
        </p:sp>
      </p:grpSp>
      <p:sp>
        <p:nvSpPr>
          <p:cNvPr id="17" name="Rectangle 16"/>
          <p:cNvSpPr/>
          <p:nvPr/>
        </p:nvSpPr>
        <p:spPr>
          <a:xfrm>
            <a:off x="2828644" y="2933322"/>
            <a:ext cx="3124573" cy="553357"/>
          </a:xfrm>
          <a:prstGeom prst="rect">
            <a:avLst/>
          </a:prstGeom>
        </p:spPr>
        <p:txBody>
          <a:bodyPr wrap="none">
            <a:spAutoFit/>
          </a:bodyPr>
          <a:lstStyle/>
          <a:p>
            <a:pPr>
              <a:lnSpc>
                <a:spcPct val="107000"/>
              </a:lnSpc>
              <a:spcAft>
                <a:spcPts val="0"/>
              </a:spcAft>
            </a:pPr>
            <a:r>
              <a:rPr lang="en-GB" sz="2800" dirty="0">
                <a:solidFill>
                  <a:srgbClr val="6C6C6C"/>
                </a:solidFill>
                <a:latin typeface="Kalam" panose="02000000000000000000" pitchFamily="2" charset="0"/>
                <a:ea typeface="Calibri" panose="020F0502020204030204" pitchFamily="34" charset="0"/>
                <a:cs typeface="Kalam" panose="02000000000000000000" pitchFamily="2" charset="0"/>
              </a:rPr>
              <a:t>24 + </a:t>
            </a:r>
            <a:r>
              <a:rPr lang="en-GB" sz="28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r>
              <a:rPr lang="en-GB" sz="2800" dirty="0" smtClean="0">
                <a:solidFill>
                  <a:srgbClr val="6C6C6C"/>
                </a:solidFill>
                <a:latin typeface="Kalam" panose="02000000000000000000" pitchFamily="2" charset="0"/>
                <a:ea typeface="Calibri" panose="020F0502020204030204" pitchFamily="34" charset="0"/>
                <a:cs typeface="Kalam" panose="02000000000000000000" pitchFamily="2" charset="0"/>
              </a:rPr>
              <a:t>18 </a:t>
            </a:r>
            <a:r>
              <a:rPr lang="en-GB" sz="2800" dirty="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800" dirty="0" smtClean="0">
                <a:solidFill>
                  <a:srgbClr val="6C6C6C"/>
                </a:solidFill>
                <a:latin typeface="Kalam" panose="02000000000000000000" pitchFamily="2" charset="0"/>
                <a:ea typeface="Calibri" panose="020F0502020204030204" pitchFamily="34" charset="0"/>
                <a:cs typeface="Kalam" panose="02000000000000000000" pitchFamily="2" charset="0"/>
              </a:rPr>
              <a:t>6</a:t>
            </a:r>
            <a:r>
              <a:rPr lang="en-GB" sz="2800" dirty="0" smtClean="0">
                <a:solidFill>
                  <a:srgbClr val="00A651"/>
                </a:solidFill>
                <a:latin typeface="Kalam" panose="02000000000000000000" pitchFamily="2" charset="0"/>
                <a:ea typeface="Calibri" panose="020F0502020204030204" pitchFamily="34" charset="0"/>
                <a:cs typeface="Kalam" panose="02000000000000000000" pitchFamily="2" charset="0"/>
              </a:rPr>
              <a:t>)</a:t>
            </a:r>
            <a:r>
              <a:rPr lang="en-GB" sz="2800" dirty="0" smtClean="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800" dirty="0">
                <a:solidFill>
                  <a:srgbClr val="6C6C6C"/>
                </a:solidFill>
                <a:latin typeface="Kalam" panose="02000000000000000000" pitchFamily="2" charset="0"/>
                <a:ea typeface="Calibri" panose="020F0502020204030204" pitchFamily="34" charset="0"/>
                <a:cs typeface="Kalam" panose="02000000000000000000" pitchFamily="2" charset="0"/>
              </a:rPr>
              <a:t>= </a:t>
            </a:r>
            <a:r>
              <a:rPr lang="en-GB" sz="2800" dirty="0" smtClean="0">
                <a:solidFill>
                  <a:srgbClr val="00A651"/>
                </a:solidFill>
                <a:latin typeface="Kalam" panose="02000000000000000000" pitchFamily="2" charset="0"/>
                <a:ea typeface="Calibri" panose="020F0502020204030204" pitchFamily="34" charset="0"/>
                <a:cs typeface="Kalam" panose="02000000000000000000" pitchFamily="2" charset="0"/>
              </a:rPr>
              <a:t>27</a:t>
            </a:r>
            <a:endParaRPr lang="en-GB" dirty="0">
              <a:solidFill>
                <a:srgbClr val="00A651"/>
              </a:solidFill>
              <a:latin typeface="Kalam" panose="02000000000000000000" pitchFamily="2" charset="0"/>
              <a:ea typeface="Calibri" panose="020F0502020204030204" pitchFamily="34" charset="0"/>
              <a:cs typeface="Kalam" panose="02000000000000000000" pitchFamily="2" charset="0"/>
            </a:endParaRPr>
          </a:p>
        </p:txBody>
      </p:sp>
      <p:pic>
        <p:nvPicPr>
          <p:cNvPr id="18" name="Picture 17"/>
          <p:cNvPicPr>
            <a:picLocks noChangeAspect="1"/>
          </p:cNvPicPr>
          <p:nvPr/>
        </p:nvPicPr>
        <p:blipFill rotWithShape="1">
          <a:blip r:embed="rId4" cstate="print">
            <a:extLst>
              <a:ext uri="{28A0092B-C50C-407E-A947-70E740481C1C}">
                <a14:useLocalDpi xmlns:a14="http://schemas.microsoft.com/office/drawing/2010/main" val="0"/>
              </a:ext>
            </a:extLst>
          </a:blip>
          <a:srcRect l="50000" r="41952"/>
          <a:stretch/>
        </p:blipFill>
        <p:spPr>
          <a:xfrm rot="15058528">
            <a:off x="6026893" y="1384780"/>
            <a:ext cx="290117" cy="4410273"/>
          </a:xfrm>
          <a:prstGeom prst="rect">
            <a:avLst/>
          </a:prstGeom>
        </p:spPr>
      </p:pic>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 presetClass="exit"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hidden"/>
                                      </p:to>
                                    </p:set>
                                  </p:childTnLst>
                                </p:cTn>
                              </p:par>
                              <p:par>
                                <p:cTn id="10" presetID="10"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751438" y="2607096"/>
            <a:ext cx="7650178" cy="3485729"/>
          </a:xfrm>
          <a:prstGeom prst="rect">
            <a:avLst/>
          </a:prstGeom>
          <a:solidFill>
            <a:srgbClr val="7BC3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755650" y="1355802"/>
            <a:ext cx="7624310" cy="837904"/>
          </a:xfrm>
          <a:prstGeom prst="rect">
            <a:avLst/>
          </a:prstGeom>
          <a:solidFill>
            <a:schemeClr val="bg1"/>
          </a:solidFill>
          <a:ln w="28575">
            <a:solidFill>
              <a:srgbClr val="DC1F5A"/>
            </a:solidFill>
          </a:ln>
        </p:spPr>
        <p:txBody>
          <a:bodyPr wrap="square" lIns="72000" tIns="72000" rIns="72000" bIns="72000" rtlCol="0">
            <a:spAutoFit/>
          </a:bodyPr>
          <a:lstStyle/>
          <a:p>
            <a:r>
              <a:rPr lang="en-GB" sz="1500" dirty="0"/>
              <a:t>There is a special offer at a local </a:t>
            </a:r>
            <a:r>
              <a:rPr lang="en-GB" sz="1500" dirty="0" smtClean="0"/>
              <a:t>stationery </a:t>
            </a:r>
            <a:r>
              <a:rPr lang="en-GB" sz="1500" dirty="0"/>
              <a:t>shop. A notebook is normally £8 but </a:t>
            </a:r>
            <a:r>
              <a:rPr lang="en-GB" sz="1500" dirty="0" smtClean="0"/>
              <a:t>if </a:t>
            </a:r>
            <a:r>
              <a:rPr lang="en-GB" sz="1500" dirty="0"/>
              <a:t>you buy more than 8 </a:t>
            </a:r>
            <a:r>
              <a:rPr lang="en-GB" sz="1500" dirty="0" smtClean="0"/>
              <a:t>notebooks, </a:t>
            </a:r>
            <a:r>
              <a:rPr lang="en-GB" sz="1500" dirty="0"/>
              <a:t>you will get £3 off the price of each one. Harry decides to buy 9 notebooks. How much will the notebooks cost Harry at the special offer price?</a:t>
            </a:r>
          </a:p>
        </p:txBody>
      </p:sp>
      <p:sp>
        <p:nvSpPr>
          <p:cNvPr id="6" name="Rectangle 5"/>
          <p:cNvSpPr/>
          <p:nvPr/>
        </p:nvSpPr>
        <p:spPr>
          <a:xfrm>
            <a:off x="447429" y="670981"/>
            <a:ext cx="22358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Order of Operations</a:t>
            </a:r>
            <a:endParaRPr lang="en-GB" sz="1600" b="1" dirty="0">
              <a:solidFill>
                <a:schemeClr val="bg1"/>
              </a:solidFill>
            </a:endParaRP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2683252"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smtClean="0">
                <a:solidFill>
                  <a:schemeClr val="bg1"/>
                </a:solidFill>
              </a:rPr>
              <a:t>Deeper</a:t>
            </a:r>
            <a:endParaRPr lang="en-GB" sz="1600" b="1" dirty="0">
              <a:solidFill>
                <a:schemeClr val="bg1"/>
              </a:solidFill>
            </a:endParaRPr>
          </a:p>
        </p:txBody>
      </p:sp>
      <p:cxnSp>
        <p:nvCxnSpPr>
          <p:cNvPr id="11" name="Straight Connector 10"/>
          <p:cNvCxnSpPr/>
          <p:nvPr/>
        </p:nvCxnSpPr>
        <p:spPr>
          <a:xfrm>
            <a:off x="268325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4258201" y="2845309"/>
            <a:ext cx="4004102" cy="2631490"/>
          </a:xfrm>
          <a:prstGeom prst="rect">
            <a:avLst/>
          </a:prstGeom>
          <a:solidFill>
            <a:schemeClr val="bg1"/>
          </a:solidFill>
          <a:ln w="28575">
            <a:solidFill>
              <a:srgbClr val="00A651"/>
            </a:solidFill>
          </a:ln>
        </p:spPr>
        <p:txBody>
          <a:bodyPr wrap="square">
            <a:spAutoFit/>
          </a:bodyPr>
          <a:lstStyle/>
          <a:p>
            <a:pPr>
              <a:spcAft>
                <a:spcPts val="600"/>
              </a:spcAft>
            </a:pPr>
            <a:r>
              <a:rPr lang="en-GB" sz="1600" dirty="0"/>
              <a:t>For every notebook that Harry buys priced at £8, a £3 discount is applied. He buys 9 notebooks, so there needs to be 9 lots of £8 - £3. </a:t>
            </a:r>
            <a:endParaRPr lang="en-GB" sz="1600" dirty="0" smtClean="0"/>
          </a:p>
          <a:p>
            <a:r>
              <a:rPr lang="en-GB" sz="1600" dirty="0" smtClean="0"/>
              <a:t>If </a:t>
            </a:r>
            <a:r>
              <a:rPr lang="en-GB" sz="1600" dirty="0"/>
              <a:t>the first calculation were used, he would find 9 lots of £8, which is the full price of the notebook, followed by taking away just one lot of £3. This would mean that Harry only has his £3 discount on one notebook rather than all 9 notebooks.</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295" y="3591155"/>
            <a:ext cx="3395050" cy="2432878"/>
          </a:xfrm>
          <a:prstGeom prst="rect">
            <a:avLst/>
          </a:prstGeom>
        </p:spPr>
      </p:pic>
      <p:grpSp>
        <p:nvGrpSpPr>
          <p:cNvPr id="9" name="Group 8"/>
          <p:cNvGrpSpPr/>
          <p:nvPr/>
        </p:nvGrpSpPr>
        <p:grpSpPr>
          <a:xfrm>
            <a:off x="1300579" y="2850841"/>
            <a:ext cx="2288655" cy="992336"/>
            <a:chOff x="1465152" y="3993458"/>
            <a:chExt cx="2093843" cy="992336"/>
          </a:xfrm>
        </p:grpSpPr>
        <p:sp>
          <p:nvSpPr>
            <p:cNvPr id="8" name="Rectangle 7"/>
            <p:cNvSpPr/>
            <p:nvPr/>
          </p:nvSpPr>
          <p:spPr>
            <a:xfrm>
              <a:off x="1465152" y="3993458"/>
              <a:ext cx="2093843" cy="421654"/>
            </a:xfrm>
            <a:prstGeom prst="rect">
              <a:avLst/>
            </a:prstGeom>
            <a:solidFill>
              <a:schemeClr val="bg1"/>
            </a:solidFill>
          </p:spPr>
          <p:txBody>
            <a:bodyPr wrap="none">
              <a:spAutoFit/>
            </a:bodyPr>
            <a:lstStyle/>
            <a:p>
              <a:pPr algn="ctr">
                <a:lnSpc>
                  <a:spcPct val="107000"/>
                </a:lnSpc>
                <a:spcAft>
                  <a:spcPts val="0"/>
                </a:spcAft>
              </a:pPr>
              <a:r>
                <a:rPr lang="en-GB" sz="2000" dirty="0">
                  <a:ea typeface="Calibri" panose="020F0502020204030204" pitchFamily="34" charset="0"/>
                  <a:cs typeface="Calibri" panose="020F0502020204030204" pitchFamily="34" charset="0"/>
                </a:rPr>
                <a:t>(9 </a:t>
              </a:r>
              <a:r>
                <a:rPr lang="en-GB" sz="2000" dirty="0"/>
                <a:t>×</a:t>
              </a:r>
              <a:r>
                <a:rPr lang="en-GB" sz="2000" dirty="0" smtClean="0">
                  <a:ea typeface="Calibri" panose="020F0502020204030204" pitchFamily="34" charset="0"/>
                  <a:cs typeface="Calibri" panose="020F0502020204030204" pitchFamily="34" charset="0"/>
                </a:rPr>
                <a:t> </a:t>
              </a:r>
              <a:r>
                <a:rPr lang="en-GB" sz="2000" dirty="0">
                  <a:ea typeface="Calibri" panose="020F0502020204030204" pitchFamily="34" charset="0"/>
                  <a:cs typeface="Calibri" panose="020F0502020204030204" pitchFamily="34" charset="0"/>
                </a:rPr>
                <a:t>8) – 3 = £69</a:t>
              </a:r>
              <a:endParaRPr lang="en-GB" sz="1400" dirty="0">
                <a:ea typeface="Calibri" panose="020F0502020204030204" pitchFamily="34" charset="0"/>
                <a:cs typeface="Calibri" panose="020F0502020204030204" pitchFamily="34" charset="0"/>
              </a:endParaRPr>
            </a:p>
          </p:txBody>
        </p:sp>
        <p:sp>
          <p:nvSpPr>
            <p:cNvPr id="22" name="Rectangle 21"/>
            <p:cNvSpPr/>
            <p:nvPr/>
          </p:nvSpPr>
          <p:spPr>
            <a:xfrm>
              <a:off x="1471565" y="4582350"/>
              <a:ext cx="2081018" cy="403444"/>
            </a:xfrm>
            <a:prstGeom prst="rect">
              <a:avLst/>
            </a:prstGeom>
            <a:solidFill>
              <a:schemeClr val="bg1"/>
            </a:solidFill>
          </p:spPr>
          <p:txBody>
            <a:bodyPr wrap="square">
              <a:spAutoFit/>
            </a:bodyPr>
            <a:lstStyle/>
            <a:p>
              <a:pPr algn="ctr">
                <a:lnSpc>
                  <a:spcPct val="107000"/>
                </a:lnSpc>
                <a:spcAft>
                  <a:spcPts val="0"/>
                </a:spcAft>
              </a:pPr>
              <a:r>
                <a:rPr lang="en-GB" sz="2000" dirty="0">
                  <a:ea typeface="Calibri" panose="020F0502020204030204" pitchFamily="34" charset="0"/>
                  <a:cs typeface="Calibri" panose="020F0502020204030204" pitchFamily="34" charset="0"/>
                </a:rPr>
                <a:t>9 </a:t>
              </a:r>
              <a:r>
                <a:rPr lang="en-GB" sz="2000" dirty="0"/>
                <a:t>× </a:t>
              </a:r>
              <a:r>
                <a:rPr lang="en-GB" sz="2000" dirty="0">
                  <a:ea typeface="Calibri" panose="020F0502020204030204" pitchFamily="34" charset="0"/>
                  <a:cs typeface="Calibri" panose="020F0502020204030204" pitchFamily="34" charset="0"/>
                </a:rPr>
                <a:t>(8 – 3) = £45</a:t>
              </a:r>
            </a:p>
          </p:txBody>
        </p:sp>
      </p:grpSp>
      <p:sp>
        <p:nvSpPr>
          <p:cNvPr id="23" name="TextBox 22"/>
          <p:cNvSpPr txBox="1"/>
          <p:nvPr/>
        </p:nvSpPr>
        <p:spPr>
          <a:xfrm>
            <a:off x="760491" y="2314709"/>
            <a:ext cx="7625628" cy="376239"/>
          </a:xfrm>
          <a:prstGeom prst="rect">
            <a:avLst/>
          </a:prstGeom>
          <a:solidFill>
            <a:srgbClr val="DC1F5A"/>
          </a:solidFill>
          <a:ln w="28575">
            <a:solidFill>
              <a:srgbClr val="DC1F5A"/>
            </a:solidFill>
          </a:ln>
        </p:spPr>
        <p:txBody>
          <a:bodyPr wrap="square" lIns="72000" tIns="72000" rIns="72000" bIns="72000" rtlCol="0">
            <a:spAutoFit/>
          </a:bodyPr>
          <a:lstStyle/>
          <a:p>
            <a:pPr algn="ctr"/>
            <a:r>
              <a:rPr lang="en-GB" sz="1500" b="1" dirty="0">
                <a:solidFill>
                  <a:schemeClr val="bg1"/>
                </a:solidFill>
              </a:rPr>
              <a:t>Which calculation will allow Harry to work out how much his notebooks will cost?</a:t>
            </a:r>
          </a:p>
        </p:txBody>
      </p:sp>
      <p:sp>
        <p:nvSpPr>
          <p:cNvPr id="24" name="Rectangle 23"/>
          <p:cNvSpPr/>
          <p:nvPr/>
        </p:nvSpPr>
        <p:spPr>
          <a:xfrm>
            <a:off x="1306991" y="3421523"/>
            <a:ext cx="2274637" cy="421654"/>
          </a:xfrm>
          <a:prstGeom prst="rect">
            <a:avLst/>
          </a:prstGeom>
          <a:solidFill>
            <a:schemeClr val="bg1"/>
          </a:solidFill>
          <a:ln w="28575">
            <a:solidFill>
              <a:srgbClr val="00A651"/>
            </a:solidFill>
          </a:ln>
        </p:spPr>
        <p:txBody>
          <a:bodyPr wrap="square">
            <a:spAutoFit/>
          </a:bodyPr>
          <a:lstStyle/>
          <a:p>
            <a:pPr algn="ctr">
              <a:lnSpc>
                <a:spcPct val="107000"/>
              </a:lnSpc>
              <a:spcAft>
                <a:spcPts val="0"/>
              </a:spcAft>
            </a:pPr>
            <a:r>
              <a:rPr lang="en-GB" sz="2000" dirty="0">
                <a:ea typeface="Calibri" panose="020F0502020204030204" pitchFamily="34" charset="0"/>
                <a:cs typeface="Calibri" panose="020F0502020204030204" pitchFamily="34" charset="0"/>
              </a:rPr>
              <a:t>9 </a:t>
            </a:r>
            <a:r>
              <a:rPr lang="en-GB" sz="2000" dirty="0" smtClean="0"/>
              <a:t>× </a:t>
            </a:r>
            <a:r>
              <a:rPr lang="en-GB" sz="2000" dirty="0" smtClean="0">
                <a:ea typeface="Calibri" panose="020F0502020204030204" pitchFamily="34" charset="0"/>
                <a:cs typeface="Calibri" panose="020F0502020204030204" pitchFamily="34" charset="0"/>
              </a:rPr>
              <a:t>(</a:t>
            </a:r>
            <a:r>
              <a:rPr lang="en-GB" sz="2000" dirty="0">
                <a:ea typeface="Calibri" panose="020F0502020204030204" pitchFamily="34" charset="0"/>
                <a:cs typeface="Calibri" panose="020F0502020204030204" pitchFamily="34" charset="0"/>
              </a:rPr>
              <a:t>8 – 3) = £45</a:t>
            </a:r>
          </a:p>
        </p:txBody>
      </p:sp>
    </p:spTree>
    <p:extLst>
      <p:ext uri="{BB962C8B-B14F-4D97-AF65-F5344CB8AC3E}">
        <p14:creationId xmlns:p14="http://schemas.microsoft.com/office/powerpoint/2010/main" val="2216124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769544" y="2827023"/>
            <a:ext cx="7618806" cy="3265802"/>
          </a:xfrm>
          <a:prstGeom prst="rect">
            <a:avLst/>
          </a:prstGeom>
          <a:solidFill>
            <a:schemeClr val="bg1"/>
          </a:solidFill>
          <a:ln w="28575">
            <a:solidFill>
              <a:srgbClr val="DC1F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p:cNvSpPr/>
          <p:nvPr/>
        </p:nvSpPr>
        <p:spPr>
          <a:xfrm>
            <a:off x="447429" y="670981"/>
            <a:ext cx="22358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Order of Operations</a:t>
            </a:r>
            <a:endParaRPr lang="en-GB" sz="1600" b="1" dirty="0">
              <a:solidFill>
                <a:schemeClr val="bg1"/>
              </a:solidFill>
            </a:endParaRPr>
          </a:p>
        </p:txBody>
      </p:sp>
      <p:sp>
        <p:nvSpPr>
          <p:cNvPr id="75" name="Rectangle 74"/>
          <p:cNvSpPr/>
          <p:nvPr/>
        </p:nvSpPr>
        <p:spPr>
          <a:xfrm>
            <a:off x="2683252"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smtClean="0">
                <a:solidFill>
                  <a:schemeClr val="bg1"/>
                </a:solidFill>
              </a:rPr>
              <a:t>Deepest</a:t>
            </a:r>
            <a:endParaRPr lang="en-GB" sz="1600" b="1" dirty="0">
              <a:solidFill>
                <a:schemeClr val="bg1"/>
              </a:solidFill>
            </a:endParaRPr>
          </a:p>
        </p:txBody>
      </p:sp>
      <p:cxnSp>
        <p:nvCxnSpPr>
          <p:cNvPr id="8" name="Straight Connector 7"/>
          <p:cNvCxnSpPr/>
          <p:nvPr/>
        </p:nvCxnSpPr>
        <p:spPr>
          <a:xfrm>
            <a:off x="2683252"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7" name="Table 6">
            <a:extLst>
              <a:ext uri="{FF2B5EF4-FFF2-40B4-BE49-F238E27FC236}">
                <a16:creationId xmlns:a16="http://schemas.microsoft.com/office/drawing/2014/main" xmlns="" id="{A4CE3B75-EF5C-4972-B31F-ED1381FB86E7}"/>
              </a:ext>
            </a:extLst>
          </p:cNvPr>
          <p:cNvGraphicFramePr>
            <a:graphicFrameLocks noGrp="1"/>
          </p:cNvGraphicFramePr>
          <p:nvPr>
            <p:extLst>
              <p:ext uri="{D42A27DB-BD31-4B8C-83A1-F6EECF244321}">
                <p14:modId xmlns:p14="http://schemas.microsoft.com/office/powerpoint/2010/main" val="4110538401"/>
              </p:ext>
            </p:extLst>
          </p:nvPr>
        </p:nvGraphicFramePr>
        <p:xfrm>
          <a:off x="1097263" y="1234799"/>
          <a:ext cx="6804987" cy="888274"/>
        </p:xfrm>
        <a:graphic>
          <a:graphicData uri="http://schemas.openxmlformats.org/drawingml/2006/table">
            <a:tbl>
              <a:tblPr firstRow="1" firstCol="1" bandRow="1"/>
              <a:tblGrid>
                <a:gridCol w="2268104">
                  <a:extLst>
                    <a:ext uri="{9D8B030D-6E8A-4147-A177-3AD203B41FA5}">
                      <a16:colId xmlns:a16="http://schemas.microsoft.com/office/drawing/2014/main" xmlns="" val="3146667508"/>
                    </a:ext>
                  </a:extLst>
                </a:gridCol>
                <a:gridCol w="2268104">
                  <a:extLst>
                    <a:ext uri="{9D8B030D-6E8A-4147-A177-3AD203B41FA5}">
                      <a16:colId xmlns:a16="http://schemas.microsoft.com/office/drawing/2014/main" xmlns="" val="3221642796"/>
                    </a:ext>
                  </a:extLst>
                </a:gridCol>
                <a:gridCol w="2268779">
                  <a:extLst>
                    <a:ext uri="{9D8B030D-6E8A-4147-A177-3AD203B41FA5}">
                      <a16:colId xmlns:a16="http://schemas.microsoft.com/office/drawing/2014/main" xmlns="" val="3210682025"/>
                    </a:ext>
                  </a:extLst>
                </a:gridCol>
              </a:tblGrid>
              <a:tr h="385587">
                <a:tc>
                  <a:txBody>
                    <a:bodyPr/>
                    <a:lstStyle/>
                    <a:p>
                      <a:pPr algn="ctr">
                        <a:lnSpc>
                          <a:spcPct val="107000"/>
                        </a:lnSpc>
                        <a:spcAft>
                          <a:spcPts val="0"/>
                        </a:spcAft>
                      </a:pPr>
                      <a:r>
                        <a:rPr lang="en-GB" sz="2000" b="1" dirty="0" smtClean="0">
                          <a:effectLst/>
                          <a:latin typeface="+mn-lt"/>
                          <a:ea typeface="Calibri" panose="020F0502020204030204" pitchFamily="34" charset="0"/>
                          <a:cs typeface="Calibri" panose="020F0502020204030204" pitchFamily="34" charset="0"/>
                        </a:rPr>
                        <a:t>Set </a:t>
                      </a:r>
                      <a:r>
                        <a:rPr lang="en-GB" sz="2000" b="1" dirty="0">
                          <a:effectLst/>
                          <a:latin typeface="+mn-lt"/>
                          <a:ea typeface="Calibri" panose="020F0502020204030204" pitchFamily="34" charset="0"/>
                          <a:cs typeface="Calibri" panose="020F0502020204030204" pitchFamily="34" charset="0"/>
                        </a:rPr>
                        <a:t>1</a:t>
                      </a:r>
                      <a:endParaRPr lang="en-GB" sz="1400" b="1" dirty="0">
                        <a:effectLst/>
                        <a:latin typeface="+mn-lt"/>
                        <a:ea typeface="Calibri" panose="020F0502020204030204" pitchFamily="34" charset="0"/>
                        <a:cs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BC3E2"/>
                    </a:solidFill>
                  </a:tcPr>
                </a:tc>
                <a:tc>
                  <a:txBody>
                    <a:bodyPr/>
                    <a:lstStyle/>
                    <a:p>
                      <a:pPr algn="ctr">
                        <a:lnSpc>
                          <a:spcPct val="107000"/>
                        </a:lnSpc>
                        <a:spcAft>
                          <a:spcPts val="0"/>
                        </a:spcAft>
                      </a:pPr>
                      <a:r>
                        <a:rPr lang="en-GB" sz="2000" b="1" dirty="0" smtClean="0">
                          <a:effectLst/>
                          <a:latin typeface="+mn-lt"/>
                          <a:ea typeface="Calibri" panose="020F0502020204030204" pitchFamily="34" charset="0"/>
                          <a:cs typeface="Calibri" panose="020F0502020204030204" pitchFamily="34" charset="0"/>
                        </a:rPr>
                        <a:t>Set </a:t>
                      </a:r>
                      <a:r>
                        <a:rPr lang="en-GB" sz="2000" b="1" dirty="0">
                          <a:effectLst/>
                          <a:latin typeface="+mn-lt"/>
                          <a:ea typeface="Calibri" panose="020F0502020204030204" pitchFamily="34" charset="0"/>
                          <a:cs typeface="Calibri" panose="020F0502020204030204" pitchFamily="34" charset="0"/>
                        </a:rPr>
                        <a:t>2</a:t>
                      </a:r>
                      <a:endParaRPr lang="en-GB" sz="1400" b="1" dirty="0">
                        <a:effectLst/>
                        <a:latin typeface="+mn-lt"/>
                        <a:ea typeface="Calibri" panose="020F0502020204030204" pitchFamily="34" charset="0"/>
                        <a:cs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BC3E2"/>
                    </a:solidFill>
                  </a:tcPr>
                </a:tc>
                <a:tc>
                  <a:txBody>
                    <a:bodyPr/>
                    <a:lstStyle/>
                    <a:p>
                      <a:pPr algn="ctr">
                        <a:lnSpc>
                          <a:spcPct val="107000"/>
                        </a:lnSpc>
                        <a:spcAft>
                          <a:spcPts val="0"/>
                        </a:spcAft>
                      </a:pPr>
                      <a:r>
                        <a:rPr lang="en-GB" sz="2000" b="1" dirty="0" smtClean="0">
                          <a:effectLst/>
                          <a:latin typeface="+mn-lt"/>
                          <a:ea typeface="Calibri" panose="020F0502020204030204" pitchFamily="34" charset="0"/>
                          <a:cs typeface="Calibri" panose="020F0502020204030204" pitchFamily="34" charset="0"/>
                        </a:rPr>
                        <a:t>Set </a:t>
                      </a:r>
                      <a:r>
                        <a:rPr lang="en-GB" sz="2000" b="1" dirty="0">
                          <a:effectLst/>
                          <a:latin typeface="+mn-lt"/>
                          <a:ea typeface="Calibri" panose="020F0502020204030204" pitchFamily="34" charset="0"/>
                          <a:cs typeface="Calibri" panose="020F0502020204030204" pitchFamily="34" charset="0"/>
                        </a:rPr>
                        <a:t>3</a:t>
                      </a:r>
                      <a:endParaRPr lang="en-GB" sz="1400" b="1" dirty="0">
                        <a:effectLst/>
                        <a:latin typeface="+mn-lt"/>
                        <a:ea typeface="Calibri" panose="020F0502020204030204" pitchFamily="34" charset="0"/>
                        <a:cs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BC3E2"/>
                    </a:solidFill>
                  </a:tcPr>
                </a:tc>
                <a:extLst>
                  <a:ext uri="{0D108BD9-81ED-4DB2-BD59-A6C34878D82A}">
                    <a16:rowId xmlns:a16="http://schemas.microsoft.com/office/drawing/2014/main" xmlns="" val="900342383"/>
                  </a:ext>
                </a:extLst>
              </a:tr>
              <a:tr h="502687">
                <a:tc>
                  <a:txBody>
                    <a:bodyPr/>
                    <a:lstStyle/>
                    <a:p>
                      <a:pPr algn="ctr">
                        <a:lnSpc>
                          <a:spcPct val="107000"/>
                        </a:lnSpc>
                        <a:spcAft>
                          <a:spcPts val="0"/>
                        </a:spcAft>
                      </a:pPr>
                      <a:r>
                        <a:rPr lang="en-GB" sz="2000" spc="0" dirty="0" smtClean="0">
                          <a:effectLst/>
                          <a:latin typeface="+mn-lt"/>
                          <a:ea typeface="Calibri" panose="020F0502020204030204" pitchFamily="34" charset="0"/>
                          <a:cs typeface="Calibri" panose="020F0502020204030204" pitchFamily="34" charset="0"/>
                        </a:rPr>
                        <a:t>2,</a:t>
                      </a:r>
                      <a:r>
                        <a:rPr lang="en-GB" sz="2000" spc="0" baseline="0" dirty="0" smtClean="0">
                          <a:effectLst/>
                          <a:latin typeface="+mn-lt"/>
                          <a:ea typeface="Calibri" panose="020F0502020204030204" pitchFamily="34" charset="0"/>
                          <a:cs typeface="Calibri" panose="020F0502020204030204" pitchFamily="34" charset="0"/>
                        </a:rPr>
                        <a:t> </a:t>
                      </a:r>
                      <a:r>
                        <a:rPr lang="en-GB" sz="2000" spc="0" dirty="0" smtClean="0">
                          <a:effectLst/>
                          <a:latin typeface="+mn-lt"/>
                          <a:ea typeface="Calibri" panose="020F0502020204030204" pitchFamily="34" charset="0"/>
                          <a:cs typeface="Calibri" panose="020F0502020204030204" pitchFamily="34" charset="0"/>
                        </a:rPr>
                        <a:t>3,</a:t>
                      </a:r>
                      <a:r>
                        <a:rPr lang="en-GB" sz="2000" spc="0" baseline="0" dirty="0" smtClean="0">
                          <a:effectLst/>
                          <a:latin typeface="+mn-lt"/>
                          <a:ea typeface="Calibri" panose="020F0502020204030204" pitchFamily="34" charset="0"/>
                          <a:cs typeface="Calibri" panose="020F0502020204030204" pitchFamily="34" charset="0"/>
                        </a:rPr>
                        <a:t> </a:t>
                      </a:r>
                      <a:r>
                        <a:rPr lang="en-GB" sz="2000" spc="0" dirty="0" smtClean="0">
                          <a:effectLst/>
                          <a:latin typeface="+mn-lt"/>
                          <a:ea typeface="Calibri" panose="020F0502020204030204" pitchFamily="34" charset="0"/>
                          <a:cs typeface="Calibri" panose="020F0502020204030204" pitchFamily="34" charset="0"/>
                        </a:rPr>
                        <a:t>4</a:t>
                      </a:r>
                      <a:endParaRPr lang="en-GB" sz="1400" spc="0" dirty="0">
                        <a:effectLst/>
                        <a:latin typeface="+mn-lt"/>
                        <a:ea typeface="Calibri" panose="020F0502020204030204" pitchFamily="34" charset="0"/>
                        <a:cs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000" spc="0" dirty="0" smtClean="0">
                          <a:effectLst/>
                          <a:latin typeface="+mn-lt"/>
                          <a:ea typeface="Calibri" panose="020F0502020204030204" pitchFamily="34" charset="0"/>
                          <a:cs typeface="Calibri" panose="020F0502020204030204" pitchFamily="34" charset="0"/>
                        </a:rPr>
                        <a:t>5</a:t>
                      </a:r>
                      <a:r>
                        <a:rPr lang="en-GB" sz="2000" spc="0" dirty="0">
                          <a:effectLst/>
                          <a:latin typeface="+mn-lt"/>
                          <a:ea typeface="Calibri" panose="020F0502020204030204" pitchFamily="34" charset="0"/>
                          <a:cs typeface="Calibri" panose="020F0502020204030204" pitchFamily="34" charset="0"/>
                        </a:rPr>
                        <a:t>, 6, 7</a:t>
                      </a:r>
                      <a:endParaRPr lang="en-GB" sz="1400" spc="0" dirty="0">
                        <a:effectLst/>
                        <a:latin typeface="+mn-lt"/>
                        <a:ea typeface="Calibri" panose="020F0502020204030204" pitchFamily="34" charset="0"/>
                        <a:cs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000" spc="0" dirty="0" smtClean="0">
                          <a:effectLst/>
                          <a:latin typeface="+mn-lt"/>
                          <a:ea typeface="Calibri" panose="020F0502020204030204" pitchFamily="34" charset="0"/>
                          <a:cs typeface="Calibri" panose="020F0502020204030204" pitchFamily="34" charset="0"/>
                        </a:rPr>
                        <a:t>8, 9, 10</a:t>
                      </a:r>
                      <a:endParaRPr lang="en-GB" sz="1400" spc="0" dirty="0">
                        <a:effectLst/>
                        <a:latin typeface="+mn-lt"/>
                        <a:ea typeface="Calibri" panose="020F0502020204030204" pitchFamily="34" charset="0"/>
                        <a:cs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2282137432"/>
                  </a:ext>
                </a:extLst>
              </a:tr>
            </a:tbl>
          </a:graphicData>
        </a:graphic>
      </p:graphicFrame>
      <p:grpSp>
        <p:nvGrpSpPr>
          <p:cNvPr id="28" name="Group 27"/>
          <p:cNvGrpSpPr/>
          <p:nvPr/>
        </p:nvGrpSpPr>
        <p:grpSpPr>
          <a:xfrm>
            <a:off x="755649" y="4998576"/>
            <a:ext cx="4418091" cy="862686"/>
            <a:chOff x="3970259" y="2800579"/>
            <a:chExt cx="4418091" cy="862686"/>
          </a:xfrm>
        </p:grpSpPr>
        <p:sp>
          <p:nvSpPr>
            <p:cNvPr id="29" name="TextBox 28"/>
            <p:cNvSpPr txBox="1"/>
            <p:nvPr/>
          </p:nvSpPr>
          <p:spPr>
            <a:xfrm>
              <a:off x="3970259" y="2893824"/>
              <a:ext cx="4418091" cy="769441"/>
            </a:xfrm>
            <a:prstGeom prst="rect">
              <a:avLst/>
            </a:prstGeom>
            <a:noFill/>
          </p:spPr>
          <p:txBody>
            <a:bodyPr wrap="square" rtlCol="0">
              <a:spAutoFit/>
            </a:bodyPr>
            <a:lstStyle/>
            <a:p>
              <a:r>
                <a:rPr lang="en-GB" sz="2200" dirty="0"/>
                <a:t> </a:t>
              </a:r>
            </a:p>
            <a:p>
              <a:r>
                <a:rPr lang="en-GB" sz="2200" dirty="0" smtClean="0"/>
                <a:t>(         ×         ) </a:t>
              </a:r>
              <a:r>
                <a:rPr lang="en-GB" sz="2200" dirty="0"/>
                <a:t>+ </a:t>
              </a:r>
              <a:r>
                <a:rPr lang="en-GB" sz="2200" dirty="0" smtClean="0"/>
                <a:t>         = 30</a:t>
              </a:r>
              <a:endParaRPr lang="en-GB" sz="2200" dirty="0"/>
            </a:p>
          </p:txBody>
        </p:sp>
        <p:sp>
          <p:nvSpPr>
            <p:cNvPr id="30" name="Rectangle 29"/>
            <p:cNvSpPr/>
            <p:nvPr/>
          </p:nvSpPr>
          <p:spPr>
            <a:xfrm>
              <a:off x="4226086" y="3220275"/>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5187303" y="3222520"/>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6381293" y="3222520"/>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4145074" y="2800579"/>
              <a:ext cx="825047" cy="369332"/>
            </a:xfrm>
            <a:prstGeom prst="rect">
              <a:avLst/>
            </a:prstGeom>
            <a:noFill/>
          </p:spPr>
          <p:txBody>
            <a:bodyPr wrap="square" lIns="0" tIns="0" rIns="0" bIns="0" rtlCol="0">
              <a:spAutoFit/>
            </a:bodyPr>
            <a:lstStyle/>
            <a:p>
              <a:pPr algn="ctr"/>
              <a:r>
                <a:rPr lang="en-GB" sz="1200" b="1" dirty="0" smtClean="0"/>
                <a:t>Number from Set 1</a:t>
              </a:r>
              <a:endParaRPr lang="en-GB" sz="1200" b="1" dirty="0"/>
            </a:p>
          </p:txBody>
        </p:sp>
        <p:sp>
          <p:nvSpPr>
            <p:cNvPr id="34" name="TextBox 33"/>
            <p:cNvSpPr txBox="1"/>
            <p:nvPr/>
          </p:nvSpPr>
          <p:spPr>
            <a:xfrm>
              <a:off x="5056050" y="2800579"/>
              <a:ext cx="913609" cy="369332"/>
            </a:xfrm>
            <a:prstGeom prst="rect">
              <a:avLst/>
            </a:prstGeom>
            <a:noFill/>
          </p:spPr>
          <p:txBody>
            <a:bodyPr wrap="square" lIns="0" tIns="0" rIns="0" bIns="0" rtlCol="0">
              <a:spAutoFit/>
            </a:bodyPr>
            <a:lstStyle/>
            <a:p>
              <a:pPr algn="ctr"/>
              <a:r>
                <a:rPr lang="en-GB" sz="1200" b="1" dirty="0" smtClean="0"/>
                <a:t>Number from Set 2</a:t>
              </a:r>
              <a:endParaRPr lang="en-GB" sz="1200" b="1" dirty="0"/>
            </a:p>
          </p:txBody>
        </p:sp>
        <p:sp>
          <p:nvSpPr>
            <p:cNvPr id="35" name="TextBox 34"/>
            <p:cNvSpPr txBox="1"/>
            <p:nvPr/>
          </p:nvSpPr>
          <p:spPr>
            <a:xfrm>
              <a:off x="6312511" y="2800579"/>
              <a:ext cx="796821" cy="369332"/>
            </a:xfrm>
            <a:prstGeom prst="rect">
              <a:avLst/>
            </a:prstGeom>
            <a:noFill/>
          </p:spPr>
          <p:txBody>
            <a:bodyPr wrap="square" lIns="0" tIns="0" rIns="0" bIns="0" rtlCol="0">
              <a:spAutoFit/>
            </a:bodyPr>
            <a:lstStyle/>
            <a:p>
              <a:pPr algn="ctr"/>
              <a:r>
                <a:rPr lang="en-GB" sz="1200" b="1" dirty="0" smtClean="0"/>
                <a:t>Number </a:t>
              </a:r>
              <a:br>
                <a:rPr lang="en-GB" sz="1200" b="1" dirty="0" smtClean="0"/>
              </a:br>
              <a:r>
                <a:rPr lang="en-GB" sz="1200" b="1" dirty="0" smtClean="0"/>
                <a:t>from Set 3</a:t>
              </a:r>
              <a:endParaRPr lang="en-GB" sz="1200" b="1" dirty="0"/>
            </a:p>
          </p:txBody>
        </p:sp>
      </p:grpSp>
      <p:grpSp>
        <p:nvGrpSpPr>
          <p:cNvPr id="36" name="Group 35"/>
          <p:cNvGrpSpPr/>
          <p:nvPr/>
        </p:nvGrpSpPr>
        <p:grpSpPr>
          <a:xfrm>
            <a:off x="755650" y="3960154"/>
            <a:ext cx="4418091" cy="862686"/>
            <a:chOff x="3970259" y="2800579"/>
            <a:chExt cx="4418091" cy="862686"/>
          </a:xfrm>
        </p:grpSpPr>
        <p:sp>
          <p:nvSpPr>
            <p:cNvPr id="37" name="TextBox 36"/>
            <p:cNvSpPr txBox="1"/>
            <p:nvPr/>
          </p:nvSpPr>
          <p:spPr>
            <a:xfrm>
              <a:off x="3970259" y="2893824"/>
              <a:ext cx="4418091" cy="769441"/>
            </a:xfrm>
            <a:prstGeom prst="rect">
              <a:avLst/>
            </a:prstGeom>
            <a:noFill/>
          </p:spPr>
          <p:txBody>
            <a:bodyPr wrap="square" rtlCol="0">
              <a:spAutoFit/>
            </a:bodyPr>
            <a:lstStyle/>
            <a:p>
              <a:r>
                <a:rPr lang="en-GB" sz="2200" dirty="0"/>
                <a:t> </a:t>
              </a:r>
            </a:p>
            <a:p>
              <a:r>
                <a:rPr lang="en-GB" sz="2200" dirty="0" smtClean="0"/>
                <a:t>(         ×         ) </a:t>
              </a:r>
              <a:r>
                <a:rPr lang="en-GB" sz="2200" dirty="0"/>
                <a:t>+ </a:t>
              </a:r>
              <a:r>
                <a:rPr lang="en-GB" sz="2200" dirty="0" smtClean="0"/>
                <a:t>         = 27</a:t>
              </a:r>
              <a:endParaRPr lang="en-GB" sz="2200" dirty="0"/>
            </a:p>
          </p:txBody>
        </p:sp>
        <p:sp>
          <p:nvSpPr>
            <p:cNvPr id="38" name="Rectangle 37"/>
            <p:cNvSpPr/>
            <p:nvPr/>
          </p:nvSpPr>
          <p:spPr>
            <a:xfrm>
              <a:off x="4226086" y="3220275"/>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5187303" y="3222520"/>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6381293" y="3222520"/>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p:cNvSpPr txBox="1"/>
            <p:nvPr/>
          </p:nvSpPr>
          <p:spPr>
            <a:xfrm>
              <a:off x="4145074" y="2800579"/>
              <a:ext cx="825047" cy="369332"/>
            </a:xfrm>
            <a:prstGeom prst="rect">
              <a:avLst/>
            </a:prstGeom>
            <a:noFill/>
          </p:spPr>
          <p:txBody>
            <a:bodyPr wrap="square" lIns="0" tIns="0" rIns="0" bIns="0" rtlCol="0">
              <a:spAutoFit/>
            </a:bodyPr>
            <a:lstStyle/>
            <a:p>
              <a:pPr algn="ctr"/>
              <a:r>
                <a:rPr lang="en-GB" sz="1200" b="1" dirty="0" smtClean="0"/>
                <a:t>Number from Set 1</a:t>
              </a:r>
              <a:endParaRPr lang="en-GB" sz="1200" b="1" dirty="0"/>
            </a:p>
          </p:txBody>
        </p:sp>
        <p:sp>
          <p:nvSpPr>
            <p:cNvPr id="42" name="TextBox 41"/>
            <p:cNvSpPr txBox="1"/>
            <p:nvPr/>
          </p:nvSpPr>
          <p:spPr>
            <a:xfrm>
              <a:off x="5056050" y="2800579"/>
              <a:ext cx="913609" cy="369332"/>
            </a:xfrm>
            <a:prstGeom prst="rect">
              <a:avLst/>
            </a:prstGeom>
            <a:noFill/>
          </p:spPr>
          <p:txBody>
            <a:bodyPr wrap="square" lIns="0" tIns="0" rIns="0" bIns="0" rtlCol="0">
              <a:spAutoFit/>
            </a:bodyPr>
            <a:lstStyle/>
            <a:p>
              <a:pPr algn="ctr"/>
              <a:r>
                <a:rPr lang="en-GB" sz="1200" b="1" dirty="0" smtClean="0"/>
                <a:t>Number from Set 2</a:t>
              </a:r>
              <a:endParaRPr lang="en-GB" sz="1200" b="1" dirty="0"/>
            </a:p>
          </p:txBody>
        </p:sp>
        <p:sp>
          <p:nvSpPr>
            <p:cNvPr id="43" name="TextBox 42"/>
            <p:cNvSpPr txBox="1"/>
            <p:nvPr/>
          </p:nvSpPr>
          <p:spPr>
            <a:xfrm>
              <a:off x="6312511" y="2800579"/>
              <a:ext cx="796821" cy="369332"/>
            </a:xfrm>
            <a:prstGeom prst="rect">
              <a:avLst/>
            </a:prstGeom>
            <a:noFill/>
          </p:spPr>
          <p:txBody>
            <a:bodyPr wrap="square" lIns="0" tIns="0" rIns="0" bIns="0" rtlCol="0">
              <a:spAutoFit/>
            </a:bodyPr>
            <a:lstStyle/>
            <a:p>
              <a:pPr algn="ctr"/>
              <a:r>
                <a:rPr lang="en-GB" sz="1200" b="1" dirty="0" smtClean="0"/>
                <a:t>Number </a:t>
              </a:r>
              <a:br>
                <a:rPr lang="en-GB" sz="1200" b="1" dirty="0" smtClean="0"/>
              </a:br>
              <a:r>
                <a:rPr lang="en-GB" sz="1200" b="1" dirty="0" smtClean="0"/>
                <a:t>from Set 3</a:t>
              </a:r>
              <a:endParaRPr lang="en-GB" sz="1200" b="1" dirty="0"/>
            </a:p>
          </p:txBody>
        </p:sp>
      </p:grpSp>
      <p:grpSp>
        <p:nvGrpSpPr>
          <p:cNvPr id="44" name="Group 43"/>
          <p:cNvGrpSpPr/>
          <p:nvPr/>
        </p:nvGrpSpPr>
        <p:grpSpPr>
          <a:xfrm>
            <a:off x="769544" y="2918869"/>
            <a:ext cx="4418091" cy="862686"/>
            <a:chOff x="3970259" y="2800579"/>
            <a:chExt cx="4418091" cy="862686"/>
          </a:xfrm>
        </p:grpSpPr>
        <p:sp>
          <p:nvSpPr>
            <p:cNvPr id="45" name="TextBox 44"/>
            <p:cNvSpPr txBox="1"/>
            <p:nvPr/>
          </p:nvSpPr>
          <p:spPr>
            <a:xfrm>
              <a:off x="3970259" y="2893824"/>
              <a:ext cx="4418091" cy="769441"/>
            </a:xfrm>
            <a:prstGeom prst="rect">
              <a:avLst/>
            </a:prstGeom>
            <a:noFill/>
          </p:spPr>
          <p:txBody>
            <a:bodyPr wrap="square" rtlCol="0">
              <a:spAutoFit/>
            </a:bodyPr>
            <a:lstStyle/>
            <a:p>
              <a:r>
                <a:rPr lang="en-GB" sz="2200" dirty="0"/>
                <a:t> </a:t>
              </a:r>
            </a:p>
            <a:p>
              <a:r>
                <a:rPr lang="en-GB" sz="2200" dirty="0" smtClean="0"/>
                <a:t>(         ×         ) </a:t>
              </a:r>
              <a:r>
                <a:rPr lang="en-GB" sz="2200" dirty="0"/>
                <a:t>+ </a:t>
              </a:r>
              <a:r>
                <a:rPr lang="en-GB" sz="2200" dirty="0" smtClean="0"/>
                <a:t>         = 20</a:t>
              </a:r>
              <a:endParaRPr lang="en-GB" sz="2200" dirty="0"/>
            </a:p>
          </p:txBody>
        </p:sp>
        <p:sp>
          <p:nvSpPr>
            <p:cNvPr id="46" name="Rectangle 45"/>
            <p:cNvSpPr/>
            <p:nvPr/>
          </p:nvSpPr>
          <p:spPr>
            <a:xfrm>
              <a:off x="4226086" y="3221397"/>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5187303" y="3221397"/>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6381293" y="3221397"/>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p:cNvSpPr txBox="1"/>
            <p:nvPr/>
          </p:nvSpPr>
          <p:spPr>
            <a:xfrm>
              <a:off x="4145074" y="2800579"/>
              <a:ext cx="825047" cy="369332"/>
            </a:xfrm>
            <a:prstGeom prst="rect">
              <a:avLst/>
            </a:prstGeom>
            <a:noFill/>
          </p:spPr>
          <p:txBody>
            <a:bodyPr wrap="square" lIns="0" tIns="0" rIns="0" bIns="0" rtlCol="0">
              <a:spAutoFit/>
            </a:bodyPr>
            <a:lstStyle/>
            <a:p>
              <a:pPr algn="ctr"/>
              <a:r>
                <a:rPr lang="en-GB" sz="1200" b="1" dirty="0" smtClean="0"/>
                <a:t>Number from Set 1</a:t>
              </a:r>
              <a:endParaRPr lang="en-GB" sz="1200" b="1" dirty="0"/>
            </a:p>
          </p:txBody>
        </p:sp>
        <p:sp>
          <p:nvSpPr>
            <p:cNvPr id="50" name="TextBox 49"/>
            <p:cNvSpPr txBox="1"/>
            <p:nvPr/>
          </p:nvSpPr>
          <p:spPr>
            <a:xfrm>
              <a:off x="5056050" y="2800579"/>
              <a:ext cx="913609" cy="369332"/>
            </a:xfrm>
            <a:prstGeom prst="rect">
              <a:avLst/>
            </a:prstGeom>
            <a:noFill/>
          </p:spPr>
          <p:txBody>
            <a:bodyPr wrap="square" lIns="0" tIns="0" rIns="0" bIns="0" rtlCol="0">
              <a:spAutoFit/>
            </a:bodyPr>
            <a:lstStyle/>
            <a:p>
              <a:pPr algn="ctr"/>
              <a:r>
                <a:rPr lang="en-GB" sz="1200" b="1" dirty="0" smtClean="0"/>
                <a:t>Number from Set 2</a:t>
              </a:r>
              <a:endParaRPr lang="en-GB" sz="1200" b="1" dirty="0"/>
            </a:p>
          </p:txBody>
        </p:sp>
        <p:sp>
          <p:nvSpPr>
            <p:cNvPr id="51" name="TextBox 50"/>
            <p:cNvSpPr txBox="1"/>
            <p:nvPr/>
          </p:nvSpPr>
          <p:spPr>
            <a:xfrm>
              <a:off x="6312511" y="2800579"/>
              <a:ext cx="796821" cy="369332"/>
            </a:xfrm>
            <a:prstGeom prst="rect">
              <a:avLst/>
            </a:prstGeom>
            <a:noFill/>
          </p:spPr>
          <p:txBody>
            <a:bodyPr wrap="square" lIns="0" tIns="0" rIns="0" bIns="0" rtlCol="0">
              <a:spAutoFit/>
            </a:bodyPr>
            <a:lstStyle/>
            <a:p>
              <a:pPr algn="ctr"/>
              <a:r>
                <a:rPr lang="en-GB" sz="1200" b="1" dirty="0" smtClean="0"/>
                <a:t>Number </a:t>
              </a:r>
              <a:br>
                <a:rPr lang="en-GB" sz="1200" b="1" dirty="0" smtClean="0"/>
              </a:br>
              <a:r>
                <a:rPr lang="en-GB" sz="1200" b="1" dirty="0" smtClean="0"/>
                <a:t>from Set 3</a:t>
              </a:r>
              <a:endParaRPr lang="en-GB" sz="1200" b="1" dirty="0"/>
            </a:p>
          </p:txBody>
        </p:sp>
      </p:grpSp>
      <p:sp>
        <p:nvSpPr>
          <p:cNvPr id="16" name="Rectangle 15"/>
          <p:cNvSpPr/>
          <p:nvPr/>
        </p:nvSpPr>
        <p:spPr>
          <a:xfrm>
            <a:off x="4736606" y="2997839"/>
            <a:ext cx="3516644" cy="584775"/>
          </a:xfrm>
          <a:prstGeom prst="rect">
            <a:avLst/>
          </a:prstGeom>
          <a:noFill/>
          <a:ln w="28575">
            <a:solidFill>
              <a:srgbClr val="DC1F5A"/>
            </a:solidFill>
          </a:ln>
        </p:spPr>
        <p:txBody>
          <a:bodyPr wrap="square">
            <a:spAutoFit/>
          </a:bodyPr>
          <a:lstStyle/>
          <a:p>
            <a:r>
              <a:rPr lang="en-GB" sz="1600" b="1" dirty="0"/>
              <a:t>Can you make an even number greater than 30?</a:t>
            </a:r>
          </a:p>
        </p:txBody>
      </p:sp>
      <p:sp>
        <p:nvSpPr>
          <p:cNvPr id="53" name="Rectangle 52"/>
          <p:cNvSpPr/>
          <p:nvPr/>
        </p:nvSpPr>
        <p:spPr>
          <a:xfrm>
            <a:off x="4736606" y="3654526"/>
            <a:ext cx="3516644" cy="1246495"/>
          </a:xfrm>
          <a:prstGeom prst="rect">
            <a:avLst/>
          </a:prstGeom>
          <a:solidFill>
            <a:schemeClr val="bg1"/>
          </a:solidFill>
          <a:ln w="28575">
            <a:noFill/>
          </a:ln>
        </p:spPr>
        <p:txBody>
          <a:bodyPr wrap="square" lIns="0" tIns="0" rIns="0" bIns="0">
            <a:spAutoFit/>
          </a:bodyPr>
          <a:lstStyle/>
          <a:p>
            <a:pPr>
              <a:spcAft>
                <a:spcPts val="600"/>
              </a:spcAft>
            </a:pPr>
            <a:r>
              <a:rPr lang="en-GB" sz="1600" b="1" dirty="0" smtClean="0">
                <a:solidFill>
                  <a:srgbClr val="00A651"/>
                </a:solidFill>
              </a:rPr>
              <a:t>Possible </a:t>
            </a:r>
            <a:r>
              <a:rPr lang="en-GB" sz="1600" b="1" dirty="0">
                <a:solidFill>
                  <a:srgbClr val="00A651"/>
                </a:solidFill>
              </a:rPr>
              <a:t>answers might include:</a:t>
            </a:r>
          </a:p>
          <a:p>
            <a:pPr>
              <a:spcAft>
                <a:spcPts val="600"/>
              </a:spcAft>
            </a:pPr>
            <a:r>
              <a:rPr lang="en-GB" sz="1600" b="1" dirty="0">
                <a:solidFill>
                  <a:srgbClr val="00A651"/>
                </a:solidFill>
              </a:rPr>
              <a:t>(4 × 6) + 8 = 32</a:t>
            </a:r>
          </a:p>
          <a:p>
            <a:pPr>
              <a:spcAft>
                <a:spcPts val="600"/>
              </a:spcAft>
            </a:pPr>
            <a:r>
              <a:rPr lang="en-GB" sz="1600" b="1" dirty="0">
                <a:solidFill>
                  <a:srgbClr val="00A651"/>
                </a:solidFill>
              </a:rPr>
              <a:t>(4 × 7) + 10 = 38</a:t>
            </a:r>
          </a:p>
          <a:p>
            <a:pPr>
              <a:spcAft>
                <a:spcPts val="600"/>
              </a:spcAft>
            </a:pPr>
            <a:r>
              <a:rPr lang="en-GB" sz="1600" b="1" dirty="0">
                <a:solidFill>
                  <a:srgbClr val="00A651"/>
                </a:solidFill>
              </a:rPr>
              <a:t>(4 × 7) + 8 = 36</a:t>
            </a:r>
          </a:p>
        </p:txBody>
      </p:sp>
      <p:sp>
        <p:nvSpPr>
          <p:cNvPr id="54" name="Rectangle 53"/>
          <p:cNvSpPr/>
          <p:nvPr/>
        </p:nvSpPr>
        <p:spPr>
          <a:xfrm>
            <a:off x="755649" y="2275206"/>
            <a:ext cx="7652994" cy="584775"/>
          </a:xfrm>
          <a:prstGeom prst="rect">
            <a:avLst/>
          </a:prstGeom>
          <a:solidFill>
            <a:srgbClr val="DC1F5A"/>
          </a:solidFill>
        </p:spPr>
        <p:txBody>
          <a:bodyPr wrap="square">
            <a:spAutoFit/>
          </a:bodyPr>
          <a:lstStyle/>
          <a:p>
            <a:r>
              <a:rPr lang="en-GB" sz="1600" b="1" dirty="0">
                <a:solidFill>
                  <a:schemeClr val="bg1"/>
                </a:solidFill>
              </a:rPr>
              <a:t>Use a number from each of the sets above to complete the number </a:t>
            </a:r>
            <a:r>
              <a:rPr lang="en-GB" sz="1600" b="1" dirty="0" smtClean="0">
                <a:solidFill>
                  <a:schemeClr val="bg1"/>
                </a:solidFill>
              </a:rPr>
              <a:t/>
            </a:r>
            <a:br>
              <a:rPr lang="en-GB" sz="1600" b="1" dirty="0" smtClean="0">
                <a:solidFill>
                  <a:schemeClr val="bg1"/>
                </a:solidFill>
              </a:rPr>
            </a:br>
            <a:r>
              <a:rPr lang="en-GB" sz="1600" b="1" dirty="0" smtClean="0">
                <a:solidFill>
                  <a:schemeClr val="bg1"/>
                </a:solidFill>
              </a:rPr>
              <a:t>calculations </a:t>
            </a:r>
            <a:r>
              <a:rPr lang="en-GB" sz="1600" b="1" dirty="0">
                <a:solidFill>
                  <a:schemeClr val="bg1"/>
                </a:solidFill>
              </a:rPr>
              <a:t>below:</a:t>
            </a:r>
          </a:p>
        </p:txBody>
      </p:sp>
      <p:sp>
        <p:nvSpPr>
          <p:cNvPr id="61" name="Rectangle 60"/>
          <p:cNvSpPr/>
          <p:nvPr/>
        </p:nvSpPr>
        <p:spPr>
          <a:xfrm>
            <a:off x="1025371" y="3338565"/>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1986588" y="3340810"/>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p:cNvSpPr/>
          <p:nvPr/>
        </p:nvSpPr>
        <p:spPr>
          <a:xfrm>
            <a:off x="3180578" y="3340810"/>
            <a:ext cx="637509" cy="43212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p:cNvSpPr/>
          <p:nvPr/>
        </p:nvSpPr>
        <p:spPr>
          <a:xfrm>
            <a:off x="1014953" y="3366036"/>
            <a:ext cx="634032" cy="369332"/>
          </a:xfrm>
          <a:prstGeom prst="rect">
            <a:avLst/>
          </a:prstGeom>
        </p:spPr>
        <p:txBody>
          <a:bodyPr wrap="square">
            <a:spAutoFit/>
          </a:bodyPr>
          <a:lstStyle/>
          <a:p>
            <a:pPr algn="ctr">
              <a:spcAft>
                <a:spcPts val="600"/>
              </a:spcAft>
            </a:pPr>
            <a:r>
              <a:rPr lang="en-GB" b="1" dirty="0" smtClean="0">
                <a:solidFill>
                  <a:srgbClr val="00A651"/>
                </a:solidFill>
              </a:rPr>
              <a:t>2</a:t>
            </a:r>
            <a:endParaRPr lang="en-GB" b="1" dirty="0">
              <a:solidFill>
                <a:srgbClr val="00A651"/>
              </a:solidFill>
            </a:endParaRPr>
          </a:p>
        </p:txBody>
      </p:sp>
      <p:sp>
        <p:nvSpPr>
          <p:cNvPr id="65" name="Rectangle 64"/>
          <p:cNvSpPr/>
          <p:nvPr/>
        </p:nvSpPr>
        <p:spPr>
          <a:xfrm>
            <a:off x="1981228" y="3375099"/>
            <a:ext cx="634032" cy="369332"/>
          </a:xfrm>
          <a:prstGeom prst="rect">
            <a:avLst/>
          </a:prstGeom>
        </p:spPr>
        <p:txBody>
          <a:bodyPr wrap="square">
            <a:spAutoFit/>
          </a:bodyPr>
          <a:lstStyle/>
          <a:p>
            <a:pPr algn="ctr">
              <a:spcAft>
                <a:spcPts val="600"/>
              </a:spcAft>
            </a:pPr>
            <a:r>
              <a:rPr lang="en-GB" b="1" dirty="0" smtClean="0">
                <a:solidFill>
                  <a:srgbClr val="00A651"/>
                </a:solidFill>
              </a:rPr>
              <a:t>5</a:t>
            </a:r>
            <a:endParaRPr lang="en-GB" b="1" dirty="0">
              <a:solidFill>
                <a:srgbClr val="00A651"/>
              </a:solidFill>
            </a:endParaRPr>
          </a:p>
        </p:txBody>
      </p:sp>
      <p:sp>
        <p:nvSpPr>
          <p:cNvPr id="66" name="Rectangle 65"/>
          <p:cNvSpPr/>
          <p:nvPr/>
        </p:nvSpPr>
        <p:spPr>
          <a:xfrm>
            <a:off x="3188517" y="3375099"/>
            <a:ext cx="634032" cy="369332"/>
          </a:xfrm>
          <a:prstGeom prst="rect">
            <a:avLst/>
          </a:prstGeom>
        </p:spPr>
        <p:txBody>
          <a:bodyPr wrap="square">
            <a:spAutoFit/>
          </a:bodyPr>
          <a:lstStyle/>
          <a:p>
            <a:pPr algn="ctr">
              <a:spcAft>
                <a:spcPts val="600"/>
              </a:spcAft>
            </a:pPr>
            <a:r>
              <a:rPr lang="en-GB" b="1" dirty="0" smtClean="0">
                <a:solidFill>
                  <a:srgbClr val="00A651"/>
                </a:solidFill>
              </a:rPr>
              <a:t>10</a:t>
            </a:r>
            <a:endParaRPr lang="en-GB" b="1" dirty="0">
              <a:solidFill>
                <a:srgbClr val="00A651"/>
              </a:solidFill>
            </a:endParaRPr>
          </a:p>
        </p:txBody>
      </p:sp>
      <p:sp>
        <p:nvSpPr>
          <p:cNvPr id="70" name="Rectangle 69"/>
          <p:cNvSpPr/>
          <p:nvPr/>
        </p:nvSpPr>
        <p:spPr>
          <a:xfrm>
            <a:off x="1018105" y="4414036"/>
            <a:ext cx="634032" cy="369332"/>
          </a:xfrm>
          <a:prstGeom prst="rect">
            <a:avLst/>
          </a:prstGeom>
        </p:spPr>
        <p:txBody>
          <a:bodyPr wrap="square">
            <a:spAutoFit/>
          </a:bodyPr>
          <a:lstStyle/>
          <a:p>
            <a:pPr algn="ctr">
              <a:spcAft>
                <a:spcPts val="600"/>
              </a:spcAft>
            </a:pPr>
            <a:r>
              <a:rPr lang="en-GB" b="1" dirty="0" smtClean="0">
                <a:solidFill>
                  <a:srgbClr val="00A651"/>
                </a:solidFill>
              </a:rPr>
              <a:t>3</a:t>
            </a:r>
            <a:endParaRPr lang="en-GB" b="1" dirty="0">
              <a:solidFill>
                <a:srgbClr val="00A651"/>
              </a:solidFill>
            </a:endParaRPr>
          </a:p>
        </p:txBody>
      </p:sp>
      <p:sp>
        <p:nvSpPr>
          <p:cNvPr id="71" name="Rectangle 70"/>
          <p:cNvSpPr/>
          <p:nvPr/>
        </p:nvSpPr>
        <p:spPr>
          <a:xfrm>
            <a:off x="1984380" y="4423099"/>
            <a:ext cx="634032" cy="369332"/>
          </a:xfrm>
          <a:prstGeom prst="rect">
            <a:avLst/>
          </a:prstGeom>
        </p:spPr>
        <p:txBody>
          <a:bodyPr wrap="square">
            <a:spAutoFit/>
          </a:bodyPr>
          <a:lstStyle/>
          <a:p>
            <a:pPr algn="ctr">
              <a:spcAft>
                <a:spcPts val="600"/>
              </a:spcAft>
            </a:pPr>
            <a:r>
              <a:rPr lang="en-GB" b="1" dirty="0" smtClean="0">
                <a:solidFill>
                  <a:srgbClr val="00A651"/>
                </a:solidFill>
              </a:rPr>
              <a:t>6</a:t>
            </a:r>
            <a:endParaRPr lang="en-GB" b="1" dirty="0">
              <a:solidFill>
                <a:srgbClr val="00A651"/>
              </a:solidFill>
            </a:endParaRPr>
          </a:p>
        </p:txBody>
      </p:sp>
      <p:sp>
        <p:nvSpPr>
          <p:cNvPr id="72" name="Rectangle 71"/>
          <p:cNvSpPr/>
          <p:nvPr/>
        </p:nvSpPr>
        <p:spPr>
          <a:xfrm>
            <a:off x="3171573" y="4423099"/>
            <a:ext cx="634032" cy="369332"/>
          </a:xfrm>
          <a:prstGeom prst="rect">
            <a:avLst/>
          </a:prstGeom>
        </p:spPr>
        <p:txBody>
          <a:bodyPr wrap="square">
            <a:spAutoFit/>
          </a:bodyPr>
          <a:lstStyle/>
          <a:p>
            <a:pPr algn="ctr">
              <a:spcAft>
                <a:spcPts val="600"/>
              </a:spcAft>
            </a:pPr>
            <a:r>
              <a:rPr lang="en-GB" b="1" dirty="0" smtClean="0">
                <a:solidFill>
                  <a:srgbClr val="00A651"/>
                </a:solidFill>
              </a:rPr>
              <a:t>9</a:t>
            </a:r>
            <a:endParaRPr lang="en-GB" b="1" dirty="0">
              <a:solidFill>
                <a:srgbClr val="00A651"/>
              </a:solidFill>
            </a:endParaRPr>
          </a:p>
        </p:txBody>
      </p:sp>
      <p:sp>
        <p:nvSpPr>
          <p:cNvPr id="73" name="Rectangle 72"/>
          <p:cNvSpPr/>
          <p:nvPr/>
        </p:nvSpPr>
        <p:spPr>
          <a:xfrm>
            <a:off x="1028648" y="5451683"/>
            <a:ext cx="634032" cy="369332"/>
          </a:xfrm>
          <a:prstGeom prst="rect">
            <a:avLst/>
          </a:prstGeom>
        </p:spPr>
        <p:txBody>
          <a:bodyPr wrap="square">
            <a:spAutoFit/>
          </a:bodyPr>
          <a:lstStyle/>
          <a:p>
            <a:pPr algn="ctr">
              <a:spcAft>
                <a:spcPts val="600"/>
              </a:spcAft>
            </a:pPr>
            <a:r>
              <a:rPr lang="en-GB" b="1" dirty="0" smtClean="0">
                <a:solidFill>
                  <a:srgbClr val="00A651"/>
                </a:solidFill>
              </a:rPr>
              <a:t>3</a:t>
            </a:r>
            <a:endParaRPr lang="en-GB" b="1" dirty="0">
              <a:solidFill>
                <a:srgbClr val="00A651"/>
              </a:solidFill>
            </a:endParaRPr>
          </a:p>
        </p:txBody>
      </p:sp>
      <p:sp>
        <p:nvSpPr>
          <p:cNvPr id="76" name="Rectangle 75"/>
          <p:cNvSpPr/>
          <p:nvPr/>
        </p:nvSpPr>
        <p:spPr>
          <a:xfrm>
            <a:off x="1974827" y="5460746"/>
            <a:ext cx="634032" cy="369332"/>
          </a:xfrm>
          <a:prstGeom prst="rect">
            <a:avLst/>
          </a:prstGeom>
        </p:spPr>
        <p:txBody>
          <a:bodyPr wrap="square">
            <a:spAutoFit/>
          </a:bodyPr>
          <a:lstStyle/>
          <a:p>
            <a:pPr algn="ctr">
              <a:spcAft>
                <a:spcPts val="600"/>
              </a:spcAft>
            </a:pPr>
            <a:r>
              <a:rPr lang="en-GB" b="1" dirty="0" smtClean="0">
                <a:solidFill>
                  <a:srgbClr val="00A651"/>
                </a:solidFill>
              </a:rPr>
              <a:t>7</a:t>
            </a:r>
            <a:endParaRPr lang="en-GB" b="1" dirty="0">
              <a:solidFill>
                <a:srgbClr val="00A651"/>
              </a:solidFill>
            </a:endParaRPr>
          </a:p>
        </p:txBody>
      </p:sp>
      <p:sp>
        <p:nvSpPr>
          <p:cNvPr id="77" name="Rectangle 76"/>
          <p:cNvSpPr/>
          <p:nvPr/>
        </p:nvSpPr>
        <p:spPr>
          <a:xfrm>
            <a:off x="3172068" y="5460746"/>
            <a:ext cx="634032" cy="369332"/>
          </a:xfrm>
          <a:prstGeom prst="rect">
            <a:avLst/>
          </a:prstGeom>
        </p:spPr>
        <p:txBody>
          <a:bodyPr wrap="square">
            <a:spAutoFit/>
          </a:bodyPr>
          <a:lstStyle/>
          <a:p>
            <a:pPr algn="ctr">
              <a:spcAft>
                <a:spcPts val="600"/>
              </a:spcAft>
            </a:pPr>
            <a:r>
              <a:rPr lang="en-GB" b="1" dirty="0" smtClean="0">
                <a:solidFill>
                  <a:srgbClr val="00A651"/>
                </a:solidFill>
              </a:rPr>
              <a:t>9</a:t>
            </a:r>
            <a:endParaRPr lang="en-GB" b="1" dirty="0">
              <a:solidFill>
                <a:srgbClr val="00A651"/>
              </a:solidFill>
            </a:endParaRPr>
          </a:p>
        </p:txBody>
      </p:sp>
      <p:sp>
        <p:nvSpPr>
          <p:cNvPr id="57" name="Rectangle 56"/>
          <p:cNvSpPr/>
          <p:nvPr/>
        </p:nvSpPr>
        <p:spPr>
          <a:xfrm>
            <a:off x="1024127" y="3375868"/>
            <a:ext cx="634032" cy="369332"/>
          </a:xfrm>
          <a:prstGeom prst="rect">
            <a:avLst/>
          </a:prstGeom>
        </p:spPr>
        <p:txBody>
          <a:bodyPr wrap="square">
            <a:spAutoFit/>
          </a:bodyPr>
          <a:lstStyle/>
          <a:p>
            <a:pPr algn="ctr">
              <a:spcAft>
                <a:spcPts val="600"/>
              </a:spcAft>
            </a:pPr>
            <a:r>
              <a:rPr lang="en-GB" b="1" dirty="0" smtClean="0">
                <a:solidFill>
                  <a:srgbClr val="00A651"/>
                </a:solidFill>
              </a:rPr>
              <a:t>2</a:t>
            </a:r>
            <a:endParaRPr lang="en-GB" b="1" dirty="0">
              <a:solidFill>
                <a:srgbClr val="00A651"/>
              </a:solidFill>
            </a:endParaRPr>
          </a:p>
        </p:txBody>
      </p:sp>
      <p:sp>
        <p:nvSpPr>
          <p:cNvPr id="58" name="Rectangle 57"/>
          <p:cNvSpPr/>
          <p:nvPr/>
        </p:nvSpPr>
        <p:spPr>
          <a:xfrm>
            <a:off x="1990402" y="3384931"/>
            <a:ext cx="634032" cy="369332"/>
          </a:xfrm>
          <a:prstGeom prst="rect">
            <a:avLst/>
          </a:prstGeom>
        </p:spPr>
        <p:txBody>
          <a:bodyPr wrap="square">
            <a:spAutoFit/>
          </a:bodyPr>
          <a:lstStyle/>
          <a:p>
            <a:pPr algn="ctr">
              <a:spcAft>
                <a:spcPts val="600"/>
              </a:spcAft>
            </a:pPr>
            <a:r>
              <a:rPr lang="en-GB" b="1" dirty="0" smtClean="0">
                <a:solidFill>
                  <a:srgbClr val="00A651"/>
                </a:solidFill>
              </a:rPr>
              <a:t>6</a:t>
            </a:r>
            <a:endParaRPr lang="en-GB" b="1" dirty="0">
              <a:solidFill>
                <a:srgbClr val="00A651"/>
              </a:solidFill>
            </a:endParaRPr>
          </a:p>
        </p:txBody>
      </p:sp>
      <p:sp>
        <p:nvSpPr>
          <p:cNvPr id="60" name="Rectangle 59"/>
          <p:cNvSpPr/>
          <p:nvPr/>
        </p:nvSpPr>
        <p:spPr>
          <a:xfrm>
            <a:off x="3197691" y="3384931"/>
            <a:ext cx="634032" cy="369332"/>
          </a:xfrm>
          <a:prstGeom prst="rect">
            <a:avLst/>
          </a:prstGeom>
        </p:spPr>
        <p:txBody>
          <a:bodyPr wrap="square">
            <a:spAutoFit/>
          </a:bodyPr>
          <a:lstStyle/>
          <a:p>
            <a:pPr algn="ctr">
              <a:spcAft>
                <a:spcPts val="600"/>
              </a:spcAft>
            </a:pPr>
            <a:r>
              <a:rPr lang="en-GB" b="1" dirty="0" smtClean="0">
                <a:solidFill>
                  <a:srgbClr val="00A651"/>
                </a:solidFill>
              </a:rPr>
              <a:t>8</a:t>
            </a:r>
            <a:endParaRPr lang="en-GB" b="1" dirty="0">
              <a:solidFill>
                <a:srgbClr val="00A651"/>
              </a:solidFill>
            </a:endParaRPr>
          </a:p>
        </p:txBody>
      </p:sp>
      <p:sp>
        <p:nvSpPr>
          <p:cNvPr id="64" name="Rectangle 63"/>
          <p:cNvSpPr/>
          <p:nvPr/>
        </p:nvSpPr>
        <p:spPr>
          <a:xfrm>
            <a:off x="1019627" y="5448949"/>
            <a:ext cx="634032" cy="369332"/>
          </a:xfrm>
          <a:prstGeom prst="rect">
            <a:avLst/>
          </a:prstGeom>
        </p:spPr>
        <p:txBody>
          <a:bodyPr wrap="square">
            <a:spAutoFit/>
          </a:bodyPr>
          <a:lstStyle/>
          <a:p>
            <a:pPr algn="ctr">
              <a:spcAft>
                <a:spcPts val="600"/>
              </a:spcAft>
            </a:pPr>
            <a:r>
              <a:rPr lang="en-GB" b="1" dirty="0" smtClean="0">
                <a:solidFill>
                  <a:srgbClr val="00A651"/>
                </a:solidFill>
              </a:rPr>
              <a:t>4</a:t>
            </a:r>
            <a:endParaRPr lang="en-GB" b="1" dirty="0">
              <a:solidFill>
                <a:srgbClr val="00A651"/>
              </a:solidFill>
            </a:endParaRPr>
          </a:p>
        </p:txBody>
      </p:sp>
      <p:sp>
        <p:nvSpPr>
          <p:cNvPr id="67" name="Rectangle 66"/>
          <p:cNvSpPr/>
          <p:nvPr/>
        </p:nvSpPr>
        <p:spPr>
          <a:xfrm>
            <a:off x="1965806" y="5458012"/>
            <a:ext cx="634032" cy="369332"/>
          </a:xfrm>
          <a:prstGeom prst="rect">
            <a:avLst/>
          </a:prstGeom>
        </p:spPr>
        <p:txBody>
          <a:bodyPr wrap="square">
            <a:spAutoFit/>
          </a:bodyPr>
          <a:lstStyle/>
          <a:p>
            <a:pPr algn="ctr">
              <a:spcAft>
                <a:spcPts val="600"/>
              </a:spcAft>
            </a:pPr>
            <a:r>
              <a:rPr lang="en-GB" b="1" dirty="0">
                <a:solidFill>
                  <a:srgbClr val="00A651"/>
                </a:solidFill>
              </a:rPr>
              <a:t>5</a:t>
            </a:r>
          </a:p>
        </p:txBody>
      </p:sp>
      <p:sp>
        <p:nvSpPr>
          <p:cNvPr id="68" name="Rectangle 67"/>
          <p:cNvSpPr/>
          <p:nvPr/>
        </p:nvSpPr>
        <p:spPr>
          <a:xfrm>
            <a:off x="3163047" y="5458012"/>
            <a:ext cx="634032" cy="369332"/>
          </a:xfrm>
          <a:prstGeom prst="rect">
            <a:avLst/>
          </a:prstGeom>
        </p:spPr>
        <p:txBody>
          <a:bodyPr wrap="square">
            <a:spAutoFit/>
          </a:bodyPr>
          <a:lstStyle/>
          <a:p>
            <a:pPr algn="ctr">
              <a:spcAft>
                <a:spcPts val="600"/>
              </a:spcAft>
            </a:pPr>
            <a:r>
              <a:rPr lang="en-GB" b="1" dirty="0" smtClean="0">
                <a:solidFill>
                  <a:srgbClr val="00A651"/>
                </a:solidFill>
              </a:rPr>
              <a:t>10</a:t>
            </a:r>
            <a:endParaRPr lang="en-GB" b="1" dirty="0">
              <a:solidFill>
                <a:srgbClr val="00A651"/>
              </a:solidFill>
            </a:endParaRP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500"/>
                                        <p:tgtEl>
                                          <p:spTgt spid="6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6"/>
                                        </p:tgtEl>
                                        <p:attrNameLst>
                                          <p:attrName>style.visibility</p:attrName>
                                        </p:attrNameLst>
                                      </p:cBhvr>
                                      <p:to>
                                        <p:strVal val="visible"/>
                                      </p:to>
                                    </p:set>
                                    <p:animEffect transition="in" filter="fade">
                                      <p:cBhvr>
                                        <p:cTn id="13" dur="500"/>
                                        <p:tgtEl>
                                          <p:spTgt spid="6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8"/>
                                        </p:tgtEl>
                                        <p:attrNameLst>
                                          <p:attrName>style.visibility</p:attrName>
                                        </p:attrNameLst>
                                      </p:cBhvr>
                                      <p:to>
                                        <p:strVal val="visible"/>
                                      </p:to>
                                    </p:set>
                                    <p:animEffect transition="in" filter="fade">
                                      <p:cBhvr>
                                        <p:cTn id="18" dur="500"/>
                                        <p:tgtEl>
                                          <p:spTgt spid="5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7"/>
                                        </p:tgtEl>
                                        <p:attrNameLst>
                                          <p:attrName>style.visibility</p:attrName>
                                        </p:attrNameLst>
                                      </p:cBhvr>
                                      <p:to>
                                        <p:strVal val="visible"/>
                                      </p:to>
                                    </p:set>
                                    <p:animEffect transition="in" filter="fade">
                                      <p:cBhvr>
                                        <p:cTn id="21" dur="500"/>
                                        <p:tgtEl>
                                          <p:spTgt spid="5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0"/>
                                        </p:tgtEl>
                                        <p:attrNameLst>
                                          <p:attrName>style.visibility</p:attrName>
                                        </p:attrNameLst>
                                      </p:cBhvr>
                                      <p:to>
                                        <p:strVal val="visible"/>
                                      </p:to>
                                    </p:set>
                                    <p:animEffect transition="in" filter="fade">
                                      <p:cBhvr>
                                        <p:cTn id="24" dur="500"/>
                                        <p:tgtEl>
                                          <p:spTgt spid="60"/>
                                        </p:tgtEl>
                                      </p:cBhvr>
                                    </p:animEffect>
                                  </p:childTnLst>
                                </p:cTn>
                              </p:par>
                              <p:par>
                                <p:cTn id="25" presetID="1" presetClass="exit" presetSubtype="0" fill="hold" grpId="1" nodeType="withEffect">
                                  <p:stCondLst>
                                    <p:cond delay="0"/>
                                  </p:stCondLst>
                                  <p:childTnLst>
                                    <p:set>
                                      <p:cBhvr>
                                        <p:cTn id="26" dur="1" fill="hold">
                                          <p:stCondLst>
                                            <p:cond delay="0"/>
                                          </p:stCondLst>
                                        </p:cTn>
                                        <p:tgtEl>
                                          <p:spTgt spid="65"/>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59"/>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6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fade">
                                      <p:cBhvr>
                                        <p:cTn id="35" dur="500"/>
                                        <p:tgtEl>
                                          <p:spTgt spid="7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1"/>
                                        </p:tgtEl>
                                        <p:attrNameLst>
                                          <p:attrName>style.visibility</p:attrName>
                                        </p:attrNameLst>
                                      </p:cBhvr>
                                      <p:to>
                                        <p:strVal val="visible"/>
                                      </p:to>
                                    </p:set>
                                    <p:animEffect transition="in" filter="fade">
                                      <p:cBhvr>
                                        <p:cTn id="38" dur="500"/>
                                        <p:tgtEl>
                                          <p:spTgt spid="7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fade">
                                      <p:cBhvr>
                                        <p:cTn id="41" dur="500"/>
                                        <p:tgtEl>
                                          <p:spTgt spid="7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fade">
                                      <p:cBhvr>
                                        <p:cTn id="46" dur="500"/>
                                        <p:tgtEl>
                                          <p:spTgt spid="6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7"/>
                                        </p:tgtEl>
                                        <p:attrNameLst>
                                          <p:attrName>style.visibility</p:attrName>
                                        </p:attrNameLst>
                                      </p:cBhvr>
                                      <p:to>
                                        <p:strVal val="visible"/>
                                      </p:to>
                                    </p:set>
                                    <p:animEffect transition="in" filter="fade">
                                      <p:cBhvr>
                                        <p:cTn id="49" dur="500"/>
                                        <p:tgtEl>
                                          <p:spTgt spid="6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fade">
                                      <p:cBhvr>
                                        <p:cTn id="52" dur="500"/>
                                        <p:tgtEl>
                                          <p:spTgt spid="6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76"/>
                                        </p:tgtEl>
                                        <p:attrNameLst>
                                          <p:attrName>style.visibility</p:attrName>
                                        </p:attrNameLst>
                                      </p:cBhvr>
                                      <p:to>
                                        <p:strVal val="visible"/>
                                      </p:to>
                                    </p:set>
                                    <p:animEffect transition="in" filter="fade">
                                      <p:cBhvr>
                                        <p:cTn id="60" dur="500"/>
                                        <p:tgtEl>
                                          <p:spTgt spid="7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fade">
                                      <p:cBhvr>
                                        <p:cTn id="63" dur="500"/>
                                        <p:tgtEl>
                                          <p:spTgt spid="77"/>
                                        </p:tgtEl>
                                      </p:cBhvr>
                                    </p:animEffect>
                                  </p:childTnLst>
                                </p:cTn>
                              </p:par>
                              <p:par>
                                <p:cTn id="64" presetID="1" presetClass="exit" presetSubtype="0" fill="hold" grpId="1" nodeType="withEffect">
                                  <p:stCondLst>
                                    <p:cond delay="0"/>
                                  </p:stCondLst>
                                  <p:childTnLst>
                                    <p:set>
                                      <p:cBhvr>
                                        <p:cTn id="65" dur="1" fill="hold">
                                          <p:stCondLst>
                                            <p:cond delay="0"/>
                                          </p:stCondLst>
                                        </p:cTn>
                                        <p:tgtEl>
                                          <p:spTgt spid="64"/>
                                        </p:tgtEl>
                                        <p:attrNameLst>
                                          <p:attrName>style.visibility</p:attrName>
                                        </p:attrNameLst>
                                      </p:cBhvr>
                                      <p:to>
                                        <p:strVal val="hidden"/>
                                      </p:to>
                                    </p:set>
                                  </p:childTnLst>
                                </p:cTn>
                              </p:par>
                              <p:par>
                                <p:cTn id="66" presetID="1" presetClass="exit" presetSubtype="0" fill="hold" grpId="1" nodeType="withEffect">
                                  <p:stCondLst>
                                    <p:cond delay="0"/>
                                  </p:stCondLst>
                                  <p:childTnLst>
                                    <p:set>
                                      <p:cBhvr>
                                        <p:cTn id="67" dur="1" fill="hold">
                                          <p:stCondLst>
                                            <p:cond delay="0"/>
                                          </p:stCondLst>
                                        </p:cTn>
                                        <p:tgtEl>
                                          <p:spTgt spid="67"/>
                                        </p:tgtEl>
                                        <p:attrNameLst>
                                          <p:attrName>style.visibility</p:attrName>
                                        </p:attrNameLst>
                                      </p:cBhvr>
                                      <p:to>
                                        <p:strVal val="hidden"/>
                                      </p:to>
                                    </p:set>
                                  </p:childTnLst>
                                </p:cTn>
                              </p:par>
                              <p:par>
                                <p:cTn id="68" presetID="1" presetClass="exit" presetSubtype="0" fill="hold" grpId="1" nodeType="withEffect">
                                  <p:stCondLst>
                                    <p:cond delay="0"/>
                                  </p:stCondLst>
                                  <p:childTnLst>
                                    <p:set>
                                      <p:cBhvr>
                                        <p:cTn id="69" dur="1" fill="hold">
                                          <p:stCondLst>
                                            <p:cond delay="0"/>
                                          </p:stCondLst>
                                        </p:cTn>
                                        <p:tgtEl>
                                          <p:spTgt spid="68"/>
                                        </p:tgtEl>
                                        <p:attrNameLst>
                                          <p:attrName>style.visibility</p:attrName>
                                        </p:attrNameLst>
                                      </p:cBhvr>
                                      <p:to>
                                        <p:strVal val="hidden"/>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16"/>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3" grpId="0" animBg="1"/>
      <p:bldP spid="59" grpId="0"/>
      <p:bldP spid="59" grpId="1"/>
      <p:bldP spid="65" grpId="0"/>
      <p:bldP spid="65" grpId="1"/>
      <p:bldP spid="66" grpId="0"/>
      <p:bldP spid="66" grpId="1"/>
      <p:bldP spid="70" grpId="0"/>
      <p:bldP spid="71" grpId="0"/>
      <p:bldP spid="72" grpId="0"/>
      <p:bldP spid="73" grpId="0"/>
      <p:bldP spid="76" grpId="0"/>
      <p:bldP spid="77" grpId="0"/>
      <p:bldP spid="57" grpId="0"/>
      <p:bldP spid="58" grpId="0"/>
      <p:bldP spid="60" grpId="0"/>
      <p:bldP spid="64" grpId="0"/>
      <p:bldP spid="64" grpId="1"/>
      <p:bldP spid="67" grpId="0"/>
      <p:bldP spid="67" grpId="1"/>
      <p:bldP spid="68" grpId="0"/>
      <p:bldP spid="6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9"/>
            <a:ext cx="2722089" cy="3850438"/>
          </a:xfrm>
          <a:prstGeom prst="rect">
            <a:avLst/>
          </a:prstGeom>
          <a:effectLst>
            <a:outerShdw blurRad="63500" sx="102000" sy="102000" algn="ctr" rotWithShape="0">
              <a:prstClr val="black">
                <a:alpha val="20000"/>
              </a:prstClr>
            </a:outerShdw>
          </a:effectLst>
        </p:spPr>
      </p:pic>
      <p:pic>
        <p:nvPicPr>
          <p:cNvPr id="16" name="Picture 15">
            <a:extLst>
              <a:ext uri="{FF2B5EF4-FFF2-40B4-BE49-F238E27FC236}">
                <a16:creationId xmlns=""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8275" y="2030899"/>
            <a:ext cx="2722089" cy="385043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 xmlns:a16="http://schemas.microsoft.com/office/drawing/2014/main"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4426" y="2030899"/>
            <a:ext cx="2722089" cy="3850438"/>
          </a:xfrm>
          <a:prstGeom prst="rect">
            <a:avLst/>
          </a:prstGeom>
          <a:effectLst>
            <a:outerShdw blurRad="63500" sx="102000" sy="102000" algn="ctr" rotWithShape="0">
              <a:prstClr val="black">
                <a:alpha val="20000"/>
              </a:prstClr>
            </a:outerShdw>
          </a:effectLst>
        </p:spPr>
      </p:pic>
      <p:sp>
        <p:nvSpPr>
          <p:cNvPr id="14" name="Rectangle 13"/>
          <p:cNvSpPr/>
          <p:nvPr/>
        </p:nvSpPr>
        <p:spPr>
          <a:xfrm>
            <a:off x="447429" y="670981"/>
            <a:ext cx="2235823" cy="337100"/>
          </a:xfrm>
          <a:prstGeom prst="rect">
            <a:avLst/>
          </a:prstGeom>
          <a:solidFill>
            <a:srgbClr val="072F54"/>
          </a:solidFill>
        </p:spPr>
        <p:txBody>
          <a:bodyPr wrap="none" lIns="180000" tIns="36000" rIns="180000" bIns="54000" anchor="ctr">
            <a:spAutoFit/>
          </a:bodyPr>
          <a:lstStyle/>
          <a:p>
            <a:r>
              <a:rPr lang="en-GB" sz="1600" b="1" dirty="0" smtClean="0">
                <a:solidFill>
                  <a:schemeClr val="bg1"/>
                </a:solidFill>
              </a:rPr>
              <a:t>Order of Operations</a:t>
            </a:r>
            <a:endParaRPr lang="en-GB" sz="1600" b="1" dirty="0">
              <a:solidFill>
                <a:schemeClr val="bg1"/>
              </a:solidFill>
            </a:endParaRPr>
          </a:p>
        </p:txBody>
      </p:sp>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4196" t="3956" r="4404" b="51648"/>
          <a:stretch/>
        </p:blipFill>
        <p:spPr>
          <a:xfrm rot="1611669">
            <a:off x="1133882" y="2336651"/>
            <a:ext cx="1548045" cy="1063623"/>
          </a:xfrm>
          <a:prstGeom prst="rect">
            <a:avLst/>
          </a:prstGeom>
        </p:spPr>
      </p:pic>
      <p:pic>
        <p:nvPicPr>
          <p:cNvPr id="7" name="Picture 6"/>
          <p:cNvPicPr>
            <a:picLocks noChangeAspect="1"/>
          </p:cNvPicPr>
          <p:nvPr/>
        </p:nvPicPr>
        <p:blipFill rotWithShape="1">
          <a:blip r:embed="rId7" cstate="print">
            <a:extLst>
              <a:ext uri="{28A0092B-C50C-407E-A947-70E740481C1C}">
                <a14:useLocalDpi xmlns:a14="http://schemas.microsoft.com/office/drawing/2010/main" val="0"/>
              </a:ext>
            </a:extLst>
          </a:blip>
          <a:srcRect l="52250" t="1591" r="2417" b="1529"/>
          <a:stretch/>
        </p:blipFill>
        <p:spPr>
          <a:xfrm rot="1517975">
            <a:off x="2515352" y="2816508"/>
            <a:ext cx="755114" cy="2282635"/>
          </a:xfrm>
          <a:prstGeom prst="rect">
            <a:avLst/>
          </a:prstGeom>
        </p:spPr>
      </p:pic>
      <p:pic>
        <p:nvPicPr>
          <p:cNvPr id="22" name="Boy Writing">
            <a:extLst>
              <a:ext uri="{FF2B5EF4-FFF2-40B4-BE49-F238E27FC236}">
                <a16:creationId xmlns="" xmlns:a16="http://schemas.microsoft.com/office/drawing/2014/main"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55649" y="1928695"/>
            <a:ext cx="4038155" cy="4164130"/>
          </a:xfrm>
          <a:prstGeom prst="rect">
            <a:avLst/>
          </a:prstGeom>
        </p:spPr>
      </p:pic>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66416" y="3225825"/>
            <a:ext cx="3708437" cy="1854219"/>
          </a:xfrm>
          <a:prstGeom prst="rect">
            <a:avLst/>
          </a:prstGeom>
        </p:spPr>
      </p:pic>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3"/>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a:t>
            </a:r>
            <a:r>
              <a:rPr lang="en-GB" sz="2000" dirty="0" smtClean="0">
                <a:solidFill>
                  <a:schemeClr val="bg1"/>
                </a:solidFill>
                <a:latin typeface="Tuffy" panose="020B0603060100000000" pitchFamily="34" charset="0"/>
                <a:ea typeface="Tuffy" panose="020B0603060100000000" pitchFamily="34" charset="0"/>
              </a:rPr>
              <a:t>scheme </a:t>
            </a:r>
            <a:r>
              <a:rPr lang="en-GB" sz="2000" dirty="0">
                <a:solidFill>
                  <a:schemeClr val="bg1"/>
                </a:solidFill>
                <a:latin typeface="Tuffy" panose="020B0603060100000000" pitchFamily="34" charset="0"/>
                <a:ea typeface="Tuffy" panose="020B0603060100000000" pitchFamily="34" charset="0"/>
              </a:rPr>
              <a:t>of work </a:t>
            </a:r>
            <a:r>
              <a:rPr lang="en-GB" sz="2000" dirty="0" smtClean="0">
                <a:solidFill>
                  <a:schemeClr val="bg1"/>
                </a:solidFill>
                <a:latin typeface="Tuffy" panose="020B0603060100000000" pitchFamily="34" charset="0"/>
                <a:ea typeface="Tuffy" panose="020B0603060100000000" pitchFamily="34" charset="0"/>
              </a:rPr>
              <a:t/>
            </a:r>
            <a:br>
              <a:rPr lang="en-GB" sz="2000" dirty="0" smtClean="0">
                <a:solidFill>
                  <a:schemeClr val="bg1"/>
                </a:solidFill>
                <a:latin typeface="Tuffy" panose="020B0603060100000000" pitchFamily="34" charset="0"/>
                <a:ea typeface="Tuffy" panose="020B0603060100000000" pitchFamily="34" charset="0"/>
              </a:rPr>
            </a:br>
            <a:r>
              <a:rPr lang="en-GB" sz="2000" dirty="0" smtClean="0">
                <a:solidFill>
                  <a:schemeClr val="bg1"/>
                </a:solidFill>
                <a:latin typeface="Tuffy" panose="020B0603060100000000" pitchFamily="34" charset="0"/>
                <a:ea typeface="Tuffy" panose="020B0603060100000000" pitchFamily="34" charset="0"/>
              </a:rPr>
              <a:t>with </a:t>
            </a:r>
            <a:r>
              <a:rPr lang="en-GB" sz="2000" dirty="0">
                <a:solidFill>
                  <a:schemeClr val="bg1"/>
                </a:solidFill>
                <a:latin typeface="Tuffy" panose="020B0603060100000000" pitchFamily="34" charset="0"/>
                <a:ea typeface="Tuffy" panose="020B0603060100000000" pitchFamily="34" charset="0"/>
              </a:rPr>
              <a:t>over 4000 </a:t>
            </a:r>
            <a:r>
              <a:rPr lang="en-GB" sz="2000" dirty="0" smtClean="0">
                <a:solidFill>
                  <a:schemeClr val="bg1"/>
                </a:solidFill>
                <a:latin typeface="Tuffy" panose="020B0603060100000000" pitchFamily="34" charset="0"/>
                <a:ea typeface="Tuffy" panose="020B0603060100000000" pitchFamily="34" charset="0"/>
              </a:rPr>
              <a:t>resources.</a:t>
            </a:r>
            <a:endParaRPr lang="en-GB" sz="2000" dirty="0">
              <a:solidFill>
                <a:schemeClr val="bg1"/>
              </a:solidFill>
              <a:latin typeface="Tuffy" panose="020B0603060100000000" pitchFamily="34" charset="0"/>
              <a:ea typeface="Tuffy" panose="020B0603060100000000" pitchFamily="34" charset="0"/>
            </a:endParaRPr>
          </a:p>
        </p:txBody>
      </p:sp>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smtClean="0">
                <a:solidFill>
                  <a:schemeClr val="bg1"/>
                </a:solidFill>
                <a:latin typeface="Tuffy" panose="020B0603060100000000" pitchFamily="34" charset="0"/>
                <a:ea typeface="Tuffy" panose="020B0603060100000000" pitchFamily="34" charset="0"/>
              </a:rPr>
              <a:t>Need Planning to Complement this Resource?</a:t>
            </a:r>
            <a:endParaRPr lang="en-GB" sz="2900" b="1" dirty="0">
              <a:solidFill>
                <a:schemeClr val="bg1"/>
              </a:solidFill>
              <a:latin typeface="Tuffy" panose="020B0603060100000000" pitchFamily="34" charset="0"/>
              <a:ea typeface="Tuffy" panose="020B0603060100000000" pitchFamily="34" charset="0"/>
            </a:endParaRPr>
          </a:p>
        </p:txBody>
      </p:sp>
      <p:sp>
        <p:nvSpPr>
          <p:cNvPr id="23" name="Rectangle 22"/>
          <p:cNvSpPr/>
          <p:nvPr/>
        </p:nvSpPr>
        <p:spPr>
          <a:xfrm>
            <a:off x="755650" y="1789800"/>
            <a:ext cx="7564566" cy="769441"/>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Use their knowledge of the order of operations to carry out calculations involving the four </a:t>
            </a:r>
            <a:r>
              <a:rPr lang="en-GB" sz="2000" b="1" dirty="0" smtClean="0">
                <a:solidFill>
                  <a:srgbClr val="014482"/>
                </a:solidFill>
                <a:latin typeface="Tuffy" panose="020B0603060100000000" pitchFamily="34" charset="0"/>
                <a:ea typeface="Tuffy" panose="020B0603060100000000" pitchFamily="34" charset="0"/>
              </a:rPr>
              <a:t>operations.</a:t>
            </a:r>
            <a:endParaRPr lang="en-GB" sz="2000" b="1" dirty="0">
              <a:solidFill>
                <a:srgbClr val="014482"/>
              </a:solidFill>
              <a:latin typeface="Tuffy" panose="020B0603060100000000" pitchFamily="34" charset="0"/>
              <a:ea typeface="Tuffy" panose="020B0603060100000000" pitchFamily="34" charset="0"/>
            </a:endParaRP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t>
            </a:r>
            <a:r>
              <a:rPr lang="en-GB" sz="2000" b="1" dirty="0" smtClean="0">
                <a:solidFill>
                  <a:schemeClr val="bg1"/>
                </a:solidFill>
                <a:latin typeface="Tuffy" panose="020B0603060100000000" pitchFamily="34" charset="0"/>
                <a:ea typeface="Tuffy" panose="020B0603060100000000" pitchFamily="34" charset="0"/>
              </a:rPr>
              <a:t>Aim</a:t>
            </a:r>
            <a:endParaRPr lang="en-GB" sz="2000" b="1" dirty="0">
              <a:solidFill>
                <a:schemeClr val="bg1"/>
              </a:solidFill>
              <a:latin typeface="Tuffy" panose="020B0603060100000000" pitchFamily="34" charset="0"/>
              <a:ea typeface="Tuffy" panose="020B0603060100000000" pitchFamily="34" charset="0"/>
            </a:endParaRP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8104" y="3225825"/>
            <a:ext cx="3708438" cy="1854219"/>
          </a:xfrm>
          <a:prstGeom prst="rect">
            <a:avLst/>
          </a:prstGeom>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D8821FCC-5609-4D2B-94A4-DB9C8C344581}" vid="{64831898-ACBB-4AB0-BC6A-2D4D1F7CE3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170</TotalTime>
  <Words>754</Words>
  <Application>Microsoft Office PowerPoint</Application>
  <PresentationFormat>On-screen Show (4:3)</PresentationFormat>
  <Paragraphs>168</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Twinkl</vt:lpstr>
      <vt:lpstr>Calibri</vt:lpstr>
      <vt:lpstr>Kalam</vt:lpstr>
      <vt:lpstr>Arial</vt:lpstr>
      <vt:lpstr>Tuffy-TTF</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 Haigh</dc:creator>
  <cp:lastModifiedBy>Abi Haigh</cp:lastModifiedBy>
  <cp:revision>24</cp:revision>
  <dcterms:created xsi:type="dcterms:W3CDTF">2019-09-30T14:30:50Z</dcterms:created>
  <dcterms:modified xsi:type="dcterms:W3CDTF">2019-10-04T11:39:56Z</dcterms:modified>
</cp:coreProperties>
</file>