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33"/>
  </p:notesMasterIdLst>
  <p:handoutMasterIdLst>
    <p:handoutMasterId r:id="rId34"/>
  </p:handoutMasterIdLst>
  <p:sldIdLst>
    <p:sldId id="301" r:id="rId4"/>
    <p:sldId id="277" r:id="rId5"/>
    <p:sldId id="345" r:id="rId6"/>
    <p:sldId id="344" r:id="rId7"/>
    <p:sldId id="368" r:id="rId8"/>
    <p:sldId id="392" r:id="rId9"/>
    <p:sldId id="290" r:id="rId10"/>
    <p:sldId id="403" r:id="rId11"/>
    <p:sldId id="400" r:id="rId12"/>
    <p:sldId id="409" r:id="rId13"/>
    <p:sldId id="404" r:id="rId14"/>
    <p:sldId id="398" r:id="rId15"/>
    <p:sldId id="401" r:id="rId16"/>
    <p:sldId id="405" r:id="rId17"/>
    <p:sldId id="399" r:id="rId18"/>
    <p:sldId id="410" r:id="rId19"/>
    <p:sldId id="411" r:id="rId20"/>
    <p:sldId id="412" r:id="rId21"/>
    <p:sldId id="413" r:id="rId22"/>
    <p:sldId id="414" r:id="rId23"/>
    <p:sldId id="415" r:id="rId24"/>
    <p:sldId id="406" r:id="rId25"/>
    <p:sldId id="356" r:id="rId26"/>
    <p:sldId id="402" r:id="rId27"/>
    <p:sldId id="396" r:id="rId28"/>
    <p:sldId id="366" r:id="rId29"/>
    <p:sldId id="407" r:id="rId30"/>
    <p:sldId id="311" r:id="rId31"/>
    <p:sldId id="377" r:id="rId32"/>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B5B9"/>
    <a:srgbClr val="DDE8F6"/>
    <a:srgbClr val="FFD3D6"/>
    <a:srgbClr val="FFFFCC"/>
    <a:srgbClr val="000000"/>
    <a:srgbClr val="BC7DCB"/>
    <a:srgbClr val="B9196F"/>
    <a:srgbClr val="42CACA"/>
    <a:srgbClr val="BC66ED"/>
    <a:srgbClr val="EF33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52" autoAdjust="0"/>
    <p:restoredTop sz="96357" autoAdjust="0"/>
  </p:normalViewPr>
  <p:slideViewPr>
    <p:cSldViewPr snapToGrid="0">
      <p:cViewPr varScale="1">
        <p:scale>
          <a:sx n="53" d="100"/>
          <a:sy n="53" d="100"/>
        </p:scale>
        <p:origin x="1038" y="72"/>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487691302989864"/>
          <c:y val="0.13320317517232522"/>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C84A-4BF5-B0A0-0040D9EAC383}"/>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C84A-4BF5-B0A0-0040D9EAC383}"/>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65.400000000000006</c:v>
                </c:pt>
                <c:pt idx="1">
                  <c:v>34.6</c:v>
                </c:pt>
              </c:numCache>
            </c:numRef>
          </c:val>
          <c:extLst>
            <c:ext xmlns:c16="http://schemas.microsoft.com/office/drawing/2014/chart" uri="{C3380CC4-5D6E-409C-BE32-E72D297353CC}">
              <c16:uniqueId val="{00000004-C84A-4BF5-B0A0-0040D9EAC383}"/>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C3BE57D8-D0E0-40C1-8760-0B9C9E974ACE}" type="datetimeFigureOut">
              <a:rPr lang="en-GB" smtClean="0"/>
              <a:t>01/10/2020</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6A4880E-DC26-47C3-A753-1344562A3DDD}" type="datetimeFigureOut">
              <a:rPr lang="en-GB" smtClean="0"/>
              <a:t>01/10/2020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j-5-DWYcAT0"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safeshare.tv/x/N0-AjP3cFjg"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www.youtube.com/watch?v=N0-AjP3cFjg&amp;feature=youtu.b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Full Quote: </a:t>
            </a:r>
            <a:r>
              <a:rPr lang="en-GB" b="0" dirty="0"/>
              <a:t>“</a:t>
            </a:r>
            <a:r>
              <a:rPr lang="en-GB" sz="1200" b="0" dirty="0">
                <a:highlight>
                  <a:srgbClr val="00FF00"/>
                </a:highlight>
              </a:rPr>
              <a:t>We're really grateful to VotesforSchools and to all the students who took part in this discussion. The results are very interesting, offering both encouragement and challenge: there's a clear view that volunteering is a good thing and could help bring communities together; but it needs to remain attractive and interesting, to encourage people to choose to do it. These findings will form part of Talk/together, the UK's biggest-ever public consultation on how to build a closer and more connected society and we'll incorporate them into a final report early next year that will help shape our future campaigns.”</a:t>
            </a:r>
          </a:p>
          <a:p>
            <a:endParaRPr lang="en-GB" b="1" dirty="0"/>
          </a:p>
          <a:p>
            <a:endParaRPr lang="en-GB" b="1" dirty="0"/>
          </a:p>
          <a:p>
            <a:r>
              <a:rPr lang="en-GB" b="1" dirty="0"/>
              <a:t>Images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Courtesy of Steve</a:t>
            </a:r>
          </a:p>
        </p:txBody>
      </p:sp>
      <p:sp>
        <p:nvSpPr>
          <p:cNvPr id="4" name="Slide Number Placeholder 3"/>
          <p:cNvSpPr>
            <a:spLocks noGrp="1"/>
          </p:cNvSpPr>
          <p:nvPr>
            <p:ph type="sldNum" sz="quarter" idx="5"/>
          </p:nvPr>
        </p:nvSpPr>
        <p:spPr/>
        <p:txBody>
          <a:bodyPr/>
          <a:lstStyle/>
          <a:p>
            <a:fld id="{C00E99A3-C08E-4E30-9AB6-0C6D7229B5B0}" type="slidenum">
              <a:rPr lang="en-GB" smtClean="0"/>
              <a:t>2</a:t>
            </a:fld>
            <a:endParaRPr lang="en-GB"/>
          </a:p>
        </p:txBody>
      </p:sp>
    </p:spTree>
    <p:extLst>
      <p:ext uri="{BB962C8B-B14F-4D97-AF65-F5344CB8AC3E}">
        <p14:creationId xmlns:p14="http://schemas.microsoft.com/office/powerpoint/2010/main" val="112155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1" dirty="0"/>
              <a:t>1) </a:t>
            </a:r>
            <a:r>
              <a:rPr lang="en-GB" b="0" dirty="0"/>
              <a:t>icons8</a:t>
            </a:r>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3</a:t>
            </a:fld>
            <a:endParaRPr lang="en-GB"/>
          </a:p>
        </p:txBody>
      </p:sp>
    </p:spTree>
    <p:extLst>
      <p:ext uri="{BB962C8B-B14F-4D97-AF65-F5344CB8AC3E}">
        <p14:creationId xmlns:p14="http://schemas.microsoft.com/office/powerpoint/2010/main" val="3514821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https://www.blackhistorymonth.org.uk/</a:t>
            </a:r>
          </a:p>
          <a:p>
            <a:pPr marL="228600" indent="-228600">
              <a:buFont typeface="+mj-lt"/>
              <a:buAutoNum type="arabicParenR"/>
            </a:pPr>
            <a:r>
              <a:rPr lang="en-GB" dirty="0"/>
              <a:t> iStock</a:t>
            </a:r>
          </a:p>
          <a:p>
            <a:pPr marL="228600" indent="-228600">
              <a:buFont typeface="+mj-lt"/>
              <a:buAutoNum type="arabicParenR"/>
            </a:pPr>
            <a:endParaRPr lang="en-GB" dirty="0"/>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1669967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Noun Project</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5</a:t>
            </a:fld>
            <a:endParaRPr lang="en-GB"/>
          </a:p>
        </p:txBody>
      </p:sp>
    </p:spTree>
    <p:extLst>
      <p:ext uri="{BB962C8B-B14F-4D97-AF65-F5344CB8AC3E}">
        <p14:creationId xmlns:p14="http://schemas.microsoft.com/office/powerpoint/2010/main" val="2031017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https://edition.cnn.com/style/article/george-floyd-mural-social-justice-art/index.html</a:t>
            </a:r>
          </a:p>
          <a:p>
            <a:pPr marL="228600" indent="-228600">
              <a:buFont typeface="+mj-lt"/>
              <a:buAutoNum type="arabicParenR"/>
            </a:pPr>
            <a:r>
              <a:rPr lang="en-GB" dirty="0"/>
              <a:t>https://www.youtube.com/watch?v=kzFNKFitHjw</a:t>
            </a:r>
          </a:p>
          <a:p>
            <a:pPr marL="228600" indent="-228600">
              <a:buFont typeface="+mj-lt"/>
              <a:buAutoNum type="arabicParenR"/>
            </a:pPr>
            <a:r>
              <a:rPr lang="en-GB" dirty="0"/>
              <a:t>https://www.expressandstar.com/news/uk-news/2020/06/07/why-was-the-statue-of-edward-colston-so-controversial/</a:t>
            </a:r>
          </a:p>
          <a:p>
            <a:pPr marL="228600" indent="-228600">
              <a:buFont typeface="+mj-lt"/>
              <a:buAutoNum type="arabicParenR"/>
            </a:pPr>
            <a:r>
              <a:rPr lang="en-GB" dirty="0" err="1"/>
              <a:t>Istock</a:t>
            </a:r>
            <a:endParaRPr lang="en-GB" dirty="0"/>
          </a:p>
          <a:p>
            <a:pPr marL="228600" indent="-228600">
              <a:buFont typeface="+mj-lt"/>
              <a:buAutoNum type="arabicParenR"/>
            </a:pPr>
            <a:r>
              <a:rPr lang="en-GB" dirty="0"/>
              <a:t>https://www.blackhistorymonth.org.uk/</a:t>
            </a:r>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 https://dictionary.cambridge.org/dictionary/english/volunteer?q=volunteering</a:t>
            </a:r>
          </a:p>
          <a:p>
            <a:endParaRPr lang="en-GB" b="0" dirty="0"/>
          </a:p>
        </p:txBody>
      </p:sp>
      <p:sp>
        <p:nvSpPr>
          <p:cNvPr id="4" name="Slide Number Placeholder 3"/>
          <p:cNvSpPr>
            <a:spLocks noGrp="1"/>
          </p:cNvSpPr>
          <p:nvPr>
            <p:ph type="sldNum" sz="quarter" idx="5"/>
          </p:nvPr>
        </p:nvSpPr>
        <p:spPr/>
        <p:txBody>
          <a:bodyPr/>
          <a:lstStyle/>
          <a:p>
            <a:fld id="{A97D51B6-7CFE-4F54-B5E9-03006769A2F2}" type="slidenum">
              <a:rPr lang="en-GB" smtClean="0"/>
              <a:t>6</a:t>
            </a:fld>
            <a:endParaRPr lang="en-GB"/>
          </a:p>
        </p:txBody>
      </p:sp>
    </p:spTree>
    <p:extLst>
      <p:ext uri="{BB962C8B-B14F-4D97-AF65-F5344CB8AC3E}">
        <p14:creationId xmlns:p14="http://schemas.microsoft.com/office/powerpoint/2010/main" val="21146802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Alternative video link: </a:t>
            </a:r>
            <a:r>
              <a:rPr lang="en-GB" dirty="0">
                <a:hlinkClick r:id="rId3"/>
              </a:rPr>
              <a:t>https://www.youtube.com/watch?v=j-5-DWYcAT0</a:t>
            </a:r>
            <a:r>
              <a:rPr lang="en-GB" dirty="0"/>
              <a:t> </a:t>
            </a:r>
            <a:r>
              <a:rPr lang="en-GB" b="1" dirty="0"/>
              <a:t>(stop at 1:56)</a:t>
            </a:r>
          </a:p>
          <a:p>
            <a:endParaRPr lang="en-GB" b="1" dirty="0"/>
          </a:p>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 https://www.youtube.com/watch?v=j-5-DWYcAT0</a:t>
            </a:r>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https://www.blackhistorymonth.org.uk/</a:t>
            </a:r>
          </a:p>
          <a:p>
            <a:pPr marL="228600" indent="-228600">
              <a:buFont typeface="+mj-lt"/>
              <a:buAutoNum type="arabicParenR"/>
            </a:pPr>
            <a:r>
              <a:rPr lang="en-GB" b="0" dirty="0"/>
              <a:t>https://metro.co.uk/2020/06/04/what-systemic-racism-mean-12806367/</a:t>
            </a:r>
          </a:p>
          <a:p>
            <a:pPr marL="228600" indent="-228600">
              <a:buFont typeface="+mj-lt"/>
              <a:buAutoNum type="arabicParenR"/>
            </a:pPr>
            <a:endParaRPr lang="en-GB" dirty="0"/>
          </a:p>
          <a:p>
            <a:endParaRPr lang="en-GB" b="0" dirty="0"/>
          </a:p>
        </p:txBody>
      </p:sp>
      <p:sp>
        <p:nvSpPr>
          <p:cNvPr id="4" name="Slide Number Placeholder 3"/>
          <p:cNvSpPr>
            <a:spLocks noGrp="1"/>
          </p:cNvSpPr>
          <p:nvPr>
            <p:ph type="sldNum" sz="quarter" idx="5"/>
          </p:nvPr>
        </p:nvSpPr>
        <p:spPr/>
        <p:txBody>
          <a:bodyPr/>
          <a:lstStyle/>
          <a:p>
            <a:fld id="{A97D51B6-7CFE-4F54-B5E9-03006769A2F2}" type="slidenum">
              <a:rPr lang="en-GB" smtClean="0"/>
              <a:t>7</a:t>
            </a:fld>
            <a:endParaRPr lang="en-GB"/>
          </a:p>
        </p:txBody>
      </p:sp>
    </p:spTree>
    <p:extLst>
      <p:ext uri="{BB962C8B-B14F-4D97-AF65-F5344CB8AC3E}">
        <p14:creationId xmlns:p14="http://schemas.microsoft.com/office/powerpoint/2010/main" val="4955070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Noun Project</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8</a:t>
            </a:fld>
            <a:endParaRPr lang="en-GB"/>
          </a:p>
        </p:txBody>
      </p:sp>
    </p:spTree>
    <p:extLst>
      <p:ext uri="{BB962C8B-B14F-4D97-AF65-F5344CB8AC3E}">
        <p14:creationId xmlns:p14="http://schemas.microsoft.com/office/powerpoint/2010/main" val="3678875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icons8</a:t>
            </a:r>
          </a:p>
        </p:txBody>
      </p:sp>
      <p:sp>
        <p:nvSpPr>
          <p:cNvPr id="4" name="Slide Number Placeholder 3"/>
          <p:cNvSpPr>
            <a:spLocks noGrp="1"/>
          </p:cNvSpPr>
          <p:nvPr>
            <p:ph type="sldNum" sz="quarter" idx="5"/>
          </p:nvPr>
        </p:nvSpPr>
        <p:spPr/>
        <p:txBody>
          <a:bodyPr/>
          <a:lstStyle/>
          <a:p>
            <a:fld id="{C00E99A3-C08E-4E30-9AB6-0C6D7229B5B0}" type="slidenum">
              <a:rPr lang="en-GB" smtClean="0"/>
              <a:t>9</a:t>
            </a:fld>
            <a:endParaRPr lang="en-GB"/>
          </a:p>
        </p:txBody>
      </p:sp>
    </p:spTree>
    <p:extLst>
      <p:ext uri="{BB962C8B-B14F-4D97-AF65-F5344CB8AC3E}">
        <p14:creationId xmlns:p14="http://schemas.microsoft.com/office/powerpoint/2010/main" val="1208679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https://vocal.media/viva/why-tiana-is-the-best-disney-princess</a:t>
            </a:r>
          </a:p>
          <a:p>
            <a:pPr marL="228600" indent="-228600">
              <a:buAutoNum type="arabicParenR"/>
            </a:pPr>
            <a:r>
              <a:rPr lang="en-GB" dirty="0"/>
              <a:t>https://www.bostonglobe.com/opinion/2016/12/28/obama-lame-duck-stunt-israel/sapBpDy9CRIuRHV0ZgCn7M/story.html</a:t>
            </a:r>
          </a:p>
          <a:p>
            <a:pPr marL="228600" indent="-228600">
              <a:buAutoNum type="arabicParenR"/>
            </a:pPr>
            <a:r>
              <a:rPr lang="en-GB" dirty="0"/>
              <a:t>https://www.netflix.com/gb/title/70236561</a:t>
            </a:r>
          </a:p>
          <a:p>
            <a:pPr marL="228600" indent="-228600">
              <a:buAutoNum type="arabicParenR"/>
            </a:pPr>
            <a:endParaRPr lang="en-GB" dirty="0"/>
          </a:p>
          <a:p>
            <a:pPr marL="228600" indent="-228600">
              <a:buAutoNum type="arabicParenR"/>
            </a:pPr>
            <a:endParaRPr lang="en-GB" dirty="0"/>
          </a:p>
          <a:p>
            <a:pPr marL="0" indent="0">
              <a:buNone/>
            </a:pPr>
            <a:r>
              <a:rPr lang="en-GB" b="1" dirty="0"/>
              <a:t>References:</a:t>
            </a:r>
          </a:p>
          <a:p>
            <a:pPr marL="228600" indent="-228600">
              <a:buAutoNum type="arabicParenR"/>
            </a:pPr>
            <a:r>
              <a:rPr lang="en-GB" dirty="0"/>
              <a:t>https://time.com/black-panther/</a:t>
            </a:r>
          </a:p>
          <a:p>
            <a:pPr marL="228600" indent="-228600">
              <a:buAutoNum type="arabicParenR"/>
            </a:pPr>
            <a:r>
              <a:rPr lang="en-GB" dirty="0"/>
              <a:t>https://www.washingtonpost.com/news/post-nation/wp/2017/05/05/why-its-so-powerful-to-see-yourself-represented-in-pop-culture/</a:t>
            </a:r>
          </a:p>
        </p:txBody>
      </p:sp>
      <p:sp>
        <p:nvSpPr>
          <p:cNvPr id="4" name="Slide Number Placeholder 3"/>
          <p:cNvSpPr>
            <a:spLocks noGrp="1"/>
          </p:cNvSpPr>
          <p:nvPr>
            <p:ph type="sldNum" sz="quarter" idx="5"/>
          </p:nvPr>
        </p:nvSpPr>
        <p:spPr/>
        <p:txBody>
          <a:bodyPr/>
          <a:lstStyle/>
          <a:p>
            <a:fld id="{C00E99A3-C08E-4E30-9AB6-0C6D7229B5B0}" type="slidenum">
              <a:rPr lang="en-GB" smtClean="0"/>
              <a:t>10</a:t>
            </a:fld>
            <a:endParaRPr lang="en-GB"/>
          </a:p>
        </p:txBody>
      </p:sp>
    </p:spTree>
    <p:extLst>
      <p:ext uri="{BB962C8B-B14F-4D97-AF65-F5344CB8AC3E}">
        <p14:creationId xmlns:p14="http://schemas.microsoft.com/office/powerpoint/2010/main" val="12855889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Noun Project</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40972657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https://assets.publishing.service.gov.uk/government/uploads/system/uploads/attachment_data/file/425601/PRIMARY_national_curriculum.pdf</a:t>
            </a:r>
          </a:p>
          <a:p>
            <a:pPr marL="228600" indent="-228600">
              <a:buAutoNum type="arabicParenR"/>
            </a:pPr>
            <a:endParaRPr lang="en-GB" dirty="0"/>
          </a:p>
          <a:p>
            <a:pPr marL="0" indent="0">
              <a:buNone/>
            </a:pPr>
            <a:r>
              <a:rPr lang="en-GB" b="1" dirty="0"/>
              <a:t>References:</a:t>
            </a:r>
          </a:p>
          <a:p>
            <a:pPr marL="0" indent="0">
              <a:buNone/>
            </a:pPr>
            <a:r>
              <a:rPr lang="en-GB" dirty="0"/>
              <a:t>1) https://assets.publishing.service.gov.uk/government/uploads/system/uploads/attachment_data/file/425601/PRIMARY_national_curriculum.pdf</a:t>
            </a:r>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20575345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Alternative video link: https://www.youtube.com/watch?v=TNfH41-LI4w (0:39-2:14)</a:t>
            </a:r>
          </a:p>
          <a:p>
            <a:r>
              <a:rPr lang="en-GB" dirty="0"/>
              <a:t>Images:</a:t>
            </a:r>
          </a:p>
          <a:p>
            <a:pPr marL="228600" indent="-228600">
              <a:buAutoNum type="arabicParenR"/>
            </a:pPr>
            <a:r>
              <a:rPr lang="en-GB" dirty="0"/>
              <a:t>https://time.com/5771045/black-history-month-evolution/</a:t>
            </a:r>
          </a:p>
          <a:p>
            <a:pPr marL="228600" indent="-228600">
              <a:buAutoNum type="arabicParenR"/>
            </a:pPr>
            <a:endParaRPr lang="en-GB" dirty="0"/>
          </a:p>
          <a:p>
            <a:pPr marL="0" indent="0">
              <a:buNone/>
            </a:pPr>
            <a:r>
              <a:rPr lang="en-GB" dirty="0"/>
              <a:t>References:</a:t>
            </a:r>
          </a:p>
          <a:p>
            <a:pPr marL="0" indent="0">
              <a:buNone/>
            </a:pPr>
            <a:r>
              <a:rPr lang="en-GB" dirty="0"/>
              <a:t>1) https://time.com/5771045/black-history-month-evolution/</a:t>
            </a:r>
          </a:p>
        </p:txBody>
      </p:sp>
      <p:sp>
        <p:nvSpPr>
          <p:cNvPr id="4" name="Slide Number Placeholder 3"/>
          <p:cNvSpPr>
            <a:spLocks noGrp="1"/>
          </p:cNvSpPr>
          <p:nvPr>
            <p:ph type="sldNum" sz="quarter" idx="5"/>
          </p:nvPr>
        </p:nvSpPr>
        <p:spPr/>
        <p:txBody>
          <a:bodyPr/>
          <a:lstStyle/>
          <a:p>
            <a:fld id="{C00E99A3-C08E-4E30-9AB6-0C6D7229B5B0}" type="slidenum">
              <a:rPr lang="en-GB" smtClean="0"/>
              <a:t>13</a:t>
            </a:fld>
            <a:endParaRPr lang="en-GB"/>
          </a:p>
        </p:txBody>
      </p:sp>
    </p:spTree>
    <p:extLst>
      <p:ext uri="{BB962C8B-B14F-4D97-AF65-F5344CB8AC3E}">
        <p14:creationId xmlns:p14="http://schemas.microsoft.com/office/powerpoint/2010/main" val="7039311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Noun Project</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18065225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12751383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https://www.tes.com/news/why-schools-should-bring-back-singing-assembly</a:t>
            </a:r>
          </a:p>
          <a:p>
            <a:pPr marL="228600" indent="-228600">
              <a:buAutoNum type="arabicParenR"/>
            </a:pPr>
            <a:r>
              <a:rPr lang="en-GB"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36743827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128867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19</a:t>
            </a:fld>
            <a:endParaRPr lang="en-GB"/>
          </a:p>
        </p:txBody>
      </p:sp>
    </p:spTree>
    <p:extLst>
      <p:ext uri="{BB962C8B-B14F-4D97-AF65-F5344CB8AC3E}">
        <p14:creationId xmlns:p14="http://schemas.microsoft.com/office/powerpoint/2010/main" val="3601360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https://www.bbc.co.uk/newsround/45975344</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304598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21</a:t>
            </a:fld>
            <a:endParaRPr lang="en-GB"/>
          </a:p>
        </p:txBody>
      </p:sp>
    </p:spTree>
    <p:extLst>
      <p:ext uri="{BB962C8B-B14F-4D97-AF65-F5344CB8AC3E}">
        <p14:creationId xmlns:p14="http://schemas.microsoft.com/office/powerpoint/2010/main" val="34562082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Noun Project</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a:p>
        </p:txBody>
      </p:sp>
    </p:spTree>
    <p:extLst>
      <p:ext uri="{BB962C8B-B14F-4D97-AF65-F5344CB8AC3E}">
        <p14:creationId xmlns:p14="http://schemas.microsoft.com/office/powerpoint/2010/main" val="26399856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Icons8</a:t>
            </a:r>
          </a:p>
        </p:txBody>
      </p:sp>
      <p:sp>
        <p:nvSpPr>
          <p:cNvPr id="4" name="Slide Number Placeholder 3"/>
          <p:cNvSpPr>
            <a:spLocks noGrp="1"/>
          </p:cNvSpPr>
          <p:nvPr>
            <p:ph type="sldNum" sz="quarter" idx="5"/>
          </p:nvPr>
        </p:nvSpPr>
        <p:spPr/>
        <p:txBody>
          <a:bodyPr/>
          <a:lstStyle/>
          <a:p>
            <a:fld id="{C00E99A3-C08E-4E30-9AB6-0C6D7229B5B0}" type="slidenum">
              <a:rPr lang="en-GB" smtClean="0"/>
              <a:t>23</a:t>
            </a:fld>
            <a:endParaRPr lang="en-GB"/>
          </a:p>
        </p:txBody>
      </p:sp>
    </p:spTree>
    <p:extLst>
      <p:ext uri="{BB962C8B-B14F-4D97-AF65-F5344CB8AC3E}">
        <p14:creationId xmlns:p14="http://schemas.microsoft.com/office/powerpoint/2010/main" val="24000284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https://www.blackhistorymonth.org.uk</a:t>
            </a:r>
          </a:p>
          <a:p>
            <a:pPr marL="228600" indent="-228600">
              <a:buFont typeface="+mj-lt"/>
              <a:buAutoNum type="arabicParenR"/>
            </a:pPr>
            <a:r>
              <a:rPr lang="en-GB" dirty="0"/>
              <a:t>iStock </a:t>
            </a:r>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https://www.blackhistorymonth.org.uk/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26</a:t>
            </a:fld>
            <a:endParaRPr lang="en-GB"/>
          </a:p>
        </p:txBody>
      </p:sp>
    </p:spTree>
    <p:extLst>
      <p:ext uri="{BB962C8B-B14F-4D97-AF65-F5344CB8AC3E}">
        <p14:creationId xmlns:p14="http://schemas.microsoft.com/office/powerpoint/2010/main" val="8143249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icons8.com</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27</a:t>
            </a:fld>
            <a:endParaRPr lang="en-GB"/>
          </a:p>
        </p:txBody>
      </p:sp>
    </p:spTree>
    <p:extLst>
      <p:ext uri="{BB962C8B-B14F-4D97-AF65-F5344CB8AC3E}">
        <p14:creationId xmlns:p14="http://schemas.microsoft.com/office/powerpoint/2010/main" val="8964816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GB" b="1"/>
              <a:t>References</a:t>
            </a:r>
            <a:endParaRPr lang="en-GB" b="1" dirty="0"/>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28</a:t>
            </a:fld>
            <a:endParaRPr lang="en-GB"/>
          </a:p>
        </p:txBody>
      </p:sp>
    </p:spTree>
    <p:extLst>
      <p:ext uri="{BB962C8B-B14F-4D97-AF65-F5344CB8AC3E}">
        <p14:creationId xmlns:p14="http://schemas.microsoft.com/office/powerpoint/2010/main" val="11274057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sz="1200" b="0" dirty="0">
                <a:latin typeface="Century Gothic" panose="020B0502020202020204" pitchFamily="34" charset="0"/>
                <a:ea typeface="Lato" panose="020F0502020204030203" pitchFamily="34" charset="0"/>
                <a:cs typeface="Lato" panose="020F0502020204030203" pitchFamily="34" charset="0"/>
                <a:sym typeface="Calibri"/>
              </a:rPr>
              <a:t>https://www.surveymonkey.co.uk/r/vfs-primary-ks2-BHM </a:t>
            </a:r>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3"/>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4"/>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29</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Master" Target="../slideMasters/slideMaster2.xml"/><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8.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9.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1.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9.png"/></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9.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7.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4.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1.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0" name="Slide Number Placeholder 1">
            <a:extLst>
              <a:ext uri="{FF2B5EF4-FFF2-40B4-BE49-F238E27FC236}">
                <a16:creationId xmlns:a16="http://schemas.microsoft.com/office/drawing/2014/main" id="{C300255F-5BBA-4D4A-B2C7-FD049831FF04}"/>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22" name="Slide Number Placeholder 1">
            <a:extLst>
              <a:ext uri="{FF2B5EF4-FFF2-40B4-BE49-F238E27FC236}">
                <a16:creationId xmlns:a16="http://schemas.microsoft.com/office/drawing/2014/main" id="{A7442191-8516-49E1-8C85-51158EA849AB}"/>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xmlns="" r:embed="rId6"/>
              </a:ext>
            </a:extLst>
          </a:blip>
          <a:stretch>
            <a:fillRect/>
          </a:stretch>
        </p:blipFill>
        <p:spPr>
          <a:xfrm rot="391057">
            <a:off x="601027" y="-177752"/>
            <a:ext cx="4761052" cy="7474076"/>
          </a:xfrm>
          <a:prstGeom prst="rect">
            <a:avLst/>
          </a:prstGeom>
        </p:spPr>
      </p:pic>
      <p:sp>
        <p:nvSpPr>
          <p:cNvPr id="12" name="Slide Number Placeholder 1">
            <a:extLst>
              <a:ext uri="{FF2B5EF4-FFF2-40B4-BE49-F238E27FC236}">
                <a16:creationId xmlns:a16="http://schemas.microsoft.com/office/drawing/2014/main" id="{7F053F30-4220-437B-BB38-77D572AA0F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a:alphaModFix amt="50000"/>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18776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23683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a:alphaModFix amt="50000"/>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14887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a:alphaModFix amt="50000"/>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a:alphaModFix amt="50000"/>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xmlns=""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a:alphaModFix amt="50000"/>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xmlns=""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xmlns=""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a:alphaModFix amt="50000"/>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xmlns=""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xmlns=""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dirty="0">
                <a:latin typeface="Century Gothic" panose="020B0502020202020204" pitchFamily="34" charset="0"/>
                <a:ea typeface="Lato" panose="020F0502020204030203" pitchFamily="34" charset="0"/>
                <a:cs typeface="Lato" panose="020F0502020204030203" pitchFamily="34" charset="0"/>
                <a:sym typeface="Calibri"/>
              </a:rPr>
              <a:t/>
            </a: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sv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4.svg"/><Relationship Id="rId2" Type="http://schemas.openxmlformats.org/officeDocument/2006/relationships/slideLayout" Target="../slideLayouts/slideLayout14.xml"/><Relationship Id="rId16"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image" Target="../media/image3.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image" Target="../media/image2.png"/><Relationship Id="rId2" Type="http://schemas.openxmlformats.org/officeDocument/2006/relationships/slideLayout" Target="../slideLayouts/slideLayout26.xml"/><Relationship Id="rId16" Type="http://schemas.openxmlformats.org/officeDocument/2006/relationships/theme" Target="../theme/theme3.xml"/><Relationship Id="rId20" Type="http://schemas.openxmlformats.org/officeDocument/2006/relationships/image" Target="../media/image1.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19" Type="http://schemas.openxmlformats.org/officeDocument/2006/relationships/image" Target="../media/image4.svg"/><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4">
            <a:alphaModFix amt="50000"/>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5"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6">
            <a:alphaModFix amt="32000"/>
            <a:extLst>
              <a:ext uri="{96DAC541-7B7A-43D3-8B79-37D633B846F1}">
                <asvg:svgBlip xmlns:asvg="http://schemas.microsoft.com/office/drawing/2016/SVG/main" xmlns="" r:embed="rId17"/>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 id="2147483867" r:id="rId12"/>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5">
            <a:alphaModFix amt="50000"/>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16">
            <a:alphaModFix amt="32000"/>
            <a:extLst>
              <a:ext uri="{96DAC541-7B7A-43D3-8B79-37D633B846F1}">
                <asvg:svgBlip xmlns:asvg="http://schemas.microsoft.com/office/drawing/2016/SVG/main" xmlns="" r:embed="rId17"/>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17"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18">
            <a:alphaModFix amt="32000"/>
            <a:extLst>
              <a:ext uri="{96DAC541-7B7A-43D3-8B79-37D633B846F1}">
                <asvg:svgBlip xmlns:asvg="http://schemas.microsoft.com/office/drawing/2016/SVG/main" xmlns="" r:embed="rId19"/>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0">
            <a:alphaModFix amt="50000"/>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21.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5.svg"/><Relationship Id="rId9" Type="http://schemas.openxmlformats.org/officeDocument/2006/relationships/image" Target="../media/image26.png"/><Relationship Id="rId14" Type="http://schemas.openxmlformats.org/officeDocument/2006/relationships/image" Target="../media/image31.png"/></Relationships>
</file>

<file path=ppt/slides/_rels/slide4.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jpeg"/></Relationships>
</file>

<file path=ppt/slides/_rels/slide5.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43.png"/></Relationships>
</file>

<file path=ppt/slides/_rels/slide6.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4.png"/><Relationship Id="rId7" Type="http://schemas.openxmlformats.org/officeDocument/2006/relationships/image" Target="../media/image4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9.svg"/><Relationship Id="rId9" Type="http://schemas.openxmlformats.org/officeDocument/2006/relationships/image" Target="../media/image49.png"/></Relationships>
</file>

<file path=ppt/slides/_rels/slide7.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51.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s://safeshare.tv/x/j-5-DWYcAT0" TargetMode="External"/><Relationship Id="rId5" Type="http://schemas.openxmlformats.org/officeDocument/2006/relationships/image" Target="../media/image50.jpeg"/><Relationship Id="rId4" Type="http://schemas.openxmlformats.org/officeDocument/2006/relationships/image" Target="../media/image49.svg"/></Relationships>
</file>

<file path=ppt/slides/_rels/slide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43.png"/></Relationships>
</file>

<file path=ppt/slides/_rels/slide9.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59.png"/><Relationship Id="rId3" Type="http://schemas.openxmlformats.org/officeDocument/2006/relationships/image" Target="../media/image44.png"/><Relationship Id="rId7" Type="http://schemas.openxmlformats.org/officeDocument/2006/relationships/image" Target="../media/image54.png"/><Relationship Id="rId12" Type="http://schemas.openxmlformats.org/officeDocument/2006/relationships/image" Target="../media/image64.svg"/><Relationship Id="rId2" Type="http://schemas.openxmlformats.org/officeDocument/2006/relationships/notesSlide" Target="../notesSlides/notesSlide8.xml"/><Relationship Id="rId16" Type="http://schemas.openxmlformats.org/officeDocument/2006/relationships/image" Target="../media/image68.svg"/><Relationship Id="rId1" Type="http://schemas.openxmlformats.org/officeDocument/2006/relationships/slideLayout" Target="../slideLayouts/slideLayout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5" Type="http://schemas.openxmlformats.org/officeDocument/2006/relationships/image" Target="../media/image60.png"/><Relationship Id="rId10" Type="http://schemas.openxmlformats.org/officeDocument/2006/relationships/image" Target="../media/image57.png"/><Relationship Id="rId4" Type="http://schemas.openxmlformats.org/officeDocument/2006/relationships/image" Target="../media/image49.svg"/><Relationship Id="rId9" Type="http://schemas.openxmlformats.org/officeDocument/2006/relationships/image" Target="../media/image56.png"/><Relationship Id="rId14" Type="http://schemas.openxmlformats.org/officeDocument/2006/relationships/image" Target="../media/image66.svg"/></Relationships>
</file>

<file path=ppt/slides/_rels/slide10.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61.jpeg"/><Relationship Id="rId7" Type="http://schemas.openxmlformats.org/officeDocument/2006/relationships/image" Target="../media/image63.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9.svg"/><Relationship Id="rId5" Type="http://schemas.openxmlformats.org/officeDocument/2006/relationships/image" Target="../media/image44.png"/><Relationship Id="rId4" Type="http://schemas.openxmlformats.org/officeDocument/2006/relationships/image" Target="../media/image62.jpeg"/></Relationships>
</file>

<file path=ppt/slides/_rels/slide11.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49.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67.png"/><Relationship Id="rId4" Type="http://schemas.openxmlformats.org/officeDocument/2006/relationships/image" Target="../media/image66.jpeg"/></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69.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hyperlink" Target="https://safeshare.tv/x/ss5f75b38d50368" TargetMode="External"/><Relationship Id="rId5" Type="http://schemas.openxmlformats.org/officeDocument/2006/relationships/image" Target="../media/image68.jpeg"/><Relationship Id="rId4" Type="http://schemas.openxmlformats.org/officeDocument/2006/relationships/image" Target="../media/image49.svg"/></Relationships>
</file>

<file path=ppt/slides/_rels/slide14.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43.png"/></Relationships>
</file>

<file path=ppt/slides/_rels/slide15.xml.rels><?xml version="1.0" encoding="UTF-8" standalone="yes"?>
<Relationships xmlns="http://schemas.openxmlformats.org/package/2006/relationships"><Relationship Id="rId3" Type="http://schemas.openxmlformats.org/officeDocument/2006/relationships/image" Target="../media/image25.svg"/><Relationship Id="rId7" Type="http://schemas.openxmlformats.org/officeDocument/2006/relationships/image" Target="../media/image72.png"/><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71.png"/><Relationship Id="rId5" Type="http://schemas.microsoft.com/office/2007/relationships/hdphoto" Target="../media/hdphoto1.wdp"/><Relationship Id="rId4" Type="http://schemas.openxmlformats.org/officeDocument/2006/relationships/image" Target="../media/image70.png"/></Relationships>
</file>

<file path=ppt/slides/_rels/slide16.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21.png"/><Relationship Id="rId7" Type="http://schemas.openxmlformats.org/officeDocument/2006/relationships/image" Target="../media/image74.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73.png"/><Relationship Id="rId4" Type="http://schemas.openxmlformats.org/officeDocument/2006/relationships/image" Target="../media/image25.svg"/><Relationship Id="rId9" Type="http://schemas.openxmlformats.org/officeDocument/2006/relationships/image" Target="../media/image76.png"/></Relationships>
</file>

<file path=ppt/slides/_rels/slide17.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7.jpeg"/><Relationship Id="rId7" Type="http://schemas.microsoft.com/office/2007/relationships/hdphoto" Target="../media/hdphoto2.wdp"/><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image" Target="../media/image25.svg"/><Relationship Id="rId4" Type="http://schemas.openxmlformats.org/officeDocument/2006/relationships/image" Target="../media/image21.png"/><Relationship Id="rId9" Type="http://schemas.openxmlformats.org/officeDocument/2006/relationships/image" Target="../media/image75.png"/></Relationships>
</file>

<file path=ppt/slides/_rels/slide18.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8.png"/><Relationship Id="rId7" Type="http://schemas.microsoft.com/office/2007/relationships/hdphoto" Target="../media/hdphoto2.wdp"/><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image" Target="../media/image25.svg"/><Relationship Id="rId4" Type="http://schemas.openxmlformats.org/officeDocument/2006/relationships/image" Target="../media/image21.png"/><Relationship Id="rId9" Type="http://schemas.openxmlformats.org/officeDocument/2006/relationships/image" Target="../media/image75.png"/></Relationships>
</file>

<file path=ppt/slides/_rels/slide19.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21.png"/><Relationship Id="rId7" Type="http://schemas.microsoft.com/office/2007/relationships/hdphoto" Target="../media/hdphoto2.wdp"/><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image" Target="../media/image79.jpeg"/><Relationship Id="rId4" Type="http://schemas.openxmlformats.org/officeDocument/2006/relationships/image" Target="../media/image25.svg"/><Relationship Id="rId9" Type="http://schemas.openxmlformats.org/officeDocument/2006/relationships/image" Target="../media/image75.png"/></Relationships>
</file>

<file path=ppt/slides/_rels/slide20.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80.jpeg"/><Relationship Id="rId7" Type="http://schemas.microsoft.com/office/2007/relationships/hdphoto" Target="../media/hdphoto2.wdp"/><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image" Target="../media/image25.svg"/><Relationship Id="rId4" Type="http://schemas.openxmlformats.org/officeDocument/2006/relationships/image" Target="../media/image21.png"/><Relationship Id="rId9" Type="http://schemas.openxmlformats.org/officeDocument/2006/relationships/image" Target="../media/image75.png"/></Relationships>
</file>

<file path=ppt/slides/_rels/slide21.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81.png"/><Relationship Id="rId7" Type="http://schemas.microsoft.com/office/2007/relationships/hdphoto" Target="../media/hdphoto2.wdp"/><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73.png"/><Relationship Id="rId5" Type="http://schemas.openxmlformats.org/officeDocument/2006/relationships/image" Target="../media/image25.svg"/><Relationship Id="rId4" Type="http://schemas.openxmlformats.org/officeDocument/2006/relationships/image" Target="../media/image21.png"/><Relationship Id="rId9" Type="http://schemas.openxmlformats.org/officeDocument/2006/relationships/image" Target="../media/image75.png"/></Relationships>
</file>

<file path=ppt/slides/_rels/slide22.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43.png"/></Relationships>
</file>

<file path=ppt/slides/_rels/slide23.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100.svg"/><Relationship Id="rId3" Type="http://schemas.openxmlformats.org/officeDocument/2006/relationships/image" Target="../media/image82.png"/><Relationship Id="rId7" Type="http://schemas.openxmlformats.org/officeDocument/2006/relationships/image" Target="../media/image94.svg"/><Relationship Id="rId12" Type="http://schemas.openxmlformats.org/officeDocument/2006/relationships/image" Target="../media/image87.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84.png"/><Relationship Id="rId11" Type="http://schemas.openxmlformats.org/officeDocument/2006/relationships/image" Target="../media/image98.svg"/><Relationship Id="rId5" Type="http://schemas.openxmlformats.org/officeDocument/2006/relationships/image" Target="../media/image83.png"/><Relationship Id="rId15" Type="http://schemas.openxmlformats.org/officeDocument/2006/relationships/image" Target="../media/image102.svg"/><Relationship Id="rId10" Type="http://schemas.openxmlformats.org/officeDocument/2006/relationships/image" Target="../media/image86.png"/><Relationship Id="rId4" Type="http://schemas.openxmlformats.org/officeDocument/2006/relationships/image" Target="../media/image91.svg"/><Relationship Id="rId9" Type="http://schemas.openxmlformats.org/officeDocument/2006/relationships/image" Target="../media/image96.svg"/><Relationship Id="rId14" Type="http://schemas.openxmlformats.org/officeDocument/2006/relationships/image" Target="../media/image88.png"/></Relationships>
</file>

<file path=ppt/slides/_rels/slide24.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91.svg"/><Relationship Id="rId7" Type="http://schemas.openxmlformats.org/officeDocument/2006/relationships/image" Target="../media/image92.png"/><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image" Target="../media/image91.png"/><Relationship Id="rId5" Type="http://schemas.openxmlformats.org/officeDocument/2006/relationships/image" Target="../media/image90.png"/><Relationship Id="rId4" Type="http://schemas.openxmlformats.org/officeDocument/2006/relationships/image" Target="../media/image89.png"/></Relationships>
</file>

<file path=ppt/slides/_rels/slide25.xml.rels><?xml version="1.0" encoding="UTF-8" standalone="yes"?>
<Relationships xmlns="http://schemas.openxmlformats.org/package/2006/relationships"><Relationship Id="rId8" Type="http://schemas.openxmlformats.org/officeDocument/2006/relationships/image" Target="../media/image109.svg"/><Relationship Id="rId13" Type="http://schemas.openxmlformats.org/officeDocument/2006/relationships/image" Target="../media/image97.png"/><Relationship Id="rId18" Type="http://schemas.openxmlformats.org/officeDocument/2006/relationships/image" Target="../media/image119.svg"/><Relationship Id="rId3" Type="http://schemas.openxmlformats.org/officeDocument/2006/relationships/image" Target="../media/image91.svg"/><Relationship Id="rId21" Type="http://schemas.openxmlformats.org/officeDocument/2006/relationships/image" Target="../media/image101.png"/><Relationship Id="rId7" Type="http://schemas.openxmlformats.org/officeDocument/2006/relationships/image" Target="../media/image94.png"/><Relationship Id="rId12" Type="http://schemas.openxmlformats.org/officeDocument/2006/relationships/image" Target="../media/image113.svg"/><Relationship Id="rId17" Type="http://schemas.openxmlformats.org/officeDocument/2006/relationships/image" Target="../media/image99.png"/><Relationship Id="rId2" Type="http://schemas.openxmlformats.org/officeDocument/2006/relationships/image" Target="../media/image82.png"/><Relationship Id="rId16" Type="http://schemas.openxmlformats.org/officeDocument/2006/relationships/image" Target="../media/image117.svg"/><Relationship Id="rId20" Type="http://schemas.openxmlformats.org/officeDocument/2006/relationships/image" Target="../media/image121.svg"/><Relationship Id="rId1" Type="http://schemas.openxmlformats.org/officeDocument/2006/relationships/slideLayout" Target="../slideLayouts/slideLayout1.xml"/><Relationship Id="rId6" Type="http://schemas.openxmlformats.org/officeDocument/2006/relationships/image" Target="../media/image89.png"/><Relationship Id="rId11" Type="http://schemas.openxmlformats.org/officeDocument/2006/relationships/image" Target="../media/image96.png"/><Relationship Id="rId24" Type="http://schemas.openxmlformats.org/officeDocument/2006/relationships/image" Target="../media/image125.svg"/><Relationship Id="rId5" Type="http://schemas.openxmlformats.org/officeDocument/2006/relationships/image" Target="../media/image91.png"/><Relationship Id="rId15" Type="http://schemas.openxmlformats.org/officeDocument/2006/relationships/image" Target="../media/image98.png"/><Relationship Id="rId23" Type="http://schemas.openxmlformats.org/officeDocument/2006/relationships/image" Target="../media/image102.png"/><Relationship Id="rId10" Type="http://schemas.openxmlformats.org/officeDocument/2006/relationships/image" Target="../media/image111.svg"/><Relationship Id="rId19" Type="http://schemas.openxmlformats.org/officeDocument/2006/relationships/image" Target="../media/image100.png"/><Relationship Id="rId4" Type="http://schemas.openxmlformats.org/officeDocument/2006/relationships/image" Target="../media/image90.png"/><Relationship Id="rId9" Type="http://schemas.openxmlformats.org/officeDocument/2006/relationships/image" Target="../media/image95.png"/><Relationship Id="rId14" Type="http://schemas.openxmlformats.org/officeDocument/2006/relationships/image" Target="../media/image115.svg"/><Relationship Id="rId22" Type="http://schemas.openxmlformats.org/officeDocument/2006/relationships/image" Target="../media/image123.svg"/></Relationships>
</file>

<file path=ppt/slides/_rels/slide26.xml.rels><?xml version="1.0" encoding="UTF-8" standalone="yes"?>
<Relationships xmlns="http://schemas.openxmlformats.org/package/2006/relationships"><Relationship Id="rId3" Type="http://schemas.openxmlformats.org/officeDocument/2006/relationships/hyperlink" Target="https://www.blackhistorymonth.org.uk/" TargetMode="External"/><Relationship Id="rId2" Type="http://schemas.openxmlformats.org/officeDocument/2006/relationships/notesSlide" Target="../notesSlides/notesSlide22.xml"/><Relationship Id="rId1" Type="http://schemas.openxmlformats.org/officeDocument/2006/relationships/slideLayout" Target="../slideLayouts/slideLayout9.xml"/><Relationship Id="rId5" Type="http://schemas.openxmlformats.org/officeDocument/2006/relationships/image" Target="../media/image104.jpeg"/><Relationship Id="rId4" Type="http://schemas.openxmlformats.org/officeDocument/2006/relationships/image" Target="../media/image103.png"/></Relationships>
</file>

<file path=ppt/slides/_rels/slide27.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8" Type="http://schemas.openxmlformats.org/officeDocument/2006/relationships/hyperlink" Target="mailto:am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ks2-BHM"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106.png"/><Relationship Id="rId5" Type="http://schemas.openxmlformats.org/officeDocument/2006/relationships/hyperlink" Target="https://safeshare.tv/x/N0-AjP3cFjg" TargetMode="External"/><Relationship Id="rId4" Type="http://schemas.openxmlformats.org/officeDocument/2006/relationships/image" Target="../media/image11.png"/><Relationship Id="rId9" Type="http://schemas.openxmlformats.org/officeDocument/2006/relationships/image" Target="../media/image10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3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D691AA7-8798-456E-BD63-05F56C92E1AB}"/>
              </a:ext>
            </a:extLst>
          </p:cNvPr>
          <p:cNvSpPr/>
          <p:nvPr/>
        </p:nvSpPr>
        <p:spPr>
          <a:xfrm>
            <a:off x="611929" y="-10142"/>
            <a:ext cx="7458219" cy="1015663"/>
          </a:xfrm>
          <a:prstGeom prst="rect">
            <a:avLst/>
          </a:prstGeom>
        </p:spPr>
        <p:txBody>
          <a:bodyPr wrap="square" anchor="ctr">
            <a:spAutoFit/>
          </a:bodyPr>
          <a:lstStyle/>
          <a:p>
            <a:pPr algn="ctr">
              <a:buSzPct val="25000"/>
            </a:pPr>
            <a:r>
              <a:rPr lang="en-GB" sz="3000" b="1" dirty="0">
                <a:solidFill>
                  <a:schemeClr val="bg1"/>
                </a:solidFill>
                <a:latin typeface="Century Gothic" panose="020B0502020202020204" pitchFamily="34" charset="0"/>
                <a:ea typeface="Lato"/>
                <a:cs typeface="Lato"/>
                <a:sym typeface="Lato"/>
              </a:rPr>
              <a:t>Feedback: “Should everyone volunteer in their community?”</a:t>
            </a:r>
            <a:endParaRPr lang="en-GB" sz="3000" b="1" dirty="0">
              <a:solidFill>
                <a:schemeClr val="bg1"/>
              </a:solidFill>
              <a:latin typeface="Century Gothic" panose="020B0502020202020204" pitchFamily="34" charset="0"/>
            </a:endParaRPr>
          </a:p>
        </p:txBody>
      </p:sp>
      <p:graphicFrame>
        <p:nvGraphicFramePr>
          <p:cNvPr id="18" name="Chart 17">
            <a:extLst>
              <a:ext uri="{FF2B5EF4-FFF2-40B4-BE49-F238E27FC236}">
                <a16:creationId xmlns:a16="http://schemas.microsoft.com/office/drawing/2014/main" id="{0B47675D-8C01-4E1D-BC00-B86F2A8EC850}"/>
              </a:ext>
            </a:extLst>
          </p:cNvPr>
          <p:cNvGraphicFramePr/>
          <p:nvPr>
            <p:extLst>
              <p:ext uri="{D42A27DB-BD31-4B8C-83A1-F6EECF244321}">
                <p14:modId xmlns:p14="http://schemas.microsoft.com/office/powerpoint/2010/main" val="1233483338"/>
              </p:ext>
            </p:extLst>
          </p:nvPr>
        </p:nvGraphicFramePr>
        <p:xfrm>
          <a:off x="2088659" y="1297451"/>
          <a:ext cx="4504760" cy="3514395"/>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E0804D2E-EDCC-48EA-AE05-F60E93A25BFE}"/>
              </a:ext>
            </a:extLst>
          </p:cNvPr>
          <p:cNvSpPr txBox="1"/>
          <p:nvPr/>
        </p:nvSpPr>
        <p:spPr>
          <a:xfrm>
            <a:off x="2707655" y="4634751"/>
            <a:ext cx="837089" cy="369332"/>
          </a:xfrm>
          <a:prstGeom prst="rect">
            <a:avLst/>
          </a:prstGeom>
          <a:noFill/>
        </p:spPr>
        <p:txBody>
          <a:bodyPr wrap="none" rtlCol="0">
            <a:spAutoFit/>
          </a:bodyPr>
          <a:lstStyle/>
          <a:p>
            <a:r>
              <a:rPr lang="en-GB" b="1" dirty="0"/>
              <a:t>65.4%</a:t>
            </a:r>
          </a:p>
        </p:txBody>
      </p:sp>
      <p:grpSp>
        <p:nvGrpSpPr>
          <p:cNvPr id="20" name="Group 19">
            <a:extLst>
              <a:ext uri="{FF2B5EF4-FFF2-40B4-BE49-F238E27FC236}">
                <a16:creationId xmlns:a16="http://schemas.microsoft.com/office/drawing/2014/main" id="{D5F1EFD1-0787-4E5F-A31A-B5E260105F99}"/>
              </a:ext>
            </a:extLst>
          </p:cNvPr>
          <p:cNvGrpSpPr/>
          <p:nvPr/>
        </p:nvGrpSpPr>
        <p:grpSpPr>
          <a:xfrm>
            <a:off x="2790132" y="4247748"/>
            <a:ext cx="880223" cy="369332"/>
            <a:chOff x="2730423" y="3886887"/>
            <a:chExt cx="880223" cy="369332"/>
          </a:xfrm>
        </p:grpSpPr>
        <p:sp>
          <p:nvSpPr>
            <p:cNvPr id="27" name="Oval 26">
              <a:extLst>
                <a:ext uri="{FF2B5EF4-FFF2-40B4-BE49-F238E27FC236}">
                  <a16:creationId xmlns:a16="http://schemas.microsoft.com/office/drawing/2014/main" id="{2CF11E90-22BD-4340-BEB5-FB2C83BDFA24}"/>
                </a:ext>
              </a:extLst>
            </p:cNvPr>
            <p:cNvSpPr/>
            <p:nvPr/>
          </p:nvSpPr>
          <p:spPr>
            <a:xfrm>
              <a:off x="2730423" y="3913956"/>
              <a:ext cx="315195" cy="315195"/>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TextBox 27">
              <a:extLst>
                <a:ext uri="{FF2B5EF4-FFF2-40B4-BE49-F238E27FC236}">
                  <a16:creationId xmlns:a16="http://schemas.microsoft.com/office/drawing/2014/main" id="{A9792CE9-6D5E-46C2-9A67-6197A82911BB}"/>
                </a:ext>
              </a:extLst>
            </p:cNvPr>
            <p:cNvSpPr txBox="1"/>
            <p:nvPr/>
          </p:nvSpPr>
          <p:spPr>
            <a:xfrm>
              <a:off x="3034847" y="3886887"/>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29" name="Group 28">
            <a:extLst>
              <a:ext uri="{FF2B5EF4-FFF2-40B4-BE49-F238E27FC236}">
                <a16:creationId xmlns:a16="http://schemas.microsoft.com/office/drawing/2014/main" id="{38862E7F-B410-40C8-BEFA-6590B38E3D2D}"/>
              </a:ext>
            </a:extLst>
          </p:cNvPr>
          <p:cNvGrpSpPr/>
          <p:nvPr/>
        </p:nvGrpSpPr>
        <p:grpSpPr>
          <a:xfrm>
            <a:off x="5287669" y="1351056"/>
            <a:ext cx="808088" cy="369332"/>
            <a:chOff x="2730423" y="3886887"/>
            <a:chExt cx="808088" cy="369332"/>
          </a:xfrm>
        </p:grpSpPr>
        <p:sp>
          <p:nvSpPr>
            <p:cNvPr id="30" name="Oval 29">
              <a:extLst>
                <a:ext uri="{FF2B5EF4-FFF2-40B4-BE49-F238E27FC236}">
                  <a16:creationId xmlns:a16="http://schemas.microsoft.com/office/drawing/2014/main" id="{982B9F01-9D25-4B9D-9176-9992B5DC4B93}"/>
                </a:ext>
              </a:extLst>
            </p:cNvPr>
            <p:cNvSpPr/>
            <p:nvPr/>
          </p:nvSpPr>
          <p:spPr>
            <a:xfrm>
              <a:off x="2730423" y="3913956"/>
              <a:ext cx="315195" cy="315195"/>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DA9FE047-1A1C-43C3-AF61-C4B098A20E53}"/>
                </a:ext>
              </a:extLst>
            </p:cNvPr>
            <p:cNvSpPr txBox="1"/>
            <p:nvPr/>
          </p:nvSpPr>
          <p:spPr>
            <a:xfrm>
              <a:off x="3034847" y="3886887"/>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32" name="TextBox 31">
            <a:extLst>
              <a:ext uri="{FF2B5EF4-FFF2-40B4-BE49-F238E27FC236}">
                <a16:creationId xmlns:a16="http://schemas.microsoft.com/office/drawing/2014/main" id="{C39E23B6-06D9-4E9F-986E-7896C8201D9D}"/>
              </a:ext>
            </a:extLst>
          </p:cNvPr>
          <p:cNvSpPr txBox="1"/>
          <p:nvPr/>
        </p:nvSpPr>
        <p:spPr>
          <a:xfrm>
            <a:off x="5261604" y="1712727"/>
            <a:ext cx="837089" cy="369332"/>
          </a:xfrm>
          <a:prstGeom prst="rect">
            <a:avLst/>
          </a:prstGeom>
          <a:noFill/>
        </p:spPr>
        <p:txBody>
          <a:bodyPr wrap="none" rtlCol="0">
            <a:spAutoFit/>
          </a:bodyPr>
          <a:lstStyle/>
          <a:p>
            <a:r>
              <a:rPr lang="en-GB" b="1" dirty="0"/>
              <a:t>34.6%</a:t>
            </a:r>
          </a:p>
        </p:txBody>
      </p:sp>
      <p:sp>
        <p:nvSpPr>
          <p:cNvPr id="33" name="Rounded Rectangular Callout 26">
            <a:extLst>
              <a:ext uri="{FF2B5EF4-FFF2-40B4-BE49-F238E27FC236}">
                <a16:creationId xmlns:a16="http://schemas.microsoft.com/office/drawing/2014/main" id="{58F5B1E2-18CE-41D3-9997-77AEA4917AD2}"/>
              </a:ext>
            </a:extLst>
          </p:cNvPr>
          <p:cNvSpPr/>
          <p:nvPr/>
        </p:nvSpPr>
        <p:spPr>
          <a:xfrm>
            <a:off x="244109" y="3042974"/>
            <a:ext cx="2112809" cy="1708734"/>
          </a:xfrm>
          <a:prstGeom prst="wedgeRoundRectCallout">
            <a:avLst>
              <a:gd name="adj1" fmla="val 64468"/>
              <a:gd name="adj2" fmla="val -29807"/>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“I would like to volunteer to help get rid of all the leaves on the ground now.”</a:t>
            </a:r>
          </a:p>
          <a:p>
            <a:pPr algn="ctr"/>
            <a:r>
              <a:rPr lang="en-GB" sz="1500" dirty="0" err="1">
                <a:solidFill>
                  <a:schemeClr val="tx1"/>
                </a:solidFill>
                <a:latin typeface="Century Gothic" panose="020B0502020202020204" pitchFamily="34" charset="0"/>
              </a:rPr>
              <a:t>Engayne</a:t>
            </a:r>
            <a:r>
              <a:rPr lang="en-GB" sz="1500" dirty="0">
                <a:solidFill>
                  <a:schemeClr val="tx1"/>
                </a:solidFill>
                <a:latin typeface="Century Gothic" panose="020B0502020202020204" pitchFamily="34" charset="0"/>
              </a:rPr>
              <a:t> Primary School</a:t>
            </a:r>
          </a:p>
        </p:txBody>
      </p:sp>
      <p:sp>
        <p:nvSpPr>
          <p:cNvPr id="34" name="Rounded Rectangular Callout 26">
            <a:extLst>
              <a:ext uri="{FF2B5EF4-FFF2-40B4-BE49-F238E27FC236}">
                <a16:creationId xmlns:a16="http://schemas.microsoft.com/office/drawing/2014/main" id="{5A738164-64A7-4E76-A34E-3BB4706F6EBA}"/>
              </a:ext>
            </a:extLst>
          </p:cNvPr>
          <p:cNvSpPr/>
          <p:nvPr/>
        </p:nvSpPr>
        <p:spPr>
          <a:xfrm>
            <a:off x="6449518" y="1535722"/>
            <a:ext cx="2468528" cy="1641593"/>
          </a:xfrm>
          <a:prstGeom prst="wedgeRoundRectCallout">
            <a:avLst>
              <a:gd name="adj1" fmla="val -69865"/>
              <a:gd name="adj2" fmla="val 27828"/>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“People should be able to choose the things that they do with their time.”</a:t>
            </a:r>
          </a:p>
          <a:p>
            <a:pPr algn="ctr"/>
            <a:r>
              <a:rPr lang="en-GB" sz="1500" dirty="0">
                <a:solidFill>
                  <a:schemeClr val="tx1"/>
                </a:solidFill>
                <a:latin typeface="Century Gothic" panose="020B0502020202020204" pitchFamily="34" charset="0"/>
              </a:rPr>
              <a:t>Skippers Hill Primary School</a:t>
            </a:r>
          </a:p>
        </p:txBody>
      </p:sp>
      <p:sp>
        <p:nvSpPr>
          <p:cNvPr id="36" name="Rounded Rectangular Callout 26">
            <a:extLst>
              <a:ext uri="{FF2B5EF4-FFF2-40B4-BE49-F238E27FC236}">
                <a16:creationId xmlns:a16="http://schemas.microsoft.com/office/drawing/2014/main" id="{F9DF6305-5A5F-48DF-8E12-4E6BDFCCBEAA}"/>
              </a:ext>
            </a:extLst>
          </p:cNvPr>
          <p:cNvSpPr/>
          <p:nvPr/>
        </p:nvSpPr>
        <p:spPr>
          <a:xfrm>
            <a:off x="245019" y="1257367"/>
            <a:ext cx="2961732" cy="1352885"/>
          </a:xfrm>
          <a:prstGeom prst="wedgeRoundRectCallout">
            <a:avLst>
              <a:gd name="adj1" fmla="val 62671"/>
              <a:gd name="adj2" fmla="val -1823"/>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“I think it is great that people are helping the community. It is a very nice thing to do.”</a:t>
            </a:r>
          </a:p>
          <a:p>
            <a:pPr algn="ctr"/>
            <a:r>
              <a:rPr lang="en-GB" sz="1500" dirty="0">
                <a:solidFill>
                  <a:schemeClr val="tx1"/>
                </a:solidFill>
                <a:latin typeface="Century Gothic" panose="020B0502020202020204" pitchFamily="34" charset="0"/>
              </a:rPr>
              <a:t>Northwood College for Girls</a:t>
            </a:r>
          </a:p>
        </p:txBody>
      </p:sp>
      <p:sp>
        <p:nvSpPr>
          <p:cNvPr id="37" name="Rounded Rectangular Callout 26">
            <a:extLst>
              <a:ext uri="{FF2B5EF4-FFF2-40B4-BE49-F238E27FC236}">
                <a16:creationId xmlns:a16="http://schemas.microsoft.com/office/drawing/2014/main" id="{04461BAE-16DE-4523-AAE8-FBD6B8817E7A}"/>
              </a:ext>
            </a:extLst>
          </p:cNvPr>
          <p:cNvSpPr/>
          <p:nvPr/>
        </p:nvSpPr>
        <p:spPr>
          <a:xfrm>
            <a:off x="5742788" y="3658264"/>
            <a:ext cx="3175258" cy="1547225"/>
          </a:xfrm>
          <a:prstGeom prst="wedgeRoundRectCallout">
            <a:avLst>
              <a:gd name="adj1" fmla="val -46526"/>
              <a:gd name="adj2" fmla="val -73878"/>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“Not everyone would have time to volunteer/would be able to volunteer for some things.”</a:t>
            </a:r>
          </a:p>
          <a:p>
            <a:pPr algn="ctr"/>
            <a:r>
              <a:rPr lang="en-GB" sz="1500" dirty="0">
                <a:solidFill>
                  <a:schemeClr val="tx1"/>
                </a:solidFill>
                <a:latin typeface="Century Gothic" panose="020B0502020202020204" pitchFamily="34" charset="0"/>
              </a:rPr>
              <a:t>Sutton Coldfield Grammar School</a:t>
            </a:r>
          </a:p>
        </p:txBody>
      </p:sp>
      <p:sp>
        <p:nvSpPr>
          <p:cNvPr id="2" name="Rectangle: Rounded Corners 1">
            <a:extLst>
              <a:ext uri="{FF2B5EF4-FFF2-40B4-BE49-F238E27FC236}">
                <a16:creationId xmlns:a16="http://schemas.microsoft.com/office/drawing/2014/main" id="{4F695467-F6C0-4600-8212-40F9BB8C29DE}"/>
              </a:ext>
            </a:extLst>
          </p:cNvPr>
          <p:cNvSpPr/>
          <p:nvPr/>
        </p:nvSpPr>
        <p:spPr>
          <a:xfrm>
            <a:off x="275394" y="5387163"/>
            <a:ext cx="7271300" cy="1302395"/>
          </a:xfrm>
          <a:prstGeom prst="roundRect">
            <a:avLst/>
          </a:prstGeom>
          <a:solidFill>
            <a:schemeClr val="accent4"/>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“We're really grateful to all the students who took part in this discussion. There's a clear view that volunteering is a good thing and could help bring communities together; but it needs to remain attractive and interesting to encourage people to choose to do it. These findings will form part of Talk/together, the UK's biggest-ever public consultation on how to build a closer and more connected society.”</a:t>
            </a:r>
          </a:p>
          <a:p>
            <a:pPr algn="ctr"/>
            <a:r>
              <a:rPr lang="en-GB" sz="1300" dirty="0"/>
              <a:t>Steve Ballinger, Director of Communications for British Future (full quote in notes)</a:t>
            </a:r>
          </a:p>
        </p:txBody>
      </p:sp>
      <p:pic>
        <p:nvPicPr>
          <p:cNvPr id="3" name="Picture 2" descr="A person standing posing for the camera&#10;&#10;Description automatically generated">
            <a:extLst>
              <a:ext uri="{FF2B5EF4-FFF2-40B4-BE49-F238E27FC236}">
                <a16:creationId xmlns:a16="http://schemas.microsoft.com/office/drawing/2014/main" id="{FD980060-68F8-4654-94ED-C4CBC7BF3D26}"/>
              </a:ext>
            </a:extLst>
          </p:cNvPr>
          <p:cNvPicPr>
            <a:picLocks noChangeAspect="1"/>
          </p:cNvPicPr>
          <p:nvPr/>
        </p:nvPicPr>
        <p:blipFill>
          <a:blip r:embed="rId4"/>
          <a:stretch>
            <a:fillRect/>
          </a:stretch>
        </p:blipFill>
        <p:spPr>
          <a:xfrm>
            <a:off x="7685590" y="5358243"/>
            <a:ext cx="1221638" cy="1299677"/>
          </a:xfrm>
          <a:prstGeom prst="rect">
            <a:avLst/>
          </a:prstGeom>
        </p:spPr>
      </p:pic>
    </p:spTree>
    <p:extLst>
      <p:ext uri="{BB962C8B-B14F-4D97-AF65-F5344CB8AC3E}">
        <p14:creationId xmlns:p14="http://schemas.microsoft.com/office/powerpoint/2010/main" val="1312434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91EE58A2-35CA-40C8-978A-163CF071DB12}"/>
              </a:ext>
            </a:extLst>
          </p:cNvPr>
          <p:cNvSpPr/>
          <p:nvPr/>
        </p:nvSpPr>
        <p:spPr>
          <a:xfrm>
            <a:off x="796573" y="220697"/>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Starter: Who are you?</a:t>
            </a:r>
          </a:p>
        </p:txBody>
      </p:sp>
      <p:sp>
        <p:nvSpPr>
          <p:cNvPr id="9" name="Pentagon 20">
            <a:extLst>
              <a:ext uri="{FF2B5EF4-FFF2-40B4-BE49-F238E27FC236}">
                <a16:creationId xmlns:a16="http://schemas.microsoft.com/office/drawing/2014/main" id="{48E5B429-313A-4791-8AE7-CA9923AF6B0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0" name="Graphic 15" descr="Chat">
            <a:extLst>
              <a:ext uri="{FF2B5EF4-FFF2-40B4-BE49-F238E27FC236}">
                <a16:creationId xmlns:a16="http://schemas.microsoft.com/office/drawing/2014/main" id="{AC5D7755-4E05-4A5F-BC4C-D3FF7B86A45F}"/>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sp>
        <p:nvSpPr>
          <p:cNvPr id="2" name="Rectangle: Rounded Corners 33">
            <a:extLst>
              <a:ext uri="{FF2B5EF4-FFF2-40B4-BE49-F238E27FC236}">
                <a16:creationId xmlns:a16="http://schemas.microsoft.com/office/drawing/2014/main" id="{F0D6C49C-1A1B-477D-9584-1D22D6FCE69E}"/>
              </a:ext>
            </a:extLst>
          </p:cNvPr>
          <p:cNvSpPr/>
          <p:nvPr/>
        </p:nvSpPr>
        <p:spPr>
          <a:xfrm>
            <a:off x="513820" y="1281354"/>
            <a:ext cx="1771278" cy="504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Your friends?</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3" name="Rectangle: Rounded Corners 2">
            <a:extLst>
              <a:ext uri="{FF2B5EF4-FFF2-40B4-BE49-F238E27FC236}">
                <a16:creationId xmlns:a16="http://schemas.microsoft.com/office/drawing/2014/main" id="{F73F5B2D-03AB-4EAE-BF03-8B29B3EB0A35}"/>
              </a:ext>
            </a:extLst>
          </p:cNvPr>
          <p:cNvSpPr/>
          <p:nvPr/>
        </p:nvSpPr>
        <p:spPr>
          <a:xfrm>
            <a:off x="547480" y="3101212"/>
            <a:ext cx="8008198" cy="132577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Individual task (2-3 mins)</a:t>
            </a:r>
          </a:p>
          <a:p>
            <a:pPr algn="ctr"/>
            <a:r>
              <a:rPr lang="en-GB" sz="1600" dirty="0">
                <a:solidFill>
                  <a:schemeClr val="tx1"/>
                </a:solidFill>
                <a:latin typeface="Century Gothic" panose="020B0502020202020204" pitchFamily="34" charset="0"/>
              </a:rPr>
              <a:t>Think about who you are: your personality, the way you look/dress, the things you like – </a:t>
            </a:r>
            <a:r>
              <a:rPr lang="en-GB" sz="1600" b="1" dirty="0">
                <a:solidFill>
                  <a:schemeClr val="tx1"/>
                </a:solidFill>
                <a:latin typeface="Century Gothic" panose="020B0502020202020204" pitchFamily="34" charset="0"/>
              </a:rPr>
              <a:t>what do you think influenced these parts of you? </a:t>
            </a:r>
            <a:r>
              <a:rPr lang="en-GB" sz="1600" dirty="0">
                <a:solidFill>
                  <a:schemeClr val="tx1"/>
                </a:solidFill>
                <a:latin typeface="Century Gothic" panose="020B0502020202020204" pitchFamily="34" charset="0"/>
              </a:rPr>
              <a:t>On your own, mind-map </a:t>
            </a:r>
            <a:r>
              <a:rPr lang="en-GB" sz="1600" b="1" dirty="0">
                <a:solidFill>
                  <a:schemeClr val="tx1"/>
                </a:solidFill>
                <a:latin typeface="Century Gothic" panose="020B0502020202020204" pitchFamily="34" charset="0"/>
              </a:rPr>
              <a:t>who or what made you who you are today</a:t>
            </a:r>
            <a:r>
              <a:rPr lang="en-GB" sz="1600" dirty="0">
                <a:solidFill>
                  <a:schemeClr val="tx1"/>
                </a:solidFill>
                <a:latin typeface="Century Gothic" panose="020B0502020202020204" pitchFamily="34" charset="0"/>
              </a:rPr>
              <a:t>.</a:t>
            </a:r>
          </a:p>
        </p:txBody>
      </p:sp>
      <p:sp>
        <p:nvSpPr>
          <p:cNvPr id="4" name="Rectangle: Rounded Corners 33">
            <a:extLst>
              <a:ext uri="{FF2B5EF4-FFF2-40B4-BE49-F238E27FC236}">
                <a16:creationId xmlns:a16="http://schemas.microsoft.com/office/drawing/2014/main" id="{60F86C21-AA4D-4F5F-9D8E-F08FA41F75A7}"/>
              </a:ext>
            </a:extLst>
          </p:cNvPr>
          <p:cNvSpPr/>
          <p:nvPr/>
        </p:nvSpPr>
        <p:spPr>
          <a:xfrm>
            <a:off x="3686361" y="1696217"/>
            <a:ext cx="1771278" cy="504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Your family?</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5" name="Rectangle: Rounded Corners 33">
            <a:extLst>
              <a:ext uri="{FF2B5EF4-FFF2-40B4-BE49-F238E27FC236}">
                <a16:creationId xmlns:a16="http://schemas.microsoft.com/office/drawing/2014/main" id="{7B703439-33B5-4279-882D-F3018DABF2A5}"/>
              </a:ext>
            </a:extLst>
          </p:cNvPr>
          <p:cNvSpPr/>
          <p:nvPr/>
        </p:nvSpPr>
        <p:spPr>
          <a:xfrm>
            <a:off x="6247684" y="1236036"/>
            <a:ext cx="1771278" cy="504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Your past?</a:t>
            </a:r>
          </a:p>
        </p:txBody>
      </p:sp>
      <p:sp>
        <p:nvSpPr>
          <p:cNvPr id="15" name="Rectangle: Rounded Corners 33">
            <a:extLst>
              <a:ext uri="{FF2B5EF4-FFF2-40B4-BE49-F238E27FC236}">
                <a16:creationId xmlns:a16="http://schemas.microsoft.com/office/drawing/2014/main" id="{5F0B9929-6225-4CA4-B258-B6959C27C31B}"/>
              </a:ext>
            </a:extLst>
          </p:cNvPr>
          <p:cNvSpPr/>
          <p:nvPr/>
        </p:nvSpPr>
        <p:spPr>
          <a:xfrm>
            <a:off x="6842718" y="2278295"/>
            <a:ext cx="1771278" cy="504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Your school?</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17" name="Rectangle: Rounded Corners 33">
            <a:extLst>
              <a:ext uri="{FF2B5EF4-FFF2-40B4-BE49-F238E27FC236}">
                <a16:creationId xmlns:a16="http://schemas.microsoft.com/office/drawing/2014/main" id="{1667BFF2-AC61-45C1-93B4-58B178DB6F90}"/>
              </a:ext>
            </a:extLst>
          </p:cNvPr>
          <p:cNvSpPr/>
          <p:nvPr/>
        </p:nvSpPr>
        <p:spPr>
          <a:xfrm>
            <a:off x="1528788" y="2279753"/>
            <a:ext cx="1771278" cy="504000"/>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Your religion?</a:t>
            </a:r>
          </a:p>
        </p:txBody>
      </p:sp>
      <p:sp>
        <p:nvSpPr>
          <p:cNvPr id="19" name="Rectangle: Rounded Corners 33">
            <a:extLst>
              <a:ext uri="{FF2B5EF4-FFF2-40B4-BE49-F238E27FC236}">
                <a16:creationId xmlns:a16="http://schemas.microsoft.com/office/drawing/2014/main" id="{B3505F10-63E2-42DF-B240-7A18A4F04B69}"/>
              </a:ext>
            </a:extLst>
          </p:cNvPr>
          <p:cNvSpPr/>
          <p:nvPr/>
        </p:nvSpPr>
        <p:spPr>
          <a:xfrm>
            <a:off x="6353981" y="4791837"/>
            <a:ext cx="1771278" cy="504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Music?</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1" name="Rectangle: Rounded Corners 33">
            <a:extLst>
              <a:ext uri="{FF2B5EF4-FFF2-40B4-BE49-F238E27FC236}">
                <a16:creationId xmlns:a16="http://schemas.microsoft.com/office/drawing/2014/main" id="{C2F541AD-E9E5-408C-96F2-6018A198418C}"/>
              </a:ext>
            </a:extLst>
          </p:cNvPr>
          <p:cNvSpPr/>
          <p:nvPr/>
        </p:nvSpPr>
        <p:spPr>
          <a:xfrm>
            <a:off x="3686361" y="5334651"/>
            <a:ext cx="1771278" cy="664414"/>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What you watch/read?</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3" name="Rectangle: Rounded Corners 33">
            <a:extLst>
              <a:ext uri="{FF2B5EF4-FFF2-40B4-BE49-F238E27FC236}">
                <a16:creationId xmlns:a16="http://schemas.microsoft.com/office/drawing/2014/main" id="{16A2BE85-FD70-4DEB-8A22-5652143E6615}"/>
              </a:ext>
            </a:extLst>
          </p:cNvPr>
          <p:cNvSpPr/>
          <p:nvPr/>
        </p:nvSpPr>
        <p:spPr>
          <a:xfrm>
            <a:off x="6656778" y="5794584"/>
            <a:ext cx="1771278" cy="576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Online influences?</a:t>
            </a:r>
          </a:p>
        </p:txBody>
      </p:sp>
      <p:sp>
        <p:nvSpPr>
          <p:cNvPr id="25" name="Rectangle: Rounded Corners 33">
            <a:extLst>
              <a:ext uri="{FF2B5EF4-FFF2-40B4-BE49-F238E27FC236}">
                <a16:creationId xmlns:a16="http://schemas.microsoft.com/office/drawing/2014/main" id="{D68804F1-BBA3-41A9-9318-7A87A7A01B2D}"/>
              </a:ext>
            </a:extLst>
          </p:cNvPr>
          <p:cNvSpPr/>
          <p:nvPr/>
        </p:nvSpPr>
        <p:spPr>
          <a:xfrm>
            <a:off x="513820" y="5794584"/>
            <a:ext cx="1771278" cy="57600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Where you grew up?</a:t>
            </a:r>
            <a:endParaRPr lang="en-GB" sz="1600" b="1" dirty="0">
              <a:solidFill>
                <a:schemeClr val="tx1"/>
              </a:solidFill>
              <a:latin typeface="Century Gothic" panose="020B0502020202020204" pitchFamily="34" charset="0"/>
              <a:ea typeface="Century Gothic"/>
              <a:cs typeface="Century Gothic"/>
              <a:sym typeface="Century Gothic"/>
            </a:endParaRPr>
          </a:p>
        </p:txBody>
      </p:sp>
      <p:sp>
        <p:nvSpPr>
          <p:cNvPr id="27" name="Rectangle: Rounded Corners 33">
            <a:extLst>
              <a:ext uri="{FF2B5EF4-FFF2-40B4-BE49-F238E27FC236}">
                <a16:creationId xmlns:a16="http://schemas.microsoft.com/office/drawing/2014/main" id="{1F0F2284-F7B7-4074-8A72-980FE43B7C9D}"/>
              </a:ext>
            </a:extLst>
          </p:cNvPr>
          <p:cNvSpPr/>
          <p:nvPr/>
        </p:nvSpPr>
        <p:spPr>
          <a:xfrm>
            <a:off x="908900" y="4860940"/>
            <a:ext cx="1771278" cy="50400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Your hobbies?</a:t>
            </a:r>
          </a:p>
        </p:txBody>
      </p:sp>
      <p:pic>
        <p:nvPicPr>
          <p:cNvPr id="29" name="Picture 12" descr="Family icon">
            <a:extLst>
              <a:ext uri="{FF2B5EF4-FFF2-40B4-BE49-F238E27FC236}">
                <a16:creationId xmlns:a16="http://schemas.microsoft.com/office/drawing/2014/main" id="{BC6536F1-C62C-492E-A569-6A2887AE299B}"/>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147966" y="1321526"/>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4" descr="People icon">
            <a:extLst>
              <a:ext uri="{FF2B5EF4-FFF2-40B4-BE49-F238E27FC236}">
                <a16:creationId xmlns:a16="http://schemas.microsoft.com/office/drawing/2014/main" id="{0F8F7EED-64A7-4DE0-BD43-3EDAD8DD70A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030858" y="1372606"/>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16" descr="Clock icon">
            <a:extLst>
              <a:ext uri="{FF2B5EF4-FFF2-40B4-BE49-F238E27FC236}">
                <a16:creationId xmlns:a16="http://schemas.microsoft.com/office/drawing/2014/main" id="{A2DE1706-00FB-40A5-B2F5-35A1D2F7F16C}"/>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708056" y="1158800"/>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0" descr="Church icon">
            <a:extLst>
              <a:ext uri="{FF2B5EF4-FFF2-40B4-BE49-F238E27FC236}">
                <a16:creationId xmlns:a16="http://schemas.microsoft.com/office/drawing/2014/main" id="{A2703CF6-E730-4C73-BB67-7566BAA1F3A3}"/>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187311" y="2257805"/>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24" descr="TV icon">
            <a:extLst>
              <a:ext uri="{FF2B5EF4-FFF2-40B4-BE49-F238E27FC236}">
                <a16:creationId xmlns:a16="http://schemas.microsoft.com/office/drawing/2014/main" id="{468299BD-5F6A-4BFD-A656-BA0F617D1B7D}"/>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3365494" y="4877889"/>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26" descr="Soccer Ball icon">
            <a:extLst>
              <a:ext uri="{FF2B5EF4-FFF2-40B4-BE49-F238E27FC236}">
                <a16:creationId xmlns:a16="http://schemas.microsoft.com/office/drawing/2014/main" id="{1222F125-96F7-490E-80D9-13B0F3E8CAFA}"/>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405586" y="4628663"/>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8" descr="Musical Notes icon">
            <a:extLst>
              <a:ext uri="{FF2B5EF4-FFF2-40B4-BE49-F238E27FC236}">
                <a16:creationId xmlns:a16="http://schemas.microsoft.com/office/drawing/2014/main" id="{96E70612-2151-42FC-A227-AA687C36F6EE}"/>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5936778" y="4550398"/>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30" descr="Home icon">
            <a:extLst>
              <a:ext uri="{FF2B5EF4-FFF2-40B4-BE49-F238E27FC236}">
                <a16:creationId xmlns:a16="http://schemas.microsoft.com/office/drawing/2014/main" id="{75E43AF6-02FD-48DA-97F6-5766BFF397F8}"/>
              </a:ext>
            </a:extLst>
          </p:cNvPr>
          <p:cNvPicPr>
            <a:picLocks noChangeAspect="1" noChangeArrowheads="1"/>
          </p:cNvPicPr>
          <p:nvPr/>
        </p:nvPicPr>
        <p:blipFill>
          <a:blip r:embed="rId12">
            <a:extLst>
              <a:ext uri="{28A0092B-C50C-407E-A947-70E740481C1C}">
                <a14:useLocalDpi xmlns:a14="http://schemas.microsoft.com/office/drawing/2010/main"/>
              </a:ext>
            </a:extLst>
          </a:blip>
          <a:srcRect/>
          <a:stretch>
            <a:fillRect/>
          </a:stretch>
        </p:blipFill>
        <p:spPr bwMode="auto">
          <a:xfrm>
            <a:off x="188900" y="5956945"/>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2" descr="Curriculum icon">
            <a:extLst>
              <a:ext uri="{FF2B5EF4-FFF2-40B4-BE49-F238E27FC236}">
                <a16:creationId xmlns:a16="http://schemas.microsoft.com/office/drawing/2014/main" id="{3B034429-F2A9-46B3-B8CC-AD66F4389822}"/>
              </a:ext>
            </a:extLst>
          </p:cNvPr>
          <p:cNvPicPr>
            <a:picLocks noChangeAspect="1" noChangeArrowheads="1"/>
          </p:cNvPicPr>
          <p:nvPr/>
        </p:nvPicPr>
        <p:blipFill>
          <a:blip r:embed="rId13">
            <a:extLst>
              <a:ext uri="{28A0092B-C50C-407E-A947-70E740481C1C}">
                <a14:useLocalDpi xmlns:a14="http://schemas.microsoft.com/office/drawing/2010/main"/>
              </a:ext>
            </a:extLst>
          </a:blip>
          <a:srcRect/>
          <a:stretch>
            <a:fillRect/>
          </a:stretch>
        </p:blipFill>
        <p:spPr bwMode="auto">
          <a:xfrm>
            <a:off x="6402075" y="2033617"/>
            <a:ext cx="720000" cy="720000"/>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38" descr="Mobile Social Networking icon">
            <a:extLst>
              <a:ext uri="{FF2B5EF4-FFF2-40B4-BE49-F238E27FC236}">
                <a16:creationId xmlns:a16="http://schemas.microsoft.com/office/drawing/2014/main" id="{F35ACC6C-4436-4F90-BB58-C551B09A8D90}"/>
              </a:ext>
            </a:extLst>
          </p:cNvPr>
          <p:cNvPicPr>
            <a:picLocks noChangeAspect="1" noChangeArrowheads="1"/>
          </p:cNvPicPr>
          <p:nvPr/>
        </p:nvPicPr>
        <p:blipFill>
          <a:blip r:embed="rId14">
            <a:extLst>
              <a:ext uri="{28A0092B-C50C-407E-A947-70E740481C1C}">
                <a14:useLocalDpi xmlns:a14="http://schemas.microsoft.com/office/drawing/2010/main"/>
              </a:ext>
            </a:extLst>
          </a:blip>
          <a:srcRect/>
          <a:stretch>
            <a:fillRect/>
          </a:stretch>
        </p:blipFill>
        <p:spPr bwMode="auto">
          <a:xfrm>
            <a:off x="8056551" y="5549662"/>
            <a:ext cx="720000" cy="7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473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D772633B-082B-4D6C-8039-66A1C83FCCF4}"/>
              </a:ext>
            </a:extLst>
          </p:cNvPr>
          <p:cNvPicPr>
            <a:picLocks noChangeAspect="1"/>
          </p:cNvPicPr>
          <p:nvPr/>
        </p:nvPicPr>
        <p:blipFill>
          <a:blip r:embed="rId3">
            <a:alphaModFix amt="70000"/>
          </a:blip>
          <a:stretch>
            <a:fillRect/>
          </a:stretch>
        </p:blipFill>
        <p:spPr>
          <a:xfrm>
            <a:off x="362863" y="3887543"/>
            <a:ext cx="4213697" cy="2741474"/>
          </a:xfrm>
          <a:prstGeom prst="rect">
            <a:avLst/>
          </a:prstGeom>
        </p:spPr>
      </p:pic>
      <p:pic>
        <p:nvPicPr>
          <p:cNvPr id="25" name="Picture 24">
            <a:extLst>
              <a:ext uri="{FF2B5EF4-FFF2-40B4-BE49-F238E27FC236}">
                <a16:creationId xmlns:a16="http://schemas.microsoft.com/office/drawing/2014/main" id="{A1C64FFF-D704-4683-AE80-66937EDFF962}"/>
              </a:ext>
            </a:extLst>
          </p:cNvPr>
          <p:cNvPicPr>
            <a:picLocks noChangeAspect="1"/>
          </p:cNvPicPr>
          <p:nvPr/>
        </p:nvPicPr>
        <p:blipFill rotWithShape="1">
          <a:blip r:embed="rId4" cstate="hqprint">
            <a:alphaModFix amt="70000"/>
            <a:extLst>
              <a:ext uri="{28A0092B-C50C-407E-A947-70E740481C1C}">
                <a14:useLocalDpi xmlns:a14="http://schemas.microsoft.com/office/drawing/2010/main"/>
              </a:ext>
            </a:extLst>
          </a:blip>
          <a:srcRect/>
          <a:stretch/>
        </p:blipFill>
        <p:spPr>
          <a:xfrm>
            <a:off x="4558454" y="1146069"/>
            <a:ext cx="4178820" cy="2743200"/>
          </a:xfrm>
          <a:prstGeom prst="rect">
            <a:avLst/>
          </a:prstGeom>
        </p:spPr>
      </p:pic>
      <p:sp>
        <p:nvSpPr>
          <p:cNvPr id="4" name="Shape 114">
            <a:extLst>
              <a:ext uri="{FF2B5EF4-FFF2-40B4-BE49-F238E27FC236}">
                <a16:creationId xmlns:a16="http://schemas.microsoft.com/office/drawing/2014/main" id="{3CD7446C-5F32-4959-83D1-1462F2696DE4}"/>
              </a:ext>
            </a:extLst>
          </p:cNvPr>
          <p:cNvSpPr/>
          <p:nvPr/>
        </p:nvSpPr>
        <p:spPr>
          <a:xfrm>
            <a:off x="1247372" y="249508"/>
            <a:ext cx="6649256" cy="538608"/>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Does the curriculum represent you?</a:t>
            </a:r>
          </a:p>
        </p:txBody>
      </p:sp>
      <p:pic>
        <p:nvPicPr>
          <p:cNvPr id="21" name="Picture 20">
            <a:extLst>
              <a:ext uri="{FF2B5EF4-FFF2-40B4-BE49-F238E27FC236}">
                <a16:creationId xmlns:a16="http://schemas.microsoft.com/office/drawing/2014/main" id="{448E8006-0376-440C-9949-79148E985CA1}"/>
              </a:ext>
            </a:extLst>
          </p:cNvPr>
          <p:cNvPicPr>
            <a:picLocks noChangeAspect="1"/>
          </p:cNvPicPr>
          <p:nvPr/>
        </p:nvPicPr>
        <p:blipFill>
          <a:blip r:embed="rId5">
            <a:alphaModFix amt="70000"/>
          </a:blip>
          <a:stretch>
            <a:fillRect/>
          </a:stretch>
        </p:blipFill>
        <p:spPr>
          <a:xfrm flipH="1">
            <a:off x="362863" y="1146069"/>
            <a:ext cx="4204578" cy="2741474"/>
          </a:xfrm>
          <a:prstGeom prst="rect">
            <a:avLst/>
          </a:prstGeom>
        </p:spPr>
      </p:pic>
      <p:pic>
        <p:nvPicPr>
          <p:cNvPr id="23" name="Picture 22">
            <a:extLst>
              <a:ext uri="{FF2B5EF4-FFF2-40B4-BE49-F238E27FC236}">
                <a16:creationId xmlns:a16="http://schemas.microsoft.com/office/drawing/2014/main" id="{471DC940-1FD5-4BE3-B6C0-3C0996B361C8}"/>
              </a:ext>
            </a:extLst>
          </p:cNvPr>
          <p:cNvPicPr>
            <a:picLocks noChangeAspect="1"/>
          </p:cNvPicPr>
          <p:nvPr/>
        </p:nvPicPr>
        <p:blipFill>
          <a:blip r:embed="rId6">
            <a:alphaModFix amt="70000"/>
          </a:blip>
          <a:stretch>
            <a:fillRect/>
          </a:stretch>
        </p:blipFill>
        <p:spPr>
          <a:xfrm>
            <a:off x="4558454" y="3887543"/>
            <a:ext cx="4178820" cy="2741474"/>
          </a:xfrm>
          <a:prstGeom prst="rect">
            <a:avLst/>
          </a:prstGeom>
        </p:spPr>
      </p:pic>
      <p:pic>
        <p:nvPicPr>
          <p:cNvPr id="7" name="Picture 6">
            <a:extLst>
              <a:ext uri="{FF2B5EF4-FFF2-40B4-BE49-F238E27FC236}">
                <a16:creationId xmlns:a16="http://schemas.microsoft.com/office/drawing/2014/main" id="{62E96A57-13F9-4E57-9BCA-D373C86B927D}"/>
              </a:ext>
            </a:extLst>
          </p:cNvPr>
          <p:cNvPicPr>
            <a:picLocks noChangeAspect="1"/>
          </p:cNvPicPr>
          <p:nvPr/>
        </p:nvPicPr>
        <p:blipFill rotWithShape="1">
          <a:blip r:embed="rId7" cstate="print">
            <a:alphaModFix amt="85000"/>
            <a:extLst>
              <a:ext uri="{28A0092B-C50C-407E-A947-70E740481C1C}">
                <a14:useLocalDpi xmlns:a14="http://schemas.microsoft.com/office/drawing/2010/main"/>
              </a:ext>
            </a:extLst>
          </a:blip>
          <a:srcRect/>
          <a:stretch/>
        </p:blipFill>
        <p:spPr>
          <a:xfrm>
            <a:off x="3293823" y="2594344"/>
            <a:ext cx="2434857" cy="2424224"/>
          </a:xfrm>
          <a:prstGeom prst="ellipse">
            <a:avLst/>
          </a:prstGeom>
        </p:spPr>
      </p:pic>
    </p:spTree>
    <p:extLst>
      <p:ext uri="{BB962C8B-B14F-4D97-AF65-F5344CB8AC3E}">
        <p14:creationId xmlns:p14="http://schemas.microsoft.com/office/powerpoint/2010/main" val="2152316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p:spPr>
        <p:txBody>
          <a:bodyPr/>
          <a:lstStyle/>
          <a:p>
            <a:r>
              <a:rPr lang="en-GB" dirty="0"/>
              <a:t>Could we do better?</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p:spPr>
        <p:txBody>
          <a:bodyPr/>
          <a:lstStyle/>
          <a:p>
            <a:r>
              <a:rPr lang="en-GB" dirty="0"/>
              <a:t>Is it representative?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Who are you?</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accent5"/>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What is representation?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p:spPr>
        <p:txBody>
          <a:bodyPr anchor="ctr"/>
          <a:lstStyle/>
          <a:p>
            <a:r>
              <a:rPr lang="en-GB" dirty="0"/>
              <a:t>What is the curriculum?</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9" name="Picture 8">
            <a:extLst>
              <a:ext uri="{FF2B5EF4-FFF2-40B4-BE49-F238E27FC236}">
                <a16:creationId xmlns:a16="http://schemas.microsoft.com/office/drawing/2014/main" id="{29CCA429-7678-4F49-8894-71CA03992A7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483750">
            <a:off x="4103009" y="1346423"/>
            <a:ext cx="1097228" cy="1092436"/>
          </a:xfrm>
          <a:prstGeom prst="ellipse">
            <a:avLst/>
          </a:prstGeom>
        </p:spPr>
      </p:pic>
      <p:pic>
        <p:nvPicPr>
          <p:cNvPr id="12" name="Picture 11" descr="A picture containing shape&#10;&#10;Description automatically generated">
            <a:extLst>
              <a:ext uri="{FF2B5EF4-FFF2-40B4-BE49-F238E27FC236}">
                <a16:creationId xmlns:a16="http://schemas.microsoft.com/office/drawing/2014/main" id="{F7E9584A-99F2-41EB-B40E-CF3E8178984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156592" y="2189785"/>
            <a:ext cx="1097025" cy="711391"/>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B24C8CD9-25F4-40E7-95BE-28718933D8EE}"/>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49099" y="3225192"/>
            <a:ext cx="1729393" cy="583399"/>
          </a:xfrm>
          <a:prstGeom prst="rect">
            <a:avLst/>
          </a:prstGeom>
        </p:spPr>
      </p:pic>
      <p:pic>
        <p:nvPicPr>
          <p:cNvPr id="37" name="Picture 36" descr="A picture containing diagram&#10;&#10;Description automatically generated">
            <a:extLst>
              <a:ext uri="{FF2B5EF4-FFF2-40B4-BE49-F238E27FC236}">
                <a16:creationId xmlns:a16="http://schemas.microsoft.com/office/drawing/2014/main" id="{9CD4A2F2-CA30-4956-835D-5949CA60AE57}"/>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832438" y="3133743"/>
            <a:ext cx="1063257" cy="794750"/>
          </a:xfrm>
          <a:prstGeom prst="rect">
            <a:avLst/>
          </a:prstGeom>
        </p:spPr>
      </p:pic>
      <p:pic>
        <p:nvPicPr>
          <p:cNvPr id="39" name="Picture 38" descr="Shape, icon&#10;&#10;Description automatically generated">
            <a:extLst>
              <a:ext uri="{FF2B5EF4-FFF2-40B4-BE49-F238E27FC236}">
                <a16:creationId xmlns:a16="http://schemas.microsoft.com/office/drawing/2014/main" id="{2AB85A99-D4CE-4BB9-A83A-707EBC45C7B7}"/>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5187490" y="5172994"/>
            <a:ext cx="621009" cy="709941"/>
          </a:xfrm>
          <a:prstGeom prst="rect">
            <a:avLst/>
          </a:prstGeom>
        </p:spPr>
      </p:pic>
      <p:pic>
        <p:nvPicPr>
          <p:cNvPr id="41" name="Picture 40" descr="Icon&#10;&#10;Description automatically generated">
            <a:extLst>
              <a:ext uri="{FF2B5EF4-FFF2-40B4-BE49-F238E27FC236}">
                <a16:creationId xmlns:a16="http://schemas.microsoft.com/office/drawing/2014/main" id="{0D5CFA32-A091-4595-8240-0496788817A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692998" y="1430693"/>
            <a:ext cx="585357" cy="1103777"/>
          </a:xfrm>
          <a:prstGeom prst="rect">
            <a:avLst/>
          </a:prstGeom>
        </p:spPr>
      </p:pic>
      <p:pic>
        <p:nvPicPr>
          <p:cNvPr id="43" name="Picture 42" descr="A picture containing toy&#10;&#10;Description automatically generated">
            <a:extLst>
              <a:ext uri="{FF2B5EF4-FFF2-40B4-BE49-F238E27FC236}">
                <a16:creationId xmlns:a16="http://schemas.microsoft.com/office/drawing/2014/main" id="{0C40074F-AB12-462E-8009-3221A9A82A6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20807">
            <a:off x="2024725" y="4680955"/>
            <a:ext cx="1106208" cy="1007885"/>
          </a:xfrm>
          <a:prstGeom prst="rect">
            <a:avLst/>
          </a:prstGeom>
        </p:spPr>
      </p:pic>
    </p:spTree>
    <p:extLst>
      <p:ext uri="{BB962C8B-B14F-4D97-AF65-F5344CB8AC3E}">
        <p14:creationId xmlns:p14="http://schemas.microsoft.com/office/powerpoint/2010/main" val="2449900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14">
            <a:extLst>
              <a:ext uri="{FF2B5EF4-FFF2-40B4-BE49-F238E27FC236}">
                <a16:creationId xmlns:a16="http://schemas.microsoft.com/office/drawing/2014/main" id="{F28F4E71-278B-4838-948A-9AADDC88E7B5}"/>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3" name="Pentagon 20">
            <a:extLst>
              <a:ext uri="{FF2B5EF4-FFF2-40B4-BE49-F238E27FC236}">
                <a16:creationId xmlns:a16="http://schemas.microsoft.com/office/drawing/2014/main" id="{8EAFFD43-80A7-4783-B882-A0581556587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FFD9A756-2E74-4EEA-9E22-DEC155EB6392}"/>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796" y="181055"/>
            <a:ext cx="597300" cy="597300"/>
          </a:xfrm>
          <a:prstGeom prst="rect">
            <a:avLst/>
          </a:prstGeom>
        </p:spPr>
      </p:pic>
      <p:sp>
        <p:nvSpPr>
          <p:cNvPr id="5" name="Rectangle: Rounded Corners 4">
            <a:extLst>
              <a:ext uri="{FF2B5EF4-FFF2-40B4-BE49-F238E27FC236}">
                <a16:creationId xmlns:a16="http://schemas.microsoft.com/office/drawing/2014/main" id="{7D57B019-EB13-4777-A1B9-8985FE7A4842}"/>
              </a:ext>
            </a:extLst>
          </p:cNvPr>
          <p:cNvSpPr/>
          <p:nvPr/>
        </p:nvSpPr>
        <p:spPr>
          <a:xfrm>
            <a:off x="305447" y="1172821"/>
            <a:ext cx="3745558" cy="137746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It’s </a:t>
            </a:r>
            <a:r>
              <a:rPr lang="en-GB" sz="1600" b="1" dirty="0">
                <a:solidFill>
                  <a:schemeClr val="tx1"/>
                </a:solidFill>
                <a:latin typeface="Century Gothic"/>
                <a:ea typeface="Lato" panose="020F0502020204030203" pitchFamily="34" charset="0"/>
                <a:cs typeface="Century Gothic"/>
              </a:rPr>
              <a:t>Black History Month </a:t>
            </a:r>
            <a:r>
              <a:rPr lang="en-GB" sz="1600" dirty="0">
                <a:solidFill>
                  <a:schemeClr val="tx1"/>
                </a:solidFill>
                <a:latin typeface="Century Gothic"/>
                <a:ea typeface="Lato" panose="020F0502020204030203" pitchFamily="34" charset="0"/>
                <a:cs typeface="Century Gothic"/>
              </a:rPr>
              <a:t>here in the UK! Every year, in October, people all over the UK get together to </a:t>
            </a:r>
            <a:r>
              <a:rPr lang="en-GB" sz="1600" b="1" dirty="0">
                <a:solidFill>
                  <a:schemeClr val="tx1"/>
                </a:solidFill>
                <a:latin typeface="Century Gothic"/>
                <a:ea typeface="Lato" panose="020F0502020204030203" pitchFamily="34" charset="0"/>
                <a:cs typeface="Century Gothic"/>
              </a:rPr>
              <a:t>learn, celebrate and talk about black history.</a:t>
            </a:r>
          </a:p>
        </p:txBody>
      </p:sp>
      <p:sp>
        <p:nvSpPr>
          <p:cNvPr id="8" name="Rectangle: Rounded Corners 7">
            <a:extLst>
              <a:ext uri="{FF2B5EF4-FFF2-40B4-BE49-F238E27FC236}">
                <a16:creationId xmlns:a16="http://schemas.microsoft.com/office/drawing/2014/main" id="{1752B258-25F3-4B94-8EBB-4728E815DD2B}"/>
              </a:ext>
            </a:extLst>
          </p:cNvPr>
          <p:cNvSpPr/>
          <p:nvPr/>
        </p:nvSpPr>
        <p:spPr>
          <a:xfrm>
            <a:off x="305446" y="2732566"/>
            <a:ext cx="8519384" cy="81692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This year, the conversation feels </a:t>
            </a:r>
            <a:r>
              <a:rPr lang="en-GB" sz="1600" b="1" dirty="0">
                <a:solidFill>
                  <a:schemeClr val="tx1"/>
                </a:solidFill>
                <a:latin typeface="Century Gothic"/>
                <a:ea typeface="Lato" panose="020F0502020204030203" pitchFamily="34" charset="0"/>
                <a:cs typeface="Century Gothic"/>
              </a:rPr>
              <a:t>more important than ever</a:t>
            </a:r>
            <a:r>
              <a:rPr lang="en-GB" sz="1600" dirty="0">
                <a:solidFill>
                  <a:schemeClr val="tx1"/>
                </a:solidFill>
                <a:latin typeface="Century Gothic"/>
                <a:ea typeface="Lato" panose="020F0502020204030203" pitchFamily="34" charset="0"/>
                <a:cs typeface="Century Gothic"/>
              </a:rPr>
              <a:t>, as there have been many events, protests and discussions about racism, both here in the UK and across the world.</a:t>
            </a:r>
            <a:endParaRPr lang="en-GB" sz="1600" b="1" dirty="0">
              <a:solidFill>
                <a:schemeClr val="tx1"/>
              </a:solidFill>
              <a:latin typeface="Century Gothic"/>
              <a:ea typeface="Lato" panose="020F0502020204030203" pitchFamily="34" charset="0"/>
              <a:cs typeface="Century Gothic"/>
            </a:endParaRPr>
          </a:p>
        </p:txBody>
      </p:sp>
      <p:pic>
        <p:nvPicPr>
          <p:cNvPr id="10" name="Picture 9">
            <a:extLst>
              <a:ext uri="{FF2B5EF4-FFF2-40B4-BE49-F238E27FC236}">
                <a16:creationId xmlns:a16="http://schemas.microsoft.com/office/drawing/2014/main" id="{FBC02093-14A6-45FC-8269-FD5AAB93ECEB}"/>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2496207" y="4605390"/>
            <a:ext cx="1947100" cy="1443367"/>
          </a:xfrm>
          <a:prstGeom prst="rect">
            <a:avLst/>
          </a:prstGeom>
        </p:spPr>
      </p:pic>
      <p:sp>
        <p:nvSpPr>
          <p:cNvPr id="6" name="Rectangle: Rounded Corners 5">
            <a:extLst>
              <a:ext uri="{FF2B5EF4-FFF2-40B4-BE49-F238E27FC236}">
                <a16:creationId xmlns:a16="http://schemas.microsoft.com/office/drawing/2014/main" id="{7CFA5914-EB71-482A-AE67-AC362922D457}"/>
              </a:ext>
            </a:extLst>
          </p:cNvPr>
          <p:cNvSpPr/>
          <p:nvPr/>
        </p:nvSpPr>
        <p:spPr>
          <a:xfrm>
            <a:off x="305446" y="3749703"/>
            <a:ext cx="8519384" cy="664291"/>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Discuss (2-3 mins)</a:t>
            </a:r>
            <a:b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b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Click to see four pictures from 2020. Which of them do you remember?</a:t>
            </a:r>
          </a:p>
        </p:txBody>
      </p:sp>
      <p:pic>
        <p:nvPicPr>
          <p:cNvPr id="1026" name="Picture 2" descr="Diversity take to the stage with POWERFUL Black Lives Matter performance |  Semi-Finals | BGT 2020 - YouTube">
            <a:extLst>
              <a:ext uri="{FF2B5EF4-FFF2-40B4-BE49-F238E27FC236}">
                <a16:creationId xmlns:a16="http://schemas.microsoft.com/office/drawing/2014/main" id="{F21D20C3-CF4E-46C7-8678-78449BB4F895}"/>
              </a:ext>
            </a:extLst>
          </p:cNvPr>
          <p:cNvPicPr>
            <a:picLocks noChangeAspect="1" noChangeArrowheads="1"/>
          </p:cNvPicPr>
          <p:nvPr/>
        </p:nvPicPr>
        <p:blipFill rotWithShape="1">
          <a:blip r:embed="rId6" cstate="hqprint">
            <a:extLst>
              <a:ext uri="{28A0092B-C50C-407E-A947-70E740481C1C}">
                <a14:useLocalDpi xmlns:a14="http://schemas.microsoft.com/office/drawing/2010/main"/>
              </a:ext>
            </a:extLst>
          </a:blip>
          <a:srcRect/>
          <a:stretch/>
        </p:blipFill>
        <p:spPr bwMode="auto">
          <a:xfrm>
            <a:off x="6877730" y="4578620"/>
            <a:ext cx="1947100" cy="144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y was the statue of Edward Colston so controversial? | Express &amp; Star">
            <a:extLst>
              <a:ext uri="{FF2B5EF4-FFF2-40B4-BE49-F238E27FC236}">
                <a16:creationId xmlns:a16="http://schemas.microsoft.com/office/drawing/2014/main" id="{E720CB6F-6773-4ACE-8541-986DD3F6143F}"/>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4700695" y="4596270"/>
            <a:ext cx="1947100" cy="14436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people creating art to remember George Floyd - CNN Style">
            <a:extLst>
              <a:ext uri="{FF2B5EF4-FFF2-40B4-BE49-F238E27FC236}">
                <a16:creationId xmlns:a16="http://schemas.microsoft.com/office/drawing/2014/main" id="{06089123-90BF-4FC8-87E7-93ABC06D6014}"/>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a:off x="305446" y="4603575"/>
            <a:ext cx="1947100" cy="1446995"/>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Rounded Corners 14">
            <a:extLst>
              <a:ext uri="{FF2B5EF4-FFF2-40B4-BE49-F238E27FC236}">
                <a16:creationId xmlns:a16="http://schemas.microsoft.com/office/drawing/2014/main" id="{811A4F5F-6465-422D-9E05-1544DC87F3A9}"/>
              </a:ext>
            </a:extLst>
          </p:cNvPr>
          <p:cNvSpPr/>
          <p:nvPr/>
        </p:nvSpPr>
        <p:spPr>
          <a:xfrm>
            <a:off x="376602" y="5892296"/>
            <a:ext cx="1794700" cy="587352"/>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The death of George Floyd</a:t>
            </a:r>
            <a:endParaRPr lang="en-GB" sz="1600" b="1" dirty="0">
              <a:solidFill>
                <a:schemeClr val="tx1"/>
              </a:solidFill>
              <a:latin typeface="Century Gothic"/>
              <a:ea typeface="Lato" panose="020F0502020204030203" pitchFamily="34" charset="0"/>
              <a:cs typeface="Century Gothic"/>
            </a:endParaRPr>
          </a:p>
        </p:txBody>
      </p:sp>
      <p:sp>
        <p:nvSpPr>
          <p:cNvPr id="17" name="Rectangle: Rounded Corners 16">
            <a:extLst>
              <a:ext uri="{FF2B5EF4-FFF2-40B4-BE49-F238E27FC236}">
                <a16:creationId xmlns:a16="http://schemas.microsoft.com/office/drawing/2014/main" id="{F2E6BE15-9679-4657-9576-57CF2915E773}"/>
              </a:ext>
            </a:extLst>
          </p:cNvPr>
          <p:cNvSpPr/>
          <p:nvPr/>
        </p:nvSpPr>
        <p:spPr>
          <a:xfrm>
            <a:off x="2572407" y="5920971"/>
            <a:ext cx="1794700" cy="58735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Worldwide protests</a:t>
            </a:r>
            <a:endParaRPr lang="en-GB" sz="1600" b="1" dirty="0">
              <a:solidFill>
                <a:schemeClr val="tx1"/>
              </a:solidFill>
              <a:latin typeface="Century Gothic"/>
              <a:ea typeface="Lato" panose="020F0502020204030203" pitchFamily="34" charset="0"/>
              <a:cs typeface="Century Gothic"/>
            </a:endParaRPr>
          </a:p>
        </p:txBody>
      </p:sp>
      <p:sp>
        <p:nvSpPr>
          <p:cNvPr id="18" name="Rectangle: Rounded Corners 17">
            <a:extLst>
              <a:ext uri="{FF2B5EF4-FFF2-40B4-BE49-F238E27FC236}">
                <a16:creationId xmlns:a16="http://schemas.microsoft.com/office/drawing/2014/main" id="{0BEC56EF-3444-401B-B499-18F7AA9BF109}"/>
              </a:ext>
            </a:extLst>
          </p:cNvPr>
          <p:cNvSpPr/>
          <p:nvPr/>
        </p:nvSpPr>
        <p:spPr>
          <a:xfrm>
            <a:off x="4763168" y="5920971"/>
            <a:ext cx="1794700" cy="58735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The removal of statues</a:t>
            </a:r>
            <a:endParaRPr lang="en-GB" sz="1600" b="1" dirty="0">
              <a:solidFill>
                <a:schemeClr val="tx1"/>
              </a:solidFill>
              <a:latin typeface="Century Gothic"/>
              <a:ea typeface="Lato" panose="020F0502020204030203" pitchFamily="34" charset="0"/>
              <a:cs typeface="Century Gothic"/>
            </a:endParaRPr>
          </a:p>
        </p:txBody>
      </p:sp>
      <p:sp>
        <p:nvSpPr>
          <p:cNvPr id="20" name="Rectangle: Rounded Corners 19">
            <a:extLst>
              <a:ext uri="{FF2B5EF4-FFF2-40B4-BE49-F238E27FC236}">
                <a16:creationId xmlns:a16="http://schemas.microsoft.com/office/drawing/2014/main" id="{76504AA7-7923-426A-8EE6-920B537E7836}"/>
              </a:ext>
            </a:extLst>
          </p:cNvPr>
          <p:cNvSpPr/>
          <p:nvPr/>
        </p:nvSpPr>
        <p:spPr>
          <a:xfrm>
            <a:off x="6953929" y="5892296"/>
            <a:ext cx="1794700" cy="587352"/>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Diversity’s BLM dance</a:t>
            </a:r>
            <a:endParaRPr lang="en-GB" sz="1600" b="1" dirty="0">
              <a:solidFill>
                <a:schemeClr val="tx1"/>
              </a:solidFill>
              <a:latin typeface="Century Gothic"/>
              <a:ea typeface="Lato" panose="020F0502020204030203" pitchFamily="34" charset="0"/>
              <a:cs typeface="Century Gothic"/>
            </a:endParaRPr>
          </a:p>
        </p:txBody>
      </p:sp>
      <p:pic>
        <p:nvPicPr>
          <p:cNvPr id="9" name="Picture 8">
            <a:extLst>
              <a:ext uri="{FF2B5EF4-FFF2-40B4-BE49-F238E27FC236}">
                <a16:creationId xmlns:a16="http://schemas.microsoft.com/office/drawing/2014/main" id="{D79CBFC1-9708-4B97-B04A-2D943A1AC8FB}"/>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4249954" y="1190761"/>
            <a:ext cx="4498675" cy="1359529"/>
          </a:xfrm>
          <a:prstGeom prst="rect">
            <a:avLst/>
          </a:prstGeom>
        </p:spPr>
      </p:pic>
    </p:spTree>
    <p:extLst>
      <p:ext uri="{BB962C8B-B14F-4D97-AF65-F5344CB8AC3E}">
        <p14:creationId xmlns:p14="http://schemas.microsoft.com/office/powerpoint/2010/main" val="286538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animEffect transition="in" filter="fade">
                                      <p:cBhvr>
                                        <p:cTn id="15" dur="500"/>
                                        <p:tgtEl>
                                          <p:spTgt spid="10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028"/>
                                        </p:tgtEl>
                                        <p:attrNameLst>
                                          <p:attrName>style.visibility</p:attrName>
                                        </p:attrNameLst>
                                      </p:cBhvr>
                                      <p:to>
                                        <p:strVal val="visible"/>
                                      </p:to>
                                    </p:set>
                                    <p:animEffect transition="in" filter="fade">
                                      <p:cBhvr>
                                        <p:cTn id="31" dur="500"/>
                                        <p:tgtEl>
                                          <p:spTgt spid="10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026"/>
                                        </p:tgtEl>
                                        <p:attrNameLst>
                                          <p:attrName>style.visibility</p:attrName>
                                        </p:attrNameLst>
                                      </p:cBhvr>
                                      <p:to>
                                        <p:strVal val="visible"/>
                                      </p:to>
                                    </p:set>
                                    <p:animEffect transition="in" filter="fade">
                                      <p:cBhvr>
                                        <p:cTn id="39" dur="500"/>
                                        <p:tgtEl>
                                          <p:spTgt spid="102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15" grpId="0" animBg="1"/>
      <p:bldP spid="17" grpId="0" animBg="1"/>
      <p:bldP spid="18"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14">
            <a:extLst>
              <a:ext uri="{FF2B5EF4-FFF2-40B4-BE49-F238E27FC236}">
                <a16:creationId xmlns:a16="http://schemas.microsoft.com/office/drawing/2014/main" id="{F28F4E71-278B-4838-948A-9AADDC88E7B5}"/>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3" name="Pentagon 20">
            <a:extLst>
              <a:ext uri="{FF2B5EF4-FFF2-40B4-BE49-F238E27FC236}">
                <a16:creationId xmlns:a16="http://schemas.microsoft.com/office/drawing/2014/main" id="{8EAFFD43-80A7-4783-B882-A0581556587A}"/>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 name="Graphic 3" descr="Thought bubble">
            <a:extLst>
              <a:ext uri="{FF2B5EF4-FFF2-40B4-BE49-F238E27FC236}">
                <a16:creationId xmlns:a16="http://schemas.microsoft.com/office/drawing/2014/main" id="{FFD9A756-2E74-4EEA-9E22-DEC155EB6392}"/>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796" y="181055"/>
            <a:ext cx="597300" cy="597300"/>
          </a:xfrm>
          <a:prstGeom prst="rect">
            <a:avLst/>
          </a:prstGeom>
        </p:spPr>
      </p:pic>
      <p:sp>
        <p:nvSpPr>
          <p:cNvPr id="16" name="Rectangle: Rounded Corners 15">
            <a:extLst>
              <a:ext uri="{FF2B5EF4-FFF2-40B4-BE49-F238E27FC236}">
                <a16:creationId xmlns:a16="http://schemas.microsoft.com/office/drawing/2014/main" id="{BCD74783-77DF-4BDC-AC4E-202D8517D97B}"/>
              </a:ext>
            </a:extLst>
          </p:cNvPr>
          <p:cNvSpPr/>
          <p:nvPr/>
        </p:nvSpPr>
        <p:spPr>
          <a:xfrm>
            <a:off x="164660" y="1184667"/>
            <a:ext cx="4756633" cy="142290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Though Black Lives Matter has been around since </a:t>
            </a:r>
            <a:r>
              <a:rPr lang="en-GB" sz="1600" b="1" dirty="0">
                <a:solidFill>
                  <a:schemeClr val="tx1"/>
                </a:solidFill>
                <a:latin typeface="Century Gothic"/>
                <a:ea typeface="Lato" panose="020F0502020204030203" pitchFamily="34" charset="0"/>
                <a:cs typeface="Century Gothic"/>
              </a:rPr>
              <a:t>2013</a:t>
            </a:r>
            <a:r>
              <a:rPr lang="en-GB" sz="1600" dirty="0">
                <a:solidFill>
                  <a:schemeClr val="tx1"/>
                </a:solidFill>
                <a:latin typeface="Century Gothic"/>
                <a:ea typeface="Lato" panose="020F0502020204030203" pitchFamily="34" charset="0"/>
                <a:cs typeface="Century Gothic"/>
              </a:rPr>
              <a:t>, this year we’ve seen a bigger push to look at </a:t>
            </a:r>
            <a:r>
              <a:rPr lang="en-GB" sz="1600" b="1" dirty="0">
                <a:solidFill>
                  <a:schemeClr val="tx1"/>
                </a:solidFill>
                <a:latin typeface="Century Gothic"/>
                <a:ea typeface="Lato" panose="020F0502020204030203" pitchFamily="34" charset="0"/>
                <a:cs typeface="Century Gothic"/>
              </a:rPr>
              <a:t>what can be done to tackle racism and celebrate Black history and culture</a:t>
            </a:r>
            <a:r>
              <a:rPr lang="en-GB" sz="1600" dirty="0">
                <a:solidFill>
                  <a:schemeClr val="tx1"/>
                </a:solidFill>
                <a:latin typeface="Century Gothic"/>
                <a:ea typeface="Lato" panose="020F0502020204030203" pitchFamily="34" charset="0"/>
                <a:cs typeface="Century Gothic"/>
              </a:rPr>
              <a:t>, both in the UK and around the world.</a:t>
            </a:r>
            <a:endParaRPr lang="en-GB" sz="1600" b="1" dirty="0">
              <a:solidFill>
                <a:schemeClr val="tx1"/>
              </a:solidFill>
              <a:latin typeface="Century Gothic"/>
              <a:ea typeface="Lato" panose="020F0502020204030203" pitchFamily="34" charset="0"/>
              <a:cs typeface="Century Gothic"/>
            </a:endParaRPr>
          </a:p>
        </p:txBody>
      </p:sp>
      <p:sp>
        <p:nvSpPr>
          <p:cNvPr id="17" name="Rectangle: Rounded Corners 16">
            <a:extLst>
              <a:ext uri="{FF2B5EF4-FFF2-40B4-BE49-F238E27FC236}">
                <a16:creationId xmlns:a16="http://schemas.microsoft.com/office/drawing/2014/main" id="{A9886565-A540-404F-ACD5-5EE76586E103}"/>
              </a:ext>
            </a:extLst>
          </p:cNvPr>
          <p:cNvSpPr/>
          <p:nvPr/>
        </p:nvSpPr>
        <p:spPr>
          <a:xfrm>
            <a:off x="164660" y="2728486"/>
            <a:ext cx="4840739" cy="119705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One conversation that has been talked about a lot is whether there is </a:t>
            </a:r>
            <a:r>
              <a:rPr lang="en-GB" sz="1600" b="1" dirty="0">
                <a:solidFill>
                  <a:schemeClr val="tx1"/>
                </a:solidFill>
                <a:latin typeface="Century Gothic"/>
                <a:ea typeface="Lato" panose="020F0502020204030203" pitchFamily="34" charset="0"/>
                <a:cs typeface="Century Gothic"/>
              </a:rPr>
              <a:t>enough representation in the curriculum </a:t>
            </a:r>
            <a:r>
              <a:rPr lang="en-GB" sz="1600" dirty="0">
                <a:solidFill>
                  <a:schemeClr val="tx1"/>
                </a:solidFill>
                <a:latin typeface="Century Gothic"/>
                <a:ea typeface="Lato" panose="020F0502020204030203" pitchFamily="34" charset="0"/>
                <a:cs typeface="Century Gothic"/>
              </a:rPr>
              <a:t>that is taught in schools, </a:t>
            </a:r>
            <a:r>
              <a:rPr lang="en-GB" sz="1600" b="1" dirty="0">
                <a:solidFill>
                  <a:schemeClr val="tx1"/>
                </a:solidFill>
                <a:latin typeface="Century Gothic"/>
                <a:ea typeface="Lato" panose="020F0502020204030203" pitchFamily="34" charset="0"/>
                <a:cs typeface="Century Gothic"/>
              </a:rPr>
              <a:t>or whether the curriculum should change.</a:t>
            </a:r>
          </a:p>
        </p:txBody>
      </p:sp>
      <p:pic>
        <p:nvPicPr>
          <p:cNvPr id="18" name="Picture 17">
            <a:extLst>
              <a:ext uri="{FF2B5EF4-FFF2-40B4-BE49-F238E27FC236}">
                <a16:creationId xmlns:a16="http://schemas.microsoft.com/office/drawing/2014/main" id="{B0C321DB-D8CA-44F8-8899-4F214802A608}"/>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5133373" y="1268901"/>
            <a:ext cx="3727440" cy="2610828"/>
          </a:xfrm>
          <a:prstGeom prst="rect">
            <a:avLst/>
          </a:prstGeom>
        </p:spPr>
      </p:pic>
      <p:sp>
        <p:nvSpPr>
          <p:cNvPr id="19" name="Rectangle: Rounded Corners 18">
            <a:extLst>
              <a:ext uri="{FF2B5EF4-FFF2-40B4-BE49-F238E27FC236}">
                <a16:creationId xmlns:a16="http://schemas.microsoft.com/office/drawing/2014/main" id="{415468F5-1E04-4466-A0EB-AF8AB9EF31FF}"/>
              </a:ext>
            </a:extLst>
          </p:cNvPr>
          <p:cNvSpPr/>
          <p:nvPr/>
        </p:nvSpPr>
        <p:spPr>
          <a:xfrm>
            <a:off x="4860758" y="4104473"/>
            <a:ext cx="4080344" cy="119705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Watch (2-3 mins)</a:t>
            </a:r>
          </a:p>
          <a:p>
            <a:pPr algn="ctr"/>
            <a:r>
              <a:rPr lang="en-GB" sz="1600" dirty="0">
                <a:solidFill>
                  <a:schemeClr val="tx1"/>
                </a:solidFill>
                <a:latin typeface="Century Gothic"/>
                <a:ea typeface="Lato" panose="020F0502020204030203" pitchFamily="34" charset="0"/>
                <a:cs typeface="Century Gothic"/>
              </a:rPr>
              <a:t>Click the image to hear about the changes that are being suggested and why. </a:t>
            </a:r>
            <a:r>
              <a:rPr lang="en-GB" sz="1600" b="1" dirty="0">
                <a:solidFill>
                  <a:schemeClr val="tx1"/>
                </a:solidFill>
                <a:latin typeface="Century Gothic"/>
                <a:ea typeface="Lato" panose="020F0502020204030203" pitchFamily="34" charset="0"/>
                <a:cs typeface="Century Gothic"/>
              </a:rPr>
              <a:t>Do you agree?</a:t>
            </a:r>
          </a:p>
        </p:txBody>
      </p:sp>
      <p:pic>
        <p:nvPicPr>
          <p:cNvPr id="20" name="Picture 2" descr="Campaigners call for black history lessons - YouTube">
            <a:hlinkClick r:id="rId6"/>
            <a:extLst>
              <a:ext uri="{FF2B5EF4-FFF2-40B4-BE49-F238E27FC236}">
                <a16:creationId xmlns:a16="http://schemas.microsoft.com/office/drawing/2014/main" id="{7EB7084D-D5EE-42E6-AB31-D1A712206CCE}"/>
              </a:ext>
            </a:extLst>
          </p:cNvPr>
          <p:cNvPicPr>
            <a:picLocks noChangeAspect="1" noChangeArrowheads="1"/>
          </p:cNvPicPr>
          <p:nvPr/>
        </p:nvPicPr>
        <p:blipFill rotWithShape="1">
          <a:blip r:embed="rId7" cstate="hqprint">
            <a:extLst>
              <a:ext uri="{28A0092B-C50C-407E-A947-70E740481C1C}">
                <a14:useLocalDpi xmlns:a14="http://schemas.microsoft.com/office/drawing/2010/main"/>
              </a:ext>
            </a:extLst>
          </a:blip>
          <a:srcRect/>
          <a:stretch/>
        </p:blipFill>
        <p:spPr bwMode="auto">
          <a:xfrm>
            <a:off x="202897" y="4095172"/>
            <a:ext cx="4473228" cy="2542132"/>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Rounded Corners 20">
            <a:extLst>
              <a:ext uri="{FF2B5EF4-FFF2-40B4-BE49-F238E27FC236}">
                <a16:creationId xmlns:a16="http://schemas.microsoft.com/office/drawing/2014/main" id="{3721484F-C7F5-4972-9B8E-226B4D275F76}"/>
              </a:ext>
            </a:extLst>
          </p:cNvPr>
          <p:cNvSpPr/>
          <p:nvPr/>
        </p:nvSpPr>
        <p:spPr>
          <a:xfrm>
            <a:off x="4860758" y="5422441"/>
            <a:ext cx="4080345" cy="1202284"/>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Today we’ll be thinking about what representation means and </a:t>
            </a:r>
            <a:r>
              <a:rPr lang="en-GB" sz="1600" b="1" dirty="0">
                <a:solidFill>
                  <a:schemeClr val="tx1"/>
                </a:solidFill>
                <a:latin typeface="Century Gothic"/>
                <a:ea typeface="Lato" panose="020F0502020204030203" pitchFamily="34" charset="0"/>
                <a:cs typeface="Century Gothic"/>
              </a:rPr>
              <a:t>whether you feel that your curriculum represents you, your history and your identity.</a:t>
            </a:r>
          </a:p>
        </p:txBody>
      </p:sp>
      <p:sp>
        <p:nvSpPr>
          <p:cNvPr id="22" name="Rectangle: Rounded Corners 21">
            <a:hlinkClick r:id="rId6"/>
            <a:extLst>
              <a:ext uri="{FF2B5EF4-FFF2-40B4-BE49-F238E27FC236}">
                <a16:creationId xmlns:a16="http://schemas.microsoft.com/office/drawing/2014/main" id="{D445794F-ACF8-4C86-89BD-E2D2B798938D}"/>
              </a:ext>
            </a:extLst>
          </p:cNvPr>
          <p:cNvSpPr/>
          <p:nvPr/>
        </p:nvSpPr>
        <p:spPr>
          <a:xfrm>
            <a:off x="4055688" y="4029943"/>
            <a:ext cx="712754" cy="57591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a:solidFill>
                  <a:schemeClr val="tx1"/>
                </a:solidFill>
                <a:latin typeface="Century Gothic"/>
                <a:ea typeface="Lato" panose="020F0502020204030203" pitchFamily="34" charset="0"/>
                <a:cs typeface="Century Gothic"/>
              </a:rPr>
              <a:t>0</a:t>
            </a:r>
            <a:r>
              <a:rPr lang="en-GB" sz="1600" b="1">
                <a:solidFill>
                  <a:schemeClr val="tx1"/>
                </a:solidFill>
                <a:latin typeface="Century Gothic"/>
                <a:ea typeface="Lato" panose="020F0502020204030203" pitchFamily="34" charset="0"/>
                <a:cs typeface="Century Gothic"/>
                <a:sym typeface="Wingdings" panose="05000000000000000000" pitchFamily="2" charset="2"/>
              </a:rPr>
              <a:t>:00-1:56</a:t>
            </a:r>
            <a:endParaRPr lang="en-GB" sz="1600" b="1" dirty="0">
              <a:solidFill>
                <a:schemeClr val="tx1"/>
              </a:solidFill>
              <a:latin typeface="Century Gothic"/>
              <a:ea typeface="Lato" panose="020F0502020204030203" pitchFamily="34" charset="0"/>
              <a:cs typeface="Century Gothic"/>
            </a:endParaRPr>
          </a:p>
        </p:txBody>
      </p:sp>
      <p:sp>
        <p:nvSpPr>
          <p:cNvPr id="23" name="TextBox 22">
            <a:extLst>
              <a:ext uri="{FF2B5EF4-FFF2-40B4-BE49-F238E27FC236}">
                <a16:creationId xmlns:a16="http://schemas.microsoft.com/office/drawing/2014/main" id="{02A8771C-6AB2-4E7A-8B27-EC630A5EBB21}"/>
              </a:ext>
            </a:extLst>
          </p:cNvPr>
          <p:cNvSpPr txBox="1"/>
          <p:nvPr/>
        </p:nvSpPr>
        <p:spPr>
          <a:xfrm>
            <a:off x="104125" y="6637303"/>
            <a:ext cx="4572000" cy="215444"/>
          </a:xfrm>
          <a:prstGeom prst="rect">
            <a:avLst/>
          </a:prstGeom>
          <a:noFill/>
        </p:spPr>
        <p:txBody>
          <a:bodyPr wrap="square">
            <a:spAutoFit/>
          </a:bodyPr>
          <a:lstStyle/>
          <a:p>
            <a:r>
              <a:rPr lang="en-GB" sz="800" dirty="0">
                <a:hlinkClick r:id="rId6"/>
              </a:rPr>
              <a:t>https://</a:t>
            </a:r>
            <a:r>
              <a:rPr lang="en-GB" sz="800" dirty="0" err="1">
                <a:hlinkClick r:id="rId6"/>
              </a:rPr>
              <a:t>safeshare.tv</a:t>
            </a:r>
            <a:r>
              <a:rPr lang="en-GB" sz="800" dirty="0">
                <a:hlinkClick r:id="rId6"/>
              </a:rPr>
              <a:t>/x/j-5-DWYcAT0</a:t>
            </a:r>
            <a:endParaRPr lang="en-GB" sz="800" dirty="0"/>
          </a:p>
        </p:txBody>
      </p:sp>
    </p:spTree>
    <p:extLst>
      <p:ext uri="{BB962C8B-B14F-4D97-AF65-F5344CB8AC3E}">
        <p14:creationId xmlns:p14="http://schemas.microsoft.com/office/powerpoint/2010/main" val="3819367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p:spPr>
        <p:txBody>
          <a:bodyPr/>
          <a:lstStyle/>
          <a:p>
            <a:r>
              <a:rPr lang="en-GB" dirty="0"/>
              <a:t>Could we do better?</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p:spPr>
        <p:txBody>
          <a:bodyPr/>
          <a:lstStyle/>
          <a:p>
            <a:r>
              <a:rPr lang="en-GB" dirty="0"/>
              <a:t>Is it representative?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Who are you?</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accent5"/>
          </a:solidFill>
        </p:spPr>
        <p:txBody>
          <a:bodyPr/>
          <a:lstStyle/>
          <a:p>
            <a:r>
              <a:rPr lang="en-GB" dirty="0"/>
              <a:t>What is representation?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p:spPr>
        <p:txBody>
          <a:bodyPr anchor="ctr"/>
          <a:lstStyle/>
          <a:p>
            <a:r>
              <a:rPr lang="en-GB" dirty="0"/>
              <a:t>What is the curriculum?</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9" name="Picture 8">
            <a:extLst>
              <a:ext uri="{FF2B5EF4-FFF2-40B4-BE49-F238E27FC236}">
                <a16:creationId xmlns:a16="http://schemas.microsoft.com/office/drawing/2014/main" id="{29CCA429-7678-4F49-8894-71CA03992A7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483750">
            <a:off x="4103009" y="1346423"/>
            <a:ext cx="1097228" cy="1092436"/>
          </a:xfrm>
          <a:prstGeom prst="ellipse">
            <a:avLst/>
          </a:prstGeom>
        </p:spPr>
      </p:pic>
      <p:pic>
        <p:nvPicPr>
          <p:cNvPr id="12" name="Picture 11" descr="A picture containing shape&#10;&#10;Description automatically generated">
            <a:extLst>
              <a:ext uri="{FF2B5EF4-FFF2-40B4-BE49-F238E27FC236}">
                <a16:creationId xmlns:a16="http://schemas.microsoft.com/office/drawing/2014/main" id="{F7E9584A-99F2-41EB-B40E-CF3E8178984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156592" y="2189785"/>
            <a:ext cx="1097025" cy="711391"/>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B24C8CD9-25F4-40E7-95BE-28718933D8EE}"/>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49099" y="3225192"/>
            <a:ext cx="1729393" cy="583399"/>
          </a:xfrm>
          <a:prstGeom prst="rect">
            <a:avLst/>
          </a:prstGeom>
        </p:spPr>
      </p:pic>
      <p:pic>
        <p:nvPicPr>
          <p:cNvPr id="37" name="Picture 36" descr="A picture containing diagram&#10;&#10;Description automatically generated">
            <a:extLst>
              <a:ext uri="{FF2B5EF4-FFF2-40B4-BE49-F238E27FC236}">
                <a16:creationId xmlns:a16="http://schemas.microsoft.com/office/drawing/2014/main" id="{9CD4A2F2-CA30-4956-835D-5949CA60AE57}"/>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832438" y="3133743"/>
            <a:ext cx="1063257" cy="794750"/>
          </a:xfrm>
          <a:prstGeom prst="rect">
            <a:avLst/>
          </a:prstGeom>
        </p:spPr>
      </p:pic>
      <p:pic>
        <p:nvPicPr>
          <p:cNvPr id="39" name="Picture 38" descr="Shape, icon&#10;&#10;Description automatically generated">
            <a:extLst>
              <a:ext uri="{FF2B5EF4-FFF2-40B4-BE49-F238E27FC236}">
                <a16:creationId xmlns:a16="http://schemas.microsoft.com/office/drawing/2014/main" id="{2AB85A99-D4CE-4BB9-A83A-707EBC45C7B7}"/>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5187490" y="5172994"/>
            <a:ext cx="621009" cy="709941"/>
          </a:xfrm>
          <a:prstGeom prst="rect">
            <a:avLst/>
          </a:prstGeom>
        </p:spPr>
      </p:pic>
      <p:pic>
        <p:nvPicPr>
          <p:cNvPr id="41" name="Picture 40" descr="Icon&#10;&#10;Description automatically generated">
            <a:extLst>
              <a:ext uri="{FF2B5EF4-FFF2-40B4-BE49-F238E27FC236}">
                <a16:creationId xmlns:a16="http://schemas.microsoft.com/office/drawing/2014/main" id="{0D5CFA32-A091-4595-8240-0496788817A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692998" y="1430693"/>
            <a:ext cx="585357" cy="1103777"/>
          </a:xfrm>
          <a:prstGeom prst="rect">
            <a:avLst/>
          </a:prstGeom>
        </p:spPr>
      </p:pic>
      <p:pic>
        <p:nvPicPr>
          <p:cNvPr id="43" name="Picture 42" descr="A picture containing toy&#10;&#10;Description automatically generated">
            <a:extLst>
              <a:ext uri="{FF2B5EF4-FFF2-40B4-BE49-F238E27FC236}">
                <a16:creationId xmlns:a16="http://schemas.microsoft.com/office/drawing/2014/main" id="{0C40074F-AB12-462E-8009-3221A9A82A6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20807">
            <a:off x="2024725" y="4680955"/>
            <a:ext cx="1106208" cy="1007885"/>
          </a:xfrm>
          <a:prstGeom prst="rect">
            <a:avLst/>
          </a:prstGeom>
        </p:spPr>
      </p:pic>
    </p:spTree>
    <p:extLst>
      <p:ext uri="{BB962C8B-B14F-4D97-AF65-F5344CB8AC3E}">
        <p14:creationId xmlns:p14="http://schemas.microsoft.com/office/powerpoint/2010/main" val="371026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14">
            <a:extLst>
              <a:ext uri="{FF2B5EF4-FFF2-40B4-BE49-F238E27FC236}">
                <a16:creationId xmlns:a16="http://schemas.microsoft.com/office/drawing/2014/main" id="{8A12030A-E513-41B5-A81C-AC02702EE9B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What is representation?</a:t>
            </a:r>
          </a:p>
        </p:txBody>
      </p:sp>
      <p:sp>
        <p:nvSpPr>
          <p:cNvPr id="6" name="Pentagon 20">
            <a:extLst>
              <a:ext uri="{FF2B5EF4-FFF2-40B4-BE49-F238E27FC236}">
                <a16:creationId xmlns:a16="http://schemas.microsoft.com/office/drawing/2014/main" id="{A9FA4E1E-AF7A-4A92-B459-45DCAA64F91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8" name="Graphic 7" descr="Thought bubble">
            <a:extLst>
              <a:ext uri="{FF2B5EF4-FFF2-40B4-BE49-F238E27FC236}">
                <a16:creationId xmlns:a16="http://schemas.microsoft.com/office/drawing/2014/main" id="{DD915F65-6E22-4B3C-B060-7CD699EE9E5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796" y="181055"/>
            <a:ext cx="597300" cy="597300"/>
          </a:xfrm>
          <a:prstGeom prst="rect">
            <a:avLst/>
          </a:prstGeom>
        </p:spPr>
      </p:pic>
      <p:sp>
        <p:nvSpPr>
          <p:cNvPr id="9" name="Rectangle 8">
            <a:extLst>
              <a:ext uri="{FF2B5EF4-FFF2-40B4-BE49-F238E27FC236}">
                <a16:creationId xmlns:a16="http://schemas.microsoft.com/office/drawing/2014/main" id="{48731E42-4CB9-429E-AB6A-0036A95BAAD9}"/>
              </a:ext>
            </a:extLst>
          </p:cNvPr>
          <p:cNvSpPr/>
          <p:nvPr/>
        </p:nvSpPr>
        <p:spPr>
          <a:xfrm>
            <a:off x="-2729" y="1008145"/>
            <a:ext cx="9146729" cy="827091"/>
          </a:xfrm>
          <a:prstGeom prst="rect">
            <a:avLst/>
          </a:prstGeom>
          <a:solidFill>
            <a:srgbClr val="FFFFCC">
              <a:alpha val="69804"/>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800" b="1" dirty="0">
                <a:solidFill>
                  <a:schemeClr val="tx1"/>
                </a:solidFill>
                <a:latin typeface="Century Gothic"/>
                <a:ea typeface="Lato" panose="020F0502020204030203" pitchFamily="34" charset="0"/>
                <a:cs typeface="Century Gothic"/>
              </a:rPr>
              <a:t>Representation </a:t>
            </a:r>
            <a:r>
              <a:rPr lang="en-GB" sz="1800" dirty="0">
                <a:solidFill>
                  <a:schemeClr val="tx1"/>
                </a:solidFill>
                <a:latin typeface="Century Gothic"/>
                <a:ea typeface="Lato" panose="020F0502020204030203" pitchFamily="34" charset="0"/>
                <a:cs typeface="Century Gothic"/>
              </a:rPr>
              <a:t>means that </a:t>
            </a:r>
            <a:r>
              <a:rPr lang="en-GB" sz="1800" b="1" dirty="0">
                <a:solidFill>
                  <a:schemeClr val="tx1"/>
                </a:solidFill>
                <a:latin typeface="Century Gothic"/>
                <a:ea typeface="Lato" panose="020F0502020204030203" pitchFamily="34" charset="0"/>
                <a:cs typeface="Century Gothic"/>
              </a:rPr>
              <a:t>we see all different types of people</a:t>
            </a:r>
            <a:r>
              <a:rPr lang="en-GB" sz="1800" dirty="0">
                <a:solidFill>
                  <a:schemeClr val="tx1"/>
                </a:solidFill>
                <a:latin typeface="Century Gothic"/>
                <a:ea typeface="Lato" panose="020F0502020204030203" pitchFamily="34" charset="0"/>
                <a:cs typeface="Century Gothic"/>
              </a:rPr>
              <a:t> in what we read, listen to and learn about. This could be through: </a:t>
            </a:r>
          </a:p>
        </p:txBody>
      </p:sp>
      <p:sp>
        <p:nvSpPr>
          <p:cNvPr id="16" name="Rectangle: Rounded Corners 15">
            <a:extLst>
              <a:ext uri="{FF2B5EF4-FFF2-40B4-BE49-F238E27FC236}">
                <a16:creationId xmlns:a16="http://schemas.microsoft.com/office/drawing/2014/main" id="{1635D0E5-62A2-4152-96A2-50D2E5357A7A}"/>
              </a:ext>
            </a:extLst>
          </p:cNvPr>
          <p:cNvSpPr/>
          <p:nvPr/>
        </p:nvSpPr>
        <p:spPr>
          <a:xfrm>
            <a:off x="4100621" y="1976160"/>
            <a:ext cx="1679576" cy="827091"/>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The people you read about in books</a:t>
            </a:r>
          </a:p>
        </p:txBody>
      </p:sp>
      <p:sp>
        <p:nvSpPr>
          <p:cNvPr id="13" name="Rectangle: Rounded Corners 12">
            <a:extLst>
              <a:ext uri="{FF2B5EF4-FFF2-40B4-BE49-F238E27FC236}">
                <a16:creationId xmlns:a16="http://schemas.microsoft.com/office/drawing/2014/main" id="{5B9C2D56-E40E-458C-9B59-6A9B6CAA3E81}"/>
              </a:ext>
            </a:extLst>
          </p:cNvPr>
          <p:cNvSpPr/>
          <p:nvPr/>
        </p:nvSpPr>
        <p:spPr>
          <a:xfrm>
            <a:off x="1090933" y="1996480"/>
            <a:ext cx="1679576" cy="82709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The people you see on TV and in films</a:t>
            </a:r>
          </a:p>
        </p:txBody>
      </p:sp>
      <p:pic>
        <p:nvPicPr>
          <p:cNvPr id="14" name="Picture 13" descr="A picture containing drawing&#10;&#10;Description automatically generated">
            <a:extLst>
              <a:ext uri="{FF2B5EF4-FFF2-40B4-BE49-F238E27FC236}">
                <a16:creationId xmlns:a16="http://schemas.microsoft.com/office/drawing/2014/main" id="{51E8AE6E-78E3-4C51-AE2A-95BDECC1934D}"/>
              </a:ext>
            </a:extLst>
          </p:cNvPr>
          <p:cNvPicPr>
            <a:picLocks noChangeAspect="1"/>
          </p:cNvPicPr>
          <p:nvPr/>
        </p:nvPicPr>
        <p:blipFill>
          <a:blip r:embed="rId5"/>
          <a:stretch>
            <a:fillRect/>
          </a:stretch>
        </p:blipFill>
        <p:spPr>
          <a:xfrm>
            <a:off x="6222014" y="1899011"/>
            <a:ext cx="914400" cy="914400"/>
          </a:xfrm>
          <a:prstGeom prst="rect">
            <a:avLst/>
          </a:prstGeom>
        </p:spPr>
      </p:pic>
      <p:sp>
        <p:nvSpPr>
          <p:cNvPr id="17" name="Rectangle: Rounded Corners 16">
            <a:extLst>
              <a:ext uri="{FF2B5EF4-FFF2-40B4-BE49-F238E27FC236}">
                <a16:creationId xmlns:a16="http://schemas.microsoft.com/office/drawing/2014/main" id="{3CC2DB60-908C-442E-BEF7-BAABB015982D}"/>
              </a:ext>
            </a:extLst>
          </p:cNvPr>
          <p:cNvSpPr/>
          <p:nvPr/>
        </p:nvSpPr>
        <p:spPr>
          <a:xfrm>
            <a:off x="7260381" y="1976160"/>
            <a:ext cx="1679576" cy="82709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The characters you see in games</a:t>
            </a:r>
          </a:p>
        </p:txBody>
      </p:sp>
      <p:pic>
        <p:nvPicPr>
          <p:cNvPr id="18" name="Picture 17" descr="A picture containing drawing&#10;&#10;Description automatically generated">
            <a:extLst>
              <a:ext uri="{FF2B5EF4-FFF2-40B4-BE49-F238E27FC236}">
                <a16:creationId xmlns:a16="http://schemas.microsoft.com/office/drawing/2014/main" id="{27BB6E1D-E006-483D-8AD7-CA4B0926788A}"/>
              </a:ext>
            </a:extLst>
          </p:cNvPr>
          <p:cNvPicPr>
            <a:picLocks noChangeAspect="1"/>
          </p:cNvPicPr>
          <p:nvPr/>
        </p:nvPicPr>
        <p:blipFill>
          <a:blip r:embed="rId6"/>
          <a:stretch>
            <a:fillRect/>
          </a:stretch>
        </p:blipFill>
        <p:spPr>
          <a:xfrm>
            <a:off x="3166325" y="1899011"/>
            <a:ext cx="914400" cy="914400"/>
          </a:xfrm>
          <a:prstGeom prst="rect">
            <a:avLst/>
          </a:prstGeom>
        </p:spPr>
      </p:pic>
      <p:pic>
        <p:nvPicPr>
          <p:cNvPr id="15" name="Picture 14" descr="A picture containing mirror&#10;&#10;Description automatically generated">
            <a:extLst>
              <a:ext uri="{FF2B5EF4-FFF2-40B4-BE49-F238E27FC236}">
                <a16:creationId xmlns:a16="http://schemas.microsoft.com/office/drawing/2014/main" id="{21F8A01B-F573-4DC8-8CA9-A5EA1BCD472C}"/>
              </a:ext>
            </a:extLst>
          </p:cNvPr>
          <p:cNvPicPr>
            <a:picLocks noChangeAspect="1"/>
          </p:cNvPicPr>
          <p:nvPr/>
        </p:nvPicPr>
        <p:blipFill>
          <a:blip r:embed="rId7"/>
          <a:stretch>
            <a:fillRect/>
          </a:stretch>
        </p:blipFill>
        <p:spPr>
          <a:xfrm>
            <a:off x="110636" y="1899011"/>
            <a:ext cx="914400" cy="914400"/>
          </a:xfrm>
          <a:prstGeom prst="rect">
            <a:avLst/>
          </a:prstGeom>
        </p:spPr>
      </p:pic>
      <p:pic>
        <p:nvPicPr>
          <p:cNvPr id="19" name="Picture 18" descr="A picture containing drawing&#10;&#10;Description automatically generated">
            <a:extLst>
              <a:ext uri="{FF2B5EF4-FFF2-40B4-BE49-F238E27FC236}">
                <a16:creationId xmlns:a16="http://schemas.microsoft.com/office/drawing/2014/main" id="{5E54EB4C-0CCE-407D-98BA-B17462464749}"/>
              </a:ext>
            </a:extLst>
          </p:cNvPr>
          <p:cNvPicPr>
            <a:picLocks noChangeAspect="1"/>
          </p:cNvPicPr>
          <p:nvPr/>
        </p:nvPicPr>
        <p:blipFill>
          <a:blip r:embed="rId8"/>
          <a:stretch>
            <a:fillRect/>
          </a:stretch>
        </p:blipFill>
        <p:spPr>
          <a:xfrm>
            <a:off x="1989894" y="3037731"/>
            <a:ext cx="914400" cy="914400"/>
          </a:xfrm>
          <a:prstGeom prst="rect">
            <a:avLst/>
          </a:prstGeom>
        </p:spPr>
      </p:pic>
      <p:sp>
        <p:nvSpPr>
          <p:cNvPr id="20" name="Rectangle: Rounded Corners 19">
            <a:extLst>
              <a:ext uri="{FF2B5EF4-FFF2-40B4-BE49-F238E27FC236}">
                <a16:creationId xmlns:a16="http://schemas.microsoft.com/office/drawing/2014/main" id="{DFE085AA-99E8-42F1-909C-1EBAA8BE7CFB}"/>
              </a:ext>
            </a:extLst>
          </p:cNvPr>
          <p:cNvSpPr/>
          <p:nvPr/>
        </p:nvSpPr>
        <p:spPr>
          <a:xfrm>
            <a:off x="169809" y="3135200"/>
            <a:ext cx="1679576" cy="827091"/>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In adverts and on leaflets</a:t>
            </a:r>
          </a:p>
        </p:txBody>
      </p:sp>
      <p:sp>
        <p:nvSpPr>
          <p:cNvPr id="21" name="Rectangle: Rounded Corners 20">
            <a:extLst>
              <a:ext uri="{FF2B5EF4-FFF2-40B4-BE49-F238E27FC236}">
                <a16:creationId xmlns:a16="http://schemas.microsoft.com/office/drawing/2014/main" id="{DFFA39C2-CDC9-4B07-A699-C42641363871}"/>
              </a:ext>
            </a:extLst>
          </p:cNvPr>
          <p:cNvSpPr/>
          <p:nvPr/>
        </p:nvSpPr>
        <p:spPr>
          <a:xfrm>
            <a:off x="3055722" y="3125040"/>
            <a:ext cx="1679576" cy="82709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The people you learn about in school</a:t>
            </a:r>
          </a:p>
        </p:txBody>
      </p:sp>
      <p:pic>
        <p:nvPicPr>
          <p:cNvPr id="22" name="Picture 21" descr="A picture containing drawing&#10;&#10;Description automatically generated">
            <a:extLst>
              <a:ext uri="{FF2B5EF4-FFF2-40B4-BE49-F238E27FC236}">
                <a16:creationId xmlns:a16="http://schemas.microsoft.com/office/drawing/2014/main" id="{0BF3DD5F-4D80-493A-A764-18B1CAA7F34E}"/>
              </a:ext>
            </a:extLst>
          </p:cNvPr>
          <p:cNvPicPr>
            <a:picLocks noChangeAspect="1"/>
          </p:cNvPicPr>
          <p:nvPr/>
        </p:nvPicPr>
        <p:blipFill>
          <a:blip r:embed="rId9"/>
          <a:stretch>
            <a:fillRect/>
          </a:stretch>
        </p:blipFill>
        <p:spPr>
          <a:xfrm>
            <a:off x="4924970" y="3035202"/>
            <a:ext cx="914400" cy="914400"/>
          </a:xfrm>
          <a:prstGeom prst="rect">
            <a:avLst/>
          </a:prstGeom>
        </p:spPr>
      </p:pic>
      <p:sp>
        <p:nvSpPr>
          <p:cNvPr id="23" name="Rectangle: Rounded Corners 22">
            <a:extLst>
              <a:ext uri="{FF2B5EF4-FFF2-40B4-BE49-F238E27FC236}">
                <a16:creationId xmlns:a16="http://schemas.microsoft.com/office/drawing/2014/main" id="{D68EF6D8-5F79-41CD-A1C8-E7BE44DCE10C}"/>
              </a:ext>
            </a:extLst>
          </p:cNvPr>
          <p:cNvSpPr/>
          <p:nvPr/>
        </p:nvSpPr>
        <p:spPr>
          <a:xfrm>
            <a:off x="6029042" y="3075842"/>
            <a:ext cx="1679576" cy="82709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People in powerful jobs, such as politics</a:t>
            </a:r>
          </a:p>
        </p:txBody>
      </p:sp>
      <p:pic>
        <p:nvPicPr>
          <p:cNvPr id="24" name="Picture 23" descr="A picture containing monitor, television, sitting, screen&#10;&#10;Description automatically generated">
            <a:extLst>
              <a:ext uri="{FF2B5EF4-FFF2-40B4-BE49-F238E27FC236}">
                <a16:creationId xmlns:a16="http://schemas.microsoft.com/office/drawing/2014/main" id="{3BEA3ABB-9B38-467C-AF4B-D0F61D8F8144}"/>
              </a:ext>
            </a:extLst>
          </p:cNvPr>
          <p:cNvPicPr>
            <a:picLocks noChangeAspect="1"/>
          </p:cNvPicPr>
          <p:nvPr/>
        </p:nvPicPr>
        <p:blipFill>
          <a:blip r:embed="rId10"/>
          <a:stretch>
            <a:fillRect/>
          </a:stretch>
        </p:blipFill>
        <p:spPr>
          <a:xfrm>
            <a:off x="7898290" y="3061867"/>
            <a:ext cx="914400" cy="914400"/>
          </a:xfrm>
          <a:prstGeom prst="rect">
            <a:avLst/>
          </a:prstGeom>
        </p:spPr>
      </p:pic>
      <p:sp>
        <p:nvSpPr>
          <p:cNvPr id="25" name="Rectangle: Rounded Corners 24">
            <a:extLst>
              <a:ext uri="{FF2B5EF4-FFF2-40B4-BE49-F238E27FC236}">
                <a16:creationId xmlns:a16="http://schemas.microsoft.com/office/drawing/2014/main" id="{946E7206-D8A8-4F4E-ADF3-CD7669AAC7BE}"/>
              </a:ext>
            </a:extLst>
          </p:cNvPr>
          <p:cNvSpPr/>
          <p:nvPr/>
        </p:nvSpPr>
        <p:spPr>
          <a:xfrm>
            <a:off x="140038" y="4082547"/>
            <a:ext cx="8716016" cy="90000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Pair task (2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On your own or with a partner, can you think of three characters in films, TV, books or games that you feel ‘represent’ you? It could be…</a:t>
            </a:r>
          </a:p>
        </p:txBody>
      </p:sp>
      <p:sp>
        <p:nvSpPr>
          <p:cNvPr id="26" name="Rectangle: Rounded Corners 25">
            <a:extLst>
              <a:ext uri="{FF2B5EF4-FFF2-40B4-BE49-F238E27FC236}">
                <a16:creationId xmlns:a16="http://schemas.microsoft.com/office/drawing/2014/main" id="{036D0FAE-C2E0-4E1D-A84B-F85C10F58B38}"/>
              </a:ext>
            </a:extLst>
          </p:cNvPr>
          <p:cNvSpPr/>
          <p:nvPr/>
        </p:nvSpPr>
        <p:spPr>
          <a:xfrm>
            <a:off x="966206" y="5179567"/>
            <a:ext cx="1781845" cy="63643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Someone who looks like you?</a:t>
            </a:r>
          </a:p>
        </p:txBody>
      </p:sp>
      <p:sp>
        <p:nvSpPr>
          <p:cNvPr id="30" name="Rectangle: Rounded Corners 29">
            <a:extLst>
              <a:ext uri="{FF2B5EF4-FFF2-40B4-BE49-F238E27FC236}">
                <a16:creationId xmlns:a16="http://schemas.microsoft.com/office/drawing/2014/main" id="{88855B76-4814-44F4-BBB0-AEDE80DF75DB}"/>
              </a:ext>
            </a:extLst>
          </p:cNvPr>
          <p:cNvSpPr/>
          <p:nvPr/>
        </p:nvSpPr>
        <p:spPr>
          <a:xfrm>
            <a:off x="3712363" y="5179567"/>
            <a:ext cx="1781845" cy="636436"/>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Someone who acts like you?</a:t>
            </a:r>
          </a:p>
        </p:txBody>
      </p:sp>
      <p:sp>
        <p:nvSpPr>
          <p:cNvPr id="32" name="Rectangle: Rounded Corners 31">
            <a:extLst>
              <a:ext uri="{FF2B5EF4-FFF2-40B4-BE49-F238E27FC236}">
                <a16:creationId xmlns:a16="http://schemas.microsoft.com/office/drawing/2014/main" id="{0D8D309B-44BF-4334-9D85-DF6E0CA9BD7B}"/>
              </a:ext>
            </a:extLst>
          </p:cNvPr>
          <p:cNvSpPr/>
          <p:nvPr/>
        </p:nvSpPr>
        <p:spPr>
          <a:xfrm>
            <a:off x="6458518" y="5179567"/>
            <a:ext cx="2397536" cy="63643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Someone who has a similar story to you?</a:t>
            </a:r>
          </a:p>
        </p:txBody>
      </p:sp>
      <p:pic>
        <p:nvPicPr>
          <p:cNvPr id="33" name="Graphic 32" descr="Popcorn">
            <a:extLst>
              <a:ext uri="{FF2B5EF4-FFF2-40B4-BE49-F238E27FC236}">
                <a16:creationId xmlns:a16="http://schemas.microsoft.com/office/drawing/2014/main" id="{362E445F-B51D-4D98-9F29-EEA2CD6D84E4}"/>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124050" y="5137785"/>
            <a:ext cx="720000" cy="720000"/>
          </a:xfrm>
          <a:prstGeom prst="rect">
            <a:avLst/>
          </a:prstGeom>
        </p:spPr>
      </p:pic>
      <p:pic>
        <p:nvPicPr>
          <p:cNvPr id="34" name="Graphic 33" descr="Books">
            <a:extLst>
              <a:ext uri="{FF2B5EF4-FFF2-40B4-BE49-F238E27FC236}">
                <a16:creationId xmlns:a16="http://schemas.microsoft.com/office/drawing/2014/main" id="{FE59320E-A099-4F7D-976E-9B9DA1769FA2}"/>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5616364" y="5137785"/>
            <a:ext cx="720000" cy="720000"/>
          </a:xfrm>
          <a:prstGeom prst="rect">
            <a:avLst/>
          </a:prstGeom>
        </p:spPr>
      </p:pic>
      <p:pic>
        <p:nvPicPr>
          <p:cNvPr id="35" name="Graphic 34" descr="Game controller">
            <a:extLst>
              <a:ext uri="{FF2B5EF4-FFF2-40B4-BE49-F238E27FC236}">
                <a16:creationId xmlns:a16="http://schemas.microsoft.com/office/drawing/2014/main" id="{09F4BBB4-75B8-4EF0-9D81-76F97155EEC6}"/>
              </a:ext>
            </a:extLst>
          </p:cNvPr>
          <p:cNvPicPr>
            <a:picLocks noChangeAspect="1"/>
          </p:cNvPicPr>
          <p:nvPr/>
        </p:nvPicPr>
        <p:blipFill>
          <a:blip r:embed="rId15">
            <a:extLst>
              <a:ext uri="{96DAC541-7B7A-43D3-8B79-37D633B846F1}">
                <asvg:svgBlip xmlns:asvg="http://schemas.microsoft.com/office/drawing/2016/SVG/main" xmlns="" r:embed="rId16"/>
              </a:ext>
            </a:extLst>
          </a:blip>
          <a:stretch>
            <a:fillRect/>
          </a:stretch>
        </p:blipFill>
        <p:spPr>
          <a:xfrm>
            <a:off x="2870207" y="5137785"/>
            <a:ext cx="720000" cy="720000"/>
          </a:xfrm>
          <a:prstGeom prst="rect">
            <a:avLst/>
          </a:prstGeom>
        </p:spPr>
      </p:pic>
      <p:sp>
        <p:nvSpPr>
          <p:cNvPr id="36" name="Rectangle: Rounded Corners 35">
            <a:extLst>
              <a:ext uri="{FF2B5EF4-FFF2-40B4-BE49-F238E27FC236}">
                <a16:creationId xmlns:a16="http://schemas.microsoft.com/office/drawing/2014/main" id="{4D08D6E2-FA09-43BD-81DF-692F4792B78E}"/>
              </a:ext>
            </a:extLst>
          </p:cNvPr>
          <p:cNvSpPr/>
          <p:nvPr/>
        </p:nvSpPr>
        <p:spPr>
          <a:xfrm>
            <a:off x="231735" y="5976814"/>
            <a:ext cx="8624319" cy="660489"/>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Reflection (2-3 mins)</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How easy or hard was it for you to think of these examples? </a:t>
            </a: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Why do you think that 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53560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par>
                                <p:cTn id="48" presetID="10" presetClass="entr" presetSubtype="0"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fade">
                                      <p:cBhvr>
                                        <p:cTn id="55" dur="500"/>
                                        <p:tgtEl>
                                          <p:spTgt spid="25"/>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10" presetClass="entr" presetSubtype="0" fill="hold" nodeType="with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par>
                                <p:cTn id="70" presetID="10" presetClass="entr" presetSubtype="0" fill="hold"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fade">
                                      <p:cBhvr>
                                        <p:cTn id="72" dur="500"/>
                                        <p:tgtEl>
                                          <p:spTgt spid="34"/>
                                        </p:tgtEl>
                                      </p:cBhvr>
                                    </p:animEffect>
                                  </p:childTnLst>
                                </p:cTn>
                              </p:par>
                              <p:par>
                                <p:cTn id="73" presetID="10" presetClass="entr" presetSubtype="0" fill="hold" nodeType="withEffect">
                                  <p:stCondLst>
                                    <p:cond delay="0"/>
                                  </p:stCondLst>
                                  <p:childTnLst>
                                    <p:set>
                                      <p:cBhvr>
                                        <p:cTn id="74" dur="1" fill="hold">
                                          <p:stCondLst>
                                            <p:cond delay="0"/>
                                          </p:stCondLst>
                                        </p:cTn>
                                        <p:tgtEl>
                                          <p:spTgt spid="35"/>
                                        </p:tgtEl>
                                        <p:attrNameLst>
                                          <p:attrName>style.visibility</p:attrName>
                                        </p:attrNameLst>
                                      </p:cBhvr>
                                      <p:to>
                                        <p:strVal val="visible"/>
                                      </p:to>
                                    </p:set>
                                    <p:animEffect transition="in" filter="fade">
                                      <p:cBhvr>
                                        <p:cTn id="75" dur="500"/>
                                        <p:tgtEl>
                                          <p:spTgt spid="35"/>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fade">
                                      <p:cBhvr>
                                        <p:cTn id="8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3" grpId="0" animBg="1"/>
      <p:bldP spid="17" grpId="0" animBg="1"/>
      <p:bldP spid="20" grpId="0" animBg="1"/>
      <p:bldP spid="21" grpId="0" animBg="1"/>
      <p:bldP spid="23" grpId="0" animBg="1"/>
      <p:bldP spid="25" grpId="0" animBg="1"/>
      <p:bldP spid="26" grpId="0" animBg="1"/>
      <p:bldP spid="30" grpId="0" animBg="1"/>
      <p:bldP spid="32" grpId="0" animBg="1"/>
      <p:bldP spid="3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ow to Talk to Kids About Racism - 30 Best Children's Books That Celebrate  Diversity">
            <a:extLst>
              <a:ext uri="{FF2B5EF4-FFF2-40B4-BE49-F238E27FC236}">
                <a16:creationId xmlns:a16="http://schemas.microsoft.com/office/drawing/2014/main" id="{6D74B232-1CE3-4A10-8284-7D7678AA8C7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0830" b="17544"/>
          <a:stretch/>
        </p:blipFill>
        <p:spPr bwMode="auto">
          <a:xfrm>
            <a:off x="228633" y="4850038"/>
            <a:ext cx="1444258" cy="86083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op Boy: Summerhouse | Netflix">
            <a:extLst>
              <a:ext uri="{FF2B5EF4-FFF2-40B4-BE49-F238E27FC236}">
                <a16:creationId xmlns:a16="http://schemas.microsoft.com/office/drawing/2014/main" id="{D4A3496D-704C-420B-9A98-5BCC7DF628D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5796" r="6352"/>
          <a:stretch/>
        </p:blipFill>
        <p:spPr bwMode="auto">
          <a:xfrm>
            <a:off x="7499071" y="3650862"/>
            <a:ext cx="1444919" cy="1044000"/>
          </a:xfrm>
          <a:prstGeom prst="rect">
            <a:avLst/>
          </a:prstGeom>
          <a:noFill/>
          <a:extLst>
            <a:ext uri="{909E8E84-426E-40DD-AFC4-6F175D3DCCD1}">
              <a14:hiddenFill xmlns:a14="http://schemas.microsoft.com/office/drawing/2010/main">
                <a:solidFill>
                  <a:srgbClr val="FFFFFF"/>
                </a:solidFill>
              </a14:hiddenFill>
            </a:ext>
          </a:extLst>
        </p:spPr>
      </p:pic>
      <p:sp>
        <p:nvSpPr>
          <p:cNvPr id="35" name="Shape 114">
            <a:extLst>
              <a:ext uri="{FF2B5EF4-FFF2-40B4-BE49-F238E27FC236}">
                <a16:creationId xmlns:a16="http://schemas.microsoft.com/office/drawing/2014/main" id="{2E9C03DA-FB3B-4CE9-AA9D-919B09E0712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What is representation?</a:t>
            </a:r>
          </a:p>
        </p:txBody>
      </p:sp>
      <p:sp>
        <p:nvSpPr>
          <p:cNvPr id="38" name="Pentagon 20">
            <a:extLst>
              <a:ext uri="{FF2B5EF4-FFF2-40B4-BE49-F238E27FC236}">
                <a16:creationId xmlns:a16="http://schemas.microsoft.com/office/drawing/2014/main" id="{58F66DA3-E717-4ACD-A84D-32463BDA024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40" name="Graphic 39" descr="Thought bubble">
            <a:extLst>
              <a:ext uri="{FF2B5EF4-FFF2-40B4-BE49-F238E27FC236}">
                <a16:creationId xmlns:a16="http://schemas.microsoft.com/office/drawing/2014/main" id="{0E385002-D712-4A1E-BA25-2C2A85F518C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6796" y="181055"/>
            <a:ext cx="597300" cy="597300"/>
          </a:xfrm>
          <a:prstGeom prst="rect">
            <a:avLst/>
          </a:prstGeom>
        </p:spPr>
      </p:pic>
      <p:sp>
        <p:nvSpPr>
          <p:cNvPr id="2" name="Rectangle: Rounded Corners 1">
            <a:extLst>
              <a:ext uri="{FF2B5EF4-FFF2-40B4-BE49-F238E27FC236}">
                <a16:creationId xmlns:a16="http://schemas.microsoft.com/office/drawing/2014/main" id="{78FC4CFE-BE72-4866-9AB2-FA6A651A9C66}"/>
              </a:ext>
            </a:extLst>
          </p:cNvPr>
          <p:cNvSpPr/>
          <p:nvPr/>
        </p:nvSpPr>
        <p:spPr>
          <a:xfrm>
            <a:off x="227975" y="1081533"/>
            <a:ext cx="8716016" cy="113766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Pair task (2-3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Now that you have thought about where you are represented, discuss with your class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why </a:t>
            </a: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you think it is important to be represented, and how you might feel if you were not represented. If you get stuck, click to hear some other children’s opinions.</a:t>
            </a:r>
          </a:p>
        </p:txBody>
      </p:sp>
      <p:sp>
        <p:nvSpPr>
          <p:cNvPr id="5" name="Speech Bubble: Rectangle with Corners Rounded 4">
            <a:extLst>
              <a:ext uri="{FF2B5EF4-FFF2-40B4-BE49-F238E27FC236}">
                <a16:creationId xmlns:a16="http://schemas.microsoft.com/office/drawing/2014/main" id="{5CC22BB1-FE44-450E-8F25-F6EB4C0CF38C}"/>
              </a:ext>
            </a:extLst>
          </p:cNvPr>
          <p:cNvSpPr/>
          <p:nvPr/>
        </p:nvSpPr>
        <p:spPr>
          <a:xfrm>
            <a:off x="227973" y="4155662"/>
            <a:ext cx="7153200" cy="597600"/>
          </a:xfrm>
          <a:prstGeom prst="wedgeRoundRectCallout">
            <a:avLst>
              <a:gd name="adj1" fmla="val 53332"/>
              <a:gd name="adj2" fmla="val -52500"/>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Lots of times </a:t>
            </a:r>
            <a:r>
              <a:rPr lang="en-GB" sz="1600" b="1" dirty="0">
                <a:solidFill>
                  <a:schemeClr val="tx1"/>
                </a:solidFill>
                <a:latin typeface="Century Gothic"/>
                <a:ea typeface="Lato" panose="020F0502020204030203" pitchFamily="34" charset="0"/>
                <a:cs typeface="Century Gothic"/>
              </a:rPr>
              <a:t>on TV programmes I see Black people in gangs </a:t>
            </a:r>
            <a:r>
              <a:rPr lang="en-GB" sz="1600" dirty="0">
                <a:solidFill>
                  <a:schemeClr val="tx1"/>
                </a:solidFill>
                <a:latin typeface="Century Gothic"/>
                <a:ea typeface="Lato" panose="020F0502020204030203" pitchFamily="34" charset="0"/>
                <a:cs typeface="Century Gothic"/>
              </a:rPr>
              <a:t>or getting into trouble, and </a:t>
            </a:r>
            <a:r>
              <a:rPr lang="en-GB" sz="1600" b="1" dirty="0">
                <a:solidFill>
                  <a:schemeClr val="tx1"/>
                </a:solidFill>
                <a:latin typeface="Century Gothic"/>
                <a:ea typeface="Lato" panose="020F0502020204030203" pitchFamily="34" charset="0"/>
                <a:cs typeface="Century Gothic"/>
              </a:rPr>
              <a:t>I worry that this will happen to me </a:t>
            </a:r>
            <a:r>
              <a:rPr lang="en-GB" sz="1600" dirty="0">
                <a:solidFill>
                  <a:schemeClr val="tx1"/>
                </a:solidFill>
                <a:latin typeface="Century Gothic"/>
                <a:ea typeface="Lato" panose="020F0502020204030203" pitchFamily="34" charset="0"/>
                <a:cs typeface="Century Gothic"/>
              </a:rPr>
              <a:t>too.</a:t>
            </a:r>
          </a:p>
        </p:txBody>
      </p:sp>
      <p:sp>
        <p:nvSpPr>
          <p:cNvPr id="6" name="Speech Bubble: Rectangle with Corners Rounded 5">
            <a:extLst>
              <a:ext uri="{FF2B5EF4-FFF2-40B4-BE49-F238E27FC236}">
                <a16:creationId xmlns:a16="http://schemas.microsoft.com/office/drawing/2014/main" id="{D797D9A1-6F21-4927-A86B-2275F30853BC}"/>
              </a:ext>
            </a:extLst>
          </p:cNvPr>
          <p:cNvSpPr/>
          <p:nvPr/>
        </p:nvSpPr>
        <p:spPr>
          <a:xfrm>
            <a:off x="1981201" y="4961938"/>
            <a:ext cx="6962790" cy="637039"/>
          </a:xfrm>
          <a:prstGeom prst="wedgeRoundRectCallout">
            <a:avLst>
              <a:gd name="adj1" fmla="val -53641"/>
              <a:gd name="adj2" fmla="val -22997"/>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 kind of </a:t>
            </a:r>
            <a:r>
              <a:rPr lang="en-GB" sz="1600" b="1" dirty="0">
                <a:solidFill>
                  <a:schemeClr val="tx1"/>
                </a:solidFill>
                <a:latin typeface="Century Gothic"/>
                <a:ea typeface="Lato" panose="020F0502020204030203" pitchFamily="34" charset="0"/>
                <a:cs typeface="Century Gothic"/>
              </a:rPr>
              <a:t>wish books didn’t have pictures </a:t>
            </a:r>
            <a:r>
              <a:rPr lang="en-GB" sz="1600" dirty="0">
                <a:solidFill>
                  <a:schemeClr val="tx1"/>
                </a:solidFill>
                <a:latin typeface="Century Gothic"/>
                <a:ea typeface="Lato" panose="020F0502020204030203" pitchFamily="34" charset="0"/>
                <a:cs typeface="Century Gothic"/>
              </a:rPr>
              <a:t>in them, because </a:t>
            </a:r>
            <a:r>
              <a:rPr lang="en-GB" sz="1600" b="1" dirty="0">
                <a:solidFill>
                  <a:schemeClr val="tx1"/>
                </a:solidFill>
                <a:latin typeface="Century Gothic"/>
                <a:ea typeface="Lato" panose="020F0502020204030203" pitchFamily="34" charset="0"/>
                <a:cs typeface="Century Gothic"/>
              </a:rPr>
              <a:t>I like to think all of the characters look like me </a:t>
            </a:r>
            <a:r>
              <a:rPr lang="en-GB" sz="1600" dirty="0">
                <a:solidFill>
                  <a:schemeClr val="tx1"/>
                </a:solidFill>
                <a:latin typeface="Century Gothic"/>
                <a:ea typeface="Lato" panose="020F0502020204030203" pitchFamily="34" charset="0"/>
                <a:cs typeface="Century Gothic"/>
              </a:rPr>
              <a:t>but usually they don’t.</a:t>
            </a:r>
          </a:p>
        </p:txBody>
      </p:sp>
      <p:pic>
        <p:nvPicPr>
          <p:cNvPr id="7" name="Picture 2" descr="Why Tiana Is the Best Disney Princess">
            <a:extLst>
              <a:ext uri="{FF2B5EF4-FFF2-40B4-BE49-F238E27FC236}">
                <a16:creationId xmlns:a16="http://schemas.microsoft.com/office/drawing/2014/main" id="{2905D6E5-2453-4BC9-9BC8-9303F3C22A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303" y="3063298"/>
            <a:ext cx="1444919" cy="10443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Obama's lame-duck stunt on Israel - The Boston Globe">
            <a:extLst>
              <a:ext uri="{FF2B5EF4-FFF2-40B4-BE49-F238E27FC236}">
                <a16:creationId xmlns:a16="http://schemas.microsoft.com/office/drawing/2014/main" id="{D9AC975E-A68B-4C17-98A0-01263F230EB4}"/>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7759"/>
          <a:stretch/>
        </p:blipFill>
        <p:spPr bwMode="auto">
          <a:xfrm>
            <a:off x="7499071" y="2394803"/>
            <a:ext cx="1444920" cy="1044304"/>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Rectangle with Corners Rounded 3">
            <a:extLst>
              <a:ext uri="{FF2B5EF4-FFF2-40B4-BE49-F238E27FC236}">
                <a16:creationId xmlns:a16="http://schemas.microsoft.com/office/drawing/2014/main" id="{7E327183-FF56-4E18-9FDD-9EAAC3C0CFFE}"/>
              </a:ext>
            </a:extLst>
          </p:cNvPr>
          <p:cNvSpPr/>
          <p:nvPr/>
        </p:nvSpPr>
        <p:spPr>
          <a:xfrm>
            <a:off x="1821777" y="3172367"/>
            <a:ext cx="5590382" cy="688873"/>
          </a:xfrm>
          <a:prstGeom prst="wedgeRoundRectCallout">
            <a:avLst>
              <a:gd name="adj1" fmla="val -56440"/>
              <a:gd name="adj2" fmla="val -3240"/>
              <a:gd name="adj3" fmla="val 16667"/>
            </a:avLst>
          </a:prstGeom>
          <a:solidFill>
            <a:schemeClr val="accent3"/>
          </a:solidFill>
          <a:ln w="28575">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 can remember seeing the Disney film The Princess and the Frog -</a:t>
            </a:r>
            <a:r>
              <a:rPr lang="en-GB" sz="1600" b="1" dirty="0">
                <a:solidFill>
                  <a:schemeClr val="tx1"/>
                </a:solidFill>
                <a:latin typeface="Century Gothic"/>
                <a:ea typeface="Lato" panose="020F0502020204030203" pitchFamily="34" charset="0"/>
                <a:cs typeface="Century Gothic"/>
              </a:rPr>
              <a:t> I’d never seen a Black princess before.</a:t>
            </a:r>
          </a:p>
        </p:txBody>
      </p:sp>
      <p:sp>
        <p:nvSpPr>
          <p:cNvPr id="3" name="Speech Bubble: Rectangle with Corners Rounded 2">
            <a:extLst>
              <a:ext uri="{FF2B5EF4-FFF2-40B4-BE49-F238E27FC236}">
                <a16:creationId xmlns:a16="http://schemas.microsoft.com/office/drawing/2014/main" id="{6B81DA56-32F7-4830-A965-9ACD8B52EC1C}"/>
              </a:ext>
            </a:extLst>
          </p:cNvPr>
          <p:cNvSpPr/>
          <p:nvPr/>
        </p:nvSpPr>
        <p:spPr>
          <a:xfrm>
            <a:off x="227973" y="2399161"/>
            <a:ext cx="7153200" cy="597600"/>
          </a:xfrm>
          <a:prstGeom prst="wedgeRoundRectCallout">
            <a:avLst>
              <a:gd name="adj1" fmla="val 56454"/>
              <a:gd name="adj2" fmla="val -3802"/>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Seeing Barack Obama as the first Black </a:t>
            </a:r>
            <a:r>
              <a:rPr lang="en-GB" sz="1600" b="1" dirty="0">
                <a:solidFill>
                  <a:schemeClr val="tx1"/>
                </a:solidFill>
                <a:latin typeface="Century Gothic"/>
                <a:ea typeface="Lato" panose="020F0502020204030203" pitchFamily="34" charset="0"/>
                <a:cs typeface="Century Gothic"/>
              </a:rPr>
              <a:t>President made me want to become a world leader </a:t>
            </a:r>
            <a:r>
              <a:rPr lang="en-GB" sz="1600" dirty="0">
                <a:solidFill>
                  <a:schemeClr val="tx1"/>
                </a:solidFill>
                <a:latin typeface="Century Gothic"/>
                <a:ea typeface="Lato" panose="020F0502020204030203" pitchFamily="34" charset="0"/>
                <a:cs typeface="Century Gothic"/>
              </a:rPr>
              <a:t>too!</a:t>
            </a:r>
          </a:p>
        </p:txBody>
      </p:sp>
      <p:sp>
        <p:nvSpPr>
          <p:cNvPr id="30" name="Rectangle: Rounded Corners 29">
            <a:extLst>
              <a:ext uri="{FF2B5EF4-FFF2-40B4-BE49-F238E27FC236}">
                <a16:creationId xmlns:a16="http://schemas.microsoft.com/office/drawing/2014/main" id="{831D44B4-1E93-4C4A-950C-32F4D3320574}"/>
              </a:ext>
            </a:extLst>
          </p:cNvPr>
          <p:cNvSpPr/>
          <p:nvPr/>
        </p:nvSpPr>
        <p:spPr>
          <a:xfrm>
            <a:off x="227973" y="5776466"/>
            <a:ext cx="8628081" cy="860837"/>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Challenge (3-5 mins)</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These examples focus on Black representation. Can you think of any other groups who might not be equally represented in the media?</a:t>
            </a:r>
          </a:p>
        </p:txBody>
      </p:sp>
    </p:spTree>
    <p:extLst>
      <p:ext uri="{BB962C8B-B14F-4D97-AF65-F5344CB8AC3E}">
        <p14:creationId xmlns:p14="http://schemas.microsoft.com/office/powerpoint/2010/main" val="277863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028"/>
                                        </p:tgtEl>
                                        <p:attrNameLst>
                                          <p:attrName>style.visibility</p:attrName>
                                        </p:attrNameLst>
                                      </p:cBhvr>
                                      <p:to>
                                        <p:strVal val="visible"/>
                                      </p:to>
                                    </p:set>
                                    <p:animEffect transition="in" filter="fade">
                                      <p:cBhvr>
                                        <p:cTn id="10" dur="500"/>
                                        <p:tgtEl>
                                          <p:spTgt spid="102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nodeType="withEffect">
                                  <p:stCondLst>
                                    <p:cond delay="0"/>
                                  </p:stCondLst>
                                  <p:childTnLst>
                                    <p:set>
                                      <p:cBhvr>
                                        <p:cTn id="25" dur="1" fill="hold">
                                          <p:stCondLst>
                                            <p:cond delay="0"/>
                                          </p:stCondLst>
                                        </p:cTn>
                                        <p:tgtEl>
                                          <p:spTgt spid="1030"/>
                                        </p:tgtEl>
                                        <p:attrNameLst>
                                          <p:attrName>style.visibility</p:attrName>
                                        </p:attrNameLst>
                                      </p:cBhvr>
                                      <p:to>
                                        <p:strVal val="visible"/>
                                      </p:to>
                                    </p:set>
                                    <p:animEffect transition="in" filter="fade">
                                      <p:cBhvr>
                                        <p:cTn id="26" dur="500"/>
                                        <p:tgtEl>
                                          <p:spTgt spid="103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032"/>
                                        </p:tgtEl>
                                        <p:attrNameLst>
                                          <p:attrName>style.visibility</p:attrName>
                                        </p:attrNameLst>
                                      </p:cBhvr>
                                      <p:to>
                                        <p:strVal val="visible"/>
                                      </p:to>
                                    </p:set>
                                    <p:animEffect transition="in" filter="fade">
                                      <p:cBhvr>
                                        <p:cTn id="31" dur="500"/>
                                        <p:tgtEl>
                                          <p:spTgt spid="103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4" grpId="0" animBg="1"/>
      <p:bldP spid="3" grpId="0" animBg="1"/>
      <p:bldP spid="3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p:spPr>
        <p:txBody>
          <a:bodyPr/>
          <a:lstStyle/>
          <a:p>
            <a:r>
              <a:rPr lang="en-GB" dirty="0"/>
              <a:t>Could we do better?</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p:spPr>
        <p:txBody>
          <a:bodyPr/>
          <a:lstStyle/>
          <a:p>
            <a:r>
              <a:rPr lang="en-GB" dirty="0"/>
              <a:t>Is it representative?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Who are you?</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What is representation?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a:solidFill>
            <a:schemeClr val="accent5"/>
          </a:solidFill>
        </p:spPr>
        <p:txBody>
          <a:bodyPr anchor="ctr"/>
          <a:lstStyle/>
          <a:p>
            <a:r>
              <a:rPr lang="en-GB" dirty="0"/>
              <a:t>What is the curriculum?</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9" name="Picture 8">
            <a:extLst>
              <a:ext uri="{FF2B5EF4-FFF2-40B4-BE49-F238E27FC236}">
                <a16:creationId xmlns:a16="http://schemas.microsoft.com/office/drawing/2014/main" id="{29CCA429-7678-4F49-8894-71CA03992A7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483750">
            <a:off x="4103009" y="1346423"/>
            <a:ext cx="1097228" cy="1092436"/>
          </a:xfrm>
          <a:prstGeom prst="ellipse">
            <a:avLst/>
          </a:prstGeom>
        </p:spPr>
      </p:pic>
      <p:pic>
        <p:nvPicPr>
          <p:cNvPr id="12" name="Picture 11" descr="A picture containing shape&#10;&#10;Description automatically generated">
            <a:extLst>
              <a:ext uri="{FF2B5EF4-FFF2-40B4-BE49-F238E27FC236}">
                <a16:creationId xmlns:a16="http://schemas.microsoft.com/office/drawing/2014/main" id="{F7E9584A-99F2-41EB-B40E-CF3E8178984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156592" y="2189785"/>
            <a:ext cx="1097025" cy="711391"/>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B24C8CD9-25F4-40E7-95BE-28718933D8EE}"/>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49099" y="3225192"/>
            <a:ext cx="1729393" cy="583399"/>
          </a:xfrm>
          <a:prstGeom prst="rect">
            <a:avLst/>
          </a:prstGeom>
        </p:spPr>
      </p:pic>
      <p:pic>
        <p:nvPicPr>
          <p:cNvPr id="37" name="Picture 36" descr="A picture containing diagram&#10;&#10;Description automatically generated">
            <a:extLst>
              <a:ext uri="{FF2B5EF4-FFF2-40B4-BE49-F238E27FC236}">
                <a16:creationId xmlns:a16="http://schemas.microsoft.com/office/drawing/2014/main" id="{9CD4A2F2-CA30-4956-835D-5949CA60AE57}"/>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832438" y="3133743"/>
            <a:ext cx="1063257" cy="794750"/>
          </a:xfrm>
          <a:prstGeom prst="rect">
            <a:avLst/>
          </a:prstGeom>
        </p:spPr>
      </p:pic>
      <p:pic>
        <p:nvPicPr>
          <p:cNvPr id="39" name="Picture 38" descr="Shape, icon&#10;&#10;Description automatically generated">
            <a:extLst>
              <a:ext uri="{FF2B5EF4-FFF2-40B4-BE49-F238E27FC236}">
                <a16:creationId xmlns:a16="http://schemas.microsoft.com/office/drawing/2014/main" id="{2AB85A99-D4CE-4BB9-A83A-707EBC45C7B7}"/>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5187490" y="5172994"/>
            <a:ext cx="621009" cy="709941"/>
          </a:xfrm>
          <a:prstGeom prst="rect">
            <a:avLst/>
          </a:prstGeom>
        </p:spPr>
      </p:pic>
      <p:pic>
        <p:nvPicPr>
          <p:cNvPr id="41" name="Picture 40" descr="Icon&#10;&#10;Description automatically generated">
            <a:extLst>
              <a:ext uri="{FF2B5EF4-FFF2-40B4-BE49-F238E27FC236}">
                <a16:creationId xmlns:a16="http://schemas.microsoft.com/office/drawing/2014/main" id="{0D5CFA32-A091-4595-8240-0496788817A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692998" y="1430693"/>
            <a:ext cx="585357" cy="1103777"/>
          </a:xfrm>
          <a:prstGeom prst="rect">
            <a:avLst/>
          </a:prstGeom>
        </p:spPr>
      </p:pic>
      <p:pic>
        <p:nvPicPr>
          <p:cNvPr id="43" name="Picture 42" descr="A picture containing toy&#10;&#10;Description automatically generated">
            <a:extLst>
              <a:ext uri="{FF2B5EF4-FFF2-40B4-BE49-F238E27FC236}">
                <a16:creationId xmlns:a16="http://schemas.microsoft.com/office/drawing/2014/main" id="{0C40074F-AB12-462E-8009-3221A9A82A6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20807">
            <a:off x="2024725" y="4680955"/>
            <a:ext cx="1106208" cy="1007885"/>
          </a:xfrm>
          <a:prstGeom prst="rect">
            <a:avLst/>
          </a:prstGeom>
        </p:spPr>
      </p:pic>
    </p:spTree>
    <p:extLst>
      <p:ext uri="{BB962C8B-B14F-4D97-AF65-F5344CB8AC3E}">
        <p14:creationId xmlns:p14="http://schemas.microsoft.com/office/powerpoint/2010/main" val="807474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7067F83-48F8-4619-A884-57E312D68B67}"/>
              </a:ext>
            </a:extLst>
          </p:cNvPr>
          <p:cNvSpPr>
            <a:spLocks noGrp="1"/>
          </p:cNvSpPr>
          <p:nvPr>
            <p:ph type="body" sz="quarter" idx="10"/>
          </p:nvPr>
        </p:nvSpPr>
        <p:spPr/>
        <p:txBody>
          <a:bodyPr/>
          <a:lstStyle/>
          <a:p>
            <a:r>
              <a:rPr lang="en-GB" dirty="0"/>
              <a:t>What is the National Curriculum?</a:t>
            </a:r>
          </a:p>
        </p:txBody>
      </p:sp>
      <p:sp>
        <p:nvSpPr>
          <p:cNvPr id="4" name="Rectangle: Rounded Corners 3">
            <a:extLst>
              <a:ext uri="{FF2B5EF4-FFF2-40B4-BE49-F238E27FC236}">
                <a16:creationId xmlns:a16="http://schemas.microsoft.com/office/drawing/2014/main" id="{55CE5C8A-AD02-4E08-96DA-94AD5EBAE65E}"/>
              </a:ext>
            </a:extLst>
          </p:cNvPr>
          <p:cNvSpPr/>
          <p:nvPr/>
        </p:nvSpPr>
        <p:spPr>
          <a:xfrm>
            <a:off x="285351" y="1135611"/>
            <a:ext cx="8573297" cy="95278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Discuss (1-3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Have you ever wondered who decides what you learn at school? Share your ideas before finding out!</a:t>
            </a:r>
          </a:p>
        </p:txBody>
      </p:sp>
      <p:sp>
        <p:nvSpPr>
          <p:cNvPr id="5" name="Rectangle: Rounded Corners 4">
            <a:extLst>
              <a:ext uri="{FF2B5EF4-FFF2-40B4-BE49-F238E27FC236}">
                <a16:creationId xmlns:a16="http://schemas.microsoft.com/office/drawing/2014/main" id="{1873FF9F-2E16-4358-9EA8-EE5572D5B4B9}"/>
              </a:ext>
            </a:extLst>
          </p:cNvPr>
          <p:cNvSpPr/>
          <p:nvPr/>
        </p:nvSpPr>
        <p:spPr>
          <a:xfrm>
            <a:off x="285354" y="2282097"/>
            <a:ext cx="6583531" cy="61998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Everything that you learn at school comes from a book called </a:t>
            </a:r>
            <a:r>
              <a:rPr lang="en-GB" sz="1600" b="1" dirty="0">
                <a:solidFill>
                  <a:schemeClr val="tx1"/>
                </a:solidFill>
                <a:latin typeface="Century Gothic"/>
                <a:ea typeface="Lato" panose="020F0502020204030203" pitchFamily="34" charset="0"/>
                <a:cs typeface="Century Gothic"/>
              </a:rPr>
              <a:t>The National Curriculum.</a:t>
            </a:r>
          </a:p>
        </p:txBody>
      </p:sp>
      <p:sp>
        <p:nvSpPr>
          <p:cNvPr id="6" name="Rectangle: Rounded Corners 5">
            <a:extLst>
              <a:ext uri="{FF2B5EF4-FFF2-40B4-BE49-F238E27FC236}">
                <a16:creationId xmlns:a16="http://schemas.microsoft.com/office/drawing/2014/main" id="{AB559BDC-B09E-4F6D-BF7E-01C7165B9D7D}"/>
              </a:ext>
            </a:extLst>
          </p:cNvPr>
          <p:cNvSpPr/>
          <p:nvPr/>
        </p:nvSpPr>
        <p:spPr>
          <a:xfrm>
            <a:off x="4158343" y="4140021"/>
            <a:ext cx="4700305" cy="117506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It was updated by the Government in 2014, and has over </a:t>
            </a:r>
            <a:r>
              <a:rPr lang="en-GB" sz="1600" b="1" dirty="0">
                <a:solidFill>
                  <a:schemeClr val="tx1"/>
                </a:solidFill>
                <a:latin typeface="Century Gothic"/>
                <a:ea typeface="Lato" panose="020F0502020204030203" pitchFamily="34" charset="0"/>
                <a:cs typeface="Century Gothic"/>
              </a:rPr>
              <a:t>200 pages </a:t>
            </a:r>
            <a:r>
              <a:rPr lang="en-GB" sz="1600" dirty="0">
                <a:solidFill>
                  <a:schemeClr val="tx1"/>
                </a:solidFill>
                <a:latin typeface="Century Gothic"/>
                <a:ea typeface="Lato" panose="020F0502020204030203" pitchFamily="34" charset="0"/>
                <a:cs typeface="Century Gothic"/>
              </a:rPr>
              <a:t>of instructions for teachers, to </a:t>
            </a:r>
            <a:r>
              <a:rPr lang="en-GB" sz="1600" b="1" dirty="0">
                <a:solidFill>
                  <a:schemeClr val="tx1"/>
                </a:solidFill>
                <a:latin typeface="Century Gothic"/>
                <a:ea typeface="Lato" panose="020F0502020204030203" pitchFamily="34" charset="0"/>
                <a:cs typeface="Century Gothic"/>
              </a:rPr>
              <a:t>make sure that every child in England has the same education.</a:t>
            </a:r>
          </a:p>
        </p:txBody>
      </p:sp>
      <p:pic>
        <p:nvPicPr>
          <p:cNvPr id="3074" name="Picture 2" descr="New 2014 National Curriculum England Handbook Primary Teachers Key Stage 1  and 2 | 9781407128627 | Buy Books">
            <a:extLst>
              <a:ext uri="{FF2B5EF4-FFF2-40B4-BE49-F238E27FC236}">
                <a16:creationId xmlns:a16="http://schemas.microsoft.com/office/drawing/2014/main" id="{390CDA37-FCA1-4FBC-A845-649C10684C38}"/>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rot="621611">
            <a:off x="7287027" y="2270099"/>
            <a:ext cx="1173597" cy="170086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B8B9429F-9783-4698-9E40-074BC0351D4E}"/>
              </a:ext>
            </a:extLst>
          </p:cNvPr>
          <p:cNvSpPr/>
          <p:nvPr/>
        </p:nvSpPr>
        <p:spPr>
          <a:xfrm>
            <a:off x="285352" y="3049490"/>
            <a:ext cx="6583533" cy="75902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The National Curriculum is a book for teachers, which tells them </a:t>
            </a:r>
            <a:r>
              <a:rPr lang="en-GB" sz="1600" b="1" dirty="0">
                <a:solidFill>
                  <a:schemeClr val="tx1"/>
                </a:solidFill>
                <a:latin typeface="Century Gothic"/>
                <a:ea typeface="Lato" panose="020F0502020204030203" pitchFamily="34" charset="0"/>
                <a:cs typeface="Century Gothic"/>
              </a:rPr>
              <a:t>what their class should know by the end of each year.</a:t>
            </a:r>
          </a:p>
        </p:txBody>
      </p:sp>
      <p:pic>
        <p:nvPicPr>
          <p:cNvPr id="4098" name="Picture 2" descr="Prime Minister Blues? An Assesment of David Cameron 2010-2014 – Measuring  Leadership">
            <a:extLst>
              <a:ext uri="{FF2B5EF4-FFF2-40B4-BE49-F238E27FC236}">
                <a16:creationId xmlns:a16="http://schemas.microsoft.com/office/drawing/2014/main" id="{6B62C8CE-A46B-45FD-97FD-963599D0F335}"/>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285352" y="4136571"/>
            <a:ext cx="3481940" cy="2378699"/>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81655133-AD94-4FC5-9FC5-C3A682E1AE2B}"/>
              </a:ext>
            </a:extLst>
          </p:cNvPr>
          <p:cNvSpPr/>
          <p:nvPr/>
        </p:nvSpPr>
        <p:spPr>
          <a:xfrm>
            <a:off x="4158343" y="5443875"/>
            <a:ext cx="4700305" cy="1114939"/>
          </a:xfrm>
          <a:prstGeom prst="roundRect">
            <a:avLst/>
          </a:prstGeom>
          <a:solidFill>
            <a:schemeClr val="tx2"/>
          </a:solidFill>
          <a:ln w="28575">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Lato" panose="020F0502020204030203" pitchFamily="34" charset="0"/>
                <a:cs typeface="Century Gothic"/>
              </a:rPr>
              <a:t>Challenge:</a:t>
            </a:r>
          </a:p>
          <a:p>
            <a:pPr algn="ctr"/>
            <a:r>
              <a:rPr lang="en-GB" sz="1600" dirty="0">
                <a:solidFill>
                  <a:schemeClr val="bg1"/>
                </a:solidFill>
                <a:latin typeface="Century Gothic"/>
                <a:ea typeface="Lato" panose="020F0502020204030203" pitchFamily="34" charset="0"/>
                <a:cs typeface="Century Gothic"/>
              </a:rPr>
              <a:t>This page shows some of the things that you learn in maths in Year 3. Do you recognise any?</a:t>
            </a:r>
          </a:p>
        </p:txBody>
      </p:sp>
      <p:pic>
        <p:nvPicPr>
          <p:cNvPr id="9" name="Picture 8">
            <a:extLst>
              <a:ext uri="{FF2B5EF4-FFF2-40B4-BE49-F238E27FC236}">
                <a16:creationId xmlns:a16="http://schemas.microsoft.com/office/drawing/2014/main" id="{CEF391FD-E245-4B85-89F6-E0E47D6DF2E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85351" y="4105449"/>
            <a:ext cx="3756711" cy="2409821"/>
          </a:xfrm>
          <a:prstGeom prst="rect">
            <a:avLst/>
          </a:prstGeom>
        </p:spPr>
      </p:pic>
      <p:sp>
        <p:nvSpPr>
          <p:cNvPr id="10" name="Pentagon 20">
            <a:extLst>
              <a:ext uri="{FF2B5EF4-FFF2-40B4-BE49-F238E27FC236}">
                <a16:creationId xmlns:a16="http://schemas.microsoft.com/office/drawing/2014/main" id="{9C86B60E-01B5-47E7-92BA-0EBA512EDB1F}"/>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3" name="Graphic 12" descr="Thought bubble">
            <a:extLst>
              <a:ext uri="{FF2B5EF4-FFF2-40B4-BE49-F238E27FC236}">
                <a16:creationId xmlns:a16="http://schemas.microsoft.com/office/drawing/2014/main" id="{02B88A99-7C4D-426D-9F73-006DD0FCD9C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6796" y="181055"/>
            <a:ext cx="597300" cy="597300"/>
          </a:xfrm>
          <a:prstGeom prst="rect">
            <a:avLst/>
          </a:prstGeom>
        </p:spPr>
      </p:pic>
    </p:spTree>
    <p:extLst>
      <p:ext uri="{BB962C8B-B14F-4D97-AF65-F5344CB8AC3E}">
        <p14:creationId xmlns:p14="http://schemas.microsoft.com/office/powerpoint/2010/main" val="3320944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fade">
                                      <p:cBhvr>
                                        <p:cTn id="13" dur="500"/>
                                        <p:tgtEl>
                                          <p:spTgt spid="307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098"/>
                                        </p:tgtEl>
                                        <p:attrNameLst>
                                          <p:attrName>style.visibility</p:attrName>
                                        </p:attrNameLst>
                                      </p:cBhvr>
                                      <p:to>
                                        <p:strVal val="visible"/>
                                      </p:to>
                                    </p:set>
                                    <p:animEffect transition="in" filter="fade">
                                      <p:cBhvr>
                                        <p:cTn id="18" dur="500"/>
                                        <p:tgtEl>
                                          <p:spTgt spid="409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C4E03869-FCAE-4139-8936-D909B3C1BA45}"/>
              </a:ext>
            </a:extLst>
          </p:cNvPr>
          <p:cNvSpPr/>
          <p:nvPr/>
        </p:nvSpPr>
        <p:spPr>
          <a:xfrm>
            <a:off x="4203510" y="1253426"/>
            <a:ext cx="4724494" cy="1680843"/>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When the Government updated the curriculum in 2014, they wanted to focus on </a:t>
            </a:r>
            <a:r>
              <a:rPr lang="en-GB" sz="1600" b="1" dirty="0">
                <a:solidFill>
                  <a:schemeClr val="tx1"/>
                </a:solidFill>
                <a:latin typeface="Century Gothic"/>
                <a:ea typeface="Lato" panose="020F0502020204030203" pitchFamily="34" charset="0"/>
                <a:cs typeface="Century Gothic"/>
              </a:rPr>
              <a:t>British history </a:t>
            </a:r>
            <a:r>
              <a:rPr lang="en-GB" sz="1600" dirty="0">
                <a:solidFill>
                  <a:schemeClr val="tx1"/>
                </a:solidFill>
                <a:latin typeface="Century Gothic"/>
                <a:ea typeface="Lato" panose="020F0502020204030203" pitchFamily="34" charset="0"/>
                <a:cs typeface="Century Gothic"/>
              </a:rPr>
              <a:t>and </a:t>
            </a:r>
            <a:r>
              <a:rPr lang="en-GB" sz="1600" b="1" dirty="0">
                <a:solidFill>
                  <a:schemeClr val="tx1"/>
                </a:solidFill>
                <a:latin typeface="Century Gothic"/>
                <a:ea typeface="Lato" panose="020F0502020204030203" pitchFamily="34" charset="0"/>
                <a:cs typeface="Century Gothic"/>
              </a:rPr>
              <a:t>British art/culture</a:t>
            </a:r>
            <a:r>
              <a:rPr lang="en-GB" sz="1600" dirty="0">
                <a:solidFill>
                  <a:schemeClr val="tx1"/>
                </a:solidFill>
                <a:latin typeface="Century Gothic"/>
                <a:ea typeface="Lato" panose="020F0502020204030203" pitchFamily="34" charset="0"/>
                <a:cs typeface="Century Gothic"/>
              </a:rPr>
              <a:t>. However, many people have said that there</a:t>
            </a:r>
            <a:r>
              <a:rPr lang="en-GB" sz="1600" b="1" dirty="0">
                <a:solidFill>
                  <a:schemeClr val="tx1"/>
                </a:solidFill>
                <a:latin typeface="Century Gothic"/>
                <a:ea typeface="Lato" panose="020F0502020204030203" pitchFamily="34" charset="0"/>
                <a:cs typeface="Century Gothic"/>
              </a:rPr>
              <a:t> isn’t enough representation of Black British history</a:t>
            </a:r>
            <a:r>
              <a:rPr lang="en-GB" sz="1600" dirty="0">
                <a:solidFill>
                  <a:schemeClr val="tx1"/>
                </a:solidFill>
                <a:latin typeface="Century Gothic"/>
                <a:ea typeface="Lato" panose="020F0502020204030203" pitchFamily="34" charset="0"/>
                <a:cs typeface="Century Gothic"/>
              </a:rPr>
              <a:t> or of people from other countries. </a:t>
            </a:r>
            <a:endParaRPr lang="en-GB" sz="1600" b="1" dirty="0">
              <a:solidFill>
                <a:schemeClr val="tx1"/>
              </a:solidFill>
              <a:latin typeface="Century Gothic"/>
              <a:ea typeface="Lato" panose="020F0502020204030203" pitchFamily="34" charset="0"/>
              <a:cs typeface="Century Gothic"/>
            </a:endParaRPr>
          </a:p>
        </p:txBody>
      </p:sp>
      <p:sp>
        <p:nvSpPr>
          <p:cNvPr id="16" name="Rectangle: Rounded Corners 15">
            <a:extLst>
              <a:ext uri="{FF2B5EF4-FFF2-40B4-BE49-F238E27FC236}">
                <a16:creationId xmlns:a16="http://schemas.microsoft.com/office/drawing/2014/main" id="{E8BD8105-9E9C-40CE-8636-401557A0544A}"/>
              </a:ext>
            </a:extLst>
          </p:cNvPr>
          <p:cNvSpPr/>
          <p:nvPr/>
        </p:nvSpPr>
        <p:spPr>
          <a:xfrm>
            <a:off x="4578431" y="4409718"/>
            <a:ext cx="4266554" cy="203925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Watch and discuss (2-3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Listen to this poem by Samuel King about what he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didn’t learn about in school during Black History Month. </a:t>
            </a: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Do you agree that more Black history should be taught in school? Why/why not?</a:t>
            </a:r>
          </a:p>
        </p:txBody>
      </p:sp>
      <p:sp>
        <p:nvSpPr>
          <p:cNvPr id="25" name="Text Placeholder 1">
            <a:extLst>
              <a:ext uri="{FF2B5EF4-FFF2-40B4-BE49-F238E27FC236}">
                <a16:creationId xmlns:a16="http://schemas.microsoft.com/office/drawing/2014/main" id="{582BACEA-E544-4F11-A0B4-892F862A4EAF}"/>
              </a:ext>
            </a:extLst>
          </p:cNvPr>
          <p:cNvSpPr>
            <a:spLocks noGrp="1"/>
          </p:cNvSpPr>
          <p:nvPr>
            <p:ph type="body" sz="quarter" idx="10"/>
          </p:nvPr>
        </p:nvSpPr>
        <p:spPr>
          <a:xfrm>
            <a:off x="776288" y="241911"/>
            <a:ext cx="7739062" cy="571500"/>
          </a:xfrm>
        </p:spPr>
        <p:txBody>
          <a:bodyPr/>
          <a:lstStyle/>
          <a:p>
            <a:r>
              <a:rPr lang="en-GB" dirty="0"/>
              <a:t>What is the National Curriculum?</a:t>
            </a:r>
          </a:p>
        </p:txBody>
      </p:sp>
      <p:sp>
        <p:nvSpPr>
          <p:cNvPr id="26" name="Pentagon 20">
            <a:extLst>
              <a:ext uri="{FF2B5EF4-FFF2-40B4-BE49-F238E27FC236}">
                <a16:creationId xmlns:a16="http://schemas.microsoft.com/office/drawing/2014/main" id="{409C3E77-8EED-4E65-80CA-9F60FAF3CFF6}"/>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7" name="Graphic 26" descr="Thought bubble">
            <a:extLst>
              <a:ext uri="{FF2B5EF4-FFF2-40B4-BE49-F238E27FC236}">
                <a16:creationId xmlns:a16="http://schemas.microsoft.com/office/drawing/2014/main" id="{673907F1-9019-4134-A993-EF06F94ACC5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796" y="181055"/>
            <a:ext cx="597300" cy="597300"/>
          </a:xfrm>
          <a:prstGeom prst="rect">
            <a:avLst/>
          </a:prstGeom>
        </p:spPr>
      </p:pic>
      <p:sp>
        <p:nvSpPr>
          <p:cNvPr id="28" name="Rectangle: Rounded Corners 27">
            <a:extLst>
              <a:ext uri="{FF2B5EF4-FFF2-40B4-BE49-F238E27FC236}">
                <a16:creationId xmlns:a16="http://schemas.microsoft.com/office/drawing/2014/main" id="{6047D3C9-E26F-427E-AB46-5EF081A6619E}"/>
              </a:ext>
            </a:extLst>
          </p:cNvPr>
          <p:cNvSpPr/>
          <p:nvPr/>
        </p:nvSpPr>
        <p:spPr>
          <a:xfrm>
            <a:off x="305446" y="3120598"/>
            <a:ext cx="8622558" cy="95167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They say that not enough </a:t>
            </a:r>
            <a:r>
              <a:rPr lang="en-GB" sz="1600" b="1" dirty="0">
                <a:solidFill>
                  <a:schemeClr val="tx1"/>
                </a:solidFill>
                <a:latin typeface="Century Gothic"/>
                <a:ea typeface="Lato" panose="020F0502020204030203" pitchFamily="34" charset="0"/>
                <a:cs typeface="Century Gothic"/>
              </a:rPr>
              <a:t>Black history </a:t>
            </a:r>
            <a:r>
              <a:rPr lang="en-GB" sz="1600" dirty="0">
                <a:solidFill>
                  <a:schemeClr val="tx1"/>
                </a:solidFill>
                <a:latin typeface="Century Gothic"/>
                <a:ea typeface="Lato" panose="020F0502020204030203" pitchFamily="34" charset="0"/>
                <a:cs typeface="Century Gothic"/>
              </a:rPr>
              <a:t>is taught in schools, and that </a:t>
            </a:r>
            <a:r>
              <a:rPr lang="en-GB" sz="1600" b="1" dirty="0">
                <a:solidFill>
                  <a:schemeClr val="tx1"/>
                </a:solidFill>
                <a:latin typeface="Century Gothic"/>
                <a:ea typeface="Lato" panose="020F0502020204030203" pitchFamily="34" charset="0"/>
                <a:cs typeface="Century Gothic"/>
              </a:rPr>
              <a:t>pupils only really learn about a few people and their fight against slavery</a:t>
            </a:r>
            <a:r>
              <a:rPr lang="en-GB" sz="1600" dirty="0">
                <a:solidFill>
                  <a:schemeClr val="tx1"/>
                </a:solidFill>
                <a:latin typeface="Century Gothic"/>
                <a:ea typeface="Lato" panose="020F0502020204030203" pitchFamily="34" charset="0"/>
                <a:cs typeface="Century Gothic"/>
              </a:rPr>
              <a:t>, and not about all the </a:t>
            </a:r>
            <a:r>
              <a:rPr lang="en-GB" sz="1600" b="1" dirty="0">
                <a:solidFill>
                  <a:schemeClr val="tx1"/>
                </a:solidFill>
                <a:latin typeface="Century Gothic"/>
                <a:ea typeface="Lato" panose="020F0502020204030203" pitchFamily="34" charset="0"/>
                <a:cs typeface="Century Gothic"/>
              </a:rPr>
              <a:t>achievements </a:t>
            </a:r>
            <a:r>
              <a:rPr lang="en-GB" sz="1600" dirty="0">
                <a:solidFill>
                  <a:schemeClr val="tx1"/>
                </a:solidFill>
                <a:latin typeface="Century Gothic"/>
                <a:ea typeface="Lato" panose="020F0502020204030203" pitchFamily="34" charset="0"/>
                <a:cs typeface="Century Gothic"/>
              </a:rPr>
              <a:t>Black people have made in Britain and around the world. </a:t>
            </a:r>
            <a:endParaRPr lang="en-GB" sz="1600" b="1" dirty="0">
              <a:solidFill>
                <a:schemeClr val="tx1"/>
              </a:solidFill>
              <a:latin typeface="Century Gothic"/>
              <a:ea typeface="Lato" panose="020F0502020204030203" pitchFamily="34" charset="0"/>
              <a:cs typeface="Century Gothic"/>
            </a:endParaRPr>
          </a:p>
        </p:txBody>
      </p:sp>
      <p:pic>
        <p:nvPicPr>
          <p:cNvPr id="29" name="Picture 28">
            <a:extLst>
              <a:ext uri="{FF2B5EF4-FFF2-40B4-BE49-F238E27FC236}">
                <a16:creationId xmlns:a16="http://schemas.microsoft.com/office/drawing/2014/main" id="{81CAD420-5FDA-4E28-A891-F2F87BAABBF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05446" y="1173962"/>
            <a:ext cx="3679700" cy="1783937"/>
          </a:xfrm>
          <a:prstGeom prst="rect">
            <a:avLst/>
          </a:prstGeom>
        </p:spPr>
      </p:pic>
      <p:pic>
        <p:nvPicPr>
          <p:cNvPr id="2050" name="Picture 2" descr="What I Wasn't Taught In School - YouTube">
            <a:hlinkClick r:id="rId6"/>
            <a:extLst>
              <a:ext uri="{FF2B5EF4-FFF2-40B4-BE49-F238E27FC236}">
                <a16:creationId xmlns:a16="http://schemas.microsoft.com/office/drawing/2014/main" id="{7EF4E0A0-EBC8-4D6D-92FF-470494C6B07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9418" y="4255531"/>
            <a:ext cx="4005552" cy="2253123"/>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Rounded Corners 12">
            <a:hlinkClick r:id="rId6"/>
            <a:extLst>
              <a:ext uri="{FF2B5EF4-FFF2-40B4-BE49-F238E27FC236}">
                <a16:creationId xmlns:a16="http://schemas.microsoft.com/office/drawing/2014/main" id="{D4CBFD1A-993A-4522-A38A-E6FE2679087D}"/>
              </a:ext>
            </a:extLst>
          </p:cNvPr>
          <p:cNvSpPr/>
          <p:nvPr/>
        </p:nvSpPr>
        <p:spPr>
          <a:xfrm>
            <a:off x="369519" y="4168668"/>
            <a:ext cx="813961" cy="53130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0:00-1:35</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15" name="TextBox 14">
            <a:extLst>
              <a:ext uri="{FF2B5EF4-FFF2-40B4-BE49-F238E27FC236}">
                <a16:creationId xmlns:a16="http://schemas.microsoft.com/office/drawing/2014/main" id="{31CB4B0C-2681-48EC-A089-CE864C6AD14B}"/>
              </a:ext>
            </a:extLst>
          </p:cNvPr>
          <p:cNvSpPr txBox="1"/>
          <p:nvPr/>
        </p:nvSpPr>
        <p:spPr>
          <a:xfrm>
            <a:off x="223563" y="6567347"/>
            <a:ext cx="4584526" cy="215444"/>
          </a:xfrm>
          <a:prstGeom prst="rect">
            <a:avLst/>
          </a:prstGeom>
          <a:noFill/>
        </p:spPr>
        <p:txBody>
          <a:bodyPr wrap="square">
            <a:spAutoFit/>
          </a:bodyPr>
          <a:lstStyle/>
          <a:p>
            <a:r>
              <a:rPr lang="en-GB" sz="800" dirty="0">
                <a:hlinkClick r:id="rId6"/>
              </a:rPr>
              <a:t>https://safeshare.tv/x/ss5f75b38d50368</a:t>
            </a:r>
            <a:r>
              <a:rPr lang="en-GB" sz="800" dirty="0"/>
              <a:t> </a:t>
            </a:r>
          </a:p>
        </p:txBody>
      </p:sp>
    </p:spTree>
    <p:extLst>
      <p:ext uri="{BB962C8B-B14F-4D97-AF65-F5344CB8AC3E}">
        <p14:creationId xmlns:p14="http://schemas.microsoft.com/office/powerpoint/2010/main" val="1282909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fade">
                                      <p:cBhvr>
                                        <p:cTn id="13"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p:spPr>
        <p:txBody>
          <a:bodyPr/>
          <a:lstStyle/>
          <a:p>
            <a:r>
              <a:rPr lang="en-GB" dirty="0"/>
              <a:t>Could we do better?</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a:solidFill>
            <a:schemeClr val="accent5"/>
          </a:solidFill>
        </p:spPr>
        <p:txBody>
          <a:bodyPr/>
          <a:lstStyle/>
          <a:p>
            <a:r>
              <a:rPr lang="en-GB" dirty="0"/>
              <a:t>Is it representative?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Who are you?</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What is representation?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a:solidFill>
            <a:schemeClr val="bg1"/>
          </a:solidFill>
        </p:spPr>
        <p:txBody>
          <a:bodyPr anchor="ctr"/>
          <a:lstStyle/>
          <a:p>
            <a:r>
              <a:rPr lang="en-GB" dirty="0"/>
              <a:t>What is the curriculum?</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9" name="Picture 8">
            <a:extLst>
              <a:ext uri="{FF2B5EF4-FFF2-40B4-BE49-F238E27FC236}">
                <a16:creationId xmlns:a16="http://schemas.microsoft.com/office/drawing/2014/main" id="{29CCA429-7678-4F49-8894-71CA03992A7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483750">
            <a:off x="4103009" y="1346423"/>
            <a:ext cx="1097228" cy="1092436"/>
          </a:xfrm>
          <a:prstGeom prst="ellipse">
            <a:avLst/>
          </a:prstGeom>
        </p:spPr>
      </p:pic>
      <p:pic>
        <p:nvPicPr>
          <p:cNvPr id="12" name="Picture 11" descr="A picture containing shape&#10;&#10;Description automatically generated">
            <a:extLst>
              <a:ext uri="{FF2B5EF4-FFF2-40B4-BE49-F238E27FC236}">
                <a16:creationId xmlns:a16="http://schemas.microsoft.com/office/drawing/2014/main" id="{F7E9584A-99F2-41EB-B40E-CF3E8178984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156592" y="2189785"/>
            <a:ext cx="1097025" cy="711391"/>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B24C8CD9-25F4-40E7-95BE-28718933D8EE}"/>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49099" y="3225192"/>
            <a:ext cx="1729393" cy="583399"/>
          </a:xfrm>
          <a:prstGeom prst="rect">
            <a:avLst/>
          </a:prstGeom>
        </p:spPr>
      </p:pic>
      <p:pic>
        <p:nvPicPr>
          <p:cNvPr id="37" name="Picture 36" descr="A picture containing diagram&#10;&#10;Description automatically generated">
            <a:extLst>
              <a:ext uri="{FF2B5EF4-FFF2-40B4-BE49-F238E27FC236}">
                <a16:creationId xmlns:a16="http://schemas.microsoft.com/office/drawing/2014/main" id="{9CD4A2F2-CA30-4956-835D-5949CA60AE57}"/>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832438" y="3133743"/>
            <a:ext cx="1063257" cy="794750"/>
          </a:xfrm>
          <a:prstGeom prst="rect">
            <a:avLst/>
          </a:prstGeom>
        </p:spPr>
      </p:pic>
      <p:pic>
        <p:nvPicPr>
          <p:cNvPr id="39" name="Picture 38" descr="Shape, icon&#10;&#10;Description automatically generated">
            <a:extLst>
              <a:ext uri="{FF2B5EF4-FFF2-40B4-BE49-F238E27FC236}">
                <a16:creationId xmlns:a16="http://schemas.microsoft.com/office/drawing/2014/main" id="{2AB85A99-D4CE-4BB9-A83A-707EBC45C7B7}"/>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5187490" y="5172994"/>
            <a:ext cx="621009" cy="709941"/>
          </a:xfrm>
          <a:prstGeom prst="rect">
            <a:avLst/>
          </a:prstGeom>
        </p:spPr>
      </p:pic>
      <p:pic>
        <p:nvPicPr>
          <p:cNvPr id="41" name="Picture 40" descr="Icon&#10;&#10;Description automatically generated">
            <a:extLst>
              <a:ext uri="{FF2B5EF4-FFF2-40B4-BE49-F238E27FC236}">
                <a16:creationId xmlns:a16="http://schemas.microsoft.com/office/drawing/2014/main" id="{0D5CFA32-A091-4595-8240-0496788817A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692998" y="1430693"/>
            <a:ext cx="585357" cy="1103777"/>
          </a:xfrm>
          <a:prstGeom prst="rect">
            <a:avLst/>
          </a:prstGeom>
        </p:spPr>
      </p:pic>
      <p:pic>
        <p:nvPicPr>
          <p:cNvPr id="43" name="Picture 42" descr="A picture containing toy&#10;&#10;Description automatically generated">
            <a:extLst>
              <a:ext uri="{FF2B5EF4-FFF2-40B4-BE49-F238E27FC236}">
                <a16:creationId xmlns:a16="http://schemas.microsoft.com/office/drawing/2014/main" id="{0C40074F-AB12-462E-8009-3221A9A82A6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20807">
            <a:off x="2024725" y="4680955"/>
            <a:ext cx="1106208" cy="1007885"/>
          </a:xfrm>
          <a:prstGeom prst="rect">
            <a:avLst/>
          </a:prstGeom>
        </p:spPr>
      </p:pic>
    </p:spTree>
    <p:extLst>
      <p:ext uri="{BB962C8B-B14F-4D97-AF65-F5344CB8AC3E}">
        <p14:creationId xmlns:p14="http://schemas.microsoft.com/office/powerpoint/2010/main" val="2080456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C60FDAF-CFDB-4663-B3A5-9CB26F672D1D}"/>
              </a:ext>
            </a:extLst>
          </p:cNvPr>
          <p:cNvSpPr>
            <a:spLocks noGrp="1"/>
          </p:cNvSpPr>
          <p:nvPr>
            <p:ph type="body" sz="quarter" idx="10"/>
          </p:nvPr>
        </p:nvSpPr>
        <p:spPr/>
        <p:txBody>
          <a:bodyPr/>
          <a:lstStyle/>
          <a:p>
            <a:r>
              <a:rPr lang="en-GB" dirty="0"/>
              <a:t>Is it representative?</a:t>
            </a:r>
          </a:p>
          <a:p>
            <a:endParaRPr lang="en-GB" dirty="0"/>
          </a:p>
        </p:txBody>
      </p:sp>
      <p:sp>
        <p:nvSpPr>
          <p:cNvPr id="4" name="Pentagon 20">
            <a:extLst>
              <a:ext uri="{FF2B5EF4-FFF2-40B4-BE49-F238E27FC236}">
                <a16:creationId xmlns:a16="http://schemas.microsoft.com/office/drawing/2014/main" id="{DAA822C9-1B57-4456-84DA-3A12A904418B}"/>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15" descr="Chat">
            <a:extLst>
              <a:ext uri="{FF2B5EF4-FFF2-40B4-BE49-F238E27FC236}">
                <a16:creationId xmlns:a16="http://schemas.microsoft.com/office/drawing/2014/main" id="{871E38F8-BAF7-4B58-A580-92907A33E2E5}"/>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0" y="203254"/>
            <a:ext cx="579600" cy="579600"/>
          </a:xfrm>
          <a:prstGeom prst="rect">
            <a:avLst/>
          </a:prstGeom>
        </p:spPr>
      </p:pic>
      <p:sp>
        <p:nvSpPr>
          <p:cNvPr id="18" name="Rectangle: Rounded Corners 17">
            <a:extLst>
              <a:ext uri="{FF2B5EF4-FFF2-40B4-BE49-F238E27FC236}">
                <a16:creationId xmlns:a16="http://schemas.microsoft.com/office/drawing/2014/main" id="{CC9AB4A1-8CFE-499D-85D0-1F38837CFDF1}"/>
              </a:ext>
            </a:extLst>
          </p:cNvPr>
          <p:cNvSpPr/>
          <p:nvPr/>
        </p:nvSpPr>
        <p:spPr>
          <a:xfrm>
            <a:off x="302193" y="1241779"/>
            <a:ext cx="8539614" cy="145615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Is it representative? (10 mins)</a:t>
            </a:r>
            <a:b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b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On the next few slides you will see some different topics, lessons and events that are often taught in Primary schools. For each one, use your thumbs to show whether you think that this helps represent everyone or not and be ready to explain why you feel this way.</a:t>
            </a:r>
          </a:p>
        </p:txBody>
      </p:sp>
      <p:pic>
        <p:nvPicPr>
          <p:cNvPr id="21" name="Picture 20">
            <a:extLst>
              <a:ext uri="{FF2B5EF4-FFF2-40B4-BE49-F238E27FC236}">
                <a16:creationId xmlns:a16="http://schemas.microsoft.com/office/drawing/2014/main" id="{1F32B200-EA18-48A4-8459-543E197B18A9}"/>
              </a:ext>
            </a:extLst>
          </p:cNvPr>
          <p:cNvPicPr>
            <a:picLocks noChangeAspect="1"/>
          </p:cNvPicPr>
          <p:nvPr/>
        </p:nvPicPr>
        <p:blipFill rotWithShape="1">
          <a:blip r:embed="rId4" cstate="print">
            <a:clrChange>
              <a:clrFrom>
                <a:srgbClr val="FFFFFF"/>
              </a:clrFrom>
              <a:clrTo>
                <a:srgbClr val="FFFFFF">
                  <a:alpha val="0"/>
                </a:srgbClr>
              </a:clrTo>
            </a:clrChange>
            <a:duotone>
              <a:prstClr val="black"/>
              <a:srgbClr val="5E84F1">
                <a:tint val="45000"/>
                <a:satMod val="400000"/>
              </a:srgbClr>
            </a:duotone>
            <a:extLst>
              <a:ext uri="{BEBA8EAE-BF5A-486C-A8C5-ECC9F3942E4B}">
                <a14:imgProps xmlns:a14="http://schemas.microsoft.com/office/drawing/2010/main">
                  <a14:imgLayer r:embed="rId5">
                    <a14:imgEffect>
                      <a14:backgroundRemoval t="9943" b="89943" l="9877" r="95610">
                        <a14:foregroundMark x1="89986" y1="46171" x2="91770" y2="65829"/>
                        <a14:foregroundMark x1="91770" y1="65829" x2="89026" y2="69257"/>
                        <a14:foregroundMark x1="95610" y1="57257" x2="95610" y2="50857"/>
                        <a14:backgroundMark x1="44307" y1="88229" x2="45679" y2="86971"/>
                        <a14:backgroundMark x1="76680" y1="87429" x2="74760" y2="89371"/>
                      </a14:backgroundRemoval>
                    </a14:imgEffect>
                  </a14:imgLayer>
                </a14:imgProps>
              </a:ext>
              <a:ext uri="{28A0092B-C50C-407E-A947-70E740481C1C}">
                <a14:useLocalDpi xmlns:a14="http://schemas.microsoft.com/office/drawing/2010/main"/>
              </a:ext>
            </a:extLst>
          </a:blip>
          <a:srcRect/>
          <a:stretch/>
        </p:blipFill>
        <p:spPr>
          <a:xfrm flipH="1">
            <a:off x="6820466" y="3647526"/>
            <a:ext cx="2575977" cy="3093117"/>
          </a:xfrm>
          <a:prstGeom prst="rect">
            <a:avLst/>
          </a:prstGeom>
        </p:spPr>
      </p:pic>
      <p:pic>
        <p:nvPicPr>
          <p:cNvPr id="23" name="Picture 22">
            <a:extLst>
              <a:ext uri="{FF2B5EF4-FFF2-40B4-BE49-F238E27FC236}">
                <a16:creationId xmlns:a16="http://schemas.microsoft.com/office/drawing/2014/main" id="{961695D5-989A-42A9-998D-A2E9B1D687C2}"/>
              </a:ext>
            </a:extLst>
          </p:cNvPr>
          <p:cNvPicPr>
            <a:picLocks noChangeAspect="1"/>
          </p:cNvPicPr>
          <p:nvPr/>
        </p:nvPicPr>
        <p:blipFill rotWithShape="1">
          <a:blip r:embed="rId6" cstate="print">
            <a:clrChange>
              <a:clrFrom>
                <a:srgbClr val="FEFEFE"/>
              </a:clrFrom>
              <a:clrTo>
                <a:srgbClr val="FEFEFE">
                  <a:alpha val="0"/>
                </a:srgbClr>
              </a:clrTo>
            </a:clrChange>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flipH="1">
            <a:off x="3397877" y="3798504"/>
            <a:ext cx="2826481" cy="3059496"/>
          </a:xfrm>
          <a:prstGeom prst="rect">
            <a:avLst/>
          </a:prstGeom>
        </p:spPr>
      </p:pic>
      <p:pic>
        <p:nvPicPr>
          <p:cNvPr id="25" name="Picture 24">
            <a:extLst>
              <a:ext uri="{FF2B5EF4-FFF2-40B4-BE49-F238E27FC236}">
                <a16:creationId xmlns:a16="http://schemas.microsoft.com/office/drawing/2014/main" id="{750EBEDF-F6B0-485D-A66B-40B4330A5283}"/>
              </a:ext>
            </a:extLst>
          </p:cNvPr>
          <p:cNvPicPr>
            <a:picLocks noChangeAspect="1"/>
          </p:cNvPicPr>
          <p:nvPr/>
        </p:nvPicPr>
        <p:blipFill rotWithShape="1">
          <a:blip r:embed="rId7" cstate="print">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2729" y="3738636"/>
            <a:ext cx="2575978" cy="3093117"/>
          </a:xfrm>
          <a:prstGeom prst="rect">
            <a:avLst/>
          </a:prstGeom>
        </p:spPr>
      </p:pic>
      <p:sp>
        <p:nvSpPr>
          <p:cNvPr id="12" name="Speech Bubble: Rectangle with Corners Rounded 11">
            <a:extLst>
              <a:ext uri="{FF2B5EF4-FFF2-40B4-BE49-F238E27FC236}">
                <a16:creationId xmlns:a16="http://schemas.microsoft.com/office/drawing/2014/main" id="{32C87669-06CC-4E98-9283-0973238F9F61}"/>
              </a:ext>
            </a:extLst>
          </p:cNvPr>
          <p:cNvSpPr/>
          <p:nvPr/>
        </p:nvSpPr>
        <p:spPr>
          <a:xfrm>
            <a:off x="6841920" y="3016794"/>
            <a:ext cx="1722479" cy="669963"/>
          </a:xfrm>
          <a:prstGeom prst="wedgeRoundRectCallout">
            <a:avLst>
              <a:gd name="adj1" fmla="val 7862"/>
              <a:gd name="adj2" fmla="val 9201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Everyone is represented</a:t>
            </a:r>
          </a:p>
        </p:txBody>
      </p:sp>
      <p:sp>
        <p:nvSpPr>
          <p:cNvPr id="14" name="Speech Bubble: Rectangle with Corners Rounded 13">
            <a:extLst>
              <a:ext uri="{FF2B5EF4-FFF2-40B4-BE49-F238E27FC236}">
                <a16:creationId xmlns:a16="http://schemas.microsoft.com/office/drawing/2014/main" id="{C632C023-E885-408F-A94A-94C5B1901C5E}"/>
              </a:ext>
            </a:extLst>
          </p:cNvPr>
          <p:cNvSpPr/>
          <p:nvPr/>
        </p:nvSpPr>
        <p:spPr>
          <a:xfrm>
            <a:off x="579600" y="3008849"/>
            <a:ext cx="1722478" cy="669963"/>
          </a:xfrm>
          <a:prstGeom prst="wedgeRoundRectCallout">
            <a:avLst>
              <a:gd name="adj1" fmla="val -6511"/>
              <a:gd name="adj2" fmla="val 97067"/>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representative</a:t>
            </a:r>
          </a:p>
        </p:txBody>
      </p:sp>
      <p:sp>
        <p:nvSpPr>
          <p:cNvPr id="16" name="Speech Bubble: Rectangle with Corners Rounded 15">
            <a:extLst>
              <a:ext uri="{FF2B5EF4-FFF2-40B4-BE49-F238E27FC236}">
                <a16:creationId xmlns:a16="http://schemas.microsoft.com/office/drawing/2014/main" id="{C76FF803-8099-4CEA-AB56-A31A90B7669F}"/>
              </a:ext>
            </a:extLst>
          </p:cNvPr>
          <p:cNvSpPr/>
          <p:nvPr/>
        </p:nvSpPr>
        <p:spPr>
          <a:xfrm>
            <a:off x="3710760" y="3016794"/>
            <a:ext cx="1722478" cy="669963"/>
          </a:xfrm>
          <a:prstGeom prst="wedgeRoundRectCallout">
            <a:avLst>
              <a:gd name="adj1" fmla="val 1406"/>
              <a:gd name="adj2" fmla="val 77255"/>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Partly representative</a:t>
            </a:r>
          </a:p>
        </p:txBody>
      </p:sp>
    </p:spTree>
    <p:extLst>
      <p:ext uri="{BB962C8B-B14F-4D97-AF65-F5344CB8AC3E}">
        <p14:creationId xmlns:p14="http://schemas.microsoft.com/office/powerpoint/2010/main" val="2577005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a:extLst>
              <a:ext uri="{FF2B5EF4-FFF2-40B4-BE49-F238E27FC236}">
                <a16:creationId xmlns:a16="http://schemas.microsoft.com/office/drawing/2014/main" id="{07AED045-8DB4-4A3B-994F-4FD9FDB53454}"/>
              </a:ext>
            </a:extLst>
          </p:cNvPr>
          <p:cNvSpPr>
            <a:spLocks noGrp="1"/>
          </p:cNvSpPr>
          <p:nvPr>
            <p:ph type="body" sz="quarter" idx="10"/>
          </p:nvPr>
        </p:nvSpPr>
        <p:spPr>
          <a:xfrm>
            <a:off x="776288" y="241911"/>
            <a:ext cx="7739062" cy="571500"/>
          </a:xfrm>
        </p:spPr>
        <p:txBody>
          <a:bodyPr/>
          <a:lstStyle/>
          <a:p>
            <a:r>
              <a:rPr lang="en-GB" dirty="0"/>
              <a:t>Is it representative?</a:t>
            </a:r>
          </a:p>
          <a:p>
            <a:endParaRPr lang="en-GB" dirty="0"/>
          </a:p>
        </p:txBody>
      </p:sp>
      <p:sp>
        <p:nvSpPr>
          <p:cNvPr id="4" name="Pentagon 20">
            <a:extLst>
              <a:ext uri="{FF2B5EF4-FFF2-40B4-BE49-F238E27FC236}">
                <a16:creationId xmlns:a16="http://schemas.microsoft.com/office/drawing/2014/main" id="{36ECE6A2-43B4-43A8-803D-0E05CD83987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CF8879F5-4DC6-4235-A520-D9FCE9E2A1C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9" name="Picture 8">
            <a:extLst>
              <a:ext uri="{FF2B5EF4-FFF2-40B4-BE49-F238E27FC236}">
                <a16:creationId xmlns:a16="http://schemas.microsoft.com/office/drawing/2014/main" id="{8B62CA6C-15D4-4C2F-B1C0-CBBF4B529BFB}"/>
              </a:ext>
            </a:extLst>
          </p:cNvPr>
          <p:cNvPicPr>
            <a:picLocks noChangeAspect="1"/>
          </p:cNvPicPr>
          <p:nvPr/>
        </p:nvPicPr>
        <p:blipFill rotWithShape="1">
          <a:blip r:embed="rId5" cstate="print">
            <a:clrChange>
              <a:clrFrom>
                <a:srgbClr val="FFFFFF"/>
              </a:clrFrom>
              <a:clrTo>
                <a:srgbClr val="FFFFFF">
                  <a:alpha val="0"/>
                </a:srgbClr>
              </a:clrTo>
            </a:clrChange>
            <a:duotone>
              <a:prstClr val="black"/>
              <a:srgbClr val="5E84F1">
                <a:tint val="45000"/>
                <a:satMod val="400000"/>
              </a:srgbClr>
            </a:duotone>
            <a:extLst>
              <a:ext uri="{BEBA8EAE-BF5A-486C-A8C5-ECC9F3942E4B}">
                <a14:imgProps xmlns:a14="http://schemas.microsoft.com/office/drawing/2010/main">
                  <a14:imgLayer r:embed="rId6">
                    <a14:imgEffect>
                      <a14:backgroundRemoval t="9943" b="89943" l="9877" r="95610">
                        <a14:foregroundMark x1="89986" y1="46171" x2="91770" y2="65829"/>
                        <a14:foregroundMark x1="91770" y1="65829" x2="89026" y2="69257"/>
                        <a14:foregroundMark x1="95610" y1="57257" x2="95610" y2="50857"/>
                        <a14:backgroundMark x1="44307" y1="88229" x2="45679" y2="86971"/>
                        <a14:backgroundMark x1="76680" y1="87429" x2="74760" y2="89371"/>
                      </a14:backgroundRemoval>
                    </a14:imgEffect>
                  </a14:imgLayer>
                </a14:imgProps>
              </a:ext>
              <a:ext uri="{28A0092B-C50C-407E-A947-70E740481C1C}">
                <a14:useLocalDpi xmlns:a14="http://schemas.microsoft.com/office/drawing/2010/main"/>
              </a:ext>
            </a:extLst>
          </a:blip>
          <a:srcRect/>
          <a:stretch/>
        </p:blipFill>
        <p:spPr>
          <a:xfrm flipH="1">
            <a:off x="7308086" y="4453779"/>
            <a:ext cx="2002258" cy="2404221"/>
          </a:xfrm>
          <a:prstGeom prst="rect">
            <a:avLst/>
          </a:prstGeom>
        </p:spPr>
      </p:pic>
      <p:pic>
        <p:nvPicPr>
          <p:cNvPr id="11" name="Picture 10">
            <a:extLst>
              <a:ext uri="{FF2B5EF4-FFF2-40B4-BE49-F238E27FC236}">
                <a16:creationId xmlns:a16="http://schemas.microsoft.com/office/drawing/2014/main" id="{C0C43966-D47F-4C57-A862-57E3F3F57870}"/>
              </a:ext>
            </a:extLst>
          </p:cNvPr>
          <p:cNvPicPr>
            <a:picLocks noChangeAspect="1"/>
          </p:cNvPicPr>
          <p:nvPr/>
        </p:nvPicPr>
        <p:blipFill rotWithShape="1">
          <a:blip r:embed="rId7" cstate="print">
            <a:clrChange>
              <a:clrFrom>
                <a:srgbClr val="FEFEFE"/>
              </a:clrFrom>
              <a:clrTo>
                <a:srgbClr val="FEFEFE">
                  <a:alpha val="0"/>
                </a:srgbClr>
              </a:clrTo>
            </a:clrChange>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flipH="1">
            <a:off x="3710760" y="4479912"/>
            <a:ext cx="2196970" cy="2378088"/>
          </a:xfrm>
          <a:prstGeom prst="rect">
            <a:avLst/>
          </a:prstGeom>
        </p:spPr>
      </p:pic>
      <p:pic>
        <p:nvPicPr>
          <p:cNvPr id="13" name="Picture 12">
            <a:extLst>
              <a:ext uri="{FF2B5EF4-FFF2-40B4-BE49-F238E27FC236}">
                <a16:creationId xmlns:a16="http://schemas.microsoft.com/office/drawing/2014/main" id="{B0181FDD-5DED-419F-83AB-BE0123F241C4}"/>
              </a:ext>
            </a:extLst>
          </p:cNvPr>
          <p:cNvPicPr>
            <a:picLocks noChangeAspect="1"/>
          </p:cNvPicPr>
          <p:nvPr/>
        </p:nvPicPr>
        <p:blipFill rotWithShape="1">
          <a:blip r:embed="rId8"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0" y="4536177"/>
            <a:ext cx="2002259" cy="2404221"/>
          </a:xfrm>
          <a:prstGeom prst="rect">
            <a:avLst/>
          </a:prstGeom>
        </p:spPr>
      </p:pic>
      <p:sp>
        <p:nvSpPr>
          <p:cNvPr id="15" name="Speech Bubble: Rectangle with Corners Rounded 14">
            <a:extLst>
              <a:ext uri="{FF2B5EF4-FFF2-40B4-BE49-F238E27FC236}">
                <a16:creationId xmlns:a16="http://schemas.microsoft.com/office/drawing/2014/main" id="{5212AF28-24E5-492D-8156-412BB98E0839}"/>
              </a:ext>
            </a:extLst>
          </p:cNvPr>
          <p:cNvSpPr/>
          <p:nvPr/>
        </p:nvSpPr>
        <p:spPr>
          <a:xfrm>
            <a:off x="6940383" y="3867637"/>
            <a:ext cx="1722479" cy="669963"/>
          </a:xfrm>
          <a:prstGeom prst="wedgeRoundRectCallout">
            <a:avLst>
              <a:gd name="adj1" fmla="val -9422"/>
              <a:gd name="adj2" fmla="val 8090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Everyone is represented</a:t>
            </a:r>
          </a:p>
        </p:txBody>
      </p:sp>
      <p:sp>
        <p:nvSpPr>
          <p:cNvPr id="17" name="Speech Bubble: Rectangle with Corners Rounded 16">
            <a:extLst>
              <a:ext uri="{FF2B5EF4-FFF2-40B4-BE49-F238E27FC236}">
                <a16:creationId xmlns:a16="http://schemas.microsoft.com/office/drawing/2014/main" id="{D57F5117-53B3-4B61-9959-D5FE36ABCD91}"/>
              </a:ext>
            </a:extLst>
          </p:cNvPr>
          <p:cNvSpPr/>
          <p:nvPr/>
        </p:nvSpPr>
        <p:spPr>
          <a:xfrm>
            <a:off x="481137" y="3847679"/>
            <a:ext cx="1722478" cy="669963"/>
          </a:xfrm>
          <a:prstGeom prst="wedgeRoundRectCallout">
            <a:avLst>
              <a:gd name="adj1" fmla="val 10773"/>
              <a:gd name="adj2" fmla="val 8437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representative</a:t>
            </a:r>
          </a:p>
        </p:txBody>
      </p:sp>
      <p:sp>
        <p:nvSpPr>
          <p:cNvPr id="19" name="Speech Bubble: Rectangle with Corners Rounded 18">
            <a:extLst>
              <a:ext uri="{FF2B5EF4-FFF2-40B4-BE49-F238E27FC236}">
                <a16:creationId xmlns:a16="http://schemas.microsoft.com/office/drawing/2014/main" id="{BFC474E1-BE18-4D24-8C3E-1EE1BB463F98}"/>
              </a:ext>
            </a:extLst>
          </p:cNvPr>
          <p:cNvSpPr/>
          <p:nvPr/>
        </p:nvSpPr>
        <p:spPr>
          <a:xfrm>
            <a:off x="3710760" y="3847679"/>
            <a:ext cx="1722478" cy="669963"/>
          </a:xfrm>
          <a:prstGeom prst="wedgeRoundRectCallout">
            <a:avLst>
              <a:gd name="adj1" fmla="val 11900"/>
              <a:gd name="adj2" fmla="val 69320"/>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Partly representative</a:t>
            </a:r>
          </a:p>
        </p:txBody>
      </p:sp>
      <p:pic>
        <p:nvPicPr>
          <p:cNvPr id="21" name="Picture 20">
            <a:extLst>
              <a:ext uri="{FF2B5EF4-FFF2-40B4-BE49-F238E27FC236}">
                <a16:creationId xmlns:a16="http://schemas.microsoft.com/office/drawing/2014/main" id="{A6C2CDDB-2BA5-47C1-8BC6-8923798BDDB2}"/>
              </a:ext>
            </a:extLst>
          </p:cNvPr>
          <p:cNvPicPr>
            <a:picLocks noChangeAspect="1"/>
          </p:cNvPicPr>
          <p:nvPr/>
        </p:nvPicPr>
        <p:blipFill>
          <a:blip r:embed="rId9"/>
          <a:stretch>
            <a:fillRect/>
          </a:stretch>
        </p:blipFill>
        <p:spPr>
          <a:xfrm>
            <a:off x="5422394" y="1274559"/>
            <a:ext cx="3281894" cy="2154441"/>
          </a:xfrm>
          <a:prstGeom prst="rect">
            <a:avLst/>
          </a:prstGeom>
        </p:spPr>
      </p:pic>
      <p:sp>
        <p:nvSpPr>
          <p:cNvPr id="7" name="Speech Bubble: Rectangle with Corners Rounded 6">
            <a:extLst>
              <a:ext uri="{FF2B5EF4-FFF2-40B4-BE49-F238E27FC236}">
                <a16:creationId xmlns:a16="http://schemas.microsoft.com/office/drawing/2014/main" id="{C14CF33C-556C-4106-9B3F-DC203E732940}"/>
              </a:ext>
            </a:extLst>
          </p:cNvPr>
          <p:cNvSpPr/>
          <p:nvPr/>
        </p:nvSpPr>
        <p:spPr>
          <a:xfrm>
            <a:off x="579600" y="1668759"/>
            <a:ext cx="4449209" cy="1523798"/>
          </a:xfrm>
          <a:prstGeom prst="wedgeRoundRectCallout">
            <a:avLst>
              <a:gd name="adj1" fmla="val 69688"/>
              <a:gd name="adj2" fmla="val 15284"/>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At the start of every year, we hold a school </a:t>
            </a:r>
            <a:r>
              <a:rPr lang="en-GB" sz="1600" b="1" dirty="0"/>
              <a:t>“culture day</a:t>
            </a:r>
            <a:r>
              <a:rPr lang="en-GB" sz="1600" dirty="0"/>
              <a:t>” where we all bring in things from home like food, clothes or music, and </a:t>
            </a:r>
            <a:r>
              <a:rPr lang="en-GB" sz="1600" b="1" dirty="0"/>
              <a:t>we teach each other </a:t>
            </a:r>
            <a:r>
              <a:rPr lang="en-GB" sz="1600" dirty="0"/>
              <a:t>about ourselves and our culture.</a:t>
            </a:r>
          </a:p>
        </p:txBody>
      </p:sp>
    </p:spTree>
    <p:extLst>
      <p:ext uri="{BB962C8B-B14F-4D97-AF65-F5344CB8AC3E}">
        <p14:creationId xmlns:p14="http://schemas.microsoft.com/office/powerpoint/2010/main" val="417444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DABCB4F-0CF4-405D-AA63-2D1DBAC1B3C9}"/>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81137" y="1274558"/>
            <a:ext cx="3281894" cy="2150223"/>
          </a:xfrm>
          <a:prstGeom prst="rect">
            <a:avLst/>
          </a:prstGeom>
        </p:spPr>
      </p:pic>
      <p:sp>
        <p:nvSpPr>
          <p:cNvPr id="3" name="Text Placeholder 1">
            <a:extLst>
              <a:ext uri="{FF2B5EF4-FFF2-40B4-BE49-F238E27FC236}">
                <a16:creationId xmlns:a16="http://schemas.microsoft.com/office/drawing/2014/main" id="{07AED045-8DB4-4A3B-994F-4FD9FDB53454}"/>
              </a:ext>
            </a:extLst>
          </p:cNvPr>
          <p:cNvSpPr>
            <a:spLocks noGrp="1"/>
          </p:cNvSpPr>
          <p:nvPr>
            <p:ph type="body" sz="quarter" idx="10"/>
          </p:nvPr>
        </p:nvSpPr>
        <p:spPr>
          <a:xfrm>
            <a:off x="776288" y="241911"/>
            <a:ext cx="7739062" cy="571500"/>
          </a:xfrm>
        </p:spPr>
        <p:txBody>
          <a:bodyPr/>
          <a:lstStyle/>
          <a:p>
            <a:r>
              <a:rPr lang="en-GB" dirty="0"/>
              <a:t>Is it representative?</a:t>
            </a:r>
          </a:p>
          <a:p>
            <a:endParaRPr lang="en-GB" dirty="0"/>
          </a:p>
        </p:txBody>
      </p:sp>
      <p:sp>
        <p:nvSpPr>
          <p:cNvPr id="4" name="Pentagon 20">
            <a:extLst>
              <a:ext uri="{FF2B5EF4-FFF2-40B4-BE49-F238E27FC236}">
                <a16:creationId xmlns:a16="http://schemas.microsoft.com/office/drawing/2014/main" id="{36ECE6A2-43B4-43A8-803D-0E05CD83987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CF8879F5-4DC6-4235-A520-D9FCE9E2A1C8}"/>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7" name="Speech Bubble: Rectangle with Corners Rounded 6">
            <a:extLst>
              <a:ext uri="{FF2B5EF4-FFF2-40B4-BE49-F238E27FC236}">
                <a16:creationId xmlns:a16="http://schemas.microsoft.com/office/drawing/2014/main" id="{C14CF33C-556C-4106-9B3F-DC203E732940}"/>
              </a:ext>
            </a:extLst>
          </p:cNvPr>
          <p:cNvSpPr/>
          <p:nvPr/>
        </p:nvSpPr>
        <p:spPr>
          <a:xfrm>
            <a:off x="4066141" y="1559924"/>
            <a:ext cx="4449209" cy="1523798"/>
          </a:xfrm>
          <a:prstGeom prst="wedgeRoundRectCallout">
            <a:avLst>
              <a:gd name="adj1" fmla="val -60012"/>
              <a:gd name="adj2" fmla="val -30938"/>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During </a:t>
            </a:r>
            <a:r>
              <a:rPr lang="en-GB" sz="1600" b="1" dirty="0"/>
              <a:t>Black History Month </a:t>
            </a:r>
            <a:r>
              <a:rPr lang="en-GB" sz="1600" dirty="0"/>
              <a:t>we always have an </a:t>
            </a:r>
            <a:r>
              <a:rPr lang="en-GB" sz="1600" b="1" dirty="0"/>
              <a:t>assembly about important black people like Martin Luther King and Rosa Parks. </a:t>
            </a:r>
            <a:r>
              <a:rPr lang="en-GB" sz="1600" dirty="0"/>
              <a:t>We don’t really learn about Black people in other months though.</a:t>
            </a:r>
          </a:p>
        </p:txBody>
      </p:sp>
      <p:pic>
        <p:nvPicPr>
          <p:cNvPr id="2" name="Picture 1">
            <a:extLst>
              <a:ext uri="{FF2B5EF4-FFF2-40B4-BE49-F238E27FC236}">
                <a16:creationId xmlns:a16="http://schemas.microsoft.com/office/drawing/2014/main" id="{CACB7702-BD66-4E5D-B110-34F0926B3294}"/>
              </a:ext>
            </a:extLst>
          </p:cNvPr>
          <p:cNvPicPr>
            <a:picLocks noChangeAspect="1"/>
          </p:cNvPicPr>
          <p:nvPr/>
        </p:nvPicPr>
        <p:blipFill rotWithShape="1">
          <a:blip r:embed="rId6" cstate="print">
            <a:clrChange>
              <a:clrFrom>
                <a:srgbClr val="FFFFFF"/>
              </a:clrFrom>
              <a:clrTo>
                <a:srgbClr val="FFFFFF">
                  <a:alpha val="0"/>
                </a:srgbClr>
              </a:clrTo>
            </a:clrChange>
            <a:duotone>
              <a:prstClr val="black"/>
              <a:srgbClr val="5E84F1">
                <a:tint val="45000"/>
                <a:satMod val="400000"/>
              </a:srgbClr>
            </a:duotone>
            <a:extLst>
              <a:ext uri="{BEBA8EAE-BF5A-486C-A8C5-ECC9F3942E4B}">
                <a14:imgProps xmlns:a14="http://schemas.microsoft.com/office/drawing/2010/main">
                  <a14:imgLayer r:embed="rId7">
                    <a14:imgEffect>
                      <a14:backgroundRemoval t="9943" b="89943" l="9877" r="95610">
                        <a14:foregroundMark x1="89986" y1="46171" x2="91770" y2="65829"/>
                        <a14:foregroundMark x1="91770" y1="65829" x2="89026" y2="69257"/>
                        <a14:foregroundMark x1="95610" y1="57257" x2="95610" y2="50857"/>
                        <a14:backgroundMark x1="44307" y1="88229" x2="45679" y2="86971"/>
                        <a14:backgroundMark x1="76680" y1="87429" x2="74760" y2="89371"/>
                      </a14:backgroundRemoval>
                    </a14:imgEffect>
                  </a14:imgLayer>
                </a14:imgProps>
              </a:ext>
              <a:ext uri="{28A0092B-C50C-407E-A947-70E740481C1C}">
                <a14:useLocalDpi xmlns:a14="http://schemas.microsoft.com/office/drawing/2010/main"/>
              </a:ext>
            </a:extLst>
          </a:blip>
          <a:srcRect/>
          <a:stretch/>
        </p:blipFill>
        <p:spPr>
          <a:xfrm flipH="1">
            <a:off x="7308086" y="4453779"/>
            <a:ext cx="2002258" cy="2404221"/>
          </a:xfrm>
          <a:prstGeom prst="rect">
            <a:avLst/>
          </a:prstGeom>
        </p:spPr>
      </p:pic>
      <p:pic>
        <p:nvPicPr>
          <p:cNvPr id="8" name="Picture 7">
            <a:extLst>
              <a:ext uri="{FF2B5EF4-FFF2-40B4-BE49-F238E27FC236}">
                <a16:creationId xmlns:a16="http://schemas.microsoft.com/office/drawing/2014/main" id="{C74AD092-788B-43EF-8EBB-82CE6F5D05CF}"/>
              </a:ext>
            </a:extLst>
          </p:cNvPr>
          <p:cNvPicPr>
            <a:picLocks noChangeAspect="1"/>
          </p:cNvPicPr>
          <p:nvPr/>
        </p:nvPicPr>
        <p:blipFill rotWithShape="1">
          <a:blip r:embed="rId8" cstate="print">
            <a:clrChange>
              <a:clrFrom>
                <a:srgbClr val="FEFEFE"/>
              </a:clrFrom>
              <a:clrTo>
                <a:srgbClr val="FEFEFE">
                  <a:alpha val="0"/>
                </a:srgbClr>
              </a:clrTo>
            </a:clrChange>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flipH="1">
            <a:off x="3710760" y="4479912"/>
            <a:ext cx="2196970" cy="2378088"/>
          </a:xfrm>
          <a:prstGeom prst="rect">
            <a:avLst/>
          </a:prstGeom>
        </p:spPr>
      </p:pic>
      <p:pic>
        <p:nvPicPr>
          <p:cNvPr id="10" name="Picture 9">
            <a:extLst>
              <a:ext uri="{FF2B5EF4-FFF2-40B4-BE49-F238E27FC236}">
                <a16:creationId xmlns:a16="http://schemas.microsoft.com/office/drawing/2014/main" id="{8E5C86C4-F337-4980-B834-528E0DC4F94A}"/>
              </a:ext>
            </a:extLst>
          </p:cNvPr>
          <p:cNvPicPr>
            <a:picLocks noChangeAspect="1"/>
          </p:cNvPicPr>
          <p:nvPr/>
        </p:nvPicPr>
        <p:blipFill rotWithShape="1">
          <a:blip r:embed="rId9"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0" y="4536177"/>
            <a:ext cx="2002259" cy="2404221"/>
          </a:xfrm>
          <a:prstGeom prst="rect">
            <a:avLst/>
          </a:prstGeom>
        </p:spPr>
      </p:pic>
      <p:sp>
        <p:nvSpPr>
          <p:cNvPr id="12" name="Speech Bubble: Rectangle with Corners Rounded 11">
            <a:extLst>
              <a:ext uri="{FF2B5EF4-FFF2-40B4-BE49-F238E27FC236}">
                <a16:creationId xmlns:a16="http://schemas.microsoft.com/office/drawing/2014/main" id="{2CA09B0E-C469-48D5-9164-FF627203E9AF}"/>
              </a:ext>
            </a:extLst>
          </p:cNvPr>
          <p:cNvSpPr/>
          <p:nvPr/>
        </p:nvSpPr>
        <p:spPr>
          <a:xfrm>
            <a:off x="6940383" y="3867637"/>
            <a:ext cx="1722479" cy="669963"/>
          </a:xfrm>
          <a:prstGeom prst="wedgeRoundRectCallout">
            <a:avLst>
              <a:gd name="adj1" fmla="val -9422"/>
              <a:gd name="adj2" fmla="val 8090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Everyone is represented</a:t>
            </a:r>
          </a:p>
        </p:txBody>
      </p:sp>
      <p:sp>
        <p:nvSpPr>
          <p:cNvPr id="22" name="Speech Bubble: Rectangle with Corners Rounded 21">
            <a:extLst>
              <a:ext uri="{FF2B5EF4-FFF2-40B4-BE49-F238E27FC236}">
                <a16:creationId xmlns:a16="http://schemas.microsoft.com/office/drawing/2014/main" id="{888F00C4-99E2-4DB1-99F2-4A93F25F78D5}"/>
              </a:ext>
            </a:extLst>
          </p:cNvPr>
          <p:cNvSpPr/>
          <p:nvPr/>
        </p:nvSpPr>
        <p:spPr>
          <a:xfrm>
            <a:off x="481137" y="3847679"/>
            <a:ext cx="1722478" cy="669963"/>
          </a:xfrm>
          <a:prstGeom prst="wedgeRoundRectCallout">
            <a:avLst>
              <a:gd name="adj1" fmla="val 10773"/>
              <a:gd name="adj2" fmla="val 8437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representative</a:t>
            </a:r>
          </a:p>
        </p:txBody>
      </p:sp>
      <p:sp>
        <p:nvSpPr>
          <p:cNvPr id="24" name="Speech Bubble: Rectangle with Corners Rounded 23">
            <a:extLst>
              <a:ext uri="{FF2B5EF4-FFF2-40B4-BE49-F238E27FC236}">
                <a16:creationId xmlns:a16="http://schemas.microsoft.com/office/drawing/2014/main" id="{172E83C3-73F7-4E0D-97C0-CCF99DB384DE}"/>
              </a:ext>
            </a:extLst>
          </p:cNvPr>
          <p:cNvSpPr/>
          <p:nvPr/>
        </p:nvSpPr>
        <p:spPr>
          <a:xfrm>
            <a:off x="3710760" y="3847679"/>
            <a:ext cx="1722478" cy="669963"/>
          </a:xfrm>
          <a:prstGeom prst="wedgeRoundRectCallout">
            <a:avLst>
              <a:gd name="adj1" fmla="val 11900"/>
              <a:gd name="adj2" fmla="val 69320"/>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Partly representative</a:t>
            </a:r>
          </a:p>
        </p:txBody>
      </p:sp>
    </p:spTree>
    <p:extLst>
      <p:ext uri="{BB962C8B-B14F-4D97-AF65-F5344CB8AC3E}">
        <p14:creationId xmlns:p14="http://schemas.microsoft.com/office/powerpoint/2010/main" val="1300984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DCB2C1-9C35-4DC4-897E-EDF3E39402C2}"/>
              </a:ext>
            </a:extLst>
          </p:cNvPr>
          <p:cNvPicPr>
            <a:picLocks noChangeAspect="1"/>
          </p:cNvPicPr>
          <p:nvPr/>
        </p:nvPicPr>
        <p:blipFill>
          <a:blip r:embed="rId3"/>
          <a:stretch>
            <a:fillRect/>
          </a:stretch>
        </p:blipFill>
        <p:spPr>
          <a:xfrm>
            <a:off x="5433238" y="1274560"/>
            <a:ext cx="3271050" cy="2186562"/>
          </a:xfrm>
          <a:prstGeom prst="rect">
            <a:avLst/>
          </a:prstGeom>
        </p:spPr>
      </p:pic>
      <p:sp>
        <p:nvSpPr>
          <p:cNvPr id="3" name="Text Placeholder 1">
            <a:extLst>
              <a:ext uri="{FF2B5EF4-FFF2-40B4-BE49-F238E27FC236}">
                <a16:creationId xmlns:a16="http://schemas.microsoft.com/office/drawing/2014/main" id="{07AED045-8DB4-4A3B-994F-4FD9FDB53454}"/>
              </a:ext>
            </a:extLst>
          </p:cNvPr>
          <p:cNvSpPr>
            <a:spLocks noGrp="1"/>
          </p:cNvSpPr>
          <p:nvPr>
            <p:ph type="body" sz="quarter" idx="10"/>
          </p:nvPr>
        </p:nvSpPr>
        <p:spPr>
          <a:xfrm>
            <a:off x="776288" y="241911"/>
            <a:ext cx="7739062" cy="571500"/>
          </a:xfrm>
        </p:spPr>
        <p:txBody>
          <a:bodyPr/>
          <a:lstStyle/>
          <a:p>
            <a:r>
              <a:rPr lang="en-GB" dirty="0"/>
              <a:t>Is it representative?</a:t>
            </a:r>
          </a:p>
          <a:p>
            <a:endParaRPr lang="en-GB" dirty="0"/>
          </a:p>
        </p:txBody>
      </p:sp>
      <p:sp>
        <p:nvSpPr>
          <p:cNvPr id="4" name="Pentagon 20">
            <a:extLst>
              <a:ext uri="{FF2B5EF4-FFF2-40B4-BE49-F238E27FC236}">
                <a16:creationId xmlns:a16="http://schemas.microsoft.com/office/drawing/2014/main" id="{36ECE6A2-43B4-43A8-803D-0E05CD83987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CF8879F5-4DC6-4235-A520-D9FCE9E2A1C8}"/>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7" name="Speech Bubble: Rectangle with Corners Rounded 6">
            <a:extLst>
              <a:ext uri="{FF2B5EF4-FFF2-40B4-BE49-F238E27FC236}">
                <a16:creationId xmlns:a16="http://schemas.microsoft.com/office/drawing/2014/main" id="{C14CF33C-556C-4106-9B3F-DC203E732940}"/>
              </a:ext>
            </a:extLst>
          </p:cNvPr>
          <p:cNvSpPr/>
          <p:nvPr/>
        </p:nvSpPr>
        <p:spPr>
          <a:xfrm>
            <a:off x="579600" y="1433087"/>
            <a:ext cx="4449209" cy="1777470"/>
          </a:xfrm>
          <a:prstGeom prst="wedgeRoundRectCallout">
            <a:avLst>
              <a:gd name="adj1" fmla="val 72743"/>
              <a:gd name="adj2" fmla="val 4161"/>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Our school library has so </a:t>
            </a:r>
            <a:r>
              <a:rPr lang="en-GB" sz="1600" b="1" dirty="0"/>
              <a:t>many different books</a:t>
            </a:r>
            <a:r>
              <a:rPr lang="en-GB" sz="1600" dirty="0"/>
              <a:t>, about people of </a:t>
            </a:r>
            <a:r>
              <a:rPr lang="en-GB" sz="1600" b="1" dirty="0"/>
              <a:t>every skin colour and from every country</a:t>
            </a:r>
            <a:r>
              <a:rPr lang="en-GB" sz="1600" dirty="0"/>
              <a:t>. We even have </a:t>
            </a:r>
            <a:r>
              <a:rPr lang="en-GB" sz="1600" b="1" dirty="0"/>
              <a:t>dual language books </a:t>
            </a:r>
            <a:r>
              <a:rPr lang="en-GB" sz="1600" dirty="0"/>
              <a:t>for people who want to </a:t>
            </a:r>
            <a:r>
              <a:rPr lang="en-GB" sz="1600" b="1" dirty="0"/>
              <a:t>read in their own language</a:t>
            </a:r>
            <a:r>
              <a:rPr lang="en-GB" sz="1600" dirty="0"/>
              <a:t>.</a:t>
            </a:r>
          </a:p>
        </p:txBody>
      </p:sp>
      <p:pic>
        <p:nvPicPr>
          <p:cNvPr id="6" name="Picture 5">
            <a:extLst>
              <a:ext uri="{FF2B5EF4-FFF2-40B4-BE49-F238E27FC236}">
                <a16:creationId xmlns:a16="http://schemas.microsoft.com/office/drawing/2014/main" id="{E9B700A0-F1F0-47D9-9DF7-F5D8F295F2CE}"/>
              </a:ext>
            </a:extLst>
          </p:cNvPr>
          <p:cNvPicPr>
            <a:picLocks noChangeAspect="1"/>
          </p:cNvPicPr>
          <p:nvPr/>
        </p:nvPicPr>
        <p:blipFill rotWithShape="1">
          <a:blip r:embed="rId6" cstate="print">
            <a:clrChange>
              <a:clrFrom>
                <a:srgbClr val="FFFFFF"/>
              </a:clrFrom>
              <a:clrTo>
                <a:srgbClr val="FFFFFF">
                  <a:alpha val="0"/>
                </a:srgbClr>
              </a:clrTo>
            </a:clrChange>
            <a:duotone>
              <a:prstClr val="black"/>
              <a:srgbClr val="5E84F1">
                <a:tint val="45000"/>
                <a:satMod val="400000"/>
              </a:srgbClr>
            </a:duotone>
            <a:extLst>
              <a:ext uri="{BEBA8EAE-BF5A-486C-A8C5-ECC9F3942E4B}">
                <a14:imgProps xmlns:a14="http://schemas.microsoft.com/office/drawing/2010/main">
                  <a14:imgLayer r:embed="rId7">
                    <a14:imgEffect>
                      <a14:backgroundRemoval t="9943" b="89943" l="9877" r="95610">
                        <a14:foregroundMark x1="89986" y1="46171" x2="91770" y2="65829"/>
                        <a14:foregroundMark x1="91770" y1="65829" x2="89026" y2="69257"/>
                        <a14:foregroundMark x1="95610" y1="57257" x2="95610" y2="50857"/>
                        <a14:backgroundMark x1="44307" y1="88229" x2="45679" y2="86971"/>
                        <a14:backgroundMark x1="76680" y1="87429" x2="74760" y2="89371"/>
                      </a14:backgroundRemoval>
                    </a14:imgEffect>
                  </a14:imgLayer>
                </a14:imgProps>
              </a:ext>
              <a:ext uri="{28A0092B-C50C-407E-A947-70E740481C1C}">
                <a14:useLocalDpi xmlns:a14="http://schemas.microsoft.com/office/drawing/2010/main"/>
              </a:ext>
            </a:extLst>
          </a:blip>
          <a:srcRect/>
          <a:stretch/>
        </p:blipFill>
        <p:spPr>
          <a:xfrm flipH="1">
            <a:off x="7308086" y="4453779"/>
            <a:ext cx="2002258" cy="2404221"/>
          </a:xfrm>
          <a:prstGeom prst="rect">
            <a:avLst/>
          </a:prstGeom>
        </p:spPr>
      </p:pic>
      <p:pic>
        <p:nvPicPr>
          <p:cNvPr id="8" name="Picture 7">
            <a:extLst>
              <a:ext uri="{FF2B5EF4-FFF2-40B4-BE49-F238E27FC236}">
                <a16:creationId xmlns:a16="http://schemas.microsoft.com/office/drawing/2014/main" id="{F0A7F2CD-0519-4358-A7EB-83008AB1E645}"/>
              </a:ext>
            </a:extLst>
          </p:cNvPr>
          <p:cNvPicPr>
            <a:picLocks noChangeAspect="1"/>
          </p:cNvPicPr>
          <p:nvPr/>
        </p:nvPicPr>
        <p:blipFill rotWithShape="1">
          <a:blip r:embed="rId8" cstate="print">
            <a:clrChange>
              <a:clrFrom>
                <a:srgbClr val="FEFEFE"/>
              </a:clrFrom>
              <a:clrTo>
                <a:srgbClr val="FEFEFE">
                  <a:alpha val="0"/>
                </a:srgbClr>
              </a:clrTo>
            </a:clrChange>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flipH="1">
            <a:off x="3710760" y="4479912"/>
            <a:ext cx="2196970" cy="2378088"/>
          </a:xfrm>
          <a:prstGeom prst="rect">
            <a:avLst/>
          </a:prstGeom>
        </p:spPr>
      </p:pic>
      <p:pic>
        <p:nvPicPr>
          <p:cNvPr id="10" name="Picture 9">
            <a:extLst>
              <a:ext uri="{FF2B5EF4-FFF2-40B4-BE49-F238E27FC236}">
                <a16:creationId xmlns:a16="http://schemas.microsoft.com/office/drawing/2014/main" id="{10A8DC0E-D8DA-4374-95E1-689606A5EDEB}"/>
              </a:ext>
            </a:extLst>
          </p:cNvPr>
          <p:cNvPicPr>
            <a:picLocks noChangeAspect="1"/>
          </p:cNvPicPr>
          <p:nvPr/>
        </p:nvPicPr>
        <p:blipFill rotWithShape="1">
          <a:blip r:embed="rId9"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0" y="4536177"/>
            <a:ext cx="2002259" cy="2404221"/>
          </a:xfrm>
          <a:prstGeom prst="rect">
            <a:avLst/>
          </a:prstGeom>
        </p:spPr>
      </p:pic>
      <p:sp>
        <p:nvSpPr>
          <p:cNvPr id="12" name="Speech Bubble: Rectangle with Corners Rounded 11">
            <a:extLst>
              <a:ext uri="{FF2B5EF4-FFF2-40B4-BE49-F238E27FC236}">
                <a16:creationId xmlns:a16="http://schemas.microsoft.com/office/drawing/2014/main" id="{9F3F4EDB-FB9E-40E6-81E4-AF80C4420B07}"/>
              </a:ext>
            </a:extLst>
          </p:cNvPr>
          <p:cNvSpPr/>
          <p:nvPr/>
        </p:nvSpPr>
        <p:spPr>
          <a:xfrm>
            <a:off x="6940383" y="3867637"/>
            <a:ext cx="1722479" cy="669963"/>
          </a:xfrm>
          <a:prstGeom prst="wedgeRoundRectCallout">
            <a:avLst>
              <a:gd name="adj1" fmla="val -9422"/>
              <a:gd name="adj2" fmla="val 8090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Everyone is represented</a:t>
            </a:r>
          </a:p>
        </p:txBody>
      </p:sp>
      <p:sp>
        <p:nvSpPr>
          <p:cNvPr id="22" name="Speech Bubble: Rectangle with Corners Rounded 21">
            <a:extLst>
              <a:ext uri="{FF2B5EF4-FFF2-40B4-BE49-F238E27FC236}">
                <a16:creationId xmlns:a16="http://schemas.microsoft.com/office/drawing/2014/main" id="{C9317B03-7C3D-466F-B2AF-984FA600A361}"/>
              </a:ext>
            </a:extLst>
          </p:cNvPr>
          <p:cNvSpPr/>
          <p:nvPr/>
        </p:nvSpPr>
        <p:spPr>
          <a:xfrm>
            <a:off x="481137" y="3847679"/>
            <a:ext cx="1722478" cy="669963"/>
          </a:xfrm>
          <a:prstGeom prst="wedgeRoundRectCallout">
            <a:avLst>
              <a:gd name="adj1" fmla="val 10773"/>
              <a:gd name="adj2" fmla="val 8437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representative</a:t>
            </a:r>
          </a:p>
        </p:txBody>
      </p:sp>
      <p:sp>
        <p:nvSpPr>
          <p:cNvPr id="24" name="Speech Bubble: Rectangle with Corners Rounded 23">
            <a:extLst>
              <a:ext uri="{FF2B5EF4-FFF2-40B4-BE49-F238E27FC236}">
                <a16:creationId xmlns:a16="http://schemas.microsoft.com/office/drawing/2014/main" id="{FAF73229-1BFB-4002-90B7-EFF31BFAD1CF}"/>
              </a:ext>
            </a:extLst>
          </p:cNvPr>
          <p:cNvSpPr/>
          <p:nvPr/>
        </p:nvSpPr>
        <p:spPr>
          <a:xfrm>
            <a:off x="3710760" y="3847679"/>
            <a:ext cx="1722478" cy="669963"/>
          </a:xfrm>
          <a:prstGeom prst="wedgeRoundRectCallout">
            <a:avLst>
              <a:gd name="adj1" fmla="val 11900"/>
              <a:gd name="adj2" fmla="val 69320"/>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Partly representative</a:t>
            </a:r>
          </a:p>
        </p:txBody>
      </p:sp>
    </p:spTree>
    <p:extLst>
      <p:ext uri="{BB962C8B-B14F-4D97-AF65-F5344CB8AC3E}">
        <p14:creationId xmlns:p14="http://schemas.microsoft.com/office/powerpoint/2010/main" val="2531138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1">
            <a:extLst>
              <a:ext uri="{FF2B5EF4-FFF2-40B4-BE49-F238E27FC236}">
                <a16:creationId xmlns:a16="http://schemas.microsoft.com/office/drawing/2014/main" id="{07AED045-8DB4-4A3B-994F-4FD9FDB53454}"/>
              </a:ext>
            </a:extLst>
          </p:cNvPr>
          <p:cNvSpPr>
            <a:spLocks noGrp="1"/>
          </p:cNvSpPr>
          <p:nvPr>
            <p:ph type="body" sz="quarter" idx="10"/>
          </p:nvPr>
        </p:nvSpPr>
        <p:spPr>
          <a:xfrm>
            <a:off x="776288" y="241911"/>
            <a:ext cx="7739062" cy="571500"/>
          </a:xfrm>
        </p:spPr>
        <p:txBody>
          <a:bodyPr/>
          <a:lstStyle/>
          <a:p>
            <a:r>
              <a:rPr lang="en-GB" dirty="0"/>
              <a:t>Is it representative?</a:t>
            </a:r>
          </a:p>
          <a:p>
            <a:endParaRPr lang="en-GB" dirty="0"/>
          </a:p>
        </p:txBody>
      </p:sp>
      <p:sp>
        <p:nvSpPr>
          <p:cNvPr id="4" name="Pentagon 20">
            <a:extLst>
              <a:ext uri="{FF2B5EF4-FFF2-40B4-BE49-F238E27FC236}">
                <a16:creationId xmlns:a16="http://schemas.microsoft.com/office/drawing/2014/main" id="{36ECE6A2-43B4-43A8-803D-0E05CD83987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CF8879F5-4DC6-4235-A520-D9FCE9E2A1C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203254"/>
            <a:ext cx="579600" cy="579600"/>
          </a:xfrm>
          <a:prstGeom prst="rect">
            <a:avLst/>
          </a:prstGeom>
        </p:spPr>
      </p:pic>
      <p:pic>
        <p:nvPicPr>
          <p:cNvPr id="8" name="Picture 7">
            <a:extLst>
              <a:ext uri="{FF2B5EF4-FFF2-40B4-BE49-F238E27FC236}">
                <a16:creationId xmlns:a16="http://schemas.microsoft.com/office/drawing/2014/main" id="{C179316B-0BA8-4FCE-AA70-E1F622625E7F}"/>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481137" y="1274558"/>
            <a:ext cx="3281894" cy="2154441"/>
          </a:xfrm>
          <a:prstGeom prst="rect">
            <a:avLst/>
          </a:prstGeom>
        </p:spPr>
      </p:pic>
      <p:sp>
        <p:nvSpPr>
          <p:cNvPr id="7" name="Speech Bubble: Rectangle with Corners Rounded 6">
            <a:extLst>
              <a:ext uri="{FF2B5EF4-FFF2-40B4-BE49-F238E27FC236}">
                <a16:creationId xmlns:a16="http://schemas.microsoft.com/office/drawing/2014/main" id="{C14CF33C-556C-4106-9B3F-DC203E732940}"/>
              </a:ext>
            </a:extLst>
          </p:cNvPr>
          <p:cNvSpPr/>
          <p:nvPr/>
        </p:nvSpPr>
        <p:spPr>
          <a:xfrm>
            <a:off x="4213653" y="1486523"/>
            <a:ext cx="4449209" cy="1523798"/>
          </a:xfrm>
          <a:prstGeom prst="wedgeRoundRectCallout">
            <a:avLst>
              <a:gd name="adj1" fmla="val -78619"/>
              <a:gd name="adj2" fmla="val -25262"/>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This year in history we’ve learned about the Stone Age, the Ancient Egyptians and The Tudors. </a:t>
            </a:r>
            <a:r>
              <a:rPr lang="en-GB" sz="1600" b="1" dirty="0"/>
              <a:t>I’m not sure what skin colour these people had because it’s not something we talked about in class.</a:t>
            </a:r>
          </a:p>
        </p:txBody>
      </p:sp>
      <p:pic>
        <p:nvPicPr>
          <p:cNvPr id="2" name="Picture 1">
            <a:extLst>
              <a:ext uri="{FF2B5EF4-FFF2-40B4-BE49-F238E27FC236}">
                <a16:creationId xmlns:a16="http://schemas.microsoft.com/office/drawing/2014/main" id="{5DB875A6-0329-4FE6-96CC-525103D316D8}"/>
              </a:ext>
            </a:extLst>
          </p:cNvPr>
          <p:cNvPicPr>
            <a:picLocks noChangeAspect="1"/>
          </p:cNvPicPr>
          <p:nvPr/>
        </p:nvPicPr>
        <p:blipFill rotWithShape="1">
          <a:blip r:embed="rId6" cstate="print">
            <a:clrChange>
              <a:clrFrom>
                <a:srgbClr val="FFFFFF"/>
              </a:clrFrom>
              <a:clrTo>
                <a:srgbClr val="FFFFFF">
                  <a:alpha val="0"/>
                </a:srgbClr>
              </a:clrTo>
            </a:clrChange>
            <a:duotone>
              <a:prstClr val="black"/>
              <a:srgbClr val="5E84F1">
                <a:tint val="45000"/>
                <a:satMod val="400000"/>
              </a:srgbClr>
            </a:duotone>
            <a:extLst>
              <a:ext uri="{BEBA8EAE-BF5A-486C-A8C5-ECC9F3942E4B}">
                <a14:imgProps xmlns:a14="http://schemas.microsoft.com/office/drawing/2010/main">
                  <a14:imgLayer r:embed="rId7">
                    <a14:imgEffect>
                      <a14:backgroundRemoval t="9943" b="89943" l="9877" r="95610">
                        <a14:foregroundMark x1="89986" y1="46171" x2="91770" y2="65829"/>
                        <a14:foregroundMark x1="91770" y1="65829" x2="89026" y2="69257"/>
                        <a14:foregroundMark x1="95610" y1="57257" x2="95610" y2="50857"/>
                        <a14:backgroundMark x1="44307" y1="88229" x2="45679" y2="86971"/>
                        <a14:backgroundMark x1="76680" y1="87429" x2="74760" y2="89371"/>
                      </a14:backgroundRemoval>
                    </a14:imgEffect>
                  </a14:imgLayer>
                </a14:imgProps>
              </a:ext>
              <a:ext uri="{28A0092B-C50C-407E-A947-70E740481C1C}">
                <a14:useLocalDpi xmlns:a14="http://schemas.microsoft.com/office/drawing/2010/main"/>
              </a:ext>
            </a:extLst>
          </a:blip>
          <a:srcRect/>
          <a:stretch/>
        </p:blipFill>
        <p:spPr>
          <a:xfrm flipH="1">
            <a:off x="7308086" y="4453779"/>
            <a:ext cx="2002258" cy="2404221"/>
          </a:xfrm>
          <a:prstGeom prst="rect">
            <a:avLst/>
          </a:prstGeom>
        </p:spPr>
      </p:pic>
      <p:pic>
        <p:nvPicPr>
          <p:cNvPr id="6" name="Picture 5">
            <a:extLst>
              <a:ext uri="{FF2B5EF4-FFF2-40B4-BE49-F238E27FC236}">
                <a16:creationId xmlns:a16="http://schemas.microsoft.com/office/drawing/2014/main" id="{EC5C21CC-A1BC-4BDA-A45B-925803193BF8}"/>
              </a:ext>
            </a:extLst>
          </p:cNvPr>
          <p:cNvPicPr>
            <a:picLocks noChangeAspect="1"/>
          </p:cNvPicPr>
          <p:nvPr/>
        </p:nvPicPr>
        <p:blipFill rotWithShape="1">
          <a:blip r:embed="rId8" cstate="print">
            <a:clrChange>
              <a:clrFrom>
                <a:srgbClr val="FEFEFE"/>
              </a:clrFrom>
              <a:clrTo>
                <a:srgbClr val="FEFEFE">
                  <a:alpha val="0"/>
                </a:srgbClr>
              </a:clrTo>
            </a:clrChange>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flipH="1">
            <a:off x="3710760" y="4479912"/>
            <a:ext cx="2196970" cy="2378088"/>
          </a:xfrm>
          <a:prstGeom prst="rect">
            <a:avLst/>
          </a:prstGeom>
        </p:spPr>
      </p:pic>
      <p:pic>
        <p:nvPicPr>
          <p:cNvPr id="10" name="Picture 9">
            <a:extLst>
              <a:ext uri="{FF2B5EF4-FFF2-40B4-BE49-F238E27FC236}">
                <a16:creationId xmlns:a16="http://schemas.microsoft.com/office/drawing/2014/main" id="{619AA8B9-F4AD-4AD2-8D0E-11AC6BEEEF8D}"/>
              </a:ext>
            </a:extLst>
          </p:cNvPr>
          <p:cNvPicPr>
            <a:picLocks noChangeAspect="1"/>
          </p:cNvPicPr>
          <p:nvPr/>
        </p:nvPicPr>
        <p:blipFill rotWithShape="1">
          <a:blip r:embed="rId9"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0" y="4536177"/>
            <a:ext cx="2002259" cy="2404221"/>
          </a:xfrm>
          <a:prstGeom prst="rect">
            <a:avLst/>
          </a:prstGeom>
        </p:spPr>
      </p:pic>
      <p:sp>
        <p:nvSpPr>
          <p:cNvPr id="12" name="Speech Bubble: Rectangle with Corners Rounded 11">
            <a:extLst>
              <a:ext uri="{FF2B5EF4-FFF2-40B4-BE49-F238E27FC236}">
                <a16:creationId xmlns:a16="http://schemas.microsoft.com/office/drawing/2014/main" id="{456395FC-F592-4325-82FB-92B3A1492961}"/>
              </a:ext>
            </a:extLst>
          </p:cNvPr>
          <p:cNvSpPr/>
          <p:nvPr/>
        </p:nvSpPr>
        <p:spPr>
          <a:xfrm>
            <a:off x="6940383" y="3867637"/>
            <a:ext cx="1722479" cy="669963"/>
          </a:xfrm>
          <a:prstGeom prst="wedgeRoundRectCallout">
            <a:avLst>
              <a:gd name="adj1" fmla="val -9422"/>
              <a:gd name="adj2" fmla="val 8090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Everyone is represented</a:t>
            </a:r>
          </a:p>
        </p:txBody>
      </p:sp>
      <p:sp>
        <p:nvSpPr>
          <p:cNvPr id="22" name="Speech Bubble: Rectangle with Corners Rounded 21">
            <a:extLst>
              <a:ext uri="{FF2B5EF4-FFF2-40B4-BE49-F238E27FC236}">
                <a16:creationId xmlns:a16="http://schemas.microsoft.com/office/drawing/2014/main" id="{C8025539-6148-4D8F-A769-7A56F766F904}"/>
              </a:ext>
            </a:extLst>
          </p:cNvPr>
          <p:cNvSpPr/>
          <p:nvPr/>
        </p:nvSpPr>
        <p:spPr>
          <a:xfrm>
            <a:off x="481137" y="3847679"/>
            <a:ext cx="1722478" cy="669963"/>
          </a:xfrm>
          <a:prstGeom prst="wedgeRoundRectCallout">
            <a:avLst>
              <a:gd name="adj1" fmla="val 10773"/>
              <a:gd name="adj2" fmla="val 8437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representative</a:t>
            </a:r>
          </a:p>
        </p:txBody>
      </p:sp>
      <p:sp>
        <p:nvSpPr>
          <p:cNvPr id="24" name="Speech Bubble: Rectangle with Corners Rounded 23">
            <a:extLst>
              <a:ext uri="{FF2B5EF4-FFF2-40B4-BE49-F238E27FC236}">
                <a16:creationId xmlns:a16="http://schemas.microsoft.com/office/drawing/2014/main" id="{5BFCAB2A-56FC-4E3E-849A-3D6185066F36}"/>
              </a:ext>
            </a:extLst>
          </p:cNvPr>
          <p:cNvSpPr/>
          <p:nvPr/>
        </p:nvSpPr>
        <p:spPr>
          <a:xfrm>
            <a:off x="3710760" y="3847679"/>
            <a:ext cx="1722478" cy="669963"/>
          </a:xfrm>
          <a:prstGeom prst="wedgeRoundRectCallout">
            <a:avLst>
              <a:gd name="adj1" fmla="val 11900"/>
              <a:gd name="adj2" fmla="val 69320"/>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Partly representative</a:t>
            </a:r>
          </a:p>
        </p:txBody>
      </p:sp>
    </p:spTree>
    <p:extLst>
      <p:ext uri="{BB962C8B-B14F-4D97-AF65-F5344CB8AC3E}">
        <p14:creationId xmlns:p14="http://schemas.microsoft.com/office/powerpoint/2010/main" val="3308040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oppy Appeal: What do the different coloured poppies mean? - CBBC Newsround">
            <a:extLst>
              <a:ext uri="{FF2B5EF4-FFF2-40B4-BE49-F238E27FC236}">
                <a16:creationId xmlns:a16="http://schemas.microsoft.com/office/drawing/2014/main" id="{BC914F1C-912E-4280-8F2D-3F9DAE025D3C}"/>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5115697" y="1274560"/>
            <a:ext cx="3707027" cy="2186562"/>
          </a:xfrm>
          <a:prstGeom prst="rect">
            <a:avLst/>
          </a:prstGeom>
          <a:noFill/>
          <a:extLst>
            <a:ext uri="{909E8E84-426E-40DD-AFC4-6F175D3DCCD1}">
              <a14:hiddenFill xmlns:a14="http://schemas.microsoft.com/office/drawing/2010/main">
                <a:solidFill>
                  <a:srgbClr val="FFFFFF"/>
                </a:solidFill>
              </a14:hiddenFill>
            </a:ext>
          </a:extLst>
        </p:spPr>
      </p:pic>
      <p:sp>
        <p:nvSpPr>
          <p:cNvPr id="3" name="Text Placeholder 1">
            <a:extLst>
              <a:ext uri="{FF2B5EF4-FFF2-40B4-BE49-F238E27FC236}">
                <a16:creationId xmlns:a16="http://schemas.microsoft.com/office/drawing/2014/main" id="{07AED045-8DB4-4A3B-994F-4FD9FDB53454}"/>
              </a:ext>
            </a:extLst>
          </p:cNvPr>
          <p:cNvSpPr>
            <a:spLocks noGrp="1"/>
          </p:cNvSpPr>
          <p:nvPr>
            <p:ph type="body" sz="quarter" idx="10"/>
          </p:nvPr>
        </p:nvSpPr>
        <p:spPr>
          <a:xfrm>
            <a:off x="776288" y="241911"/>
            <a:ext cx="7739062" cy="571500"/>
          </a:xfrm>
        </p:spPr>
        <p:txBody>
          <a:bodyPr/>
          <a:lstStyle/>
          <a:p>
            <a:r>
              <a:rPr lang="en-GB" dirty="0"/>
              <a:t>Is it representative?</a:t>
            </a:r>
          </a:p>
          <a:p>
            <a:endParaRPr lang="en-GB" dirty="0"/>
          </a:p>
        </p:txBody>
      </p:sp>
      <p:sp>
        <p:nvSpPr>
          <p:cNvPr id="4" name="Pentagon 20">
            <a:extLst>
              <a:ext uri="{FF2B5EF4-FFF2-40B4-BE49-F238E27FC236}">
                <a16:creationId xmlns:a16="http://schemas.microsoft.com/office/drawing/2014/main" id="{36ECE6A2-43B4-43A8-803D-0E05CD83987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CF8879F5-4DC6-4235-A520-D9FCE9E2A1C8}"/>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7" name="Speech Bubble: Rectangle with Corners Rounded 6">
            <a:extLst>
              <a:ext uri="{FF2B5EF4-FFF2-40B4-BE49-F238E27FC236}">
                <a16:creationId xmlns:a16="http://schemas.microsoft.com/office/drawing/2014/main" id="{C14CF33C-556C-4106-9B3F-DC203E732940}"/>
              </a:ext>
            </a:extLst>
          </p:cNvPr>
          <p:cNvSpPr/>
          <p:nvPr/>
        </p:nvSpPr>
        <p:spPr>
          <a:xfrm>
            <a:off x="579601" y="1433087"/>
            <a:ext cx="3992400" cy="1777470"/>
          </a:xfrm>
          <a:prstGeom prst="wedgeRoundRectCallout">
            <a:avLst>
              <a:gd name="adj1" fmla="val 60412"/>
              <a:gd name="adj2" fmla="val 15284"/>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When we were learning about World War II last year, </a:t>
            </a:r>
            <a:r>
              <a:rPr lang="en-GB" sz="1600" b="1" dirty="0"/>
              <a:t>we made poppies in all different colours to remind ourselves of all the different soldiers </a:t>
            </a:r>
            <a:r>
              <a:rPr lang="en-GB" sz="1600" dirty="0"/>
              <a:t>that served in the war. </a:t>
            </a:r>
          </a:p>
        </p:txBody>
      </p:sp>
      <p:pic>
        <p:nvPicPr>
          <p:cNvPr id="2" name="Picture 1">
            <a:extLst>
              <a:ext uri="{FF2B5EF4-FFF2-40B4-BE49-F238E27FC236}">
                <a16:creationId xmlns:a16="http://schemas.microsoft.com/office/drawing/2014/main" id="{DEDAFF51-B993-4702-83D5-1006B60B8D29}"/>
              </a:ext>
            </a:extLst>
          </p:cNvPr>
          <p:cNvPicPr>
            <a:picLocks noChangeAspect="1"/>
          </p:cNvPicPr>
          <p:nvPr/>
        </p:nvPicPr>
        <p:blipFill rotWithShape="1">
          <a:blip r:embed="rId6" cstate="print">
            <a:clrChange>
              <a:clrFrom>
                <a:srgbClr val="FFFFFF"/>
              </a:clrFrom>
              <a:clrTo>
                <a:srgbClr val="FFFFFF">
                  <a:alpha val="0"/>
                </a:srgbClr>
              </a:clrTo>
            </a:clrChange>
            <a:duotone>
              <a:prstClr val="black"/>
              <a:srgbClr val="5E84F1">
                <a:tint val="45000"/>
                <a:satMod val="400000"/>
              </a:srgbClr>
            </a:duotone>
            <a:extLst>
              <a:ext uri="{BEBA8EAE-BF5A-486C-A8C5-ECC9F3942E4B}">
                <a14:imgProps xmlns:a14="http://schemas.microsoft.com/office/drawing/2010/main">
                  <a14:imgLayer r:embed="rId7">
                    <a14:imgEffect>
                      <a14:backgroundRemoval t="9943" b="89943" l="9877" r="95610">
                        <a14:foregroundMark x1="89986" y1="46171" x2="91770" y2="65829"/>
                        <a14:foregroundMark x1="91770" y1="65829" x2="89026" y2="69257"/>
                        <a14:foregroundMark x1="95610" y1="57257" x2="95610" y2="50857"/>
                        <a14:backgroundMark x1="44307" y1="88229" x2="45679" y2="86971"/>
                        <a14:backgroundMark x1="76680" y1="87429" x2="74760" y2="89371"/>
                      </a14:backgroundRemoval>
                    </a14:imgEffect>
                  </a14:imgLayer>
                </a14:imgProps>
              </a:ext>
              <a:ext uri="{28A0092B-C50C-407E-A947-70E740481C1C}">
                <a14:useLocalDpi xmlns:a14="http://schemas.microsoft.com/office/drawing/2010/main"/>
              </a:ext>
            </a:extLst>
          </a:blip>
          <a:srcRect/>
          <a:stretch/>
        </p:blipFill>
        <p:spPr>
          <a:xfrm flipH="1">
            <a:off x="7308086" y="4453779"/>
            <a:ext cx="2002258" cy="2404221"/>
          </a:xfrm>
          <a:prstGeom prst="rect">
            <a:avLst/>
          </a:prstGeom>
        </p:spPr>
      </p:pic>
      <p:pic>
        <p:nvPicPr>
          <p:cNvPr id="8" name="Picture 7">
            <a:extLst>
              <a:ext uri="{FF2B5EF4-FFF2-40B4-BE49-F238E27FC236}">
                <a16:creationId xmlns:a16="http://schemas.microsoft.com/office/drawing/2014/main" id="{49EAF1FA-A2BD-4481-88B3-FD9A94205641}"/>
              </a:ext>
            </a:extLst>
          </p:cNvPr>
          <p:cNvPicPr>
            <a:picLocks noChangeAspect="1"/>
          </p:cNvPicPr>
          <p:nvPr/>
        </p:nvPicPr>
        <p:blipFill rotWithShape="1">
          <a:blip r:embed="rId8" cstate="print">
            <a:clrChange>
              <a:clrFrom>
                <a:srgbClr val="FEFEFE"/>
              </a:clrFrom>
              <a:clrTo>
                <a:srgbClr val="FEFEFE">
                  <a:alpha val="0"/>
                </a:srgbClr>
              </a:clrTo>
            </a:clrChange>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flipH="1">
            <a:off x="3710760" y="4479912"/>
            <a:ext cx="2196970" cy="2378088"/>
          </a:xfrm>
          <a:prstGeom prst="rect">
            <a:avLst/>
          </a:prstGeom>
        </p:spPr>
      </p:pic>
      <p:pic>
        <p:nvPicPr>
          <p:cNvPr id="10" name="Picture 9">
            <a:extLst>
              <a:ext uri="{FF2B5EF4-FFF2-40B4-BE49-F238E27FC236}">
                <a16:creationId xmlns:a16="http://schemas.microsoft.com/office/drawing/2014/main" id="{81222D9A-E42F-4F34-B9DB-23AEE7FB231E}"/>
              </a:ext>
            </a:extLst>
          </p:cNvPr>
          <p:cNvPicPr>
            <a:picLocks noChangeAspect="1"/>
          </p:cNvPicPr>
          <p:nvPr/>
        </p:nvPicPr>
        <p:blipFill rotWithShape="1">
          <a:blip r:embed="rId9"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0" y="4536177"/>
            <a:ext cx="2002259" cy="2404221"/>
          </a:xfrm>
          <a:prstGeom prst="rect">
            <a:avLst/>
          </a:prstGeom>
        </p:spPr>
      </p:pic>
      <p:sp>
        <p:nvSpPr>
          <p:cNvPr id="12" name="Speech Bubble: Rectangle with Corners Rounded 11">
            <a:extLst>
              <a:ext uri="{FF2B5EF4-FFF2-40B4-BE49-F238E27FC236}">
                <a16:creationId xmlns:a16="http://schemas.microsoft.com/office/drawing/2014/main" id="{9DE5E3AF-9E18-474D-A021-699B0E8965F9}"/>
              </a:ext>
            </a:extLst>
          </p:cNvPr>
          <p:cNvSpPr/>
          <p:nvPr/>
        </p:nvSpPr>
        <p:spPr>
          <a:xfrm>
            <a:off x="6940383" y="3867637"/>
            <a:ext cx="1722479" cy="669963"/>
          </a:xfrm>
          <a:prstGeom prst="wedgeRoundRectCallout">
            <a:avLst>
              <a:gd name="adj1" fmla="val -9422"/>
              <a:gd name="adj2" fmla="val 8090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Everyone is represented</a:t>
            </a:r>
          </a:p>
        </p:txBody>
      </p:sp>
      <p:sp>
        <p:nvSpPr>
          <p:cNvPr id="22" name="Speech Bubble: Rectangle with Corners Rounded 21">
            <a:extLst>
              <a:ext uri="{FF2B5EF4-FFF2-40B4-BE49-F238E27FC236}">
                <a16:creationId xmlns:a16="http://schemas.microsoft.com/office/drawing/2014/main" id="{524B1ED7-ED57-4E33-B681-FA434FB22509}"/>
              </a:ext>
            </a:extLst>
          </p:cNvPr>
          <p:cNvSpPr/>
          <p:nvPr/>
        </p:nvSpPr>
        <p:spPr>
          <a:xfrm>
            <a:off x="481137" y="3847679"/>
            <a:ext cx="1722478" cy="669963"/>
          </a:xfrm>
          <a:prstGeom prst="wedgeRoundRectCallout">
            <a:avLst>
              <a:gd name="adj1" fmla="val 10773"/>
              <a:gd name="adj2" fmla="val 8437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representative</a:t>
            </a:r>
          </a:p>
        </p:txBody>
      </p:sp>
      <p:sp>
        <p:nvSpPr>
          <p:cNvPr id="24" name="Speech Bubble: Rectangle with Corners Rounded 23">
            <a:extLst>
              <a:ext uri="{FF2B5EF4-FFF2-40B4-BE49-F238E27FC236}">
                <a16:creationId xmlns:a16="http://schemas.microsoft.com/office/drawing/2014/main" id="{94A678B2-D834-4900-A904-5806E488E2E4}"/>
              </a:ext>
            </a:extLst>
          </p:cNvPr>
          <p:cNvSpPr/>
          <p:nvPr/>
        </p:nvSpPr>
        <p:spPr>
          <a:xfrm>
            <a:off x="3710760" y="3847679"/>
            <a:ext cx="1722478" cy="669963"/>
          </a:xfrm>
          <a:prstGeom prst="wedgeRoundRectCallout">
            <a:avLst>
              <a:gd name="adj1" fmla="val 11900"/>
              <a:gd name="adj2" fmla="val 69320"/>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Partly representative</a:t>
            </a:r>
          </a:p>
        </p:txBody>
      </p:sp>
    </p:spTree>
    <p:extLst>
      <p:ext uri="{BB962C8B-B14F-4D97-AF65-F5344CB8AC3E}">
        <p14:creationId xmlns:p14="http://schemas.microsoft.com/office/powerpoint/2010/main" val="2196189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F241CA-769A-45E3-9F5D-A171FD6D41D5}"/>
              </a:ext>
            </a:extLst>
          </p:cNvPr>
          <p:cNvPicPr>
            <a:picLocks noChangeAspect="1"/>
          </p:cNvPicPr>
          <p:nvPr/>
        </p:nvPicPr>
        <p:blipFill>
          <a:blip r:embed="rId3"/>
          <a:stretch>
            <a:fillRect/>
          </a:stretch>
        </p:blipFill>
        <p:spPr>
          <a:xfrm>
            <a:off x="481138" y="1274558"/>
            <a:ext cx="3240234" cy="2154441"/>
          </a:xfrm>
          <a:prstGeom prst="rect">
            <a:avLst/>
          </a:prstGeom>
        </p:spPr>
      </p:pic>
      <p:sp>
        <p:nvSpPr>
          <p:cNvPr id="3" name="Text Placeholder 1">
            <a:extLst>
              <a:ext uri="{FF2B5EF4-FFF2-40B4-BE49-F238E27FC236}">
                <a16:creationId xmlns:a16="http://schemas.microsoft.com/office/drawing/2014/main" id="{07AED045-8DB4-4A3B-994F-4FD9FDB53454}"/>
              </a:ext>
            </a:extLst>
          </p:cNvPr>
          <p:cNvSpPr>
            <a:spLocks noGrp="1"/>
          </p:cNvSpPr>
          <p:nvPr>
            <p:ph type="body" sz="quarter" idx="10"/>
          </p:nvPr>
        </p:nvSpPr>
        <p:spPr>
          <a:xfrm>
            <a:off x="776288" y="241911"/>
            <a:ext cx="7739062" cy="571500"/>
          </a:xfrm>
        </p:spPr>
        <p:txBody>
          <a:bodyPr/>
          <a:lstStyle/>
          <a:p>
            <a:r>
              <a:rPr lang="en-GB" dirty="0"/>
              <a:t>Is it representative?</a:t>
            </a:r>
          </a:p>
          <a:p>
            <a:endParaRPr lang="en-GB" dirty="0"/>
          </a:p>
        </p:txBody>
      </p:sp>
      <p:sp>
        <p:nvSpPr>
          <p:cNvPr id="4" name="Pentagon 20">
            <a:extLst>
              <a:ext uri="{FF2B5EF4-FFF2-40B4-BE49-F238E27FC236}">
                <a16:creationId xmlns:a16="http://schemas.microsoft.com/office/drawing/2014/main" id="{36ECE6A2-43B4-43A8-803D-0E05CD83987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 name="Graphic 15" descr="Chat">
            <a:extLst>
              <a:ext uri="{FF2B5EF4-FFF2-40B4-BE49-F238E27FC236}">
                <a16:creationId xmlns:a16="http://schemas.microsoft.com/office/drawing/2014/main" id="{CF8879F5-4DC6-4235-A520-D9FCE9E2A1C8}"/>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0" y="203254"/>
            <a:ext cx="579600" cy="579600"/>
          </a:xfrm>
          <a:prstGeom prst="rect">
            <a:avLst/>
          </a:prstGeom>
        </p:spPr>
      </p:pic>
      <p:sp>
        <p:nvSpPr>
          <p:cNvPr id="7" name="Speech Bubble: Rectangle with Corners Rounded 6">
            <a:extLst>
              <a:ext uri="{FF2B5EF4-FFF2-40B4-BE49-F238E27FC236}">
                <a16:creationId xmlns:a16="http://schemas.microsoft.com/office/drawing/2014/main" id="{C14CF33C-556C-4106-9B3F-DC203E732940}"/>
              </a:ext>
            </a:extLst>
          </p:cNvPr>
          <p:cNvSpPr/>
          <p:nvPr/>
        </p:nvSpPr>
        <p:spPr>
          <a:xfrm>
            <a:off x="4041423" y="1320800"/>
            <a:ext cx="4621440" cy="1828799"/>
          </a:xfrm>
          <a:prstGeom prst="wedgeRoundRectCallout">
            <a:avLst>
              <a:gd name="adj1" fmla="val -80329"/>
              <a:gd name="adj2" fmla="val 6219"/>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In RE </a:t>
            </a:r>
            <a:r>
              <a:rPr lang="en-GB" sz="1600" b="1" dirty="0"/>
              <a:t>we learn about all the different religions around the world</a:t>
            </a:r>
            <a:r>
              <a:rPr lang="en-GB" sz="1600" dirty="0"/>
              <a:t>. I like it because there are lots of different religions in my school, </a:t>
            </a:r>
            <a:r>
              <a:rPr lang="en-GB" sz="1600" b="1" dirty="0"/>
              <a:t>but I don’t understand how England changed from a very strict Christian country to a country with lots of religions.</a:t>
            </a:r>
          </a:p>
        </p:txBody>
      </p:sp>
      <p:pic>
        <p:nvPicPr>
          <p:cNvPr id="6" name="Picture 5">
            <a:extLst>
              <a:ext uri="{FF2B5EF4-FFF2-40B4-BE49-F238E27FC236}">
                <a16:creationId xmlns:a16="http://schemas.microsoft.com/office/drawing/2014/main" id="{70B0AB25-FBC4-4F99-B362-2E7698EE17AF}"/>
              </a:ext>
            </a:extLst>
          </p:cNvPr>
          <p:cNvPicPr>
            <a:picLocks noChangeAspect="1"/>
          </p:cNvPicPr>
          <p:nvPr/>
        </p:nvPicPr>
        <p:blipFill rotWithShape="1">
          <a:blip r:embed="rId6" cstate="print">
            <a:clrChange>
              <a:clrFrom>
                <a:srgbClr val="FFFFFF"/>
              </a:clrFrom>
              <a:clrTo>
                <a:srgbClr val="FFFFFF">
                  <a:alpha val="0"/>
                </a:srgbClr>
              </a:clrTo>
            </a:clrChange>
            <a:duotone>
              <a:prstClr val="black"/>
              <a:srgbClr val="5E84F1">
                <a:tint val="45000"/>
                <a:satMod val="400000"/>
              </a:srgbClr>
            </a:duotone>
            <a:extLst>
              <a:ext uri="{BEBA8EAE-BF5A-486C-A8C5-ECC9F3942E4B}">
                <a14:imgProps xmlns:a14="http://schemas.microsoft.com/office/drawing/2010/main">
                  <a14:imgLayer r:embed="rId7">
                    <a14:imgEffect>
                      <a14:backgroundRemoval t="9943" b="89943" l="9877" r="95610">
                        <a14:foregroundMark x1="89986" y1="46171" x2="91770" y2="65829"/>
                        <a14:foregroundMark x1="91770" y1="65829" x2="89026" y2="69257"/>
                        <a14:foregroundMark x1="95610" y1="57257" x2="95610" y2="50857"/>
                        <a14:backgroundMark x1="44307" y1="88229" x2="45679" y2="86971"/>
                        <a14:backgroundMark x1="76680" y1="87429" x2="74760" y2="89371"/>
                      </a14:backgroundRemoval>
                    </a14:imgEffect>
                  </a14:imgLayer>
                </a14:imgProps>
              </a:ext>
              <a:ext uri="{28A0092B-C50C-407E-A947-70E740481C1C}">
                <a14:useLocalDpi xmlns:a14="http://schemas.microsoft.com/office/drawing/2010/main"/>
              </a:ext>
            </a:extLst>
          </a:blip>
          <a:srcRect/>
          <a:stretch/>
        </p:blipFill>
        <p:spPr>
          <a:xfrm flipH="1">
            <a:off x="7308086" y="4453779"/>
            <a:ext cx="2002258" cy="2404221"/>
          </a:xfrm>
          <a:prstGeom prst="rect">
            <a:avLst/>
          </a:prstGeom>
        </p:spPr>
      </p:pic>
      <p:pic>
        <p:nvPicPr>
          <p:cNvPr id="8" name="Picture 7">
            <a:extLst>
              <a:ext uri="{FF2B5EF4-FFF2-40B4-BE49-F238E27FC236}">
                <a16:creationId xmlns:a16="http://schemas.microsoft.com/office/drawing/2014/main" id="{69D3E4A5-4DC5-4DEA-A4B7-DEAA46FC7593}"/>
              </a:ext>
            </a:extLst>
          </p:cNvPr>
          <p:cNvPicPr>
            <a:picLocks noChangeAspect="1"/>
          </p:cNvPicPr>
          <p:nvPr/>
        </p:nvPicPr>
        <p:blipFill rotWithShape="1">
          <a:blip r:embed="rId8" cstate="print">
            <a:clrChange>
              <a:clrFrom>
                <a:srgbClr val="FEFEFE"/>
              </a:clrFrom>
              <a:clrTo>
                <a:srgbClr val="FEFEFE">
                  <a:alpha val="0"/>
                </a:srgbClr>
              </a:clrTo>
            </a:clrChange>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flipH="1">
            <a:off x="3710760" y="4479912"/>
            <a:ext cx="2196970" cy="2378088"/>
          </a:xfrm>
          <a:prstGeom prst="rect">
            <a:avLst/>
          </a:prstGeom>
        </p:spPr>
      </p:pic>
      <p:pic>
        <p:nvPicPr>
          <p:cNvPr id="10" name="Picture 9">
            <a:extLst>
              <a:ext uri="{FF2B5EF4-FFF2-40B4-BE49-F238E27FC236}">
                <a16:creationId xmlns:a16="http://schemas.microsoft.com/office/drawing/2014/main" id="{7EB0A3A3-AFA7-4FED-BC78-7D0B1A5F20B3}"/>
              </a:ext>
            </a:extLst>
          </p:cNvPr>
          <p:cNvPicPr>
            <a:picLocks noChangeAspect="1"/>
          </p:cNvPicPr>
          <p:nvPr/>
        </p:nvPicPr>
        <p:blipFill rotWithShape="1">
          <a:blip r:embed="rId9"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0" y="4536177"/>
            <a:ext cx="2002259" cy="2404221"/>
          </a:xfrm>
          <a:prstGeom prst="rect">
            <a:avLst/>
          </a:prstGeom>
        </p:spPr>
      </p:pic>
      <p:sp>
        <p:nvSpPr>
          <p:cNvPr id="12" name="Speech Bubble: Rectangle with Corners Rounded 11">
            <a:extLst>
              <a:ext uri="{FF2B5EF4-FFF2-40B4-BE49-F238E27FC236}">
                <a16:creationId xmlns:a16="http://schemas.microsoft.com/office/drawing/2014/main" id="{2A50F975-D778-465A-AA97-33032DFD6021}"/>
              </a:ext>
            </a:extLst>
          </p:cNvPr>
          <p:cNvSpPr/>
          <p:nvPr/>
        </p:nvSpPr>
        <p:spPr>
          <a:xfrm>
            <a:off x="6940383" y="3867637"/>
            <a:ext cx="1722479" cy="669963"/>
          </a:xfrm>
          <a:prstGeom prst="wedgeRoundRectCallout">
            <a:avLst>
              <a:gd name="adj1" fmla="val -9422"/>
              <a:gd name="adj2" fmla="val 80901"/>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Everyone is represented</a:t>
            </a:r>
          </a:p>
        </p:txBody>
      </p:sp>
      <p:sp>
        <p:nvSpPr>
          <p:cNvPr id="22" name="Speech Bubble: Rectangle with Corners Rounded 21">
            <a:extLst>
              <a:ext uri="{FF2B5EF4-FFF2-40B4-BE49-F238E27FC236}">
                <a16:creationId xmlns:a16="http://schemas.microsoft.com/office/drawing/2014/main" id="{931DA7AD-FFAE-4CE3-82C3-F473CC64B77C}"/>
              </a:ext>
            </a:extLst>
          </p:cNvPr>
          <p:cNvSpPr/>
          <p:nvPr/>
        </p:nvSpPr>
        <p:spPr>
          <a:xfrm>
            <a:off x="481137" y="3847679"/>
            <a:ext cx="1722478" cy="669963"/>
          </a:xfrm>
          <a:prstGeom prst="wedgeRoundRectCallout">
            <a:avLst>
              <a:gd name="adj1" fmla="val 10773"/>
              <a:gd name="adj2" fmla="val 8437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representative</a:t>
            </a:r>
          </a:p>
        </p:txBody>
      </p:sp>
      <p:sp>
        <p:nvSpPr>
          <p:cNvPr id="24" name="Speech Bubble: Rectangle with Corners Rounded 23">
            <a:extLst>
              <a:ext uri="{FF2B5EF4-FFF2-40B4-BE49-F238E27FC236}">
                <a16:creationId xmlns:a16="http://schemas.microsoft.com/office/drawing/2014/main" id="{1955A568-6061-492B-B2BB-3130190D84A8}"/>
              </a:ext>
            </a:extLst>
          </p:cNvPr>
          <p:cNvSpPr/>
          <p:nvPr/>
        </p:nvSpPr>
        <p:spPr>
          <a:xfrm>
            <a:off x="3710760" y="3847679"/>
            <a:ext cx="1722478" cy="669963"/>
          </a:xfrm>
          <a:prstGeom prst="wedgeRoundRectCallout">
            <a:avLst>
              <a:gd name="adj1" fmla="val 11900"/>
              <a:gd name="adj2" fmla="val 69320"/>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Partly representative</a:t>
            </a:r>
          </a:p>
        </p:txBody>
      </p:sp>
    </p:spTree>
    <p:extLst>
      <p:ext uri="{BB962C8B-B14F-4D97-AF65-F5344CB8AC3E}">
        <p14:creationId xmlns:p14="http://schemas.microsoft.com/office/powerpoint/2010/main" val="369930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a:solidFill>
            <a:schemeClr val="accent5"/>
          </a:solidFill>
        </p:spPr>
        <p:txBody>
          <a:bodyPr/>
          <a:lstStyle/>
          <a:p>
            <a:r>
              <a:rPr lang="en-GB" dirty="0"/>
              <a:t>Could we do better?</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a:solidFill>
            <a:schemeClr val="bg1"/>
          </a:solidFill>
        </p:spPr>
        <p:txBody>
          <a:bodyPr/>
          <a:lstStyle/>
          <a:p>
            <a:r>
              <a:rPr lang="en-GB" dirty="0"/>
              <a:t>Is it representative?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Who are you?</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What is representation?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a:solidFill>
            <a:schemeClr val="bg1"/>
          </a:solidFill>
        </p:spPr>
        <p:txBody>
          <a:bodyPr anchor="ctr"/>
          <a:lstStyle/>
          <a:p>
            <a:r>
              <a:rPr lang="en-GB" dirty="0"/>
              <a:t>What is the curriculum?</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9" name="Picture 8">
            <a:extLst>
              <a:ext uri="{FF2B5EF4-FFF2-40B4-BE49-F238E27FC236}">
                <a16:creationId xmlns:a16="http://schemas.microsoft.com/office/drawing/2014/main" id="{29CCA429-7678-4F49-8894-71CA03992A7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483750">
            <a:off x="4103009" y="1346423"/>
            <a:ext cx="1097228" cy="1092436"/>
          </a:xfrm>
          <a:prstGeom prst="ellipse">
            <a:avLst/>
          </a:prstGeom>
        </p:spPr>
      </p:pic>
      <p:pic>
        <p:nvPicPr>
          <p:cNvPr id="12" name="Picture 11" descr="A picture containing shape&#10;&#10;Description automatically generated">
            <a:extLst>
              <a:ext uri="{FF2B5EF4-FFF2-40B4-BE49-F238E27FC236}">
                <a16:creationId xmlns:a16="http://schemas.microsoft.com/office/drawing/2014/main" id="{F7E9584A-99F2-41EB-B40E-CF3E8178984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156592" y="2189785"/>
            <a:ext cx="1097025" cy="711391"/>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B24C8CD9-25F4-40E7-95BE-28718933D8EE}"/>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49099" y="3225192"/>
            <a:ext cx="1729393" cy="583399"/>
          </a:xfrm>
          <a:prstGeom prst="rect">
            <a:avLst/>
          </a:prstGeom>
        </p:spPr>
      </p:pic>
      <p:pic>
        <p:nvPicPr>
          <p:cNvPr id="37" name="Picture 36" descr="A picture containing diagram&#10;&#10;Description automatically generated">
            <a:extLst>
              <a:ext uri="{FF2B5EF4-FFF2-40B4-BE49-F238E27FC236}">
                <a16:creationId xmlns:a16="http://schemas.microsoft.com/office/drawing/2014/main" id="{9CD4A2F2-CA30-4956-835D-5949CA60AE57}"/>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832438" y="3133743"/>
            <a:ext cx="1063257" cy="794750"/>
          </a:xfrm>
          <a:prstGeom prst="rect">
            <a:avLst/>
          </a:prstGeom>
        </p:spPr>
      </p:pic>
      <p:pic>
        <p:nvPicPr>
          <p:cNvPr id="39" name="Picture 38" descr="Shape, icon&#10;&#10;Description automatically generated">
            <a:extLst>
              <a:ext uri="{FF2B5EF4-FFF2-40B4-BE49-F238E27FC236}">
                <a16:creationId xmlns:a16="http://schemas.microsoft.com/office/drawing/2014/main" id="{2AB85A99-D4CE-4BB9-A83A-707EBC45C7B7}"/>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5187490" y="5172994"/>
            <a:ext cx="621009" cy="709941"/>
          </a:xfrm>
          <a:prstGeom prst="rect">
            <a:avLst/>
          </a:prstGeom>
        </p:spPr>
      </p:pic>
      <p:pic>
        <p:nvPicPr>
          <p:cNvPr id="41" name="Picture 40" descr="Icon&#10;&#10;Description automatically generated">
            <a:extLst>
              <a:ext uri="{FF2B5EF4-FFF2-40B4-BE49-F238E27FC236}">
                <a16:creationId xmlns:a16="http://schemas.microsoft.com/office/drawing/2014/main" id="{0D5CFA32-A091-4595-8240-0496788817A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692998" y="1430693"/>
            <a:ext cx="585357" cy="1103777"/>
          </a:xfrm>
          <a:prstGeom prst="rect">
            <a:avLst/>
          </a:prstGeom>
        </p:spPr>
      </p:pic>
      <p:pic>
        <p:nvPicPr>
          <p:cNvPr id="43" name="Picture 42" descr="A picture containing toy&#10;&#10;Description automatically generated">
            <a:extLst>
              <a:ext uri="{FF2B5EF4-FFF2-40B4-BE49-F238E27FC236}">
                <a16:creationId xmlns:a16="http://schemas.microsoft.com/office/drawing/2014/main" id="{0C40074F-AB12-462E-8009-3221A9A82A6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20807">
            <a:off x="2024725" y="4680955"/>
            <a:ext cx="1106208" cy="1007885"/>
          </a:xfrm>
          <a:prstGeom prst="rect">
            <a:avLst/>
          </a:prstGeom>
        </p:spPr>
      </p:pic>
    </p:spTree>
    <p:extLst>
      <p:ext uri="{BB962C8B-B14F-4D97-AF65-F5344CB8AC3E}">
        <p14:creationId xmlns:p14="http://schemas.microsoft.com/office/powerpoint/2010/main" val="14556662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entagon 20">
            <a:extLst>
              <a:ext uri="{FF2B5EF4-FFF2-40B4-BE49-F238E27FC236}">
                <a16:creationId xmlns:a16="http://schemas.microsoft.com/office/drawing/2014/main" id="{2604F9D3-EB34-41EA-B725-2461FA110F86}"/>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5" descr="Pencil">
            <a:extLst>
              <a:ext uri="{FF2B5EF4-FFF2-40B4-BE49-F238E27FC236}">
                <a16:creationId xmlns:a16="http://schemas.microsoft.com/office/drawing/2014/main" id="{6BD38647-198A-4B24-BB58-D2052A1E51AF}"/>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2102" y="158439"/>
            <a:ext cx="579600" cy="579600"/>
          </a:xfrm>
          <a:prstGeom prst="rect">
            <a:avLst/>
          </a:prstGeom>
        </p:spPr>
      </p:pic>
      <p:sp>
        <p:nvSpPr>
          <p:cNvPr id="17" name="Shape 114">
            <a:extLst>
              <a:ext uri="{FF2B5EF4-FFF2-40B4-BE49-F238E27FC236}">
                <a16:creationId xmlns:a16="http://schemas.microsoft.com/office/drawing/2014/main" id="{86C0B75F-E467-4F0B-8D22-D8CC7D29EF6E}"/>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Ext: Could we do better?</a:t>
            </a:r>
          </a:p>
        </p:txBody>
      </p:sp>
      <p:sp>
        <p:nvSpPr>
          <p:cNvPr id="3" name="Rectangle: Rounded Corners 2">
            <a:extLst>
              <a:ext uri="{FF2B5EF4-FFF2-40B4-BE49-F238E27FC236}">
                <a16:creationId xmlns:a16="http://schemas.microsoft.com/office/drawing/2014/main" id="{BFCC5115-BF11-446E-A499-4B2052A2FE37}"/>
              </a:ext>
            </a:extLst>
          </p:cNvPr>
          <p:cNvSpPr/>
          <p:nvPr/>
        </p:nvSpPr>
        <p:spPr>
          <a:xfrm>
            <a:off x="242246" y="1241780"/>
            <a:ext cx="8659507" cy="128748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Marks out of 10? (2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Now that you know what representation means and what the curriculum is for, it’s time to rate your school!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Using your fingers, give your school a mark out of 10 for how well you think they represent you.</a:t>
            </a: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 Be ready to explain your reasons.</a:t>
            </a:r>
          </a:p>
        </p:txBody>
      </p:sp>
      <p:pic>
        <p:nvPicPr>
          <p:cNvPr id="9" name="Picture 8">
            <a:extLst>
              <a:ext uri="{FF2B5EF4-FFF2-40B4-BE49-F238E27FC236}">
                <a16:creationId xmlns:a16="http://schemas.microsoft.com/office/drawing/2014/main" id="{612AE191-6994-4620-B78A-7052A51149E4}"/>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0" y="4893144"/>
            <a:ext cx="9144000" cy="1964856"/>
          </a:xfrm>
          <a:prstGeom prst="rect">
            <a:avLst/>
          </a:prstGeom>
        </p:spPr>
      </p:pic>
      <p:sp>
        <p:nvSpPr>
          <p:cNvPr id="10" name="Speech Bubble: Rectangle with Corners Rounded 9">
            <a:extLst>
              <a:ext uri="{FF2B5EF4-FFF2-40B4-BE49-F238E27FC236}">
                <a16:creationId xmlns:a16="http://schemas.microsoft.com/office/drawing/2014/main" id="{94B9F540-82A5-476B-B492-C61C5733BEAA}"/>
              </a:ext>
            </a:extLst>
          </p:cNvPr>
          <p:cNvSpPr/>
          <p:nvPr/>
        </p:nvSpPr>
        <p:spPr>
          <a:xfrm>
            <a:off x="242246" y="2817629"/>
            <a:ext cx="2101637" cy="733646"/>
          </a:xfrm>
          <a:prstGeom prst="wedgeRoundRectCallout">
            <a:avLst>
              <a:gd name="adj1" fmla="val -33984"/>
              <a:gd name="adj2" fmla="val 75902"/>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effectLst/>
              </a:rPr>
              <a:t>“I think that… because…”</a:t>
            </a:r>
            <a:endParaRPr lang="en-GB" sz="1600" dirty="0"/>
          </a:p>
        </p:txBody>
      </p:sp>
      <p:sp>
        <p:nvSpPr>
          <p:cNvPr id="12" name="Speech Bubble: Rectangle with Corners Rounded 11">
            <a:extLst>
              <a:ext uri="{FF2B5EF4-FFF2-40B4-BE49-F238E27FC236}">
                <a16:creationId xmlns:a16="http://schemas.microsoft.com/office/drawing/2014/main" id="{82E66705-E073-4710-B2AA-5A94411EC0C5}"/>
              </a:ext>
            </a:extLst>
          </p:cNvPr>
          <p:cNvSpPr/>
          <p:nvPr/>
        </p:nvSpPr>
        <p:spPr>
          <a:xfrm>
            <a:off x="1531462" y="3957875"/>
            <a:ext cx="2101637" cy="733646"/>
          </a:xfrm>
          <a:prstGeom prst="wedgeRoundRectCallout">
            <a:avLst>
              <a:gd name="adj1" fmla="val -1606"/>
              <a:gd name="adj2" fmla="val 77132"/>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effectLst/>
              </a:rPr>
              <a:t>“I sometimes feel like…”</a:t>
            </a:r>
            <a:endParaRPr lang="en-GB" sz="1600" dirty="0"/>
          </a:p>
        </p:txBody>
      </p:sp>
      <p:sp>
        <p:nvSpPr>
          <p:cNvPr id="14" name="Speech Bubble: Rectangle with Corners Rounded 13">
            <a:extLst>
              <a:ext uri="{FF2B5EF4-FFF2-40B4-BE49-F238E27FC236}">
                <a16:creationId xmlns:a16="http://schemas.microsoft.com/office/drawing/2014/main" id="{77B200D3-E2E8-4F1D-811C-87FE4C7BF071}"/>
              </a:ext>
            </a:extLst>
          </p:cNvPr>
          <p:cNvSpPr/>
          <p:nvPr/>
        </p:nvSpPr>
        <p:spPr>
          <a:xfrm>
            <a:off x="3417837" y="2817628"/>
            <a:ext cx="2101637" cy="733646"/>
          </a:xfrm>
          <a:prstGeom prst="wedgeRoundRectCallout">
            <a:avLst>
              <a:gd name="adj1" fmla="val -2112"/>
              <a:gd name="adj2" fmla="val 83281"/>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effectLst/>
              </a:rPr>
              <a:t>“We could do better by…”</a:t>
            </a:r>
            <a:endParaRPr lang="en-GB" sz="1600" dirty="0"/>
          </a:p>
        </p:txBody>
      </p:sp>
      <p:sp>
        <p:nvSpPr>
          <p:cNvPr id="16" name="Speech Bubble: Rectangle with Corners Rounded 15">
            <a:extLst>
              <a:ext uri="{FF2B5EF4-FFF2-40B4-BE49-F238E27FC236}">
                <a16:creationId xmlns:a16="http://schemas.microsoft.com/office/drawing/2014/main" id="{AEEA6D74-6F3A-482E-A4B5-CB84FB3150D7}"/>
              </a:ext>
            </a:extLst>
          </p:cNvPr>
          <p:cNvSpPr/>
          <p:nvPr/>
        </p:nvSpPr>
        <p:spPr>
          <a:xfrm>
            <a:off x="5466643" y="3961910"/>
            <a:ext cx="2101637" cy="733646"/>
          </a:xfrm>
          <a:prstGeom prst="wedgeRoundRectCallout">
            <a:avLst>
              <a:gd name="adj1" fmla="val 1430"/>
              <a:gd name="adj2" fmla="val 80031"/>
              <a:gd name="adj3" fmla="val 16667"/>
            </a:avLst>
          </a:prstGeom>
          <a:solidFill>
            <a:schemeClr val="bg1">
              <a:lumMod val="95000"/>
            </a:schemeClr>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effectLst/>
              </a:rPr>
              <a:t>“We’re very good at… because…”</a:t>
            </a:r>
            <a:endParaRPr lang="en-GB" sz="1600" dirty="0"/>
          </a:p>
        </p:txBody>
      </p:sp>
      <p:sp>
        <p:nvSpPr>
          <p:cNvPr id="20" name="Speech Bubble: Rectangle with Corners Rounded 19">
            <a:extLst>
              <a:ext uri="{FF2B5EF4-FFF2-40B4-BE49-F238E27FC236}">
                <a16:creationId xmlns:a16="http://schemas.microsoft.com/office/drawing/2014/main" id="{D96EA5AA-8791-4011-B311-E8477369A8E7}"/>
              </a:ext>
            </a:extLst>
          </p:cNvPr>
          <p:cNvSpPr/>
          <p:nvPr/>
        </p:nvSpPr>
        <p:spPr>
          <a:xfrm>
            <a:off x="6800116" y="2817628"/>
            <a:ext cx="2101637" cy="733646"/>
          </a:xfrm>
          <a:prstGeom prst="wedgeRoundRectCallout">
            <a:avLst>
              <a:gd name="adj1" fmla="val -33984"/>
              <a:gd name="adj2" fmla="val 75902"/>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effectLst/>
              </a:rPr>
              <a:t>“The best thing about us is…”</a:t>
            </a:r>
            <a:endParaRPr lang="en-GB" sz="1600" dirty="0"/>
          </a:p>
        </p:txBody>
      </p:sp>
      <p:pic>
        <p:nvPicPr>
          <p:cNvPr id="22" name="Graphic 21" descr="Boardroom">
            <a:extLst>
              <a:ext uri="{FF2B5EF4-FFF2-40B4-BE49-F238E27FC236}">
                <a16:creationId xmlns:a16="http://schemas.microsoft.com/office/drawing/2014/main" id="{DC4734B2-462E-4794-9D51-F93CDDC3F409}"/>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298734" y="3900297"/>
            <a:ext cx="914400" cy="914400"/>
          </a:xfrm>
          <a:prstGeom prst="rect">
            <a:avLst/>
          </a:prstGeom>
        </p:spPr>
      </p:pic>
      <p:pic>
        <p:nvPicPr>
          <p:cNvPr id="28" name="Graphic 27" descr="Cheers">
            <a:extLst>
              <a:ext uri="{FF2B5EF4-FFF2-40B4-BE49-F238E27FC236}">
                <a16:creationId xmlns:a16="http://schemas.microsoft.com/office/drawing/2014/main" id="{A98BBC52-1BCB-477C-AC81-8FB2F4CB2768}"/>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4092671" y="3900297"/>
            <a:ext cx="914400" cy="914400"/>
          </a:xfrm>
          <a:prstGeom prst="rect">
            <a:avLst/>
          </a:prstGeom>
        </p:spPr>
      </p:pic>
      <p:pic>
        <p:nvPicPr>
          <p:cNvPr id="30" name="Graphic 29" descr="Clapping hands">
            <a:extLst>
              <a:ext uri="{FF2B5EF4-FFF2-40B4-BE49-F238E27FC236}">
                <a16:creationId xmlns:a16="http://schemas.microsoft.com/office/drawing/2014/main" id="{184576A7-9C6E-4207-B97B-D611A19C6110}"/>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7852145" y="3877933"/>
            <a:ext cx="914400" cy="914400"/>
          </a:xfrm>
          <a:prstGeom prst="rect">
            <a:avLst/>
          </a:prstGeom>
        </p:spPr>
      </p:pic>
      <p:pic>
        <p:nvPicPr>
          <p:cNvPr id="34" name="Graphic 33" descr="Comment Dislike">
            <a:extLst>
              <a:ext uri="{FF2B5EF4-FFF2-40B4-BE49-F238E27FC236}">
                <a16:creationId xmlns:a16="http://schemas.microsoft.com/office/drawing/2014/main" id="{C7997067-2D73-4F71-9E07-986FD651F953}"/>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2423660" y="2768114"/>
            <a:ext cx="914400" cy="914400"/>
          </a:xfrm>
          <a:prstGeom prst="rect">
            <a:avLst/>
          </a:prstGeom>
        </p:spPr>
      </p:pic>
      <p:pic>
        <p:nvPicPr>
          <p:cNvPr id="36" name="Graphic 35" descr="Comment Like">
            <a:extLst>
              <a:ext uri="{FF2B5EF4-FFF2-40B4-BE49-F238E27FC236}">
                <a16:creationId xmlns:a16="http://schemas.microsoft.com/office/drawing/2014/main" id="{C0825AD4-6CAD-4E56-B4A3-6DE926070E7F}"/>
              </a:ext>
            </a:extLst>
          </p:cNvPr>
          <p:cNvPicPr>
            <a:picLocks noChangeAspect="1"/>
          </p:cNvPicPr>
          <p:nvPr/>
        </p:nvPicPr>
        <p:blipFill>
          <a:blip r:embed="rId14">
            <a:extLst>
              <a:ext uri="{96DAC541-7B7A-43D3-8B79-37D633B846F1}">
                <asvg:svgBlip xmlns:asvg="http://schemas.microsoft.com/office/drawing/2016/SVG/main" xmlns="" r:embed="rId15"/>
              </a:ext>
            </a:extLst>
          </a:blip>
          <a:stretch>
            <a:fillRect/>
          </a:stretch>
        </p:blipFill>
        <p:spPr>
          <a:xfrm>
            <a:off x="5716688" y="2768114"/>
            <a:ext cx="914400" cy="914400"/>
          </a:xfrm>
          <a:prstGeom prst="rect">
            <a:avLst/>
          </a:prstGeom>
        </p:spPr>
      </p:pic>
    </p:spTree>
    <p:extLst>
      <p:ext uri="{BB962C8B-B14F-4D97-AF65-F5344CB8AC3E}">
        <p14:creationId xmlns:p14="http://schemas.microsoft.com/office/powerpoint/2010/main" val="40198654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Arrow Connector 18">
            <a:extLst>
              <a:ext uri="{FF2B5EF4-FFF2-40B4-BE49-F238E27FC236}">
                <a16:creationId xmlns:a16="http://schemas.microsoft.com/office/drawing/2014/main" id="{0B7BA519-6BEE-43CF-B6FB-8C82163F3B41}"/>
              </a:ext>
            </a:extLst>
          </p:cNvPr>
          <p:cNvCxnSpPr>
            <a:cxnSpLocks/>
            <a:stCxn id="8" idx="1"/>
          </p:cNvCxnSpPr>
          <p:nvPr/>
        </p:nvCxnSpPr>
        <p:spPr>
          <a:xfrm flipV="1">
            <a:off x="272858" y="3476685"/>
            <a:ext cx="8701021" cy="6849"/>
          </a:xfrm>
          <a:prstGeom prst="straightConnector1">
            <a:avLst/>
          </a:prstGeom>
          <a:ln w="28575">
            <a:solidFill>
              <a:schemeClr val="tx2"/>
            </a:solidFill>
            <a:tailEnd type="triangle"/>
          </a:ln>
        </p:spPr>
        <p:style>
          <a:lnRef idx="2">
            <a:schemeClr val="accent1"/>
          </a:lnRef>
          <a:fillRef idx="0">
            <a:schemeClr val="accent1"/>
          </a:fillRef>
          <a:effectRef idx="1">
            <a:schemeClr val="accent1"/>
          </a:effectRef>
          <a:fontRef idx="minor">
            <a:schemeClr val="tx1"/>
          </a:fontRef>
        </p:style>
      </p:cxnSp>
      <p:sp>
        <p:nvSpPr>
          <p:cNvPr id="2" name="Text Placeholder 1">
            <a:extLst>
              <a:ext uri="{FF2B5EF4-FFF2-40B4-BE49-F238E27FC236}">
                <a16:creationId xmlns:a16="http://schemas.microsoft.com/office/drawing/2014/main" id="{00017002-4E18-4B64-A2CA-28CEDD8CE360}"/>
              </a:ext>
            </a:extLst>
          </p:cNvPr>
          <p:cNvSpPr>
            <a:spLocks noGrp="1"/>
          </p:cNvSpPr>
          <p:nvPr>
            <p:ph type="body" sz="quarter" idx="10"/>
          </p:nvPr>
        </p:nvSpPr>
        <p:spPr/>
        <p:txBody>
          <a:bodyPr/>
          <a:lstStyle/>
          <a:p>
            <a:r>
              <a:rPr lang="en-GB" sz="2500" b="1" dirty="0">
                <a:solidFill>
                  <a:schemeClr val="bg1"/>
                </a:solidFill>
                <a:latin typeface="Century Gothic" panose="020B0502020202020204" pitchFamily="34" charset="0"/>
                <a:ea typeface="Lato"/>
                <a:cs typeface="Lato"/>
                <a:sym typeface="Lato"/>
              </a:rPr>
              <a:t>Ext: Could we do better?</a:t>
            </a:r>
          </a:p>
          <a:p>
            <a:endParaRPr lang="en-GB" dirty="0"/>
          </a:p>
        </p:txBody>
      </p:sp>
      <p:sp>
        <p:nvSpPr>
          <p:cNvPr id="4" name="Pentagon 20">
            <a:extLst>
              <a:ext uri="{FF2B5EF4-FFF2-40B4-BE49-F238E27FC236}">
                <a16:creationId xmlns:a16="http://schemas.microsoft.com/office/drawing/2014/main" id="{B1E421E2-F0BF-4C54-9B98-E2918BFE845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5" descr="Pencil">
            <a:extLst>
              <a:ext uri="{FF2B5EF4-FFF2-40B4-BE49-F238E27FC236}">
                <a16:creationId xmlns:a16="http://schemas.microsoft.com/office/drawing/2014/main" id="{C44060FC-6F6E-4E83-8850-C5C8A2895F96}"/>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2102" y="158439"/>
            <a:ext cx="579600" cy="579600"/>
          </a:xfrm>
          <a:prstGeom prst="rect">
            <a:avLst/>
          </a:prstGeom>
        </p:spPr>
      </p:pic>
      <p:sp>
        <p:nvSpPr>
          <p:cNvPr id="7" name="Rectangle: Rounded Corners 6">
            <a:extLst>
              <a:ext uri="{FF2B5EF4-FFF2-40B4-BE49-F238E27FC236}">
                <a16:creationId xmlns:a16="http://schemas.microsoft.com/office/drawing/2014/main" id="{F8742F47-25B0-482D-80A1-1BA0A5BF3528}"/>
              </a:ext>
            </a:extLst>
          </p:cNvPr>
          <p:cNvSpPr/>
          <p:nvPr/>
        </p:nvSpPr>
        <p:spPr>
          <a:xfrm>
            <a:off x="323430" y="1190846"/>
            <a:ext cx="8497139" cy="72240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When it comes to </a:t>
            </a:r>
            <a:r>
              <a:rPr lang="en-GB" sz="1600" b="1" dirty="0">
                <a:solidFill>
                  <a:schemeClr val="tx1"/>
                </a:solidFill>
                <a:latin typeface="Century Gothic"/>
                <a:ea typeface="Lato" panose="020F0502020204030203" pitchFamily="34" charset="0"/>
                <a:cs typeface="Century Gothic"/>
              </a:rPr>
              <a:t>making a change</a:t>
            </a:r>
            <a:r>
              <a:rPr lang="en-GB" sz="1600" dirty="0">
                <a:solidFill>
                  <a:schemeClr val="tx1"/>
                </a:solidFill>
                <a:latin typeface="Century Gothic"/>
                <a:ea typeface="Lato" panose="020F0502020204030203" pitchFamily="34" charset="0"/>
                <a:cs typeface="Century Gothic"/>
              </a:rPr>
              <a:t> in the way things are done in schools, there are </a:t>
            </a:r>
            <a:r>
              <a:rPr lang="en-GB" sz="1600" b="1" dirty="0">
                <a:solidFill>
                  <a:schemeClr val="tx1"/>
                </a:solidFill>
                <a:latin typeface="Century Gothic"/>
                <a:ea typeface="Lato" panose="020F0502020204030203" pitchFamily="34" charset="0"/>
                <a:cs typeface="Century Gothic"/>
              </a:rPr>
              <a:t>three main groups of people who can make a difference</a:t>
            </a:r>
            <a:r>
              <a:rPr lang="en-GB" sz="1600" dirty="0">
                <a:solidFill>
                  <a:schemeClr val="tx1"/>
                </a:solidFill>
                <a:latin typeface="Century Gothic"/>
                <a:ea typeface="Lato" panose="020F0502020204030203" pitchFamily="34" charset="0"/>
                <a:cs typeface="Century Gothic"/>
              </a:rPr>
              <a:t>:</a:t>
            </a:r>
            <a:endParaRPr lang="en-GB" sz="1600" b="1" dirty="0">
              <a:solidFill>
                <a:schemeClr val="tx1"/>
              </a:solidFill>
              <a:latin typeface="Century Gothic"/>
              <a:ea typeface="Lato" panose="020F0502020204030203" pitchFamily="34" charset="0"/>
              <a:cs typeface="Century Gothic"/>
            </a:endParaRPr>
          </a:p>
        </p:txBody>
      </p:sp>
      <p:sp>
        <p:nvSpPr>
          <p:cNvPr id="8" name="Rectangle: Rounded Corners 7">
            <a:extLst>
              <a:ext uri="{FF2B5EF4-FFF2-40B4-BE49-F238E27FC236}">
                <a16:creationId xmlns:a16="http://schemas.microsoft.com/office/drawing/2014/main" id="{048F7F51-E178-413A-9C81-537733756B65}"/>
              </a:ext>
            </a:extLst>
          </p:cNvPr>
          <p:cNvSpPr/>
          <p:nvPr/>
        </p:nvSpPr>
        <p:spPr>
          <a:xfrm>
            <a:off x="272858" y="3043653"/>
            <a:ext cx="2387863" cy="879761"/>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The Government </a:t>
            </a:r>
            <a:r>
              <a:rPr lang="en-GB" sz="1600" dirty="0">
                <a:solidFill>
                  <a:schemeClr val="tx1"/>
                </a:solidFill>
                <a:latin typeface="Century Gothic"/>
                <a:ea typeface="Lato" panose="020F0502020204030203" pitchFamily="34" charset="0"/>
                <a:cs typeface="Century Gothic"/>
              </a:rPr>
              <a:t>decide what is taught in schools.</a:t>
            </a:r>
            <a:endParaRPr lang="en-GB" sz="1600" b="1" dirty="0">
              <a:solidFill>
                <a:schemeClr val="tx1"/>
              </a:solidFill>
              <a:latin typeface="Century Gothic"/>
              <a:ea typeface="Lato" panose="020F0502020204030203" pitchFamily="34" charset="0"/>
              <a:cs typeface="Century Gothic"/>
            </a:endParaRPr>
          </a:p>
        </p:txBody>
      </p:sp>
      <p:sp>
        <p:nvSpPr>
          <p:cNvPr id="9" name="Rectangle: Rounded Corners 8">
            <a:extLst>
              <a:ext uri="{FF2B5EF4-FFF2-40B4-BE49-F238E27FC236}">
                <a16:creationId xmlns:a16="http://schemas.microsoft.com/office/drawing/2014/main" id="{4FF0363F-F7F5-4EA5-A95D-077C5DAE1D04}"/>
              </a:ext>
            </a:extLst>
          </p:cNvPr>
          <p:cNvSpPr/>
          <p:nvPr/>
        </p:nvSpPr>
        <p:spPr>
          <a:xfrm>
            <a:off x="3294296" y="3043653"/>
            <a:ext cx="2387863" cy="879761"/>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Headteachers and teachers</a:t>
            </a:r>
            <a:r>
              <a:rPr lang="en-GB" sz="1600" dirty="0">
                <a:solidFill>
                  <a:schemeClr val="tx1"/>
                </a:solidFill>
                <a:latin typeface="Century Gothic"/>
                <a:ea typeface="Lato" panose="020F0502020204030203" pitchFamily="34" charset="0"/>
                <a:cs typeface="Century Gothic"/>
              </a:rPr>
              <a:t> decide how schools should be run.</a:t>
            </a:r>
            <a:endParaRPr lang="en-GB" sz="1600" b="1" dirty="0">
              <a:solidFill>
                <a:schemeClr val="tx1"/>
              </a:solidFill>
              <a:latin typeface="Century Gothic"/>
              <a:ea typeface="Lato" panose="020F0502020204030203" pitchFamily="34" charset="0"/>
              <a:cs typeface="Century Gothic"/>
            </a:endParaRPr>
          </a:p>
        </p:txBody>
      </p:sp>
      <p:sp>
        <p:nvSpPr>
          <p:cNvPr id="10" name="Rectangle: Rounded Corners 9">
            <a:extLst>
              <a:ext uri="{FF2B5EF4-FFF2-40B4-BE49-F238E27FC236}">
                <a16:creationId xmlns:a16="http://schemas.microsoft.com/office/drawing/2014/main" id="{417159EF-C4C3-4037-98DA-4DB968018C1E}"/>
              </a:ext>
            </a:extLst>
          </p:cNvPr>
          <p:cNvSpPr/>
          <p:nvPr/>
        </p:nvSpPr>
        <p:spPr>
          <a:xfrm>
            <a:off x="6326370" y="3043653"/>
            <a:ext cx="2387863" cy="879761"/>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Pupils</a:t>
            </a:r>
            <a:r>
              <a:rPr lang="en-GB" sz="1600" dirty="0">
                <a:solidFill>
                  <a:schemeClr val="tx1"/>
                </a:solidFill>
                <a:latin typeface="Century Gothic"/>
                <a:ea typeface="Lato" panose="020F0502020204030203" pitchFamily="34" charset="0"/>
                <a:cs typeface="Century Gothic"/>
              </a:rPr>
              <a:t> decide how they act and behave around each other.</a:t>
            </a:r>
            <a:endParaRPr lang="en-GB" sz="1600" b="1" dirty="0">
              <a:solidFill>
                <a:schemeClr val="tx1"/>
              </a:solidFill>
              <a:latin typeface="Century Gothic"/>
              <a:ea typeface="Lato" panose="020F0502020204030203" pitchFamily="34" charset="0"/>
              <a:cs typeface="Century Gothic"/>
            </a:endParaRPr>
          </a:p>
        </p:txBody>
      </p:sp>
      <p:pic>
        <p:nvPicPr>
          <p:cNvPr id="13" name="Picture 12" descr="Icon&#10;&#10;Description automatically generated">
            <a:extLst>
              <a:ext uri="{FF2B5EF4-FFF2-40B4-BE49-F238E27FC236}">
                <a16:creationId xmlns:a16="http://schemas.microsoft.com/office/drawing/2014/main" id="{CE2EFFE4-1F40-4EBC-A12D-2AA42501BA4D}"/>
              </a:ext>
            </a:extLst>
          </p:cNvPr>
          <p:cNvPicPr>
            <a:picLocks noChangeAspect="1"/>
          </p:cNvPicPr>
          <p:nvPr/>
        </p:nvPicPr>
        <p:blipFill>
          <a:blip r:embed="rId4"/>
          <a:stretch>
            <a:fillRect/>
          </a:stretch>
        </p:blipFill>
        <p:spPr>
          <a:xfrm>
            <a:off x="1011108" y="2141421"/>
            <a:ext cx="911362" cy="911362"/>
          </a:xfrm>
          <a:prstGeom prst="rect">
            <a:avLst/>
          </a:prstGeom>
        </p:spPr>
      </p:pic>
      <p:pic>
        <p:nvPicPr>
          <p:cNvPr id="15" name="Picture 14" descr="Icon&#10;&#10;Description automatically generated">
            <a:extLst>
              <a:ext uri="{FF2B5EF4-FFF2-40B4-BE49-F238E27FC236}">
                <a16:creationId xmlns:a16="http://schemas.microsoft.com/office/drawing/2014/main" id="{E9773607-61D8-437F-9EE2-87FD1EBE6727}"/>
              </a:ext>
            </a:extLst>
          </p:cNvPr>
          <p:cNvPicPr>
            <a:picLocks noChangeAspect="1"/>
          </p:cNvPicPr>
          <p:nvPr/>
        </p:nvPicPr>
        <p:blipFill>
          <a:blip r:embed="rId5"/>
          <a:stretch>
            <a:fillRect/>
          </a:stretch>
        </p:blipFill>
        <p:spPr>
          <a:xfrm>
            <a:off x="4032546" y="2132291"/>
            <a:ext cx="911362" cy="911362"/>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0A0161E5-1519-4489-93F8-8E06C660AD77}"/>
              </a:ext>
            </a:extLst>
          </p:cNvPr>
          <p:cNvPicPr>
            <a:picLocks noChangeAspect="1"/>
          </p:cNvPicPr>
          <p:nvPr/>
        </p:nvPicPr>
        <p:blipFill>
          <a:blip r:embed="rId6"/>
          <a:stretch>
            <a:fillRect/>
          </a:stretch>
        </p:blipFill>
        <p:spPr>
          <a:xfrm>
            <a:off x="7064620" y="2141421"/>
            <a:ext cx="911362" cy="911362"/>
          </a:xfrm>
          <a:prstGeom prst="rect">
            <a:avLst/>
          </a:prstGeom>
        </p:spPr>
      </p:pic>
      <p:sp>
        <p:nvSpPr>
          <p:cNvPr id="22" name="Rectangle: Rounded Corners 21">
            <a:extLst>
              <a:ext uri="{FF2B5EF4-FFF2-40B4-BE49-F238E27FC236}">
                <a16:creationId xmlns:a16="http://schemas.microsoft.com/office/drawing/2014/main" id="{935507DD-48FB-4303-9BFF-F809651D88AB}"/>
              </a:ext>
            </a:extLst>
          </p:cNvPr>
          <p:cNvSpPr/>
          <p:nvPr/>
        </p:nvSpPr>
        <p:spPr>
          <a:xfrm>
            <a:off x="323430" y="4164393"/>
            <a:ext cx="5120437" cy="227362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You’re in charge! (10-15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Your teacher will organise you into groups of 3. Your task is to think about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what each of these groups already do to make the curriculum representative. </a:t>
            </a: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Once you’ve done that, think about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what they could do to make it even better. </a:t>
            </a: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There are some ideas on the next slide to help you.</a:t>
            </a:r>
          </a:p>
        </p:txBody>
      </p:sp>
      <p:pic>
        <p:nvPicPr>
          <p:cNvPr id="24" name="Picture 23" descr="A picture containing drawing&#10;&#10;Description automatically generated">
            <a:extLst>
              <a:ext uri="{FF2B5EF4-FFF2-40B4-BE49-F238E27FC236}">
                <a16:creationId xmlns:a16="http://schemas.microsoft.com/office/drawing/2014/main" id="{2B8C92AE-118B-4175-A018-725152F0D474}"/>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87369" y="4076665"/>
            <a:ext cx="830335" cy="798974"/>
          </a:xfrm>
          <a:prstGeom prst="rect">
            <a:avLst/>
          </a:prstGeom>
        </p:spPr>
      </p:pic>
      <p:pic>
        <p:nvPicPr>
          <p:cNvPr id="27" name="Picture 26">
            <a:extLst>
              <a:ext uri="{FF2B5EF4-FFF2-40B4-BE49-F238E27FC236}">
                <a16:creationId xmlns:a16="http://schemas.microsoft.com/office/drawing/2014/main" id="{457C1A5C-E1C0-4302-883E-ACF1B5FF2664}"/>
              </a:ext>
            </a:extLst>
          </p:cNvPr>
          <p:cNvPicPr>
            <a:picLocks noChangeAspect="1"/>
          </p:cNvPicPr>
          <p:nvPr/>
        </p:nvPicPr>
        <p:blipFill>
          <a:blip r:embed="rId8"/>
          <a:stretch>
            <a:fillRect/>
          </a:stretch>
        </p:blipFill>
        <p:spPr>
          <a:xfrm>
            <a:off x="5586933" y="5332519"/>
            <a:ext cx="739437" cy="1105496"/>
          </a:xfrm>
          <a:prstGeom prst="rect">
            <a:avLst/>
          </a:prstGeom>
        </p:spPr>
      </p:pic>
      <p:sp>
        <p:nvSpPr>
          <p:cNvPr id="25" name="Speech Bubble: Rectangle with Corners Rounded 24">
            <a:extLst>
              <a:ext uri="{FF2B5EF4-FFF2-40B4-BE49-F238E27FC236}">
                <a16:creationId xmlns:a16="http://schemas.microsoft.com/office/drawing/2014/main" id="{EF36A3BE-733D-4809-B532-21039548F948}"/>
              </a:ext>
            </a:extLst>
          </p:cNvPr>
          <p:cNvSpPr/>
          <p:nvPr/>
        </p:nvSpPr>
        <p:spPr>
          <a:xfrm>
            <a:off x="6469436" y="4293313"/>
            <a:ext cx="2431099" cy="2025443"/>
          </a:xfrm>
          <a:prstGeom prst="wedgeRoundRectCallout">
            <a:avLst>
              <a:gd name="adj1" fmla="val -61178"/>
              <a:gd name="adj2" fmla="val 15633"/>
              <a:gd name="adj3" fmla="val 16667"/>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in the classroom?</a:t>
            </a:r>
          </a:p>
          <a:p>
            <a:pPr algn="ctr"/>
            <a:r>
              <a:rPr lang="en-GB" sz="1600" dirty="0">
                <a:solidFill>
                  <a:schemeClr val="tx1"/>
                </a:solidFill>
                <a:latin typeface="Century Gothic"/>
                <a:ea typeface="Lato" panose="020F0502020204030203" pitchFamily="34" charset="0"/>
                <a:cs typeface="Century Gothic"/>
              </a:rPr>
              <a:t>Try to think of one change each group could make. Then, explain your ideas on a video, and send it to your teacher!</a:t>
            </a:r>
          </a:p>
        </p:txBody>
      </p:sp>
    </p:spTree>
    <p:extLst>
      <p:ext uri="{BB962C8B-B14F-4D97-AF65-F5344CB8AC3E}">
        <p14:creationId xmlns:p14="http://schemas.microsoft.com/office/powerpoint/2010/main" val="756165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animBg="1"/>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C08E77-9767-435A-81F5-1A2464F4EDAA}"/>
              </a:ext>
            </a:extLst>
          </p:cNvPr>
          <p:cNvSpPr/>
          <p:nvPr/>
        </p:nvSpPr>
        <p:spPr>
          <a:xfrm>
            <a:off x="-14175" y="988828"/>
            <a:ext cx="3060000" cy="4714561"/>
          </a:xfrm>
          <a:prstGeom prst="rect">
            <a:avLst/>
          </a:prstGeom>
          <a:solidFill>
            <a:srgbClr val="DDE8F6">
              <a:alpha val="69804"/>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85BFF215-B0AE-4A19-8A84-4FDE579D4B37}"/>
              </a:ext>
            </a:extLst>
          </p:cNvPr>
          <p:cNvSpPr/>
          <p:nvPr/>
        </p:nvSpPr>
        <p:spPr>
          <a:xfrm>
            <a:off x="6084000" y="988827"/>
            <a:ext cx="3060000" cy="4714561"/>
          </a:xfrm>
          <a:prstGeom prst="rect">
            <a:avLst/>
          </a:prstGeom>
          <a:solidFill>
            <a:srgbClr val="FFFFCC">
              <a:alpha val="69804"/>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CFC99B88-FA18-4E5C-B293-45DFAFB04DBF}"/>
              </a:ext>
            </a:extLst>
          </p:cNvPr>
          <p:cNvSpPr/>
          <p:nvPr/>
        </p:nvSpPr>
        <p:spPr>
          <a:xfrm>
            <a:off x="3042000" y="988827"/>
            <a:ext cx="3060000" cy="4714561"/>
          </a:xfrm>
          <a:prstGeom prst="rect">
            <a:avLst/>
          </a:prstGeom>
          <a:solidFill>
            <a:srgbClr val="FFD3D6">
              <a:alpha val="69804"/>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Oval 11">
            <a:extLst>
              <a:ext uri="{FF2B5EF4-FFF2-40B4-BE49-F238E27FC236}">
                <a16:creationId xmlns:a16="http://schemas.microsoft.com/office/drawing/2014/main" id="{59D70CDF-D6BC-473A-AD2C-6A2B2790F21C}"/>
              </a:ext>
            </a:extLst>
          </p:cNvPr>
          <p:cNvSpPr/>
          <p:nvPr/>
        </p:nvSpPr>
        <p:spPr>
          <a:xfrm>
            <a:off x="114907" y="1154612"/>
            <a:ext cx="432000" cy="432000"/>
          </a:xfrm>
          <a:prstGeom prst="ellipse">
            <a:avLst/>
          </a:prstGeom>
          <a:solidFill>
            <a:schemeClr val="tx2"/>
          </a:solidFill>
          <a:ln w="28575">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bg1"/>
                </a:solidFill>
              </a:rPr>
              <a:t>1</a:t>
            </a:r>
          </a:p>
        </p:txBody>
      </p:sp>
      <p:sp>
        <p:nvSpPr>
          <p:cNvPr id="16" name="Oval 15">
            <a:extLst>
              <a:ext uri="{FF2B5EF4-FFF2-40B4-BE49-F238E27FC236}">
                <a16:creationId xmlns:a16="http://schemas.microsoft.com/office/drawing/2014/main" id="{831DCC10-E4F3-4466-925A-6AF10F6FA353}"/>
              </a:ext>
            </a:extLst>
          </p:cNvPr>
          <p:cNvSpPr/>
          <p:nvPr/>
        </p:nvSpPr>
        <p:spPr>
          <a:xfrm>
            <a:off x="6267424" y="1154612"/>
            <a:ext cx="432000" cy="432000"/>
          </a:xfrm>
          <a:prstGeom prst="ellipse">
            <a:avLst/>
          </a:prstGeom>
          <a:solidFill>
            <a:schemeClr val="bg1">
              <a:lumMod val="50000"/>
            </a:schemeClr>
          </a:solidFill>
          <a:ln w="28575">
            <a:solidFill>
              <a:schemeClr val="bg1">
                <a:lumMod val="9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bg1"/>
                </a:solidFill>
              </a:rPr>
              <a:t>3</a:t>
            </a:r>
          </a:p>
        </p:txBody>
      </p:sp>
      <p:sp>
        <p:nvSpPr>
          <p:cNvPr id="18" name="Oval 17">
            <a:extLst>
              <a:ext uri="{FF2B5EF4-FFF2-40B4-BE49-F238E27FC236}">
                <a16:creationId xmlns:a16="http://schemas.microsoft.com/office/drawing/2014/main" id="{4D41E605-8C52-4DD5-998A-D25A67058B65}"/>
              </a:ext>
            </a:extLst>
          </p:cNvPr>
          <p:cNvSpPr/>
          <p:nvPr/>
        </p:nvSpPr>
        <p:spPr>
          <a:xfrm>
            <a:off x="3156907" y="1154612"/>
            <a:ext cx="432000" cy="432000"/>
          </a:xfrm>
          <a:prstGeom prst="ellipse">
            <a:avLst/>
          </a:prstGeom>
          <a:solidFill>
            <a:schemeClr val="accent2"/>
          </a:solidFill>
          <a:ln w="28575">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solidFill>
                  <a:schemeClr val="bg1"/>
                </a:solidFill>
              </a:rPr>
              <a:t>2</a:t>
            </a:r>
          </a:p>
        </p:txBody>
      </p:sp>
      <p:sp>
        <p:nvSpPr>
          <p:cNvPr id="9" name="Pentagon 20">
            <a:extLst>
              <a:ext uri="{FF2B5EF4-FFF2-40B4-BE49-F238E27FC236}">
                <a16:creationId xmlns:a16="http://schemas.microsoft.com/office/drawing/2014/main" id="{EAFCE493-38F5-4F65-A718-9CEBCA1DACA4}"/>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0" name="Graphic 19" descr="Pencil">
            <a:extLst>
              <a:ext uri="{FF2B5EF4-FFF2-40B4-BE49-F238E27FC236}">
                <a16:creationId xmlns:a16="http://schemas.microsoft.com/office/drawing/2014/main" id="{005B4704-E560-4C46-A349-DD7752256BE7}"/>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2102" y="158439"/>
            <a:ext cx="579600" cy="579600"/>
          </a:xfrm>
          <a:prstGeom prst="rect">
            <a:avLst/>
          </a:prstGeom>
        </p:spPr>
      </p:pic>
      <p:sp>
        <p:nvSpPr>
          <p:cNvPr id="22" name="Shape 114">
            <a:extLst>
              <a:ext uri="{FF2B5EF4-FFF2-40B4-BE49-F238E27FC236}">
                <a16:creationId xmlns:a16="http://schemas.microsoft.com/office/drawing/2014/main" id="{04D4FC6B-DA4D-4B93-9FA7-B09050EF4B11}"/>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Ext: Could we do better?</a:t>
            </a:r>
          </a:p>
        </p:txBody>
      </p:sp>
      <p:pic>
        <p:nvPicPr>
          <p:cNvPr id="32" name="Picture 31" descr="Icon&#10;&#10;Description automatically generated">
            <a:extLst>
              <a:ext uri="{FF2B5EF4-FFF2-40B4-BE49-F238E27FC236}">
                <a16:creationId xmlns:a16="http://schemas.microsoft.com/office/drawing/2014/main" id="{B07CC41B-DFB7-46DC-A99F-091CBE9ACE91}"/>
              </a:ext>
            </a:extLst>
          </p:cNvPr>
          <p:cNvPicPr>
            <a:picLocks noChangeAspect="1"/>
          </p:cNvPicPr>
          <p:nvPr/>
        </p:nvPicPr>
        <p:blipFill>
          <a:blip r:embed="rId4"/>
          <a:stretch>
            <a:fillRect/>
          </a:stretch>
        </p:blipFill>
        <p:spPr>
          <a:xfrm>
            <a:off x="3692306" y="1075412"/>
            <a:ext cx="590400" cy="590400"/>
          </a:xfrm>
          <a:prstGeom prst="rect">
            <a:avLst/>
          </a:prstGeom>
        </p:spPr>
      </p:pic>
      <p:pic>
        <p:nvPicPr>
          <p:cNvPr id="34" name="Picture 33" descr="A picture containing text&#10;&#10;Description automatically generated">
            <a:extLst>
              <a:ext uri="{FF2B5EF4-FFF2-40B4-BE49-F238E27FC236}">
                <a16:creationId xmlns:a16="http://schemas.microsoft.com/office/drawing/2014/main" id="{B74277B8-7E73-439E-B43D-B0C74362E11E}"/>
              </a:ext>
            </a:extLst>
          </p:cNvPr>
          <p:cNvPicPr>
            <a:picLocks noChangeAspect="1"/>
          </p:cNvPicPr>
          <p:nvPr/>
        </p:nvPicPr>
        <p:blipFill>
          <a:blip r:embed="rId5"/>
          <a:stretch>
            <a:fillRect/>
          </a:stretch>
        </p:blipFill>
        <p:spPr>
          <a:xfrm>
            <a:off x="6734306" y="1075412"/>
            <a:ext cx="590400" cy="590400"/>
          </a:xfrm>
          <a:prstGeom prst="rect">
            <a:avLst/>
          </a:prstGeom>
        </p:spPr>
      </p:pic>
      <p:sp>
        <p:nvSpPr>
          <p:cNvPr id="35" name="Rectangle: Rounded Corners 34">
            <a:extLst>
              <a:ext uri="{FF2B5EF4-FFF2-40B4-BE49-F238E27FC236}">
                <a16:creationId xmlns:a16="http://schemas.microsoft.com/office/drawing/2014/main" id="{F0627F6D-6573-4D06-B5E2-FD004C44C370}"/>
              </a:ext>
            </a:extLst>
          </p:cNvPr>
          <p:cNvSpPr/>
          <p:nvPr/>
        </p:nvSpPr>
        <p:spPr>
          <a:xfrm>
            <a:off x="1230137" y="1165244"/>
            <a:ext cx="1776980" cy="432001"/>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b="1" dirty="0">
                <a:solidFill>
                  <a:schemeClr val="tx1"/>
                </a:solidFill>
                <a:latin typeface="Century Gothic"/>
                <a:ea typeface="Lato" panose="020F0502020204030203" pitchFamily="34" charset="0"/>
                <a:cs typeface="Century Gothic"/>
              </a:rPr>
              <a:t>The Government</a:t>
            </a:r>
          </a:p>
        </p:txBody>
      </p:sp>
      <p:pic>
        <p:nvPicPr>
          <p:cNvPr id="30" name="Picture 29" descr="Icon&#10;&#10;Description automatically generated">
            <a:extLst>
              <a:ext uri="{FF2B5EF4-FFF2-40B4-BE49-F238E27FC236}">
                <a16:creationId xmlns:a16="http://schemas.microsoft.com/office/drawing/2014/main" id="{943DF8C9-A2E0-4959-94A0-CD9ECBA4D931}"/>
              </a:ext>
            </a:extLst>
          </p:cNvPr>
          <p:cNvPicPr>
            <a:picLocks noChangeAspect="1"/>
          </p:cNvPicPr>
          <p:nvPr/>
        </p:nvPicPr>
        <p:blipFill>
          <a:blip r:embed="rId6"/>
          <a:stretch>
            <a:fillRect/>
          </a:stretch>
        </p:blipFill>
        <p:spPr>
          <a:xfrm>
            <a:off x="597424" y="1075412"/>
            <a:ext cx="589563" cy="589563"/>
          </a:xfrm>
          <a:prstGeom prst="rect">
            <a:avLst/>
          </a:prstGeom>
        </p:spPr>
      </p:pic>
      <p:sp>
        <p:nvSpPr>
          <p:cNvPr id="36" name="Rectangle: Rounded Corners 35">
            <a:extLst>
              <a:ext uri="{FF2B5EF4-FFF2-40B4-BE49-F238E27FC236}">
                <a16:creationId xmlns:a16="http://schemas.microsoft.com/office/drawing/2014/main" id="{D99341E8-35D0-460A-A8B7-06C936491575}"/>
              </a:ext>
            </a:extLst>
          </p:cNvPr>
          <p:cNvSpPr/>
          <p:nvPr/>
        </p:nvSpPr>
        <p:spPr>
          <a:xfrm>
            <a:off x="4386104" y="1154610"/>
            <a:ext cx="1663013" cy="432001"/>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b="1" dirty="0">
                <a:solidFill>
                  <a:schemeClr val="tx1"/>
                </a:solidFill>
                <a:latin typeface="Century Gothic"/>
                <a:ea typeface="Lato" panose="020F0502020204030203" pitchFamily="34" charset="0"/>
                <a:cs typeface="Century Gothic"/>
              </a:rPr>
              <a:t>Schools</a:t>
            </a:r>
          </a:p>
        </p:txBody>
      </p:sp>
      <p:sp>
        <p:nvSpPr>
          <p:cNvPr id="37" name="Rectangle: Rounded Corners 36">
            <a:extLst>
              <a:ext uri="{FF2B5EF4-FFF2-40B4-BE49-F238E27FC236}">
                <a16:creationId xmlns:a16="http://schemas.microsoft.com/office/drawing/2014/main" id="{FF01C8A7-1E81-4FB4-B57E-CBE68FE2F0D2}"/>
              </a:ext>
            </a:extLst>
          </p:cNvPr>
          <p:cNvSpPr/>
          <p:nvPr/>
        </p:nvSpPr>
        <p:spPr>
          <a:xfrm>
            <a:off x="7380598" y="1154610"/>
            <a:ext cx="1710520" cy="432001"/>
          </a:xfrm>
          <a:prstGeom prst="roundRect">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GB" sz="1600" b="1" dirty="0">
                <a:solidFill>
                  <a:schemeClr val="tx1"/>
                </a:solidFill>
                <a:latin typeface="Century Gothic"/>
                <a:ea typeface="Lato" panose="020F0502020204030203" pitchFamily="34" charset="0"/>
                <a:cs typeface="Century Gothic"/>
              </a:rPr>
              <a:t>Pupils</a:t>
            </a:r>
          </a:p>
        </p:txBody>
      </p:sp>
      <p:sp>
        <p:nvSpPr>
          <p:cNvPr id="38" name="Speech Bubble: Rectangle with Corners Rounded 37">
            <a:extLst>
              <a:ext uri="{FF2B5EF4-FFF2-40B4-BE49-F238E27FC236}">
                <a16:creationId xmlns:a16="http://schemas.microsoft.com/office/drawing/2014/main" id="{A9FFE785-76DA-4426-BA67-22AE32222A0D}"/>
              </a:ext>
            </a:extLst>
          </p:cNvPr>
          <p:cNvSpPr/>
          <p:nvPr/>
        </p:nvSpPr>
        <p:spPr>
          <a:xfrm>
            <a:off x="742102" y="1753758"/>
            <a:ext cx="2202991" cy="1146903"/>
          </a:xfrm>
          <a:prstGeom prst="wedgeRoundRectCallout">
            <a:avLst>
              <a:gd name="adj1" fmla="val -56807"/>
              <a:gd name="adj2" fmla="val -20009"/>
              <a:gd name="adj3" fmla="val 16667"/>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Make sure the curriculum </a:t>
            </a:r>
            <a:r>
              <a:rPr lang="en-GB" sz="1600" dirty="0">
                <a:solidFill>
                  <a:schemeClr val="tx1"/>
                </a:solidFill>
                <a:latin typeface="Century Gothic"/>
                <a:ea typeface="Lato" panose="020F0502020204030203" pitchFamily="34" charset="0"/>
                <a:cs typeface="Century Gothic"/>
              </a:rPr>
              <a:t>is representative of everyone.</a:t>
            </a:r>
            <a:endParaRPr lang="en-GB" sz="1600" b="1" dirty="0">
              <a:solidFill>
                <a:schemeClr val="tx1"/>
              </a:solidFill>
              <a:latin typeface="Century Gothic"/>
              <a:ea typeface="Lato" panose="020F0502020204030203" pitchFamily="34" charset="0"/>
              <a:cs typeface="Century Gothic"/>
            </a:endParaRPr>
          </a:p>
        </p:txBody>
      </p:sp>
      <p:sp>
        <p:nvSpPr>
          <p:cNvPr id="39" name="Speech Bubble: Rectangle with Corners Rounded 38">
            <a:extLst>
              <a:ext uri="{FF2B5EF4-FFF2-40B4-BE49-F238E27FC236}">
                <a16:creationId xmlns:a16="http://schemas.microsoft.com/office/drawing/2014/main" id="{9929BF9F-8D3E-45EF-A797-C15B1D4B124A}"/>
              </a:ext>
            </a:extLst>
          </p:cNvPr>
          <p:cNvSpPr/>
          <p:nvPr/>
        </p:nvSpPr>
        <p:spPr>
          <a:xfrm>
            <a:off x="114907" y="3065989"/>
            <a:ext cx="2202991" cy="1146903"/>
          </a:xfrm>
          <a:prstGeom prst="wedgeRoundRectCallout">
            <a:avLst>
              <a:gd name="adj1" fmla="val 54668"/>
              <a:gd name="adj2" fmla="val -20936"/>
              <a:gd name="adj3" fmla="val 16667"/>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Hire teachers from different backgrounds.</a:t>
            </a:r>
          </a:p>
        </p:txBody>
      </p:sp>
      <p:sp>
        <p:nvSpPr>
          <p:cNvPr id="40" name="Speech Bubble: Rectangle with Corners Rounded 39">
            <a:extLst>
              <a:ext uri="{FF2B5EF4-FFF2-40B4-BE49-F238E27FC236}">
                <a16:creationId xmlns:a16="http://schemas.microsoft.com/office/drawing/2014/main" id="{1189C1F3-D548-4A99-B647-7F685E14D540}"/>
              </a:ext>
            </a:extLst>
          </p:cNvPr>
          <p:cNvSpPr/>
          <p:nvPr/>
        </p:nvSpPr>
        <p:spPr>
          <a:xfrm>
            <a:off x="3173804" y="1753758"/>
            <a:ext cx="2202991" cy="1146903"/>
          </a:xfrm>
          <a:prstGeom prst="wedgeRoundRectCallout">
            <a:avLst>
              <a:gd name="adj1" fmla="val 56614"/>
              <a:gd name="adj2" fmla="val -24644"/>
              <a:gd name="adj3" fmla="val 16667"/>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Get </a:t>
            </a:r>
            <a:r>
              <a:rPr lang="en-GB" sz="1600" b="1" dirty="0">
                <a:solidFill>
                  <a:schemeClr val="tx1"/>
                </a:solidFill>
                <a:latin typeface="Century Gothic"/>
                <a:ea typeface="Lato" panose="020F0502020204030203" pitchFamily="34" charset="0"/>
                <a:cs typeface="Century Gothic"/>
              </a:rPr>
              <a:t>representative books </a:t>
            </a:r>
            <a:r>
              <a:rPr lang="en-GB" sz="1600" dirty="0">
                <a:solidFill>
                  <a:schemeClr val="tx1"/>
                </a:solidFill>
                <a:latin typeface="Century Gothic"/>
                <a:ea typeface="Lato" panose="020F0502020204030203" pitchFamily="34" charset="0"/>
                <a:cs typeface="Century Gothic"/>
              </a:rPr>
              <a:t>in the library.</a:t>
            </a:r>
            <a:endParaRPr lang="en-GB" sz="1600" b="1" dirty="0">
              <a:solidFill>
                <a:schemeClr val="tx1"/>
              </a:solidFill>
              <a:latin typeface="Century Gothic"/>
              <a:ea typeface="Lato" panose="020F0502020204030203" pitchFamily="34" charset="0"/>
              <a:cs typeface="Century Gothic"/>
            </a:endParaRPr>
          </a:p>
        </p:txBody>
      </p:sp>
      <p:sp>
        <p:nvSpPr>
          <p:cNvPr id="41" name="Speech Bubble: Rectangle with Corners Rounded 40">
            <a:extLst>
              <a:ext uri="{FF2B5EF4-FFF2-40B4-BE49-F238E27FC236}">
                <a16:creationId xmlns:a16="http://schemas.microsoft.com/office/drawing/2014/main" id="{32482B4F-13BC-4D54-A360-4370767A2BB2}"/>
              </a:ext>
            </a:extLst>
          </p:cNvPr>
          <p:cNvSpPr/>
          <p:nvPr/>
        </p:nvSpPr>
        <p:spPr>
          <a:xfrm>
            <a:off x="3784102" y="3065989"/>
            <a:ext cx="2202991" cy="1146903"/>
          </a:xfrm>
          <a:prstGeom prst="wedgeRoundRectCallout">
            <a:avLst>
              <a:gd name="adj1" fmla="val -55374"/>
              <a:gd name="adj2" fmla="val -22790"/>
              <a:gd name="adj3" fmla="val 16667"/>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Hold celebration days </a:t>
            </a:r>
            <a:r>
              <a:rPr lang="en-GB" sz="1600" dirty="0">
                <a:solidFill>
                  <a:schemeClr val="tx1"/>
                </a:solidFill>
                <a:latin typeface="Century Gothic"/>
                <a:ea typeface="Lato" panose="020F0502020204030203" pitchFamily="34" charset="0"/>
                <a:cs typeface="Century Gothic"/>
              </a:rPr>
              <a:t>so we can learn about each other. </a:t>
            </a:r>
            <a:endParaRPr lang="en-GB" sz="1600" b="1" dirty="0">
              <a:solidFill>
                <a:schemeClr val="tx1"/>
              </a:solidFill>
              <a:latin typeface="Century Gothic"/>
              <a:ea typeface="Lato" panose="020F0502020204030203" pitchFamily="34" charset="0"/>
              <a:cs typeface="Century Gothic"/>
            </a:endParaRPr>
          </a:p>
        </p:txBody>
      </p:sp>
      <p:sp>
        <p:nvSpPr>
          <p:cNvPr id="42" name="Speech Bubble: Rectangle with Corners Rounded 41">
            <a:extLst>
              <a:ext uri="{FF2B5EF4-FFF2-40B4-BE49-F238E27FC236}">
                <a16:creationId xmlns:a16="http://schemas.microsoft.com/office/drawing/2014/main" id="{F36F95B2-25A9-4D5C-814D-54CCCD999A05}"/>
              </a:ext>
            </a:extLst>
          </p:cNvPr>
          <p:cNvSpPr/>
          <p:nvPr/>
        </p:nvSpPr>
        <p:spPr>
          <a:xfrm>
            <a:off x="6851329" y="1753758"/>
            <a:ext cx="2202991" cy="1146903"/>
          </a:xfrm>
          <a:prstGeom prst="wedgeRoundRectCallout">
            <a:avLst>
              <a:gd name="adj1" fmla="val -56807"/>
              <a:gd name="adj2" fmla="val -20009"/>
              <a:gd name="adj3" fmla="val 16667"/>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Share more about themselves </a:t>
            </a:r>
            <a:r>
              <a:rPr lang="en-GB" sz="1600" dirty="0">
                <a:solidFill>
                  <a:schemeClr val="tx1"/>
                </a:solidFill>
                <a:latin typeface="Century Gothic"/>
                <a:ea typeface="Lato" panose="020F0502020204030203" pitchFamily="34" charset="0"/>
                <a:cs typeface="Century Gothic"/>
              </a:rPr>
              <a:t>and their history.</a:t>
            </a:r>
            <a:endParaRPr lang="en-GB" sz="1600" b="1" dirty="0">
              <a:solidFill>
                <a:schemeClr val="tx1"/>
              </a:solidFill>
              <a:latin typeface="Century Gothic"/>
              <a:ea typeface="Lato" panose="020F0502020204030203" pitchFamily="34" charset="0"/>
              <a:cs typeface="Century Gothic"/>
            </a:endParaRPr>
          </a:p>
        </p:txBody>
      </p:sp>
      <p:sp>
        <p:nvSpPr>
          <p:cNvPr id="43" name="Speech Bubble: Rectangle with Corners Rounded 42">
            <a:extLst>
              <a:ext uri="{FF2B5EF4-FFF2-40B4-BE49-F238E27FC236}">
                <a16:creationId xmlns:a16="http://schemas.microsoft.com/office/drawing/2014/main" id="{57BE1398-3CEA-4F72-AC33-B0911C63B23B}"/>
              </a:ext>
            </a:extLst>
          </p:cNvPr>
          <p:cNvSpPr/>
          <p:nvPr/>
        </p:nvSpPr>
        <p:spPr>
          <a:xfrm>
            <a:off x="6224134" y="3065989"/>
            <a:ext cx="2202991" cy="1146903"/>
          </a:xfrm>
          <a:prstGeom prst="wedgeRoundRectCallout">
            <a:avLst>
              <a:gd name="adj1" fmla="val 54668"/>
              <a:gd name="adj2" fmla="val -20936"/>
              <a:gd name="adj3" fmla="val 16667"/>
            </a:avLst>
          </a:prstGeom>
          <a:solidFill>
            <a:schemeClr val="bg1">
              <a:lumMod val="8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Don’t be unkind </a:t>
            </a:r>
            <a:r>
              <a:rPr lang="en-GB" sz="1600" dirty="0">
                <a:solidFill>
                  <a:schemeClr val="tx1"/>
                </a:solidFill>
                <a:latin typeface="Century Gothic"/>
                <a:ea typeface="Lato" panose="020F0502020204030203" pitchFamily="34" charset="0"/>
                <a:cs typeface="Century Gothic"/>
              </a:rPr>
              <a:t>to people who are </a:t>
            </a:r>
            <a:r>
              <a:rPr lang="en-GB" sz="1600" b="1" dirty="0">
                <a:solidFill>
                  <a:schemeClr val="tx1"/>
                </a:solidFill>
                <a:latin typeface="Century Gothic"/>
                <a:ea typeface="Lato" panose="020F0502020204030203" pitchFamily="34" charset="0"/>
                <a:cs typeface="Century Gothic"/>
              </a:rPr>
              <a:t>different</a:t>
            </a:r>
            <a:r>
              <a:rPr lang="en-GB" sz="1600" dirty="0">
                <a:solidFill>
                  <a:schemeClr val="tx1"/>
                </a:solidFill>
                <a:latin typeface="Century Gothic"/>
                <a:ea typeface="Lato" panose="020F0502020204030203" pitchFamily="34" charset="0"/>
                <a:cs typeface="Century Gothic"/>
              </a:rPr>
              <a:t>.</a:t>
            </a:r>
          </a:p>
        </p:txBody>
      </p:sp>
      <p:sp>
        <p:nvSpPr>
          <p:cNvPr id="44" name="Speech Bubble: Rectangle with Corners Rounded 43">
            <a:extLst>
              <a:ext uri="{FF2B5EF4-FFF2-40B4-BE49-F238E27FC236}">
                <a16:creationId xmlns:a16="http://schemas.microsoft.com/office/drawing/2014/main" id="{7F46CD2B-29E0-4B02-8BD1-278F07FAAF51}"/>
              </a:ext>
            </a:extLst>
          </p:cNvPr>
          <p:cNvSpPr/>
          <p:nvPr/>
        </p:nvSpPr>
        <p:spPr>
          <a:xfrm>
            <a:off x="3173804" y="4378220"/>
            <a:ext cx="2277890" cy="1146903"/>
          </a:xfrm>
          <a:prstGeom prst="wedgeRoundRectCallout">
            <a:avLst>
              <a:gd name="adj1" fmla="val 56614"/>
              <a:gd name="adj2" fmla="val -24644"/>
              <a:gd name="adj3" fmla="val 16667"/>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Ask pupils </a:t>
            </a:r>
            <a:r>
              <a:rPr lang="en-GB" sz="1600" dirty="0">
                <a:solidFill>
                  <a:schemeClr val="tx1"/>
                </a:solidFill>
                <a:latin typeface="Century Gothic"/>
                <a:ea typeface="Lato" panose="020F0502020204030203" pitchFamily="34" charset="0"/>
                <a:cs typeface="Century Gothic"/>
              </a:rPr>
              <a:t>who or what they would like to learn more about in lessons.</a:t>
            </a:r>
          </a:p>
        </p:txBody>
      </p:sp>
      <p:sp>
        <p:nvSpPr>
          <p:cNvPr id="46" name="Speech Bubble: Rectangle with Corners Rounded 45">
            <a:extLst>
              <a:ext uri="{FF2B5EF4-FFF2-40B4-BE49-F238E27FC236}">
                <a16:creationId xmlns:a16="http://schemas.microsoft.com/office/drawing/2014/main" id="{0B363DF9-1CCE-4FE6-9822-9FF66FAFB0B4}"/>
              </a:ext>
            </a:extLst>
          </p:cNvPr>
          <p:cNvSpPr/>
          <p:nvPr/>
        </p:nvSpPr>
        <p:spPr>
          <a:xfrm>
            <a:off x="742102" y="4378220"/>
            <a:ext cx="2202991" cy="1146903"/>
          </a:xfrm>
          <a:prstGeom prst="wedgeRoundRectCallout">
            <a:avLst>
              <a:gd name="adj1" fmla="val -56807"/>
              <a:gd name="adj2" fmla="val -20009"/>
              <a:gd name="adj3" fmla="val 16667"/>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Ask teachers what they think </a:t>
            </a:r>
            <a:r>
              <a:rPr lang="en-GB" sz="1600" dirty="0">
                <a:solidFill>
                  <a:schemeClr val="tx1"/>
                </a:solidFill>
                <a:latin typeface="Century Gothic"/>
                <a:ea typeface="Lato" panose="020F0502020204030203" pitchFamily="34" charset="0"/>
                <a:cs typeface="Century Gothic"/>
              </a:rPr>
              <a:t>and take their ideas on board.</a:t>
            </a:r>
          </a:p>
        </p:txBody>
      </p:sp>
      <p:sp>
        <p:nvSpPr>
          <p:cNvPr id="47" name="Speech Bubble: Rectangle with Corners Rounded 46">
            <a:extLst>
              <a:ext uri="{FF2B5EF4-FFF2-40B4-BE49-F238E27FC236}">
                <a16:creationId xmlns:a16="http://schemas.microsoft.com/office/drawing/2014/main" id="{F8013905-FB2F-41D7-B155-BF6443B87B62}"/>
              </a:ext>
            </a:extLst>
          </p:cNvPr>
          <p:cNvSpPr/>
          <p:nvPr/>
        </p:nvSpPr>
        <p:spPr>
          <a:xfrm>
            <a:off x="6838433" y="4378220"/>
            <a:ext cx="2215888" cy="1146903"/>
          </a:xfrm>
          <a:prstGeom prst="wedgeRoundRectCallout">
            <a:avLst>
              <a:gd name="adj1" fmla="val -56807"/>
              <a:gd name="adj2" fmla="val -20009"/>
              <a:gd name="adj3" fmla="val 16667"/>
            </a:avLst>
          </a:prstGeom>
          <a:solidFill>
            <a:schemeClr val="bg1">
              <a:lumMod val="7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Set up a </a:t>
            </a:r>
            <a:r>
              <a:rPr lang="en-GB" sz="1600" b="1" dirty="0">
                <a:solidFill>
                  <a:schemeClr val="tx1"/>
                </a:solidFill>
                <a:latin typeface="Century Gothic"/>
                <a:ea typeface="Lato" panose="020F0502020204030203" pitchFamily="34" charset="0"/>
                <a:cs typeface="Century Gothic"/>
              </a:rPr>
              <a:t>book club </a:t>
            </a:r>
            <a:r>
              <a:rPr lang="en-GB" sz="1600" dirty="0">
                <a:solidFill>
                  <a:schemeClr val="tx1"/>
                </a:solidFill>
                <a:latin typeface="Century Gothic"/>
                <a:ea typeface="Lato" panose="020F0502020204030203" pitchFamily="34" charset="0"/>
                <a:cs typeface="Century Gothic"/>
              </a:rPr>
              <a:t>where they read </a:t>
            </a:r>
            <a:r>
              <a:rPr lang="en-GB" sz="1600" b="1" dirty="0">
                <a:solidFill>
                  <a:schemeClr val="tx1"/>
                </a:solidFill>
                <a:latin typeface="Century Gothic"/>
                <a:ea typeface="Lato" panose="020F0502020204030203" pitchFamily="34" charset="0"/>
                <a:cs typeface="Century Gothic"/>
              </a:rPr>
              <a:t>representative books.</a:t>
            </a:r>
          </a:p>
        </p:txBody>
      </p:sp>
      <p:sp>
        <p:nvSpPr>
          <p:cNvPr id="53" name="Rectangle: Rounded Corners 23">
            <a:extLst>
              <a:ext uri="{FF2B5EF4-FFF2-40B4-BE49-F238E27FC236}">
                <a16:creationId xmlns:a16="http://schemas.microsoft.com/office/drawing/2014/main" id="{6D1C5115-8DDB-4E13-AD6D-28332C69286D}"/>
              </a:ext>
            </a:extLst>
          </p:cNvPr>
          <p:cNvSpPr/>
          <p:nvPr/>
        </p:nvSpPr>
        <p:spPr>
          <a:xfrm>
            <a:off x="102293" y="5816828"/>
            <a:ext cx="8939414" cy="785296"/>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rPr>
              <a:t>Challenge:</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Which of these suggestions do you agree with and which do you disagree with? Why?</a:t>
            </a:r>
          </a:p>
        </p:txBody>
      </p:sp>
      <p:pic>
        <p:nvPicPr>
          <p:cNvPr id="3" name="Graphic 2" descr="Thought">
            <a:extLst>
              <a:ext uri="{FF2B5EF4-FFF2-40B4-BE49-F238E27FC236}">
                <a16:creationId xmlns:a16="http://schemas.microsoft.com/office/drawing/2014/main" id="{75758FCB-60DC-4F69-B816-346E637F4B8C}"/>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352781" y="3587661"/>
            <a:ext cx="598028" cy="598028"/>
          </a:xfrm>
          <a:prstGeom prst="rect">
            <a:avLst/>
          </a:prstGeom>
        </p:spPr>
      </p:pic>
      <p:pic>
        <p:nvPicPr>
          <p:cNvPr id="6" name="Graphic 5" descr="Thought">
            <a:extLst>
              <a:ext uri="{FF2B5EF4-FFF2-40B4-BE49-F238E27FC236}">
                <a16:creationId xmlns:a16="http://schemas.microsoft.com/office/drawing/2014/main" id="{E6726181-5BF7-4FDE-B81A-470C5DCD4192}"/>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6240405" y="2296708"/>
            <a:ext cx="598028" cy="598028"/>
          </a:xfrm>
          <a:prstGeom prst="rect">
            <a:avLst/>
          </a:prstGeom>
        </p:spPr>
      </p:pic>
      <p:pic>
        <p:nvPicPr>
          <p:cNvPr id="11" name="Graphic 10" descr="Person with idea">
            <a:extLst>
              <a:ext uri="{FF2B5EF4-FFF2-40B4-BE49-F238E27FC236}">
                <a16:creationId xmlns:a16="http://schemas.microsoft.com/office/drawing/2014/main" id="{51B22FA3-3D0B-4D9A-AD3C-2F0299970BA2}"/>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34897" y="2257680"/>
            <a:ext cx="691492" cy="691492"/>
          </a:xfrm>
          <a:prstGeom prst="rect">
            <a:avLst/>
          </a:prstGeom>
        </p:spPr>
      </p:pic>
      <p:pic>
        <p:nvPicPr>
          <p:cNvPr id="14" name="Graphic 13" descr="Group brainstorm">
            <a:extLst>
              <a:ext uri="{FF2B5EF4-FFF2-40B4-BE49-F238E27FC236}">
                <a16:creationId xmlns:a16="http://schemas.microsoft.com/office/drawing/2014/main" id="{2571AC47-98D2-4404-A1CF-7634E9F3E02D}"/>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45075" y="4890351"/>
            <a:ext cx="691492" cy="691492"/>
          </a:xfrm>
          <a:prstGeom prst="rect">
            <a:avLst/>
          </a:prstGeom>
        </p:spPr>
      </p:pic>
      <p:pic>
        <p:nvPicPr>
          <p:cNvPr id="15" name="Graphic 14" descr="Person with idea">
            <a:extLst>
              <a:ext uri="{FF2B5EF4-FFF2-40B4-BE49-F238E27FC236}">
                <a16:creationId xmlns:a16="http://schemas.microsoft.com/office/drawing/2014/main" id="{B1D05DFF-3CD2-401F-8D3F-2A9CCE50B127}"/>
              </a:ext>
            </a:extLst>
          </p:cNvPr>
          <p:cNvPicPr>
            <a:picLocks noChangeAspect="1"/>
          </p:cNvPicPr>
          <p:nvPr/>
        </p:nvPicPr>
        <p:blipFill>
          <a:blip r:embed="rId15">
            <a:extLst>
              <a:ext uri="{96DAC541-7B7A-43D3-8B79-37D633B846F1}">
                <asvg:svgBlip xmlns:asvg="http://schemas.microsoft.com/office/drawing/2016/SVG/main" xmlns="" r:embed="rId16"/>
              </a:ext>
            </a:extLst>
          </a:blip>
          <a:stretch>
            <a:fillRect/>
          </a:stretch>
        </p:blipFill>
        <p:spPr>
          <a:xfrm>
            <a:off x="3096952" y="3545976"/>
            <a:ext cx="691492" cy="691492"/>
          </a:xfrm>
          <a:prstGeom prst="rect">
            <a:avLst/>
          </a:prstGeom>
        </p:spPr>
      </p:pic>
      <p:pic>
        <p:nvPicPr>
          <p:cNvPr id="17" name="Graphic 16" descr="Thought">
            <a:extLst>
              <a:ext uri="{FF2B5EF4-FFF2-40B4-BE49-F238E27FC236}">
                <a16:creationId xmlns:a16="http://schemas.microsoft.com/office/drawing/2014/main" id="{DE458D0F-D227-43E7-9527-0D895203213F}"/>
              </a:ext>
            </a:extLst>
          </p:cNvPr>
          <p:cNvPicPr>
            <a:picLocks noChangeAspect="1"/>
          </p:cNvPicPr>
          <p:nvPr/>
        </p:nvPicPr>
        <p:blipFill>
          <a:blip r:embed="rId17">
            <a:extLst>
              <a:ext uri="{96DAC541-7B7A-43D3-8B79-37D633B846F1}">
                <asvg:svgBlip xmlns:asvg="http://schemas.microsoft.com/office/drawing/2016/SVG/main" xmlns="" r:embed="rId18"/>
              </a:ext>
            </a:extLst>
          </a:blip>
          <a:stretch>
            <a:fillRect/>
          </a:stretch>
        </p:blipFill>
        <p:spPr>
          <a:xfrm>
            <a:off x="5485972" y="4927095"/>
            <a:ext cx="598028" cy="598028"/>
          </a:xfrm>
          <a:prstGeom prst="rect">
            <a:avLst/>
          </a:prstGeom>
        </p:spPr>
      </p:pic>
      <p:pic>
        <p:nvPicPr>
          <p:cNvPr id="19" name="Graphic 18" descr="Group brainstorm">
            <a:extLst>
              <a:ext uri="{FF2B5EF4-FFF2-40B4-BE49-F238E27FC236}">
                <a16:creationId xmlns:a16="http://schemas.microsoft.com/office/drawing/2014/main" id="{17CCDA9D-8D6A-48E9-8438-D953BE4A69F3}"/>
              </a:ext>
            </a:extLst>
          </p:cNvPr>
          <p:cNvPicPr>
            <a:picLocks noChangeAspect="1"/>
          </p:cNvPicPr>
          <p:nvPr/>
        </p:nvPicPr>
        <p:blipFill>
          <a:blip r:embed="rId19">
            <a:extLst>
              <a:ext uri="{96DAC541-7B7A-43D3-8B79-37D633B846F1}">
                <asvg:svgBlip xmlns:asvg="http://schemas.microsoft.com/office/drawing/2016/SVG/main" xmlns="" r:embed="rId20"/>
              </a:ext>
            </a:extLst>
          </a:blip>
          <a:stretch>
            <a:fillRect/>
          </a:stretch>
        </p:blipFill>
        <p:spPr>
          <a:xfrm>
            <a:off x="5423404" y="2254588"/>
            <a:ext cx="691492" cy="691492"/>
          </a:xfrm>
          <a:prstGeom prst="rect">
            <a:avLst/>
          </a:prstGeom>
        </p:spPr>
      </p:pic>
      <p:pic>
        <p:nvPicPr>
          <p:cNvPr id="23" name="Graphic 22" descr="Group brainstorm">
            <a:extLst>
              <a:ext uri="{FF2B5EF4-FFF2-40B4-BE49-F238E27FC236}">
                <a16:creationId xmlns:a16="http://schemas.microsoft.com/office/drawing/2014/main" id="{2595CEA8-CCA3-40F2-86D7-1CF03BCCA29D}"/>
              </a:ext>
            </a:extLst>
          </p:cNvPr>
          <p:cNvPicPr>
            <a:picLocks noChangeAspect="1"/>
          </p:cNvPicPr>
          <p:nvPr/>
        </p:nvPicPr>
        <p:blipFill>
          <a:blip r:embed="rId21">
            <a:extLst>
              <a:ext uri="{96DAC541-7B7A-43D3-8B79-37D633B846F1}">
                <asvg:svgBlip xmlns:asvg="http://schemas.microsoft.com/office/drawing/2016/SVG/main" xmlns="" r:embed="rId22"/>
              </a:ext>
            </a:extLst>
          </a:blip>
          <a:stretch>
            <a:fillRect/>
          </a:stretch>
        </p:blipFill>
        <p:spPr>
          <a:xfrm>
            <a:off x="8417611" y="3545976"/>
            <a:ext cx="691492" cy="691492"/>
          </a:xfrm>
          <a:prstGeom prst="rect">
            <a:avLst/>
          </a:prstGeom>
        </p:spPr>
      </p:pic>
      <p:pic>
        <p:nvPicPr>
          <p:cNvPr id="24" name="Graphic 23" descr="Person with idea">
            <a:extLst>
              <a:ext uri="{FF2B5EF4-FFF2-40B4-BE49-F238E27FC236}">
                <a16:creationId xmlns:a16="http://schemas.microsoft.com/office/drawing/2014/main" id="{92F36762-E81E-447C-95A1-1E6FAD05ABC4}"/>
              </a:ext>
            </a:extLst>
          </p:cNvPr>
          <p:cNvPicPr>
            <a:picLocks noChangeAspect="1"/>
          </p:cNvPicPr>
          <p:nvPr/>
        </p:nvPicPr>
        <p:blipFill>
          <a:blip r:embed="rId23">
            <a:extLst>
              <a:ext uri="{96DAC541-7B7A-43D3-8B79-37D633B846F1}">
                <asvg:svgBlip xmlns:asvg="http://schemas.microsoft.com/office/drawing/2016/SVG/main" xmlns="" r:embed="rId24"/>
              </a:ext>
            </a:extLst>
          </a:blip>
          <a:stretch>
            <a:fillRect/>
          </a:stretch>
        </p:blipFill>
        <p:spPr>
          <a:xfrm>
            <a:off x="6116823" y="4886003"/>
            <a:ext cx="691492" cy="691492"/>
          </a:xfrm>
          <a:prstGeom prst="rect">
            <a:avLst/>
          </a:prstGeom>
        </p:spPr>
      </p:pic>
    </p:spTree>
    <p:extLst>
      <p:ext uri="{BB962C8B-B14F-4D97-AF65-F5344CB8AC3E}">
        <p14:creationId xmlns:p14="http://schemas.microsoft.com/office/powerpoint/2010/main" val="16843612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78538AD-1436-4188-8356-BB2C263E551B}"/>
              </a:ext>
            </a:extLst>
          </p:cNvPr>
          <p:cNvSpPr/>
          <p:nvPr/>
        </p:nvSpPr>
        <p:spPr>
          <a:xfrm>
            <a:off x="338853" y="1338531"/>
            <a:ext cx="6309082" cy="198335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lnSpc>
                <a:spcPct val="150000"/>
              </a:lnSpc>
            </a:pPr>
            <a:r>
              <a:rPr lang="en-GB" sz="1600" b="1" dirty="0">
                <a:solidFill>
                  <a:schemeClr val="tx1"/>
                </a:solidFill>
                <a:latin typeface="Century Gothic"/>
                <a:ea typeface="Lato" panose="020F0502020204030203" pitchFamily="34" charset="0"/>
                <a:cs typeface="Century Gothic"/>
              </a:rPr>
              <a:t>Get involved!</a:t>
            </a:r>
          </a:p>
          <a:p>
            <a:pPr algn="ctr"/>
            <a:r>
              <a:rPr lang="en-GB" sz="1600" dirty="0">
                <a:solidFill>
                  <a:schemeClr val="tx1"/>
                </a:solidFill>
                <a:latin typeface="Century Gothic"/>
                <a:ea typeface="Lato" panose="020F0502020204030203" pitchFamily="34" charset="0"/>
                <a:cs typeface="Century Gothic"/>
              </a:rPr>
              <a:t>As always, Black History Month have a wide range of exciting and insightful events planned throughout October. Why not check out what’s on offer by clicking the image?</a:t>
            </a:r>
          </a:p>
          <a:p>
            <a:pPr algn="ctr"/>
            <a:r>
              <a:rPr lang="en-GB" sz="1600" b="1" dirty="0">
                <a:solidFill>
                  <a:schemeClr val="accent2"/>
                </a:solidFill>
                <a:latin typeface="Century Gothic"/>
                <a:ea typeface="Lato" panose="020F0502020204030203" pitchFamily="34" charset="0"/>
                <a:cs typeface="Century Gothic"/>
              </a:rPr>
              <a:t>Please Note: </a:t>
            </a:r>
            <a:r>
              <a:rPr lang="en-GB" sz="1600" dirty="0">
                <a:solidFill>
                  <a:schemeClr val="accent2"/>
                </a:solidFill>
                <a:latin typeface="Century Gothic"/>
                <a:ea typeface="Lato" panose="020F0502020204030203" pitchFamily="34" charset="0"/>
                <a:cs typeface="Century Gothic"/>
              </a:rPr>
              <a:t>As with any events at the moment, please ensure that if you do attend – whether in person or virtually – you do so safely &amp; respectfully. </a:t>
            </a:r>
          </a:p>
        </p:txBody>
      </p:sp>
      <p:sp>
        <p:nvSpPr>
          <p:cNvPr id="5" name="Rectangle: Rounded Corners 4">
            <a:extLst>
              <a:ext uri="{FF2B5EF4-FFF2-40B4-BE49-F238E27FC236}">
                <a16:creationId xmlns:a16="http://schemas.microsoft.com/office/drawing/2014/main" id="{CAB3169C-CEDD-47A0-AF14-5F5B5C4093DB}"/>
              </a:ext>
            </a:extLst>
          </p:cNvPr>
          <p:cNvSpPr/>
          <p:nvPr/>
        </p:nvSpPr>
        <p:spPr>
          <a:xfrm>
            <a:off x="4226408" y="3845358"/>
            <a:ext cx="4578738" cy="275280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lnSpc>
                <a:spcPct val="150000"/>
              </a:lnSpc>
            </a:pPr>
            <a:r>
              <a:rPr lang="en-GB" sz="1600" b="1" dirty="0">
                <a:solidFill>
                  <a:schemeClr val="tx1"/>
                </a:solidFill>
                <a:ea typeface="Lato" panose="020F0502020204030203" pitchFamily="34" charset="0"/>
                <a:cs typeface="Century Gothic"/>
              </a:rPr>
              <a:t>Start your own discussion group</a:t>
            </a:r>
          </a:p>
          <a:p>
            <a:pPr algn="ctr"/>
            <a:r>
              <a:rPr lang="en-GB" sz="1600" dirty="0">
                <a:solidFill>
                  <a:schemeClr val="tx1"/>
                </a:solidFill>
                <a:ea typeface="Lato" panose="020F0502020204030203" pitchFamily="34" charset="0"/>
                <a:cs typeface="Century Gothic"/>
              </a:rPr>
              <a:t>Conversations are key to moving forward and making the changes you want to see. With this in mind, why not start a discussion group with your classmates to talk about what your school could do more to promote Black history and culture? Even if they already do a great job, talking about it always helpful!</a:t>
            </a:r>
          </a:p>
        </p:txBody>
      </p:sp>
      <p:sp>
        <p:nvSpPr>
          <p:cNvPr id="7" name="Rectangle: Rounded Corners 6">
            <a:extLst>
              <a:ext uri="{FF2B5EF4-FFF2-40B4-BE49-F238E27FC236}">
                <a16:creationId xmlns:a16="http://schemas.microsoft.com/office/drawing/2014/main" id="{73847656-CB8D-4FC5-B65A-E9EA9F6FCE3C}"/>
              </a:ext>
            </a:extLst>
          </p:cNvPr>
          <p:cNvSpPr/>
          <p:nvPr/>
        </p:nvSpPr>
        <p:spPr>
          <a:xfrm>
            <a:off x="2760380" y="1083260"/>
            <a:ext cx="1466028" cy="42489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bg1"/>
                </a:solidFill>
              </a:rPr>
              <a:t> Quick idea</a:t>
            </a:r>
          </a:p>
        </p:txBody>
      </p:sp>
      <p:sp>
        <p:nvSpPr>
          <p:cNvPr id="9" name="Rectangle: Rounded Corners 8">
            <a:extLst>
              <a:ext uri="{FF2B5EF4-FFF2-40B4-BE49-F238E27FC236}">
                <a16:creationId xmlns:a16="http://schemas.microsoft.com/office/drawing/2014/main" id="{84147744-E699-4C79-961F-9BEBB2F80AA3}"/>
              </a:ext>
            </a:extLst>
          </p:cNvPr>
          <p:cNvSpPr/>
          <p:nvPr/>
        </p:nvSpPr>
        <p:spPr>
          <a:xfrm>
            <a:off x="5782763" y="3684271"/>
            <a:ext cx="1466028" cy="424890"/>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solidFill>
                  <a:schemeClr val="bg1"/>
                </a:solidFill>
              </a:rPr>
              <a:t> Big idea</a:t>
            </a:r>
          </a:p>
        </p:txBody>
      </p:sp>
      <p:pic>
        <p:nvPicPr>
          <p:cNvPr id="2" name="Picture 4" descr="Black History Month 2020 - Celebrating Black History 365 days a year">
            <a:hlinkClick r:id="rId3"/>
            <a:extLst>
              <a:ext uri="{FF2B5EF4-FFF2-40B4-BE49-F238E27FC236}">
                <a16:creationId xmlns:a16="http://schemas.microsoft.com/office/drawing/2014/main" id="{36FDA2FF-4104-41EE-BBC4-038FEAB5F14A}"/>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6762769" y="1294890"/>
            <a:ext cx="2134110" cy="213411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142846B-1AC5-4659-8FD6-81587863477A}"/>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47854" y="4043493"/>
            <a:ext cx="3511252" cy="2397805"/>
          </a:xfrm>
          <a:prstGeom prst="rect">
            <a:avLst/>
          </a:prstGeom>
        </p:spPr>
      </p:pic>
    </p:spTree>
    <p:extLst>
      <p:ext uri="{BB962C8B-B14F-4D97-AF65-F5344CB8AC3E}">
        <p14:creationId xmlns:p14="http://schemas.microsoft.com/office/powerpoint/2010/main" val="39393719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a:solidFill>
            <a:schemeClr val="bg1"/>
          </a:solidFill>
        </p:spPr>
        <p:txBody>
          <a:bodyPr/>
          <a:lstStyle/>
          <a:p>
            <a:r>
              <a:rPr lang="en-GB" dirty="0"/>
              <a:t>Could we do better?</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a:solidFill>
            <a:schemeClr val="bg1"/>
          </a:solidFill>
        </p:spPr>
        <p:txBody>
          <a:bodyPr/>
          <a:lstStyle/>
          <a:p>
            <a:r>
              <a:rPr lang="en-GB" dirty="0"/>
              <a:t>Is it representative?</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Who are you?</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What is representation?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a:solidFill>
            <a:schemeClr val="bg1"/>
          </a:solidFill>
        </p:spPr>
        <p:txBody>
          <a:bodyPr anchor="ctr"/>
          <a:lstStyle/>
          <a:p>
            <a:r>
              <a:rPr lang="en-GB" dirty="0"/>
              <a:t>What is the curriculum?</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a:solidFill>
            <a:schemeClr val="accent5"/>
          </a:solidFill>
        </p:spPr>
        <p:txBody>
          <a:bodyPr/>
          <a:lstStyle/>
          <a:p>
            <a:r>
              <a:rPr lang="en-GB" dirty="0"/>
              <a:t>Vote!</a:t>
            </a:r>
          </a:p>
        </p:txBody>
      </p:sp>
      <p:pic>
        <p:nvPicPr>
          <p:cNvPr id="9" name="Picture 8">
            <a:extLst>
              <a:ext uri="{FF2B5EF4-FFF2-40B4-BE49-F238E27FC236}">
                <a16:creationId xmlns:a16="http://schemas.microsoft.com/office/drawing/2014/main" id="{29CCA429-7678-4F49-8894-71CA03992A7F}"/>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rot="483750">
            <a:off x="4103009" y="1346423"/>
            <a:ext cx="1097228" cy="1092436"/>
          </a:xfrm>
          <a:prstGeom prst="ellipse">
            <a:avLst/>
          </a:prstGeom>
        </p:spPr>
      </p:pic>
      <p:pic>
        <p:nvPicPr>
          <p:cNvPr id="12" name="Picture 11" descr="A picture containing shape&#10;&#10;Description automatically generated">
            <a:extLst>
              <a:ext uri="{FF2B5EF4-FFF2-40B4-BE49-F238E27FC236}">
                <a16:creationId xmlns:a16="http://schemas.microsoft.com/office/drawing/2014/main" id="{F7E9584A-99F2-41EB-B40E-CF3E81789841}"/>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7156592" y="2189785"/>
            <a:ext cx="1097025" cy="711391"/>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B24C8CD9-25F4-40E7-95BE-28718933D8EE}"/>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49099" y="3225192"/>
            <a:ext cx="1729393" cy="583399"/>
          </a:xfrm>
          <a:prstGeom prst="rect">
            <a:avLst/>
          </a:prstGeom>
        </p:spPr>
      </p:pic>
      <p:pic>
        <p:nvPicPr>
          <p:cNvPr id="37" name="Picture 36" descr="A picture containing diagram&#10;&#10;Description automatically generated">
            <a:extLst>
              <a:ext uri="{FF2B5EF4-FFF2-40B4-BE49-F238E27FC236}">
                <a16:creationId xmlns:a16="http://schemas.microsoft.com/office/drawing/2014/main" id="{9CD4A2F2-CA30-4956-835D-5949CA60AE57}"/>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4832438" y="3133743"/>
            <a:ext cx="1063257" cy="794750"/>
          </a:xfrm>
          <a:prstGeom prst="rect">
            <a:avLst/>
          </a:prstGeom>
        </p:spPr>
      </p:pic>
      <p:pic>
        <p:nvPicPr>
          <p:cNvPr id="39" name="Picture 38" descr="Shape, icon&#10;&#10;Description automatically generated">
            <a:extLst>
              <a:ext uri="{FF2B5EF4-FFF2-40B4-BE49-F238E27FC236}">
                <a16:creationId xmlns:a16="http://schemas.microsoft.com/office/drawing/2014/main" id="{2AB85A99-D4CE-4BB9-A83A-707EBC45C7B7}"/>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5187490" y="5172994"/>
            <a:ext cx="621009" cy="709941"/>
          </a:xfrm>
          <a:prstGeom prst="rect">
            <a:avLst/>
          </a:prstGeom>
        </p:spPr>
      </p:pic>
      <p:pic>
        <p:nvPicPr>
          <p:cNvPr id="41" name="Picture 40" descr="Icon&#10;&#10;Description automatically generated">
            <a:extLst>
              <a:ext uri="{FF2B5EF4-FFF2-40B4-BE49-F238E27FC236}">
                <a16:creationId xmlns:a16="http://schemas.microsoft.com/office/drawing/2014/main" id="{0D5CFA32-A091-4595-8240-0496788817A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692998" y="1430693"/>
            <a:ext cx="585357" cy="1103777"/>
          </a:xfrm>
          <a:prstGeom prst="rect">
            <a:avLst/>
          </a:prstGeom>
        </p:spPr>
      </p:pic>
      <p:pic>
        <p:nvPicPr>
          <p:cNvPr id="43" name="Picture 42" descr="A picture containing toy&#10;&#10;Description automatically generated">
            <a:extLst>
              <a:ext uri="{FF2B5EF4-FFF2-40B4-BE49-F238E27FC236}">
                <a16:creationId xmlns:a16="http://schemas.microsoft.com/office/drawing/2014/main" id="{0C40074F-AB12-462E-8009-3221A9A82A6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20807">
            <a:off x="2024725" y="4680955"/>
            <a:ext cx="1106208" cy="1007885"/>
          </a:xfrm>
          <a:prstGeom prst="rect">
            <a:avLst/>
          </a:prstGeom>
        </p:spPr>
      </p:pic>
    </p:spTree>
    <p:extLst>
      <p:ext uri="{BB962C8B-B14F-4D97-AF65-F5344CB8AC3E}">
        <p14:creationId xmlns:p14="http://schemas.microsoft.com/office/powerpoint/2010/main" val="38542809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p:txBody>
          <a:bodyPr>
            <a:normAutofit/>
          </a:bodyPr>
          <a:lstStyle/>
          <a:p>
            <a:r>
              <a:rPr lang="en-GB" dirty="0"/>
              <a:t>I feel like my culture, background and identity are represented in my school curriculum.</a:t>
            </a:r>
          </a:p>
          <a:p>
            <a:r>
              <a:rPr lang="en-GB" dirty="0"/>
              <a:t>While I feel represented, I think many of my friends or classmates aren’t. </a:t>
            </a:r>
          </a:p>
          <a:p>
            <a:r>
              <a:rPr lang="en-GB" dirty="0"/>
              <a:t>I feel my school works hard to portray our multiculturalism within our curriculum.</a:t>
            </a:r>
          </a:p>
          <a:p>
            <a:r>
              <a:rPr lang="en-GB" dirty="0"/>
              <a:t>I think enough is being done to represent myself and the people around me.</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32743"/>
            <a:ext cx="4141787" cy="4003736"/>
          </a:xfrm>
        </p:spPr>
        <p:txBody>
          <a:bodyPr/>
          <a:lstStyle/>
          <a:p>
            <a:r>
              <a:rPr lang="en-GB" dirty="0"/>
              <a:t>I feel like my culture, background and identity are not represented in my school curriculum.</a:t>
            </a:r>
          </a:p>
          <a:p>
            <a:r>
              <a:rPr lang="en-GB" dirty="0"/>
              <a:t>I think I’m partly represented, but I am conscious that influential people in my life aren’t.</a:t>
            </a:r>
          </a:p>
          <a:p>
            <a:r>
              <a:rPr lang="en-GB" dirty="0"/>
              <a:t>I feel our multiculturalism isn’t portrayed within our curriculum.</a:t>
            </a:r>
          </a:p>
          <a:p>
            <a:r>
              <a:rPr lang="en-GB" dirty="0"/>
              <a:t>I think more could be done to represent myself and the people around me.</a:t>
            </a:r>
          </a:p>
        </p:txBody>
      </p:sp>
      <p:sp>
        <p:nvSpPr>
          <p:cNvPr id="4" name="Text Placeholder 3">
            <a:extLst>
              <a:ext uri="{FF2B5EF4-FFF2-40B4-BE49-F238E27FC236}">
                <a16:creationId xmlns:a16="http://schemas.microsoft.com/office/drawing/2014/main" id="{C0DD1940-7544-470B-AED7-C78420E1B457}"/>
              </a:ext>
            </a:extLst>
          </p:cNvPr>
          <p:cNvSpPr>
            <a:spLocks noGrp="1"/>
          </p:cNvSpPr>
          <p:nvPr>
            <p:ph type="body" sz="quarter" idx="4294967295"/>
          </p:nvPr>
        </p:nvSpPr>
        <p:spPr>
          <a:xfrm>
            <a:off x="776288" y="100208"/>
            <a:ext cx="7739062" cy="713203"/>
          </a:xfrm>
          <a:prstGeom prst="rect">
            <a:avLst/>
          </a:prstGeom>
        </p:spPr>
        <p:txBody>
          <a:bodyPr/>
          <a:lstStyle/>
          <a:p>
            <a:pPr marL="0" marR="0" lvl="0" indent="0" algn="ctr" rtl="0">
              <a:spcBef>
                <a:spcPts val="0"/>
              </a:spcBef>
              <a:buSzPct val="25000"/>
              <a:buNone/>
            </a:pPr>
            <a:r>
              <a:rPr lang="en-GB" sz="2800" b="1" dirty="0">
                <a:solidFill>
                  <a:schemeClr val="bg1"/>
                </a:solidFill>
                <a:latin typeface="Century Gothic" panose="020B0502020202020204" pitchFamily="34" charset="0"/>
                <a:ea typeface="Lato"/>
                <a:cs typeface="Lato"/>
                <a:sym typeface="Lato"/>
              </a:rPr>
              <a:t>Does the curriculum represent you?</a:t>
            </a:r>
          </a:p>
        </p:txBody>
      </p:sp>
      <p:pic>
        <p:nvPicPr>
          <p:cNvPr id="6" name="Picture 5" descr="A close up of a sign&#10;&#10;Description automatically generated">
            <a:extLst>
              <a:ext uri="{FF2B5EF4-FFF2-40B4-BE49-F238E27FC236}">
                <a16:creationId xmlns:a16="http://schemas.microsoft.com/office/drawing/2014/main" id="{3F422973-A11A-4DA6-A7A5-226C18F71A8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flipH="1">
            <a:off x="8438232" y="5060271"/>
            <a:ext cx="792844" cy="1555818"/>
          </a:xfrm>
          <a:prstGeom prst="rect">
            <a:avLst/>
          </a:prstGeom>
        </p:spPr>
      </p:pic>
    </p:spTree>
    <p:extLst>
      <p:ext uri="{BB962C8B-B14F-4D97-AF65-F5344CB8AC3E}">
        <p14:creationId xmlns:p14="http://schemas.microsoft.com/office/powerpoint/2010/main" val="12776865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319996"/>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https://www.surveymonkey.co.uk/r/vfs-primary-ks2-BHM</a:t>
            </a:r>
            <a:r>
              <a:rPr lang="en-GB" sz="2000" b="0"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319996"/>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307500"/>
            <a:ext cx="8394699" cy="306467"/>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200" dirty="0">
                <a:solidFill>
                  <a:srgbClr val="060505"/>
                </a:solidFill>
                <a:latin typeface="Century Gothic" panose="020B0502020202020204" pitchFamily="34" charset="0"/>
              </a:rPr>
              <a:t>If you have any issues, feedback or comments, email </a:t>
            </a:r>
            <a:r>
              <a:rPr lang="en-GB" sz="1200" b="1" dirty="0">
                <a:solidFill>
                  <a:schemeClr val="tx2"/>
                </a:solidFill>
                <a:latin typeface="Century Gothic" panose="020B0502020202020204" pitchFamily="34" charset="0"/>
                <a:hlinkClick r:id="rId8">
                  <a:extLst>
                    <a:ext uri="{A12FA001-AC4F-418D-AE19-62706E023703}">
                      <ahyp:hlinkClr xmlns:ahyp="http://schemas.microsoft.com/office/drawing/2018/hyperlinkcolor" xmlns="" val="tx"/>
                    </a:ext>
                  </a:extLst>
                </a:hlinkClick>
              </a:rPr>
              <a:t>amy@votesforschools.com</a:t>
            </a:r>
            <a:r>
              <a:rPr lang="en-GB" sz="1200" dirty="0">
                <a:solidFill>
                  <a:srgbClr val="060505"/>
                </a:solidFill>
                <a:latin typeface="Century Gothic" panose="020B0502020202020204" pitchFamily="34" charset="0"/>
              </a:rPr>
              <a:t>.</a:t>
            </a:r>
          </a:p>
        </p:txBody>
      </p:sp>
      <p:pic>
        <p:nvPicPr>
          <p:cNvPr id="25" name="Picture 24" descr="A picture containing drawing&#10;&#10;Description automatically generated">
            <a:hlinkClick r:id="rId7"/>
            <a:extLst>
              <a:ext uri="{FF2B5EF4-FFF2-40B4-BE49-F238E27FC236}">
                <a16:creationId xmlns:a16="http://schemas.microsoft.com/office/drawing/2014/main" id="{D12FD32F-E757-477C-93E4-EE5E7AEA0770}"/>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7539</TotalTime>
  <Words>2774</Words>
  <Application>Microsoft Office PowerPoint</Application>
  <PresentationFormat>On-screen Show (4:3)</PresentationFormat>
  <Paragraphs>342</Paragraphs>
  <Slides>29</Slides>
  <Notes>25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29</vt:i4>
      </vt:variant>
    </vt:vector>
  </HeadingPairs>
  <TitlesOfParts>
    <vt:vector size="38" baseType="lpstr">
      <vt:lpstr>Arial</vt:lpstr>
      <vt:lpstr>Calibri</vt:lpstr>
      <vt:lpstr>Century Gothic</vt:lpstr>
      <vt:lpstr>Lato</vt:lpstr>
      <vt:lpstr>Roboto</vt:lpstr>
      <vt:lpstr>Wingdings</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ST-Jackson-JA</cp:lastModifiedBy>
  <cp:revision>1074</cp:revision>
  <dcterms:created xsi:type="dcterms:W3CDTF">2020-02-10T11:54:09Z</dcterms:created>
  <dcterms:modified xsi:type="dcterms:W3CDTF">2020-10-01T15:18:43Z</dcterms:modified>
</cp:coreProperties>
</file>