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75" r:id="rId2"/>
    <p:sldId id="276" r:id="rId3"/>
    <p:sldId id="278" r:id="rId4"/>
    <p:sldId id="279" r:id="rId5"/>
    <p:sldId id="289" r:id="rId6"/>
    <p:sldId id="282" r:id="rId7"/>
    <p:sldId id="284" r:id="rId8"/>
    <p:sldId id="288" r:id="rId9"/>
    <p:sldId id="277" r:id="rId10"/>
    <p:sldId id="286" r:id="rId11"/>
  </p:sldIdLst>
  <p:sldSz cx="9144000" cy="6858000" type="screen4x3"/>
  <p:notesSz cx="6858000" cy="9144000"/>
  <p:embeddedFontLst>
    <p:embeddedFont>
      <p:font typeface="Kalam" panose="02000000000000000000" pitchFamily="2" charset="0"/>
      <p:regular r:id="rId14"/>
    </p:embeddedFont>
    <p:embeddedFont>
      <p:font typeface="Calibri" panose="020F0502020204030204" pitchFamily="34" charset="0"/>
      <p:regular r:id="rId15"/>
      <p:bold r:id="rId16"/>
      <p:italic r:id="rId17"/>
      <p:boldItalic r:id="rId18"/>
    </p:embeddedFont>
    <p:embeddedFont>
      <p:font typeface="Tuffy" panose="020B0603060100000000" pitchFamily="34" charset="0"/>
      <p:regular r:id="rId19"/>
      <p:bold r:id="rId20"/>
      <p:italic r:id="rId21"/>
      <p:boldItalic r:id="rId22"/>
    </p:embeddedFont>
    <p:embeddedFont>
      <p:font typeface="Twinkl" pitchFamily="2" charset="0"/>
      <p:regular r:id="rId23"/>
      <p:bold r:id="rId24"/>
    </p:embeddedFont>
    <p:embeddedFont>
      <p:font typeface="Tuffy-TTF" panose="020B0603060100000000" pitchFamily="34" charset="0"/>
      <p:regular r:id="rId25"/>
      <p:bold r:id="rId26"/>
      <p:italic r:id="rId27"/>
      <p:boldItalic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7BD31"/>
    <a:srgbClr val="AEDFFA"/>
    <a:srgbClr val="00A7E6"/>
    <a:srgbClr val="0079C3"/>
    <a:srgbClr val="FFE76D"/>
    <a:srgbClr val="072F54"/>
    <a:srgbClr val="003464"/>
    <a:srgbClr val="004382"/>
    <a:srgbClr val="00529C"/>
    <a:srgbClr val="007A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68" autoAdjust="0"/>
    <p:restoredTop sz="94660"/>
  </p:normalViewPr>
  <p:slideViewPr>
    <p:cSldViewPr snapToGrid="0" showGuides="1">
      <p:cViewPr varScale="1">
        <p:scale>
          <a:sx n="114" d="100"/>
          <a:sy n="114" d="100"/>
        </p:scale>
        <p:origin x="1446" y="84"/>
      </p:cViewPr>
      <p:guideLst>
        <p:guide orient="horz" pos="2160"/>
        <p:guide pos="2880"/>
        <p:guide pos="340"/>
        <p:guide orient="horz" pos="3952"/>
        <p:guide pos="5420"/>
        <p:guide orient="horz" pos="346"/>
        <p:guide pos="476"/>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font" Target="fonts/font15.fntdata"/><Relationship Id="rId10" Type="http://schemas.openxmlformats.org/officeDocument/2006/relationships/slide" Target="slides/slide9.xml"/><Relationship Id="rId19" Type="http://schemas.openxmlformats.org/officeDocument/2006/relationships/font" Target="fonts/font6.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18/10/2019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18/10/2019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Master" Target="../slideMasters/slideMaster1.xml"/><Relationship Id="rId5" Type="http://schemas.openxmlformats.org/officeDocument/2006/relationships/hyperlink" Target="https://www.twinkl.co.uk/" TargetMode="External"/><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Master" Target="../slideMasters/slideMaster1.xml"/><Relationship Id="rId5" Type="http://schemas.openxmlformats.org/officeDocument/2006/relationships/hyperlink" Target="https://www.twinkl.co.uk/" TargetMode="External"/><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5"/>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5"/>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white-rose-maths-resources/year-4-white-rose-maths-resources-key-stage-1-year-1-year-2/autumn-block-3-length-and-perimeter-year-4-white-rose-maths-resources-key-stage-1-year-1-year-2"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7.png"/><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www.twinkl.co.uk/resources/planit-maths-primary-teaching-resources-year-4/planit-maths-primary-teaching-resources-year-4-measurement/planit-maths-primary-teaching-resources-year-4-measurement-measure-and-calculate-the-perimeter-of-a-rectilinear-figure-in-centimetres-and-metres" TargetMode="External"/><Relationship Id="rId1" Type="http://schemas.openxmlformats.org/officeDocument/2006/relationships/slideLayout" Target="../slideLayouts/slideLayout4.xml"/><Relationship Id="rId5" Type="http://schemas.openxmlformats.org/officeDocument/2006/relationships/image" Target="../media/image28.jpeg"/><Relationship Id="rId4" Type="http://schemas.openxmlformats.org/officeDocument/2006/relationships/image" Target="../media/image27.jpeg"/></Relationships>
</file>

<file path=ppt/slides/_rels/slide10.xml.rels><?xml version="1.0" encoding="UTF-8" standalone="yes"?>
<Relationships xmlns="http://schemas.openxmlformats.org/package/2006/relationships"><Relationship Id="rId2" Type="http://schemas.openxmlformats.org/officeDocument/2006/relationships/hyperlink" Target="https://www.twinkl.co.uk/resources/white-rose-maths-resources/year-4-white-rose-maths-resources-key-stage-1-year-1-year-2/autumn-block-3-length-and-perimeter-year-4-white-rose-maths-resources-key-stage-1-year-1-year-2"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hlinkClick r:id="rId2"/>
          </p:cNvPr>
          <p:cNvSpPr/>
          <p:nvPr/>
        </p:nvSpPr>
        <p:spPr>
          <a:xfrm>
            <a:off x="369116" y="5746459"/>
            <a:ext cx="1098957" cy="654341"/>
          </a:xfrm>
          <a:prstGeom prst="ellipse">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Measure and calculate the perimeter of a rectilinear figure </a:t>
            </a:r>
            <a:r>
              <a:rPr lang="en-GB" dirty="0"/>
              <a:t>(including squares) </a:t>
            </a:r>
            <a:r>
              <a:rPr lang="en-GB" dirty="0">
                <a:solidFill>
                  <a:srgbClr val="000000"/>
                </a:solidFill>
              </a:rPr>
              <a:t>in centimetres and metres.</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3751755"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331143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Perimeter of Rectilinear Shapes</a:t>
            </a:r>
          </a:p>
        </p:txBody>
      </p:sp>
      <p:cxnSp>
        <p:nvCxnSpPr>
          <p:cNvPr id="103" name="Straight Connector 102"/>
          <p:cNvCxnSpPr/>
          <p:nvPr/>
        </p:nvCxnSpPr>
        <p:spPr>
          <a:xfrm>
            <a:off x="3751755"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t="1622" b="11603"/>
          <a:stretch/>
        </p:blipFill>
        <p:spPr>
          <a:xfrm>
            <a:off x="539750" y="1325461"/>
            <a:ext cx="8064500" cy="4948339"/>
          </a:xfrm>
          <a:prstGeom prst="rect">
            <a:avLst/>
          </a:prstGeom>
        </p:spPr>
      </p:pic>
      <p:sp>
        <p:nvSpPr>
          <p:cNvPr id="2" name="Pentagon 1"/>
          <p:cNvSpPr/>
          <p:nvPr/>
        </p:nvSpPr>
        <p:spPr>
          <a:xfrm rot="5400000">
            <a:off x="4064466" y="-2199255"/>
            <a:ext cx="1015067" cy="8064500"/>
          </a:xfrm>
          <a:prstGeom prst="homePlate">
            <a:avLst>
              <a:gd name="adj" fmla="val 25728"/>
            </a:avLst>
          </a:prstGeom>
          <a:solidFill>
            <a:srgbClr val="AEDFFA"/>
          </a:solidFill>
          <a:ln>
            <a:noFill/>
          </a:ln>
          <a:effectLst>
            <a:outerShdw blurRad="25400" dist="50800" dir="5400000" algn="ctr"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41"/>
          <p:cNvPicPr>
            <a:picLocks noChangeAspect="1"/>
          </p:cNvPicPr>
          <p:nvPr/>
        </p:nvPicPr>
        <p:blipFill rotWithShape="1">
          <a:blip r:embed="rId4">
            <a:extLst>
              <a:ext uri="{28A0092B-C50C-407E-A947-70E740481C1C}">
                <a14:useLocalDpi xmlns:a14="http://schemas.microsoft.com/office/drawing/2010/main" val="0"/>
              </a:ext>
            </a:extLst>
          </a:blip>
          <a:srcRect l="-3" t="-2" r="-639" b="-80"/>
          <a:stretch/>
        </p:blipFill>
        <p:spPr bwMode="auto">
          <a:xfrm rot="16200000">
            <a:off x="2732920" y="1836812"/>
            <a:ext cx="3909211" cy="5813572"/>
          </a:xfrm>
          <a:prstGeom prst="rect">
            <a:avLst/>
          </a:prstGeom>
          <a:noFill/>
          <a:ln>
            <a:noFill/>
          </a:ln>
          <a:effectLst>
            <a:outerShdw blurRad="12700" dist="63500" dir="18600000" algn="ctr" rotWithShape="0">
              <a:srgbClr val="000000">
                <a:alpha val="22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1925272" y="1440172"/>
            <a:ext cx="5306037" cy="646331"/>
          </a:xfrm>
          <a:prstGeom prst="rect">
            <a:avLst/>
          </a:prstGeom>
        </p:spPr>
        <p:txBody>
          <a:bodyPr wrap="square">
            <a:spAutoFit/>
          </a:bodyPr>
          <a:lstStyle/>
          <a:p>
            <a:pPr algn="ctr"/>
            <a:r>
              <a:rPr lang="en-GB" dirty="0"/>
              <a:t>Find the missing side lengths and calculate the perimeter of this rectilinear shape.</a:t>
            </a:r>
          </a:p>
        </p:txBody>
      </p:sp>
      <p:sp>
        <p:nvSpPr>
          <p:cNvPr id="13" name="Freeform 12"/>
          <p:cNvSpPr/>
          <p:nvPr/>
        </p:nvSpPr>
        <p:spPr>
          <a:xfrm rot="16200000">
            <a:off x="3693638" y="2909406"/>
            <a:ext cx="2306558" cy="3425520"/>
          </a:xfrm>
          <a:custGeom>
            <a:avLst/>
            <a:gdLst>
              <a:gd name="connsiteX0" fmla="*/ 2306558 w 2306558"/>
              <a:gd name="connsiteY0" fmla="*/ 1 h 3425520"/>
              <a:gd name="connsiteX1" fmla="*/ 2306558 w 2306558"/>
              <a:gd name="connsiteY1" fmla="*/ 1214234 h 3425520"/>
              <a:gd name="connsiteX2" fmla="*/ 1214234 w 2306558"/>
              <a:gd name="connsiteY2" fmla="*/ 1214234 h 3425520"/>
              <a:gd name="connsiteX3" fmla="*/ 1214234 w 2306558"/>
              <a:gd name="connsiteY3" fmla="*/ 3425520 h 3425520"/>
              <a:gd name="connsiteX4" fmla="*/ 0 w 2306558"/>
              <a:gd name="connsiteY4" fmla="*/ 3425520 h 3425520"/>
              <a:gd name="connsiteX5" fmla="*/ 0 w 2306558"/>
              <a:gd name="connsiteY5" fmla="*/ 0 h 3425520"/>
              <a:gd name="connsiteX6" fmla="*/ 1214234 w 2306558"/>
              <a:gd name="connsiteY6" fmla="*/ 0 h 3425520"/>
              <a:gd name="connsiteX7" fmla="*/ 1214234 w 2306558"/>
              <a:gd name="connsiteY7" fmla="*/ 1 h 3425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06558" h="3425520">
                <a:moveTo>
                  <a:pt x="2306558" y="1"/>
                </a:moveTo>
                <a:lnTo>
                  <a:pt x="2306558" y="1214234"/>
                </a:lnTo>
                <a:lnTo>
                  <a:pt x="1214234" y="1214234"/>
                </a:lnTo>
                <a:lnTo>
                  <a:pt x="1214234" y="3425520"/>
                </a:lnTo>
                <a:lnTo>
                  <a:pt x="0" y="3425520"/>
                </a:lnTo>
                <a:lnTo>
                  <a:pt x="0" y="0"/>
                </a:lnTo>
                <a:lnTo>
                  <a:pt x="1214234" y="0"/>
                </a:lnTo>
                <a:lnTo>
                  <a:pt x="1214234" y="1"/>
                </a:ln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213964">
            <a:off x="650661" y="2452913"/>
            <a:ext cx="248167" cy="5029200"/>
          </a:xfrm>
          <a:prstGeom prst="rect">
            <a:avLst/>
          </a:prstGeom>
          <a:effectLst>
            <a:outerShdw blurRad="12700" dist="50800" dir="360000" algn="ctr" rotWithShape="0">
              <a:srgbClr val="000000">
                <a:alpha val="25000"/>
              </a:srgbClr>
            </a:outerShdw>
          </a:effectLst>
        </p:spPr>
      </p:pic>
      <p:pic>
        <p:nvPicPr>
          <p:cNvPr id="3" name="Picture 2"/>
          <p:cNvPicPr>
            <a:picLocks noChangeAspect="1"/>
          </p:cNvPicPr>
          <p:nvPr/>
        </p:nvPicPr>
        <p:blipFill rotWithShape="1">
          <a:blip r:embed="rId6" cstate="print">
            <a:extLst>
              <a:ext uri="{28A0092B-C50C-407E-A947-70E740481C1C}">
                <a14:useLocalDpi xmlns:a14="http://schemas.microsoft.com/office/drawing/2010/main" val="0"/>
              </a:ext>
            </a:extLst>
          </a:blip>
          <a:srcRect t="88843"/>
          <a:stretch/>
        </p:blipFill>
        <p:spPr>
          <a:xfrm>
            <a:off x="0" y="6092824"/>
            <a:ext cx="9144000" cy="765175"/>
          </a:xfrm>
          <a:prstGeom prst="rect">
            <a:avLst/>
          </a:prstGeom>
        </p:spPr>
      </p:pic>
      <p:pic>
        <p:nvPicPr>
          <p:cNvPr id="15" name="Picture 14"/>
          <p:cNvPicPr>
            <a:picLocks noChangeAspect="1"/>
          </p:cNvPicPr>
          <p:nvPr/>
        </p:nvPicPr>
        <p:blipFill rotWithShape="1">
          <a:blip r:embed="rId6" cstate="print">
            <a:extLst>
              <a:ext uri="{28A0092B-C50C-407E-A947-70E740481C1C}">
                <a14:useLocalDpi xmlns:a14="http://schemas.microsoft.com/office/drawing/2010/main" val="0"/>
              </a:ext>
            </a:extLst>
          </a:blip>
          <a:srcRect t="34131" r="93303" b="5243"/>
          <a:stretch/>
        </p:blipFill>
        <p:spPr>
          <a:xfrm>
            <a:off x="0" y="2340529"/>
            <a:ext cx="612396" cy="4157904"/>
          </a:xfrm>
          <a:prstGeom prst="rect">
            <a:avLst/>
          </a:prstGeom>
        </p:spPr>
      </p:pic>
      <p:sp>
        <p:nvSpPr>
          <p:cNvPr id="10" name="TextBox 9"/>
          <p:cNvSpPr txBox="1"/>
          <p:nvPr/>
        </p:nvSpPr>
        <p:spPr>
          <a:xfrm>
            <a:off x="3134157" y="3142885"/>
            <a:ext cx="1236507" cy="377505"/>
          </a:xfrm>
          <a:prstGeom prst="rect">
            <a:avLst/>
          </a:prstGeom>
          <a:noFill/>
        </p:spPr>
        <p:txBody>
          <a:bodyPr wrap="square" rtlCol="0">
            <a:spAutoFit/>
          </a:bodyPr>
          <a:lstStyle/>
          <a:p>
            <a:pPr algn="ctr"/>
            <a:r>
              <a:rPr lang="en-GB" dirty="0"/>
              <a:t>2m</a:t>
            </a:r>
          </a:p>
        </p:txBody>
      </p:sp>
      <p:sp>
        <p:nvSpPr>
          <p:cNvPr id="17" name="TextBox 16"/>
          <p:cNvSpPr txBox="1"/>
          <p:nvPr/>
        </p:nvSpPr>
        <p:spPr>
          <a:xfrm>
            <a:off x="4370663" y="4225451"/>
            <a:ext cx="2189013" cy="377505"/>
          </a:xfrm>
          <a:prstGeom prst="rect">
            <a:avLst/>
          </a:prstGeom>
          <a:noFill/>
        </p:spPr>
        <p:txBody>
          <a:bodyPr wrap="square" rtlCol="0">
            <a:spAutoFit/>
          </a:bodyPr>
          <a:lstStyle/>
          <a:p>
            <a:pPr algn="ctr"/>
            <a:r>
              <a:rPr lang="en-GB" dirty="0"/>
              <a:t>5m</a:t>
            </a:r>
          </a:p>
        </p:txBody>
      </p:sp>
      <p:sp>
        <p:nvSpPr>
          <p:cNvPr id="18" name="TextBox 17"/>
          <p:cNvSpPr txBox="1"/>
          <p:nvPr/>
        </p:nvSpPr>
        <p:spPr>
          <a:xfrm>
            <a:off x="2262806" y="4438192"/>
            <a:ext cx="1236507" cy="377505"/>
          </a:xfrm>
          <a:prstGeom prst="rect">
            <a:avLst/>
          </a:prstGeom>
          <a:noFill/>
        </p:spPr>
        <p:txBody>
          <a:bodyPr wrap="square" rtlCol="0">
            <a:spAutoFit/>
          </a:bodyPr>
          <a:lstStyle/>
          <a:p>
            <a:pPr algn="ctr"/>
            <a:r>
              <a:rPr lang="en-GB" dirty="0"/>
              <a:t>4m</a:t>
            </a:r>
          </a:p>
        </p:txBody>
      </p:sp>
      <p:sp>
        <p:nvSpPr>
          <p:cNvPr id="19" name="TextBox 18"/>
          <p:cNvSpPr txBox="1"/>
          <p:nvPr/>
        </p:nvSpPr>
        <p:spPr>
          <a:xfrm>
            <a:off x="6181603" y="4976573"/>
            <a:ext cx="1236507" cy="377505"/>
          </a:xfrm>
          <a:prstGeom prst="rect">
            <a:avLst/>
          </a:prstGeom>
          <a:noFill/>
        </p:spPr>
        <p:txBody>
          <a:bodyPr wrap="square" rtlCol="0">
            <a:spAutoFit/>
          </a:bodyPr>
          <a:lstStyle/>
          <a:p>
            <a:pPr algn="ctr"/>
            <a:r>
              <a:rPr lang="en-GB" dirty="0"/>
              <a:t>2m</a:t>
            </a:r>
          </a:p>
        </p:txBody>
      </p:sp>
      <p:sp>
        <p:nvSpPr>
          <p:cNvPr id="20" name="TextBox 19"/>
          <p:cNvSpPr txBox="1"/>
          <p:nvPr/>
        </p:nvSpPr>
        <p:spPr>
          <a:xfrm>
            <a:off x="3134157" y="5762160"/>
            <a:ext cx="3425519" cy="377505"/>
          </a:xfrm>
          <a:prstGeom prst="rect">
            <a:avLst/>
          </a:prstGeom>
          <a:noFill/>
        </p:spPr>
        <p:txBody>
          <a:bodyPr wrap="square" rtlCol="0">
            <a:spAutoFit/>
          </a:bodyPr>
          <a:lstStyle/>
          <a:p>
            <a:pPr algn="ctr"/>
            <a:r>
              <a:rPr lang="en-GB" b="1" dirty="0">
                <a:solidFill>
                  <a:srgbClr val="87BD31"/>
                </a:solidFill>
                <a:latin typeface="Kalam" panose="02000000000000000000" pitchFamily="2" charset="0"/>
                <a:cs typeface="Kalam" panose="02000000000000000000" pitchFamily="2" charset="0"/>
              </a:rPr>
              <a:t>7m</a:t>
            </a:r>
          </a:p>
        </p:txBody>
      </p:sp>
      <p:sp>
        <p:nvSpPr>
          <p:cNvPr id="21" name="TextBox 20"/>
          <p:cNvSpPr txBox="1"/>
          <p:nvPr/>
        </p:nvSpPr>
        <p:spPr>
          <a:xfrm>
            <a:off x="4046728" y="3802392"/>
            <a:ext cx="1067299" cy="377505"/>
          </a:xfrm>
          <a:prstGeom prst="rect">
            <a:avLst/>
          </a:prstGeom>
          <a:noFill/>
        </p:spPr>
        <p:txBody>
          <a:bodyPr wrap="square" rtlCol="0">
            <a:spAutoFit/>
          </a:bodyPr>
          <a:lstStyle/>
          <a:p>
            <a:pPr algn="ctr"/>
            <a:r>
              <a:rPr lang="en-GB" b="1" dirty="0">
                <a:solidFill>
                  <a:srgbClr val="87BD31"/>
                </a:solidFill>
                <a:latin typeface="Kalam" panose="02000000000000000000" pitchFamily="2" charset="0"/>
                <a:cs typeface="Kalam" panose="02000000000000000000" pitchFamily="2" charset="0"/>
              </a:rPr>
              <a:t>2m</a:t>
            </a:r>
          </a:p>
        </p:txBody>
      </p:sp>
      <p:sp>
        <p:nvSpPr>
          <p:cNvPr id="11" name="Pentagon 10"/>
          <p:cNvSpPr/>
          <p:nvPr/>
        </p:nvSpPr>
        <p:spPr>
          <a:xfrm rot="10800000">
            <a:off x="5267325" y="3104566"/>
            <a:ext cx="2303949" cy="489624"/>
          </a:xfrm>
          <a:prstGeom prst="homePlate">
            <a:avLst>
              <a:gd name="adj" fmla="val 25683"/>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5427640" y="3164712"/>
            <a:ext cx="1444626" cy="369332"/>
          </a:xfrm>
          <a:prstGeom prst="rect">
            <a:avLst/>
          </a:prstGeom>
        </p:spPr>
        <p:txBody>
          <a:bodyPr wrap="none">
            <a:spAutoFit/>
          </a:bodyPr>
          <a:lstStyle/>
          <a:p>
            <a:r>
              <a:rPr lang="en-GB" dirty="0">
                <a:solidFill>
                  <a:schemeClr val="bg1"/>
                </a:solidFill>
              </a:rPr>
              <a:t>Perimeter = </a:t>
            </a:r>
          </a:p>
        </p:txBody>
      </p:sp>
      <p:cxnSp>
        <p:nvCxnSpPr>
          <p:cNvPr id="22" name="Straight Connector 21"/>
          <p:cNvCxnSpPr/>
          <p:nvPr/>
        </p:nvCxnSpPr>
        <p:spPr>
          <a:xfrm>
            <a:off x="6753225" y="3468886"/>
            <a:ext cx="677803"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4" name="Group 23"/>
          <p:cNvGrpSpPr/>
          <p:nvPr/>
        </p:nvGrpSpPr>
        <p:grpSpPr>
          <a:xfrm>
            <a:off x="5267324" y="3104565"/>
            <a:ext cx="2303949" cy="489624"/>
            <a:chOff x="5419725" y="3256966"/>
            <a:chExt cx="2303949" cy="489624"/>
          </a:xfrm>
        </p:grpSpPr>
        <p:sp>
          <p:nvSpPr>
            <p:cNvPr id="27" name="Pentagon 26"/>
            <p:cNvSpPr/>
            <p:nvPr/>
          </p:nvSpPr>
          <p:spPr>
            <a:xfrm rot="10800000">
              <a:off x="5419725" y="3256966"/>
              <a:ext cx="2303949" cy="489624"/>
            </a:xfrm>
            <a:prstGeom prst="homePlate">
              <a:avLst>
                <a:gd name="adj" fmla="val 25683"/>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5580040" y="3317112"/>
              <a:ext cx="1955985" cy="369332"/>
            </a:xfrm>
            <a:prstGeom prst="rect">
              <a:avLst/>
            </a:prstGeom>
          </p:spPr>
          <p:txBody>
            <a:bodyPr wrap="none">
              <a:spAutoFit/>
            </a:bodyPr>
            <a:lstStyle/>
            <a:p>
              <a:r>
                <a:rPr lang="en-GB" dirty="0">
                  <a:solidFill>
                    <a:schemeClr val="bg1"/>
                  </a:solidFill>
                </a:rPr>
                <a:t>Perimeter = </a:t>
              </a:r>
              <a:r>
                <a:rPr lang="en-GB" b="1" dirty="0">
                  <a:solidFill>
                    <a:schemeClr val="bg1"/>
                  </a:solidFill>
                </a:rPr>
                <a:t>22m</a:t>
              </a:r>
              <a:r>
                <a:rPr lang="en-GB" dirty="0">
                  <a:solidFill>
                    <a:schemeClr val="bg1"/>
                  </a:solidFill>
                </a:rPr>
                <a:t> </a:t>
              </a:r>
            </a:p>
          </p:txBody>
        </p:sp>
      </p:gr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3751755"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331143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Perimeter of Rectilinear Shapes</a:t>
            </a:r>
          </a:p>
        </p:txBody>
      </p:sp>
      <p:cxnSp>
        <p:nvCxnSpPr>
          <p:cNvPr id="103" name="Straight Connector 102"/>
          <p:cNvCxnSpPr/>
          <p:nvPr/>
        </p:nvCxnSpPr>
        <p:spPr>
          <a:xfrm>
            <a:off x="3751755"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t="1622" b="11603"/>
          <a:stretch/>
        </p:blipFill>
        <p:spPr>
          <a:xfrm>
            <a:off x="539750" y="1325461"/>
            <a:ext cx="8064500" cy="4948339"/>
          </a:xfrm>
          <a:prstGeom prst="rect">
            <a:avLst/>
          </a:prstGeom>
        </p:spPr>
      </p:pic>
      <p:sp>
        <p:nvSpPr>
          <p:cNvPr id="2" name="Pentagon 1"/>
          <p:cNvSpPr/>
          <p:nvPr/>
        </p:nvSpPr>
        <p:spPr>
          <a:xfrm rot="5400000">
            <a:off x="4064466" y="-2199255"/>
            <a:ext cx="1015067" cy="8064500"/>
          </a:xfrm>
          <a:prstGeom prst="homePlate">
            <a:avLst>
              <a:gd name="adj" fmla="val 25728"/>
            </a:avLst>
          </a:prstGeom>
          <a:solidFill>
            <a:srgbClr val="AEDFFA"/>
          </a:solidFill>
          <a:ln>
            <a:noFill/>
          </a:ln>
          <a:effectLst>
            <a:outerShdw blurRad="25400" dist="50800" dir="5400000" algn="ctr"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41"/>
          <p:cNvPicPr>
            <a:picLocks noChangeAspect="1"/>
          </p:cNvPicPr>
          <p:nvPr/>
        </p:nvPicPr>
        <p:blipFill rotWithShape="1">
          <a:blip r:embed="rId4">
            <a:extLst>
              <a:ext uri="{28A0092B-C50C-407E-A947-70E740481C1C}">
                <a14:useLocalDpi xmlns:a14="http://schemas.microsoft.com/office/drawing/2010/main" val="0"/>
              </a:ext>
            </a:extLst>
          </a:blip>
          <a:srcRect l="-3" t="-2" r="-639" b="-80"/>
          <a:stretch/>
        </p:blipFill>
        <p:spPr bwMode="auto">
          <a:xfrm rot="16200000">
            <a:off x="2732920" y="1836812"/>
            <a:ext cx="3909211" cy="5813572"/>
          </a:xfrm>
          <a:prstGeom prst="rect">
            <a:avLst/>
          </a:prstGeom>
          <a:noFill/>
          <a:ln>
            <a:noFill/>
          </a:ln>
          <a:effectLst>
            <a:outerShdw blurRad="12700" dist="63500" dir="14640000" algn="ctr" rotWithShape="0">
              <a:srgbClr val="000000">
                <a:alpha val="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768231" y="1536428"/>
            <a:ext cx="7620120" cy="369332"/>
          </a:xfrm>
          <a:prstGeom prst="rect">
            <a:avLst/>
          </a:prstGeom>
        </p:spPr>
        <p:txBody>
          <a:bodyPr wrap="square">
            <a:spAutoFit/>
          </a:bodyPr>
          <a:lstStyle/>
          <a:p>
            <a:pPr algn="ctr"/>
            <a:r>
              <a:rPr lang="en-GB" dirty="0"/>
              <a:t>Draw two different rectilinear shapes that have a perimeter of 28cm.</a:t>
            </a: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213964">
            <a:off x="650661" y="2452913"/>
            <a:ext cx="248167" cy="5029200"/>
          </a:xfrm>
          <a:prstGeom prst="rect">
            <a:avLst/>
          </a:prstGeom>
          <a:effectLst>
            <a:outerShdw blurRad="12700" dist="50800" dir="360000" algn="ctr" rotWithShape="0">
              <a:srgbClr val="000000">
                <a:alpha val="25000"/>
              </a:srgbClr>
            </a:outerShdw>
          </a:effectLst>
        </p:spPr>
      </p:pic>
      <p:pic>
        <p:nvPicPr>
          <p:cNvPr id="15" name="Picture 14"/>
          <p:cNvPicPr>
            <a:picLocks noChangeAspect="1"/>
          </p:cNvPicPr>
          <p:nvPr/>
        </p:nvPicPr>
        <p:blipFill rotWithShape="1">
          <a:blip r:embed="rId6" cstate="print">
            <a:extLst>
              <a:ext uri="{28A0092B-C50C-407E-A947-70E740481C1C}">
                <a14:useLocalDpi xmlns:a14="http://schemas.microsoft.com/office/drawing/2010/main" val="0"/>
              </a:ext>
            </a:extLst>
          </a:blip>
          <a:srcRect t="34131" r="93303" b="5243"/>
          <a:stretch/>
        </p:blipFill>
        <p:spPr>
          <a:xfrm>
            <a:off x="0" y="2340529"/>
            <a:ext cx="612396" cy="4157904"/>
          </a:xfrm>
          <a:prstGeom prst="rect">
            <a:avLst/>
          </a:prstGeom>
        </p:spPr>
      </p:pic>
      <p:pic>
        <p:nvPicPr>
          <p:cNvPr id="3" name="Picture 2"/>
          <p:cNvPicPr>
            <a:picLocks noChangeAspect="1"/>
          </p:cNvPicPr>
          <p:nvPr/>
        </p:nvPicPr>
        <p:blipFill rotWithShape="1">
          <a:blip r:embed="rId6" cstate="print">
            <a:extLst>
              <a:ext uri="{28A0092B-C50C-407E-A947-70E740481C1C}">
                <a14:useLocalDpi xmlns:a14="http://schemas.microsoft.com/office/drawing/2010/main" val="0"/>
              </a:ext>
            </a:extLst>
          </a:blip>
          <a:srcRect t="88843"/>
          <a:stretch/>
        </p:blipFill>
        <p:spPr>
          <a:xfrm>
            <a:off x="0" y="6092824"/>
            <a:ext cx="9144000" cy="765175"/>
          </a:xfrm>
          <a:prstGeom prst="rect">
            <a:avLst/>
          </a:prstGeom>
        </p:spPr>
      </p:pic>
      <p:grpSp>
        <p:nvGrpSpPr>
          <p:cNvPr id="25" name="Group 24"/>
          <p:cNvGrpSpPr/>
          <p:nvPr/>
        </p:nvGrpSpPr>
        <p:grpSpPr>
          <a:xfrm>
            <a:off x="2215130" y="2834097"/>
            <a:ext cx="3190441" cy="2387339"/>
            <a:chOff x="2215130" y="2834097"/>
            <a:chExt cx="3190441" cy="2387339"/>
          </a:xfrm>
        </p:grpSpPr>
        <p:sp>
          <p:nvSpPr>
            <p:cNvPr id="32" name="Freeform 31"/>
            <p:cNvSpPr/>
            <p:nvPr/>
          </p:nvSpPr>
          <p:spPr>
            <a:xfrm rot="5400000">
              <a:off x="2901029" y="3073671"/>
              <a:ext cx="1714500" cy="1883169"/>
            </a:xfrm>
            <a:custGeom>
              <a:avLst/>
              <a:gdLst>
                <a:gd name="connsiteX0" fmla="*/ 0 w 1714500"/>
                <a:gd name="connsiteY0" fmla="*/ 0 h 1883169"/>
                <a:gd name="connsiteX1" fmla="*/ 815516 w 1714500"/>
                <a:gd name="connsiteY1" fmla="*/ 0 h 1883169"/>
                <a:gd name="connsiteX2" fmla="*/ 815516 w 1714500"/>
                <a:gd name="connsiteY2" fmla="*/ 552845 h 1883169"/>
                <a:gd name="connsiteX3" fmla="*/ 1714500 w 1714500"/>
                <a:gd name="connsiteY3" fmla="*/ 552845 h 1883169"/>
                <a:gd name="connsiteX4" fmla="*/ 1714500 w 1714500"/>
                <a:gd name="connsiteY4" fmla="*/ 1883169 h 1883169"/>
                <a:gd name="connsiteX5" fmla="*/ 0 w 1714500"/>
                <a:gd name="connsiteY5" fmla="*/ 1883169 h 1883169"/>
                <a:gd name="connsiteX6" fmla="*/ 0 w 1714500"/>
                <a:gd name="connsiteY6" fmla="*/ 1330324 h 1883169"/>
                <a:gd name="connsiteX7" fmla="*/ 0 w 1714500"/>
                <a:gd name="connsiteY7" fmla="*/ 552845 h 1883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14500" h="1883169">
                  <a:moveTo>
                    <a:pt x="0" y="0"/>
                  </a:moveTo>
                  <a:lnTo>
                    <a:pt x="815516" y="0"/>
                  </a:lnTo>
                  <a:lnTo>
                    <a:pt x="815516" y="552845"/>
                  </a:lnTo>
                  <a:lnTo>
                    <a:pt x="1714500" y="552845"/>
                  </a:lnTo>
                  <a:lnTo>
                    <a:pt x="1714500" y="1883169"/>
                  </a:lnTo>
                  <a:lnTo>
                    <a:pt x="0" y="1883169"/>
                  </a:lnTo>
                  <a:lnTo>
                    <a:pt x="0" y="1330324"/>
                  </a:lnTo>
                  <a:lnTo>
                    <a:pt x="0" y="552845"/>
                  </a:lnTo>
                  <a:close/>
                </a:path>
              </a:pathLst>
            </a:custGeom>
            <a:noFill/>
            <a:ln w="28575">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p:cNvSpPr txBox="1"/>
            <p:nvPr/>
          </p:nvSpPr>
          <p:spPr>
            <a:xfrm>
              <a:off x="2816695" y="2834097"/>
              <a:ext cx="1883170" cy="377505"/>
            </a:xfrm>
            <a:prstGeom prst="rect">
              <a:avLst/>
            </a:prstGeom>
            <a:noFill/>
          </p:spPr>
          <p:txBody>
            <a:bodyPr wrap="square" rtlCol="0">
              <a:spAutoFit/>
            </a:bodyPr>
            <a:lstStyle/>
            <a:p>
              <a:pPr algn="ctr"/>
              <a:r>
                <a:rPr lang="en-GB" dirty="0">
                  <a:solidFill>
                    <a:srgbClr val="87BD31"/>
                  </a:solidFill>
                </a:rPr>
                <a:t>8cm</a:t>
              </a:r>
            </a:p>
          </p:txBody>
        </p:sp>
        <p:sp>
          <p:nvSpPr>
            <p:cNvPr id="37" name="TextBox 36"/>
            <p:cNvSpPr txBox="1"/>
            <p:nvPr/>
          </p:nvSpPr>
          <p:spPr>
            <a:xfrm>
              <a:off x="2816693" y="4843931"/>
              <a:ext cx="1343421" cy="377505"/>
            </a:xfrm>
            <a:prstGeom prst="rect">
              <a:avLst/>
            </a:prstGeom>
            <a:noFill/>
          </p:spPr>
          <p:txBody>
            <a:bodyPr wrap="square" rtlCol="0">
              <a:spAutoFit/>
            </a:bodyPr>
            <a:lstStyle/>
            <a:p>
              <a:pPr algn="ctr"/>
              <a:r>
                <a:rPr lang="en-GB" dirty="0">
                  <a:solidFill>
                    <a:srgbClr val="87BD31"/>
                  </a:solidFill>
                </a:rPr>
                <a:t>6cm</a:t>
              </a:r>
            </a:p>
          </p:txBody>
        </p:sp>
        <p:sp>
          <p:nvSpPr>
            <p:cNvPr id="38" name="TextBox 37"/>
            <p:cNvSpPr txBox="1"/>
            <p:nvPr/>
          </p:nvSpPr>
          <p:spPr>
            <a:xfrm>
              <a:off x="4661764" y="3389476"/>
              <a:ext cx="743807" cy="377505"/>
            </a:xfrm>
            <a:prstGeom prst="rect">
              <a:avLst/>
            </a:prstGeom>
            <a:noFill/>
          </p:spPr>
          <p:txBody>
            <a:bodyPr wrap="square" rtlCol="0">
              <a:spAutoFit/>
            </a:bodyPr>
            <a:lstStyle/>
            <a:p>
              <a:pPr algn="ctr"/>
              <a:r>
                <a:rPr lang="en-GB" dirty="0">
                  <a:solidFill>
                    <a:srgbClr val="87BD31"/>
                  </a:solidFill>
                </a:rPr>
                <a:t>3cm</a:t>
              </a:r>
            </a:p>
          </p:txBody>
        </p:sp>
        <p:sp>
          <p:nvSpPr>
            <p:cNvPr id="39" name="TextBox 38"/>
            <p:cNvSpPr txBox="1"/>
            <p:nvPr/>
          </p:nvSpPr>
          <p:spPr>
            <a:xfrm>
              <a:off x="4249469" y="3944855"/>
              <a:ext cx="684890" cy="377505"/>
            </a:xfrm>
            <a:prstGeom prst="rect">
              <a:avLst/>
            </a:prstGeom>
            <a:noFill/>
          </p:spPr>
          <p:txBody>
            <a:bodyPr wrap="square" rtlCol="0">
              <a:spAutoFit/>
            </a:bodyPr>
            <a:lstStyle/>
            <a:p>
              <a:pPr algn="ctr"/>
              <a:r>
                <a:rPr lang="en-GB" dirty="0">
                  <a:solidFill>
                    <a:srgbClr val="87BD31"/>
                  </a:solidFill>
                </a:rPr>
                <a:t>2cm</a:t>
              </a:r>
            </a:p>
          </p:txBody>
        </p:sp>
        <p:sp>
          <p:nvSpPr>
            <p:cNvPr id="40" name="TextBox 39"/>
            <p:cNvSpPr txBox="1"/>
            <p:nvPr/>
          </p:nvSpPr>
          <p:spPr>
            <a:xfrm>
              <a:off x="2215130" y="3826502"/>
              <a:ext cx="684890" cy="377505"/>
            </a:xfrm>
            <a:prstGeom prst="rect">
              <a:avLst/>
            </a:prstGeom>
            <a:noFill/>
          </p:spPr>
          <p:txBody>
            <a:bodyPr wrap="square" rtlCol="0">
              <a:spAutoFit/>
            </a:bodyPr>
            <a:lstStyle/>
            <a:p>
              <a:pPr algn="ctr"/>
              <a:r>
                <a:rPr lang="en-GB" dirty="0">
                  <a:solidFill>
                    <a:srgbClr val="87BD31"/>
                  </a:solidFill>
                </a:rPr>
                <a:t>6cm</a:t>
              </a:r>
            </a:p>
          </p:txBody>
        </p:sp>
        <p:sp>
          <p:nvSpPr>
            <p:cNvPr id="41" name="TextBox 40"/>
            <p:cNvSpPr txBox="1"/>
            <p:nvPr/>
          </p:nvSpPr>
          <p:spPr>
            <a:xfrm>
              <a:off x="4081176" y="4380663"/>
              <a:ext cx="684890" cy="377505"/>
            </a:xfrm>
            <a:prstGeom prst="rect">
              <a:avLst/>
            </a:prstGeom>
            <a:noFill/>
          </p:spPr>
          <p:txBody>
            <a:bodyPr wrap="square" rtlCol="0">
              <a:spAutoFit/>
            </a:bodyPr>
            <a:lstStyle/>
            <a:p>
              <a:pPr algn="ctr"/>
              <a:r>
                <a:rPr lang="en-GB" dirty="0">
                  <a:solidFill>
                    <a:srgbClr val="87BD31"/>
                  </a:solidFill>
                </a:rPr>
                <a:t>3cm</a:t>
              </a:r>
            </a:p>
          </p:txBody>
        </p:sp>
      </p:grpSp>
      <p:grpSp>
        <p:nvGrpSpPr>
          <p:cNvPr id="30" name="Group 29"/>
          <p:cNvGrpSpPr/>
          <p:nvPr/>
        </p:nvGrpSpPr>
        <p:grpSpPr>
          <a:xfrm>
            <a:off x="3916722" y="3950851"/>
            <a:ext cx="3718718" cy="2360170"/>
            <a:chOff x="3916722" y="3950851"/>
            <a:chExt cx="3718718" cy="2360170"/>
          </a:xfrm>
        </p:grpSpPr>
        <p:sp>
          <p:nvSpPr>
            <p:cNvPr id="35" name="Freeform 34"/>
            <p:cNvSpPr/>
            <p:nvPr/>
          </p:nvSpPr>
          <p:spPr>
            <a:xfrm>
              <a:off x="4604614" y="4333878"/>
              <a:ext cx="2390775" cy="1610271"/>
            </a:xfrm>
            <a:custGeom>
              <a:avLst/>
              <a:gdLst>
                <a:gd name="connsiteX0" fmla="*/ 1649413 w 2390775"/>
                <a:gd name="connsiteY0" fmla="*/ 0 h 1610271"/>
                <a:gd name="connsiteX1" fmla="*/ 2390775 w 2390775"/>
                <a:gd name="connsiteY1" fmla="*/ 0 h 1610271"/>
                <a:gd name="connsiteX2" fmla="*/ 2390775 w 2390775"/>
                <a:gd name="connsiteY2" fmla="*/ 805062 h 1610271"/>
                <a:gd name="connsiteX3" fmla="*/ 2390775 w 2390775"/>
                <a:gd name="connsiteY3" fmla="*/ 1428834 h 1610271"/>
                <a:gd name="connsiteX4" fmla="*/ 2390775 w 2390775"/>
                <a:gd name="connsiteY4" fmla="*/ 1610271 h 1610271"/>
                <a:gd name="connsiteX5" fmla="*/ 0 w 2390775"/>
                <a:gd name="connsiteY5" fmla="*/ 1610271 h 1610271"/>
                <a:gd name="connsiteX6" fmla="*/ 0 w 2390775"/>
                <a:gd name="connsiteY6" fmla="*/ 805062 h 1610271"/>
                <a:gd name="connsiteX7" fmla="*/ 1649413 w 2390775"/>
                <a:gd name="connsiteY7" fmla="*/ 805062 h 1610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90775" h="1610271">
                  <a:moveTo>
                    <a:pt x="1649413" y="0"/>
                  </a:moveTo>
                  <a:lnTo>
                    <a:pt x="2390775" y="0"/>
                  </a:lnTo>
                  <a:lnTo>
                    <a:pt x="2390775" y="805062"/>
                  </a:lnTo>
                  <a:lnTo>
                    <a:pt x="2390775" y="1428834"/>
                  </a:lnTo>
                  <a:lnTo>
                    <a:pt x="2390775" y="1610271"/>
                  </a:lnTo>
                  <a:lnTo>
                    <a:pt x="0" y="1610271"/>
                  </a:lnTo>
                  <a:lnTo>
                    <a:pt x="0" y="805062"/>
                  </a:lnTo>
                  <a:lnTo>
                    <a:pt x="1649413" y="805062"/>
                  </a:lnTo>
                  <a:close/>
                </a:path>
              </a:pathLst>
            </a:custGeom>
            <a:noFill/>
            <a:ln w="28575">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xtBox 41"/>
            <p:cNvSpPr txBox="1"/>
            <p:nvPr/>
          </p:nvSpPr>
          <p:spPr>
            <a:xfrm>
              <a:off x="6222661" y="3950851"/>
              <a:ext cx="743807" cy="377505"/>
            </a:xfrm>
            <a:prstGeom prst="rect">
              <a:avLst/>
            </a:prstGeom>
            <a:noFill/>
          </p:spPr>
          <p:txBody>
            <a:bodyPr wrap="square" rtlCol="0">
              <a:spAutoFit/>
            </a:bodyPr>
            <a:lstStyle/>
            <a:p>
              <a:pPr algn="ctr"/>
              <a:r>
                <a:rPr lang="en-GB" dirty="0">
                  <a:solidFill>
                    <a:srgbClr val="87BD31"/>
                  </a:solidFill>
                </a:rPr>
                <a:t>2cm</a:t>
              </a:r>
            </a:p>
          </p:txBody>
        </p:sp>
        <p:sp>
          <p:nvSpPr>
            <p:cNvPr id="43" name="TextBox 42"/>
            <p:cNvSpPr txBox="1"/>
            <p:nvPr/>
          </p:nvSpPr>
          <p:spPr>
            <a:xfrm>
              <a:off x="5582444" y="4553231"/>
              <a:ext cx="743807" cy="377505"/>
            </a:xfrm>
            <a:prstGeom prst="rect">
              <a:avLst/>
            </a:prstGeom>
            <a:noFill/>
          </p:spPr>
          <p:txBody>
            <a:bodyPr wrap="square" rtlCol="0">
              <a:spAutoFit/>
            </a:bodyPr>
            <a:lstStyle/>
            <a:p>
              <a:pPr algn="ctr"/>
              <a:r>
                <a:rPr lang="en-GB" dirty="0">
                  <a:solidFill>
                    <a:srgbClr val="87BD31"/>
                  </a:solidFill>
                </a:rPr>
                <a:t>2cm</a:t>
              </a:r>
            </a:p>
          </p:txBody>
        </p:sp>
        <p:sp>
          <p:nvSpPr>
            <p:cNvPr id="44" name="TextBox 43"/>
            <p:cNvSpPr txBox="1"/>
            <p:nvPr/>
          </p:nvSpPr>
          <p:spPr>
            <a:xfrm>
              <a:off x="4604614" y="5933516"/>
              <a:ext cx="2410707" cy="377505"/>
            </a:xfrm>
            <a:prstGeom prst="rect">
              <a:avLst/>
            </a:prstGeom>
            <a:noFill/>
          </p:spPr>
          <p:txBody>
            <a:bodyPr wrap="square" rtlCol="0">
              <a:spAutoFit/>
            </a:bodyPr>
            <a:lstStyle/>
            <a:p>
              <a:pPr algn="ctr"/>
              <a:r>
                <a:rPr lang="en-GB">
                  <a:solidFill>
                    <a:srgbClr val="87BD31"/>
                  </a:solidFill>
                </a:rPr>
                <a:t>9cm</a:t>
              </a:r>
              <a:endParaRPr lang="en-GB" dirty="0">
                <a:solidFill>
                  <a:srgbClr val="87BD31"/>
                </a:solidFill>
              </a:endParaRPr>
            </a:p>
          </p:txBody>
        </p:sp>
        <p:sp>
          <p:nvSpPr>
            <p:cNvPr id="45" name="TextBox 44"/>
            <p:cNvSpPr txBox="1"/>
            <p:nvPr/>
          </p:nvSpPr>
          <p:spPr>
            <a:xfrm>
              <a:off x="4888348" y="4788739"/>
              <a:ext cx="743807" cy="377505"/>
            </a:xfrm>
            <a:prstGeom prst="rect">
              <a:avLst/>
            </a:prstGeom>
            <a:noFill/>
          </p:spPr>
          <p:txBody>
            <a:bodyPr wrap="square" rtlCol="0">
              <a:spAutoFit/>
            </a:bodyPr>
            <a:lstStyle/>
            <a:p>
              <a:pPr algn="ctr"/>
              <a:r>
                <a:rPr lang="en-GB" dirty="0">
                  <a:solidFill>
                    <a:srgbClr val="87BD31"/>
                  </a:solidFill>
                </a:rPr>
                <a:t>7cm</a:t>
              </a:r>
            </a:p>
          </p:txBody>
        </p:sp>
        <p:sp>
          <p:nvSpPr>
            <p:cNvPr id="46" name="TextBox 45"/>
            <p:cNvSpPr txBox="1"/>
            <p:nvPr/>
          </p:nvSpPr>
          <p:spPr>
            <a:xfrm>
              <a:off x="3916722" y="5370329"/>
              <a:ext cx="743807" cy="377505"/>
            </a:xfrm>
            <a:prstGeom prst="rect">
              <a:avLst/>
            </a:prstGeom>
            <a:noFill/>
          </p:spPr>
          <p:txBody>
            <a:bodyPr wrap="square" rtlCol="0">
              <a:spAutoFit/>
            </a:bodyPr>
            <a:lstStyle/>
            <a:p>
              <a:pPr algn="ctr"/>
              <a:r>
                <a:rPr lang="en-GB" dirty="0">
                  <a:solidFill>
                    <a:srgbClr val="87BD31"/>
                  </a:solidFill>
                </a:rPr>
                <a:t>3cm</a:t>
              </a:r>
            </a:p>
          </p:txBody>
        </p:sp>
        <p:sp>
          <p:nvSpPr>
            <p:cNvPr id="47" name="TextBox 46"/>
            <p:cNvSpPr txBox="1"/>
            <p:nvPr/>
          </p:nvSpPr>
          <p:spPr>
            <a:xfrm>
              <a:off x="6891633" y="5007362"/>
              <a:ext cx="743807" cy="377505"/>
            </a:xfrm>
            <a:prstGeom prst="rect">
              <a:avLst/>
            </a:prstGeom>
            <a:noFill/>
          </p:spPr>
          <p:txBody>
            <a:bodyPr wrap="square" rtlCol="0">
              <a:spAutoFit/>
            </a:bodyPr>
            <a:lstStyle/>
            <a:p>
              <a:pPr algn="ctr"/>
              <a:r>
                <a:rPr lang="en-GB" dirty="0">
                  <a:solidFill>
                    <a:srgbClr val="87BD31"/>
                  </a:solidFill>
                </a:rPr>
                <a:t>5cm</a:t>
              </a:r>
            </a:p>
          </p:txBody>
        </p:sp>
      </p:grpSp>
      <p:grpSp>
        <p:nvGrpSpPr>
          <p:cNvPr id="49" name="Group 48"/>
          <p:cNvGrpSpPr/>
          <p:nvPr/>
        </p:nvGrpSpPr>
        <p:grpSpPr>
          <a:xfrm>
            <a:off x="673677" y="4305583"/>
            <a:ext cx="2000748" cy="2752441"/>
            <a:chOff x="683202" y="4305583"/>
            <a:chExt cx="2000748" cy="2752441"/>
          </a:xfrm>
        </p:grpSpPr>
        <p:sp>
          <p:nvSpPr>
            <p:cNvPr id="33" name="Pentagon 32"/>
            <p:cNvSpPr/>
            <p:nvPr/>
          </p:nvSpPr>
          <p:spPr>
            <a:xfrm rot="16200000">
              <a:off x="310845" y="4684919"/>
              <a:ext cx="2752441" cy="1993769"/>
            </a:xfrm>
            <a:prstGeom prst="homePlate">
              <a:avLst>
                <a:gd name="adj" fmla="val 9870"/>
              </a:avLst>
            </a:prstGeom>
            <a:solidFill>
              <a:srgbClr val="87BD31"/>
            </a:solidFill>
            <a:ln>
              <a:noFill/>
            </a:ln>
            <a:effectLst>
              <a:outerShdw blurRad="25400" dist="63500" dir="19800000" algn="ctr" rotWithShape="0">
                <a:srgbClr val="000000">
                  <a:alpha val="2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683202" y="4503812"/>
              <a:ext cx="1981697" cy="1754326"/>
            </a:xfrm>
            <a:prstGeom prst="rect">
              <a:avLst/>
            </a:prstGeom>
          </p:spPr>
          <p:txBody>
            <a:bodyPr wrap="square">
              <a:spAutoFit/>
            </a:bodyPr>
            <a:lstStyle/>
            <a:p>
              <a:pPr algn="ctr"/>
              <a:r>
                <a:rPr lang="en-GB" dirty="0">
                  <a:solidFill>
                    <a:schemeClr val="bg1"/>
                  </a:solidFill>
                </a:rPr>
                <a:t>There are lots of different possible answers.</a:t>
              </a:r>
              <a:br>
                <a:rPr lang="en-GB" dirty="0">
                  <a:solidFill>
                    <a:schemeClr val="bg1"/>
                  </a:solidFill>
                </a:rPr>
              </a:br>
              <a:endParaRPr lang="en-GB" dirty="0">
                <a:solidFill>
                  <a:schemeClr val="bg1"/>
                </a:solidFill>
              </a:endParaRPr>
            </a:p>
            <a:p>
              <a:pPr algn="ctr"/>
              <a:r>
                <a:rPr lang="en-GB" dirty="0">
                  <a:solidFill>
                    <a:schemeClr val="bg1"/>
                  </a:solidFill>
                </a:rPr>
                <a:t>Did you draw a different answer?</a:t>
              </a:r>
            </a:p>
          </p:txBody>
        </p:sp>
      </p:grpSp>
    </p:spTree>
    <p:extLst>
      <p:ext uri="{BB962C8B-B14F-4D97-AF65-F5344CB8AC3E}">
        <p14:creationId xmlns:p14="http://schemas.microsoft.com/office/powerpoint/2010/main" val="24051313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5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additive="base">
                                        <p:cTn id="17" dur="500" fill="hold"/>
                                        <p:tgtEl>
                                          <p:spTgt spid="49"/>
                                        </p:tgtEl>
                                        <p:attrNameLst>
                                          <p:attrName>ppt_x</p:attrName>
                                        </p:attrNameLst>
                                      </p:cBhvr>
                                      <p:tavLst>
                                        <p:tav tm="0">
                                          <p:val>
                                            <p:strVal val="#ppt_x"/>
                                          </p:val>
                                        </p:tav>
                                        <p:tav tm="100000">
                                          <p:val>
                                            <p:strVal val="#ppt_x"/>
                                          </p:val>
                                        </p:tav>
                                      </p:tavLst>
                                    </p:anim>
                                    <p:anim calcmode="lin" valueType="num">
                                      <p:cBhvr additive="base">
                                        <p:cTn id="18"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2" name="Rectangle 11"/>
          <p:cNvSpPr/>
          <p:nvPr/>
        </p:nvSpPr>
        <p:spPr>
          <a:xfrm>
            <a:off x="447429" y="670659"/>
            <a:ext cx="331143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Perimeter of Rectilinear Shapes</a:t>
            </a:r>
          </a:p>
        </p:txBody>
      </p:sp>
      <p:sp>
        <p:nvSpPr>
          <p:cNvPr id="10" name="Rectangle 9"/>
          <p:cNvSpPr/>
          <p:nvPr/>
        </p:nvSpPr>
        <p:spPr>
          <a:xfrm>
            <a:off x="3760144"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3760144"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b="10046"/>
          <a:stretch/>
        </p:blipFill>
        <p:spPr>
          <a:xfrm>
            <a:off x="3838576" y="1081363"/>
            <a:ext cx="4386100" cy="5192437"/>
          </a:xfrm>
          <a:prstGeom prst="rect">
            <a:avLst/>
          </a:prstGeom>
          <a:effectLst>
            <a:outerShdw blurRad="25400" dist="38100" dir="12960000" algn="ctr" rotWithShape="0">
              <a:srgbClr val="000000">
                <a:alpha val="28000"/>
              </a:srgbClr>
            </a:outerShdw>
          </a:effectLst>
        </p:spPr>
      </p:pic>
      <p:sp>
        <p:nvSpPr>
          <p:cNvPr id="21" name="Freeform 20"/>
          <p:cNvSpPr/>
          <p:nvPr/>
        </p:nvSpPr>
        <p:spPr>
          <a:xfrm rot="5400000">
            <a:off x="4557713" y="2728913"/>
            <a:ext cx="3000374" cy="2686050"/>
          </a:xfrm>
          <a:custGeom>
            <a:avLst/>
            <a:gdLst>
              <a:gd name="connsiteX0" fmla="*/ 0 w 3000374"/>
              <a:gd name="connsiteY0" fmla="*/ 3019425 h 3019425"/>
              <a:gd name="connsiteX1" fmla="*/ 0 w 3000374"/>
              <a:gd name="connsiteY1" fmla="*/ 2796555 h 3019425"/>
              <a:gd name="connsiteX2" fmla="*/ 0 w 3000374"/>
              <a:gd name="connsiteY2" fmla="*/ 2066925 h 3019425"/>
              <a:gd name="connsiteX3" fmla="*/ 0 w 3000374"/>
              <a:gd name="connsiteY3" fmla="*/ 0 h 3019425"/>
              <a:gd name="connsiteX4" fmla="*/ 719137 w 3000374"/>
              <a:gd name="connsiteY4" fmla="*/ 0 h 3019425"/>
              <a:gd name="connsiteX5" fmla="*/ 719137 w 3000374"/>
              <a:gd name="connsiteY5" fmla="*/ 2066925 h 3019425"/>
              <a:gd name="connsiteX6" fmla="*/ 3000374 w 3000374"/>
              <a:gd name="connsiteY6" fmla="*/ 2066925 h 3019425"/>
              <a:gd name="connsiteX7" fmla="*/ 3000374 w 3000374"/>
              <a:gd name="connsiteY7" fmla="*/ 3019425 h 3019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0374" h="3019425">
                <a:moveTo>
                  <a:pt x="0" y="3019425"/>
                </a:moveTo>
                <a:lnTo>
                  <a:pt x="0" y="2796555"/>
                </a:lnTo>
                <a:lnTo>
                  <a:pt x="0" y="2066925"/>
                </a:lnTo>
                <a:lnTo>
                  <a:pt x="0" y="0"/>
                </a:lnTo>
                <a:lnTo>
                  <a:pt x="719137" y="0"/>
                </a:lnTo>
                <a:lnTo>
                  <a:pt x="719137" y="2066925"/>
                </a:lnTo>
                <a:lnTo>
                  <a:pt x="3000374" y="2066925"/>
                </a:lnTo>
                <a:lnTo>
                  <a:pt x="3000374" y="3019425"/>
                </a:lnTo>
                <a:close/>
              </a:path>
            </a:pathLst>
          </a:cu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714875" y="2230993"/>
            <a:ext cx="2686050" cy="369332"/>
          </a:xfrm>
          <a:prstGeom prst="rect">
            <a:avLst/>
          </a:prstGeom>
          <a:noFill/>
        </p:spPr>
        <p:txBody>
          <a:bodyPr wrap="square" rtlCol="0">
            <a:spAutoFit/>
          </a:bodyPr>
          <a:lstStyle/>
          <a:p>
            <a:pPr algn="ctr"/>
            <a:r>
              <a:rPr lang="en-GB" dirty="0"/>
              <a:t>10cm</a:t>
            </a:r>
          </a:p>
        </p:txBody>
      </p:sp>
      <p:sp>
        <p:nvSpPr>
          <p:cNvPr id="23" name="TextBox 22"/>
          <p:cNvSpPr txBox="1"/>
          <p:nvPr/>
        </p:nvSpPr>
        <p:spPr>
          <a:xfrm>
            <a:off x="5553075" y="3273840"/>
            <a:ext cx="1866900" cy="369332"/>
          </a:xfrm>
          <a:prstGeom prst="rect">
            <a:avLst/>
          </a:prstGeom>
          <a:noFill/>
        </p:spPr>
        <p:txBody>
          <a:bodyPr wrap="square" rtlCol="0">
            <a:spAutoFit/>
          </a:bodyPr>
          <a:lstStyle/>
          <a:p>
            <a:pPr algn="ctr"/>
            <a:r>
              <a:rPr lang="en-GB" dirty="0"/>
              <a:t>8cm</a:t>
            </a:r>
          </a:p>
        </p:txBody>
      </p:sp>
      <p:sp>
        <p:nvSpPr>
          <p:cNvPr id="24" name="TextBox 23"/>
          <p:cNvSpPr txBox="1"/>
          <p:nvPr/>
        </p:nvSpPr>
        <p:spPr>
          <a:xfrm>
            <a:off x="4648199" y="5559767"/>
            <a:ext cx="962025" cy="369332"/>
          </a:xfrm>
          <a:prstGeom prst="rect">
            <a:avLst/>
          </a:prstGeom>
          <a:noFill/>
        </p:spPr>
        <p:txBody>
          <a:bodyPr wrap="square" rtlCol="0">
            <a:spAutoFit/>
          </a:bodyPr>
          <a:lstStyle/>
          <a:p>
            <a:pPr algn="ctr"/>
            <a:r>
              <a:rPr lang="en-GB" dirty="0"/>
              <a:t>2cm</a:t>
            </a:r>
          </a:p>
        </p:txBody>
      </p:sp>
      <p:sp>
        <p:nvSpPr>
          <p:cNvPr id="25" name="TextBox 24"/>
          <p:cNvSpPr txBox="1"/>
          <p:nvPr/>
        </p:nvSpPr>
        <p:spPr>
          <a:xfrm>
            <a:off x="3876675" y="3726939"/>
            <a:ext cx="962025" cy="369332"/>
          </a:xfrm>
          <a:prstGeom prst="rect">
            <a:avLst/>
          </a:prstGeom>
          <a:noFill/>
        </p:spPr>
        <p:txBody>
          <a:bodyPr wrap="square" rtlCol="0">
            <a:spAutoFit/>
          </a:bodyPr>
          <a:lstStyle/>
          <a:p>
            <a:pPr algn="ctr"/>
            <a:r>
              <a:rPr lang="en-GB" dirty="0"/>
              <a:t>10cm</a:t>
            </a:r>
          </a:p>
        </p:txBody>
      </p:sp>
      <p:sp>
        <p:nvSpPr>
          <p:cNvPr id="26" name="TextBox 25"/>
          <p:cNvSpPr txBox="1"/>
          <p:nvPr/>
        </p:nvSpPr>
        <p:spPr>
          <a:xfrm>
            <a:off x="7248524" y="2756417"/>
            <a:ext cx="962025" cy="369332"/>
          </a:xfrm>
          <a:prstGeom prst="rect">
            <a:avLst/>
          </a:prstGeom>
          <a:noFill/>
        </p:spPr>
        <p:txBody>
          <a:bodyPr wrap="square" rtlCol="0">
            <a:spAutoFit/>
          </a:bodyPr>
          <a:lstStyle/>
          <a:p>
            <a:pPr algn="ctr"/>
            <a:r>
              <a:rPr lang="en-GB" dirty="0"/>
              <a:t>1cm</a:t>
            </a:r>
          </a:p>
        </p:txBody>
      </p:sp>
      <p:pic>
        <p:nvPicPr>
          <p:cNvPr id="29" name="Picture 41"/>
          <p:cNvPicPr>
            <a:picLocks noChangeAspect="1"/>
          </p:cNvPicPr>
          <p:nvPr/>
        </p:nvPicPr>
        <p:blipFill rotWithShape="1">
          <a:blip r:embed="rId4">
            <a:extLst>
              <a:ext uri="{28A0092B-C50C-407E-A947-70E740481C1C}">
                <a14:useLocalDpi xmlns:a14="http://schemas.microsoft.com/office/drawing/2010/main" val="0"/>
              </a:ext>
            </a:extLst>
          </a:blip>
          <a:srcRect l="-3" t="-2" r="-639" b="11459"/>
          <a:stretch/>
        </p:blipFill>
        <p:spPr bwMode="auto">
          <a:xfrm>
            <a:off x="619194" y="1261048"/>
            <a:ext cx="3385031" cy="5012752"/>
          </a:xfrm>
          <a:prstGeom prst="rect">
            <a:avLst/>
          </a:prstGeom>
          <a:noFill/>
          <a:ln>
            <a:noFill/>
          </a:ln>
          <a:effectLst>
            <a:outerShdw blurRad="12700" dist="63500" dir="18600000" algn="ctr" rotWithShape="0">
              <a:srgbClr val="000000">
                <a:alpha val="22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2" name="Table 21"/>
          <p:cNvGraphicFramePr>
            <a:graphicFrameLocks noGrp="1"/>
          </p:cNvGraphicFramePr>
          <p:nvPr>
            <p:extLst>
              <p:ext uri="{D42A27DB-BD31-4B8C-83A1-F6EECF244321}">
                <p14:modId xmlns:p14="http://schemas.microsoft.com/office/powerpoint/2010/main" val="3756041893"/>
              </p:ext>
            </p:extLst>
          </p:nvPr>
        </p:nvGraphicFramePr>
        <p:xfrm>
          <a:off x="1098110" y="1872735"/>
          <a:ext cx="2394000" cy="2728952"/>
        </p:xfrm>
        <a:graphic>
          <a:graphicData uri="http://schemas.openxmlformats.org/drawingml/2006/table">
            <a:tbl>
              <a:tblPr firstRow="1" bandRow="1">
                <a:tableStyleId>{5940675A-B579-460E-94D1-54222C63F5DA}</a:tableStyleId>
              </a:tblPr>
              <a:tblGrid>
                <a:gridCol w="342000">
                  <a:extLst>
                    <a:ext uri="{9D8B030D-6E8A-4147-A177-3AD203B41FA5}">
                      <a16:colId xmlns:a16="http://schemas.microsoft.com/office/drawing/2014/main" val="1406776671"/>
                    </a:ext>
                  </a:extLst>
                </a:gridCol>
                <a:gridCol w="342000">
                  <a:extLst>
                    <a:ext uri="{9D8B030D-6E8A-4147-A177-3AD203B41FA5}">
                      <a16:colId xmlns:a16="http://schemas.microsoft.com/office/drawing/2014/main" val="1449341730"/>
                    </a:ext>
                  </a:extLst>
                </a:gridCol>
                <a:gridCol w="342000">
                  <a:extLst>
                    <a:ext uri="{9D8B030D-6E8A-4147-A177-3AD203B41FA5}">
                      <a16:colId xmlns:a16="http://schemas.microsoft.com/office/drawing/2014/main" val="2017659924"/>
                    </a:ext>
                  </a:extLst>
                </a:gridCol>
                <a:gridCol w="342000">
                  <a:extLst>
                    <a:ext uri="{9D8B030D-6E8A-4147-A177-3AD203B41FA5}">
                      <a16:colId xmlns:a16="http://schemas.microsoft.com/office/drawing/2014/main" val="4194437514"/>
                    </a:ext>
                  </a:extLst>
                </a:gridCol>
                <a:gridCol w="342000">
                  <a:extLst>
                    <a:ext uri="{9D8B030D-6E8A-4147-A177-3AD203B41FA5}">
                      <a16:colId xmlns:a16="http://schemas.microsoft.com/office/drawing/2014/main" val="1401274592"/>
                    </a:ext>
                  </a:extLst>
                </a:gridCol>
                <a:gridCol w="342000">
                  <a:extLst>
                    <a:ext uri="{9D8B030D-6E8A-4147-A177-3AD203B41FA5}">
                      <a16:colId xmlns:a16="http://schemas.microsoft.com/office/drawing/2014/main" val="759154757"/>
                    </a:ext>
                  </a:extLst>
                </a:gridCol>
                <a:gridCol w="342000">
                  <a:extLst>
                    <a:ext uri="{9D8B030D-6E8A-4147-A177-3AD203B41FA5}">
                      <a16:colId xmlns:a16="http://schemas.microsoft.com/office/drawing/2014/main" val="235576271"/>
                    </a:ext>
                  </a:extLst>
                </a:gridCol>
              </a:tblGrid>
              <a:tr h="341119">
                <a:tc>
                  <a:txBody>
                    <a:bodyPr/>
                    <a:lstStyle/>
                    <a:p>
                      <a:pPr algn="ctr"/>
                      <a:endParaRPr lang="en-GB" sz="1800" b="1" dirty="0">
                        <a:latin typeface="Kalam" panose="02000000000000000000" pitchFamily="2" charset="0"/>
                        <a:cs typeface="Kalam" panose="02000000000000000000" pitchFamily="2" charset="0"/>
                      </a:endParaRPr>
                    </a:p>
                  </a:txBody>
                  <a:tcPr marL="0" marR="0" marT="0" marB="0" anchor="ctr">
                    <a:lnL w="12700" cap="flat" cmpd="sng" algn="ctr">
                      <a:no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b="1" dirty="0">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b="1" dirty="0">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dirty="0"/>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b="1">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b="1">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600" b="1">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69283210"/>
                  </a:ext>
                </a:extLst>
              </a:tr>
              <a:tr h="341119">
                <a:tc>
                  <a:txBody>
                    <a:bodyPr/>
                    <a:lstStyle/>
                    <a:p>
                      <a:endParaRPr lang="en-GB"/>
                    </a:p>
                  </a:txBody>
                  <a:tcPr marL="0" marR="0" marT="0" marB="0" anchor="ctr">
                    <a:lnL w="12700" cap="flat" cmpd="sng" algn="ctr">
                      <a:no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b="1">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800" b="1" dirty="0">
                          <a:latin typeface="Kalam" panose="02000000000000000000" pitchFamily="2" charset="0"/>
                          <a:cs typeface="Kalam" panose="02000000000000000000" pitchFamily="2" charset="0"/>
                        </a:rPr>
                        <a:t>1</a:t>
                      </a: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800" b="1" dirty="0">
                          <a:latin typeface="Kalam" panose="02000000000000000000" pitchFamily="2" charset="0"/>
                          <a:cs typeface="Kalam" panose="02000000000000000000" pitchFamily="2" charset="0"/>
                        </a:rPr>
                        <a:t>0</a:t>
                      </a: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b="1">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600" b="1">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73538154"/>
                  </a:ext>
                </a:extLst>
              </a:tr>
              <a:tr h="341119">
                <a:tc>
                  <a:txBody>
                    <a:bodyPr/>
                    <a:lstStyle/>
                    <a:p>
                      <a:endParaRPr lang="en-GB"/>
                    </a:p>
                  </a:txBody>
                  <a:tcPr marL="0" marR="0" marT="0" marB="0" anchor="ctr">
                    <a:lnL w="12700" cap="flat" cmpd="sng" algn="ctr">
                      <a:no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b="1">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800" b="1" dirty="0">
                          <a:latin typeface="Kalam" panose="02000000000000000000" pitchFamily="2" charset="0"/>
                          <a:cs typeface="Kalam" panose="02000000000000000000" pitchFamily="2" charset="0"/>
                        </a:rPr>
                        <a:t>1</a:t>
                      </a: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800" b="1" dirty="0">
                          <a:latin typeface="Kalam" panose="02000000000000000000" pitchFamily="2" charset="0"/>
                          <a:cs typeface="Kalam" panose="02000000000000000000" pitchFamily="2" charset="0"/>
                        </a:rPr>
                        <a:t>0</a:t>
                      </a: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b="1">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600" b="1" dirty="0">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504903733"/>
                  </a:ext>
                </a:extLst>
              </a:tr>
              <a:tr h="341119">
                <a:tc>
                  <a:txBody>
                    <a:bodyPr/>
                    <a:lstStyle/>
                    <a:p>
                      <a:endParaRPr lang="en-GB"/>
                    </a:p>
                  </a:txBody>
                  <a:tcPr marL="0" marR="0" marT="0" marB="0" anchor="ctr">
                    <a:lnL w="12700" cap="flat" cmpd="sng" algn="ctr">
                      <a:no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b="1">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b="1">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800" b="1" dirty="0">
                          <a:latin typeface="Kalam" panose="02000000000000000000" pitchFamily="2" charset="0"/>
                          <a:cs typeface="Kalam" panose="02000000000000000000" pitchFamily="2" charset="0"/>
                        </a:rPr>
                        <a:t>8</a:t>
                      </a: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b="1" dirty="0">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600" b="1" dirty="0">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76254712"/>
                  </a:ext>
                </a:extLst>
              </a:tr>
              <a:tr h="341119">
                <a:tc>
                  <a:txBody>
                    <a:bodyPr/>
                    <a:lstStyle/>
                    <a:p>
                      <a:endParaRPr lang="en-GB"/>
                    </a:p>
                  </a:txBody>
                  <a:tcPr marL="0" marR="0" marT="0" marB="0" anchor="ctr">
                    <a:lnL w="12700" cap="flat" cmpd="sng" algn="ctr">
                      <a:no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b="1">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b="1">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800" b="1" dirty="0">
                          <a:latin typeface="Kalam" panose="02000000000000000000" pitchFamily="2" charset="0"/>
                          <a:cs typeface="Kalam" panose="02000000000000000000" pitchFamily="2" charset="0"/>
                        </a:rPr>
                        <a:t>2</a:t>
                      </a: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b="1" dirty="0">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600" b="1" dirty="0">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rgbClr val="00A7E6"/>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9518435"/>
                  </a:ext>
                </a:extLst>
              </a:tr>
              <a:tr h="341119">
                <a:tc>
                  <a:txBody>
                    <a:bodyPr/>
                    <a:lstStyle/>
                    <a:p>
                      <a:endParaRPr lang="en-GB"/>
                    </a:p>
                  </a:txBody>
                  <a:tcPr marL="0" marR="0" marT="0" marB="0" anchor="ctr">
                    <a:lnL w="12700" cap="flat" cmpd="sng" algn="ctr">
                      <a:no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800" b="1" dirty="0">
                          <a:latin typeface="Kalam" panose="02000000000000000000" pitchFamily="2" charset="0"/>
                          <a:cs typeface="Kalam" panose="02000000000000000000" pitchFamily="2" charset="0"/>
                        </a:rPr>
                        <a:t>+</a:t>
                      </a: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b="1" dirty="0">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800" b="1" dirty="0">
                          <a:latin typeface="Kalam" panose="02000000000000000000" pitchFamily="2" charset="0"/>
                          <a:cs typeface="Kalam" panose="02000000000000000000" pitchFamily="2" charset="0"/>
                        </a:rPr>
                        <a:t>1</a:t>
                      </a: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dirty="0"/>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b="1" dirty="0">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600" b="1">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00A7E6"/>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97738334"/>
                  </a:ext>
                </a:extLst>
              </a:tr>
              <a:tr h="341119">
                <a:tc>
                  <a:txBody>
                    <a:bodyPr/>
                    <a:lstStyle/>
                    <a:p>
                      <a:endParaRPr lang="en-GB"/>
                    </a:p>
                  </a:txBody>
                  <a:tcPr marL="0" marR="0" marT="0" marB="0" anchor="ctr">
                    <a:lnL w="12700" cap="flat" cmpd="sng" algn="ctr">
                      <a:no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b="1" dirty="0">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b="1" dirty="0">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b="1" dirty="0">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800" b="1" dirty="0">
                          <a:latin typeface="Kalam" panose="02000000000000000000" pitchFamily="2" charset="0"/>
                          <a:cs typeface="Kalam" panose="02000000000000000000" pitchFamily="2" charset="0"/>
                        </a:rPr>
                        <a:t>c</a:t>
                      </a: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800" b="1" dirty="0">
                          <a:latin typeface="Kalam" panose="02000000000000000000" pitchFamily="2" charset="0"/>
                          <a:cs typeface="Kalam" panose="02000000000000000000" pitchFamily="2" charset="0"/>
                        </a:rPr>
                        <a:t>m</a:t>
                      </a: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600" b="1" dirty="0">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91879985"/>
                  </a:ext>
                </a:extLst>
              </a:tr>
              <a:tr h="341119">
                <a:tc>
                  <a:txBody>
                    <a:bodyPr/>
                    <a:lstStyle/>
                    <a:p>
                      <a:endParaRPr lang="en-GB"/>
                    </a:p>
                  </a:txBody>
                  <a:tcPr marL="0" marR="0" marT="0" marB="0" anchor="ctr">
                    <a:lnL w="12700" cap="flat" cmpd="sng" algn="ctr">
                      <a:no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b="1" dirty="0">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800" b="1" dirty="0">
                          <a:latin typeface="Kalam" panose="02000000000000000000" pitchFamily="2" charset="0"/>
                          <a:cs typeface="Kalam" panose="02000000000000000000" pitchFamily="2" charset="0"/>
                        </a:rPr>
                        <a:t>1</a:t>
                      </a: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b="1">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b="1">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b="1" dirty="0">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solidFill>
                        <a:srgbClr val="00A7E6"/>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b="1" dirty="0">
                        <a:latin typeface="Kalam" panose="02000000000000000000" pitchFamily="2" charset="0"/>
                        <a:cs typeface="Kalam" panose="02000000000000000000" pitchFamily="2" charset="0"/>
                      </a:endParaRPr>
                    </a:p>
                  </a:txBody>
                  <a:tcPr marL="0" marR="0" marT="0" marB="0" anchor="ctr">
                    <a:lnL w="12700" cap="flat" cmpd="sng" algn="ctr">
                      <a:solidFill>
                        <a:srgbClr val="00A7E6"/>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30100887"/>
                  </a:ext>
                </a:extLst>
              </a:tr>
            </a:tbl>
          </a:graphicData>
        </a:graphic>
      </p:graphicFrame>
      <p:sp>
        <p:nvSpPr>
          <p:cNvPr id="31" name="Rectangle 30"/>
          <p:cNvSpPr/>
          <p:nvPr/>
        </p:nvSpPr>
        <p:spPr>
          <a:xfrm>
            <a:off x="897101" y="4724222"/>
            <a:ext cx="2946398" cy="1477328"/>
          </a:xfrm>
          <a:prstGeom prst="rect">
            <a:avLst/>
          </a:prstGeom>
        </p:spPr>
        <p:txBody>
          <a:bodyPr wrap="square">
            <a:spAutoFit/>
          </a:bodyPr>
          <a:lstStyle/>
          <a:p>
            <a:r>
              <a:rPr lang="en-GB" dirty="0"/>
              <a:t>Milo has worked out </a:t>
            </a:r>
            <a:br>
              <a:rPr lang="en-GB" dirty="0"/>
            </a:br>
            <a:r>
              <a:rPr lang="en-GB" dirty="0"/>
              <a:t>the perimeter of this rectilinear shape. Can you explain his mistake and find the correct answer?</a:t>
            </a:r>
          </a:p>
        </p:txBody>
      </p:sp>
      <p:sp>
        <p:nvSpPr>
          <p:cNvPr id="33" name="TextBox 32"/>
          <p:cNvSpPr txBox="1"/>
          <p:nvPr/>
        </p:nvSpPr>
        <p:spPr>
          <a:xfrm>
            <a:off x="5005387" y="4147901"/>
            <a:ext cx="1866900" cy="369332"/>
          </a:xfrm>
          <a:prstGeom prst="rect">
            <a:avLst/>
          </a:prstGeom>
          <a:noFill/>
        </p:spPr>
        <p:txBody>
          <a:bodyPr wrap="square" rtlCol="0">
            <a:spAutoFit/>
          </a:bodyPr>
          <a:lstStyle/>
          <a:p>
            <a:pPr algn="ctr"/>
            <a:r>
              <a:rPr lang="en-GB" b="1" dirty="0">
                <a:solidFill>
                  <a:srgbClr val="87BD31"/>
                </a:solidFill>
              </a:rPr>
              <a:t>9cm</a:t>
            </a:r>
          </a:p>
        </p:txBody>
      </p:sp>
      <p:grpSp>
        <p:nvGrpSpPr>
          <p:cNvPr id="39" name="Group 38"/>
          <p:cNvGrpSpPr/>
          <p:nvPr/>
        </p:nvGrpSpPr>
        <p:grpSpPr>
          <a:xfrm>
            <a:off x="6396641" y="3823205"/>
            <a:ext cx="3172256" cy="1037195"/>
            <a:chOff x="6012873" y="4710360"/>
            <a:chExt cx="3172256" cy="1037195"/>
          </a:xfrm>
        </p:grpSpPr>
        <p:sp>
          <p:nvSpPr>
            <p:cNvPr id="34" name="Pentagon 33"/>
            <p:cNvSpPr/>
            <p:nvPr/>
          </p:nvSpPr>
          <p:spPr>
            <a:xfrm rot="10800000">
              <a:off x="6012873" y="4710360"/>
              <a:ext cx="3172256" cy="1037195"/>
            </a:xfrm>
            <a:prstGeom prst="homePlate">
              <a:avLst>
                <a:gd name="adj" fmla="val 18835"/>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p:cNvSpPr/>
            <p:nvPr/>
          </p:nvSpPr>
          <p:spPr>
            <a:xfrm>
              <a:off x="6206619" y="4760400"/>
              <a:ext cx="2181731" cy="923330"/>
            </a:xfrm>
            <a:prstGeom prst="rect">
              <a:avLst/>
            </a:prstGeom>
          </p:spPr>
          <p:txBody>
            <a:bodyPr wrap="square">
              <a:spAutoFit/>
            </a:bodyPr>
            <a:lstStyle/>
            <a:p>
              <a:r>
                <a:rPr lang="en-GB" dirty="0">
                  <a:solidFill>
                    <a:schemeClr val="bg1"/>
                  </a:solidFill>
                </a:rPr>
                <a:t>Milo has forgotten to find the missing side length.</a:t>
              </a:r>
            </a:p>
          </p:txBody>
        </p:sp>
      </p:grpSp>
      <p:grpSp>
        <p:nvGrpSpPr>
          <p:cNvPr id="41" name="Group 40"/>
          <p:cNvGrpSpPr/>
          <p:nvPr/>
        </p:nvGrpSpPr>
        <p:grpSpPr>
          <a:xfrm>
            <a:off x="6396641" y="5021962"/>
            <a:ext cx="3172256" cy="1037195"/>
            <a:chOff x="6012873" y="4710360"/>
            <a:chExt cx="3172256" cy="1037195"/>
          </a:xfrm>
        </p:grpSpPr>
        <p:sp>
          <p:nvSpPr>
            <p:cNvPr id="42" name="Pentagon 41"/>
            <p:cNvSpPr/>
            <p:nvPr/>
          </p:nvSpPr>
          <p:spPr>
            <a:xfrm rot="10800000">
              <a:off x="6012873" y="4710360"/>
              <a:ext cx="3172256" cy="1037195"/>
            </a:xfrm>
            <a:prstGeom prst="homePlate">
              <a:avLst>
                <a:gd name="adj" fmla="val 18835"/>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p:cNvSpPr/>
            <p:nvPr/>
          </p:nvSpPr>
          <p:spPr>
            <a:xfrm>
              <a:off x="6206619" y="4760400"/>
              <a:ext cx="2370282" cy="923330"/>
            </a:xfrm>
            <a:prstGeom prst="rect">
              <a:avLst/>
            </a:prstGeom>
          </p:spPr>
          <p:txBody>
            <a:bodyPr wrap="square">
              <a:spAutoFit/>
            </a:bodyPr>
            <a:lstStyle/>
            <a:p>
              <a:r>
                <a:rPr lang="en-GB" dirty="0">
                  <a:solidFill>
                    <a:schemeClr val="bg1"/>
                  </a:solidFill>
                </a:rPr>
                <a:t>The correct perimeter with all the sides added up is 40cm.</a:t>
              </a:r>
            </a:p>
          </p:txBody>
        </p:sp>
      </p:grpSp>
      <p:sp>
        <p:nvSpPr>
          <p:cNvPr id="40" name="TextBox 39"/>
          <p:cNvSpPr txBox="1"/>
          <p:nvPr/>
        </p:nvSpPr>
        <p:spPr>
          <a:xfrm>
            <a:off x="2022637" y="1872735"/>
            <a:ext cx="544945" cy="369332"/>
          </a:xfrm>
          <a:prstGeom prst="rect">
            <a:avLst/>
          </a:prstGeom>
          <a:noFill/>
        </p:spPr>
        <p:txBody>
          <a:bodyPr wrap="square" rtlCol="0">
            <a:spAutoFit/>
          </a:bodyPr>
          <a:lstStyle/>
          <a:p>
            <a:pPr algn="ctr"/>
            <a:r>
              <a:rPr lang="en-GB" b="1" dirty="0">
                <a:solidFill>
                  <a:srgbClr val="87BD31"/>
                </a:solidFill>
                <a:latin typeface="Kalam" panose="02000000000000000000" pitchFamily="2" charset="0"/>
                <a:cs typeface="Kalam" panose="02000000000000000000" pitchFamily="2" charset="0"/>
              </a:rPr>
              <a:t>9</a:t>
            </a:r>
          </a:p>
        </p:txBody>
      </p:sp>
      <p:sp>
        <p:nvSpPr>
          <p:cNvPr id="44" name="TextBox 43"/>
          <p:cNvSpPr txBox="1"/>
          <p:nvPr/>
        </p:nvSpPr>
        <p:spPr>
          <a:xfrm>
            <a:off x="1788743" y="3930077"/>
            <a:ext cx="317020" cy="369332"/>
          </a:xfrm>
          <a:prstGeom prst="rect">
            <a:avLst/>
          </a:prstGeom>
          <a:noFill/>
        </p:spPr>
        <p:txBody>
          <a:bodyPr wrap="square" rtlCol="0">
            <a:spAutoFit/>
          </a:bodyPr>
          <a:lstStyle/>
          <a:p>
            <a:pPr algn="ctr"/>
            <a:r>
              <a:rPr lang="en-GB" b="1" dirty="0">
                <a:latin typeface="Kalam" panose="02000000000000000000" pitchFamily="2" charset="0"/>
                <a:cs typeface="Kalam" panose="02000000000000000000" pitchFamily="2" charset="0"/>
              </a:rPr>
              <a:t>3</a:t>
            </a:r>
          </a:p>
        </p:txBody>
      </p:sp>
      <p:sp>
        <p:nvSpPr>
          <p:cNvPr id="46" name="TextBox 45"/>
          <p:cNvSpPr txBox="1"/>
          <p:nvPr/>
        </p:nvSpPr>
        <p:spPr>
          <a:xfrm>
            <a:off x="2124689" y="3921614"/>
            <a:ext cx="317020" cy="369332"/>
          </a:xfrm>
          <a:prstGeom prst="rect">
            <a:avLst/>
          </a:prstGeom>
          <a:noFill/>
        </p:spPr>
        <p:txBody>
          <a:bodyPr wrap="square" rtlCol="0">
            <a:spAutoFit/>
          </a:bodyPr>
          <a:lstStyle/>
          <a:p>
            <a:pPr algn="ctr"/>
            <a:r>
              <a:rPr lang="en-GB" b="1" dirty="0">
                <a:latin typeface="Kalam" panose="02000000000000000000" pitchFamily="2" charset="0"/>
                <a:cs typeface="Kalam" panose="02000000000000000000" pitchFamily="2" charset="0"/>
              </a:rPr>
              <a:t>1</a:t>
            </a:r>
          </a:p>
        </p:txBody>
      </p:sp>
      <p:sp>
        <p:nvSpPr>
          <p:cNvPr id="47" name="TextBox 46"/>
          <p:cNvSpPr txBox="1"/>
          <p:nvPr/>
        </p:nvSpPr>
        <p:spPr>
          <a:xfrm>
            <a:off x="1788743" y="3928490"/>
            <a:ext cx="317020" cy="369332"/>
          </a:xfrm>
          <a:prstGeom prst="rect">
            <a:avLst/>
          </a:prstGeom>
          <a:noFill/>
        </p:spPr>
        <p:txBody>
          <a:bodyPr wrap="square" rtlCol="0">
            <a:spAutoFit/>
          </a:bodyPr>
          <a:lstStyle/>
          <a:p>
            <a:pPr algn="ctr"/>
            <a:r>
              <a:rPr lang="en-GB" b="1" dirty="0">
                <a:solidFill>
                  <a:srgbClr val="87BD31"/>
                </a:solidFill>
                <a:latin typeface="Kalam" panose="02000000000000000000" pitchFamily="2" charset="0"/>
                <a:cs typeface="Kalam" panose="02000000000000000000" pitchFamily="2" charset="0"/>
              </a:rPr>
              <a:t>4</a:t>
            </a:r>
          </a:p>
        </p:txBody>
      </p:sp>
      <p:sp>
        <p:nvSpPr>
          <p:cNvPr id="48" name="TextBox 47"/>
          <p:cNvSpPr txBox="1"/>
          <p:nvPr/>
        </p:nvSpPr>
        <p:spPr>
          <a:xfrm>
            <a:off x="2124689" y="3920027"/>
            <a:ext cx="317020" cy="369332"/>
          </a:xfrm>
          <a:prstGeom prst="rect">
            <a:avLst/>
          </a:prstGeom>
          <a:noFill/>
        </p:spPr>
        <p:txBody>
          <a:bodyPr wrap="square" rtlCol="0">
            <a:spAutoFit/>
          </a:bodyPr>
          <a:lstStyle/>
          <a:p>
            <a:pPr algn="ctr"/>
            <a:r>
              <a:rPr lang="en-GB" b="1" dirty="0">
                <a:solidFill>
                  <a:srgbClr val="87BD31"/>
                </a:solidFill>
                <a:latin typeface="Kalam" panose="02000000000000000000" pitchFamily="2" charset="0"/>
                <a:cs typeface="Kalam" panose="02000000000000000000" pitchFamily="2" charset="0"/>
              </a:rPr>
              <a:t>0</a:t>
            </a:r>
          </a:p>
        </p:txBody>
      </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1+#ppt_w/2"/>
                                          </p:val>
                                        </p:tav>
                                        <p:tav tm="100000">
                                          <p:val>
                                            <p:strVal val="#ppt_x"/>
                                          </p:val>
                                        </p:tav>
                                      </p:tavLst>
                                    </p:anim>
                                    <p:anim calcmode="lin" valueType="num">
                                      <p:cBhvr additive="base">
                                        <p:cTn id="8" dur="500" fill="hold"/>
                                        <p:tgtEl>
                                          <p:spTgt spid="3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fade">
                                      <p:cBhvr>
                                        <p:cTn id="18" dur="500"/>
                                        <p:tgtEl>
                                          <p:spTgt spid="40"/>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41"/>
                                        </p:tgtEl>
                                        <p:attrNameLst>
                                          <p:attrName>style.visibility</p:attrName>
                                        </p:attrNameLst>
                                      </p:cBhvr>
                                      <p:to>
                                        <p:strVal val="visible"/>
                                      </p:to>
                                    </p:set>
                                    <p:anim calcmode="lin" valueType="num">
                                      <p:cBhvr additive="base">
                                        <p:cTn id="23" dur="500" fill="hold"/>
                                        <p:tgtEl>
                                          <p:spTgt spid="41"/>
                                        </p:tgtEl>
                                        <p:attrNameLst>
                                          <p:attrName>ppt_x</p:attrName>
                                        </p:attrNameLst>
                                      </p:cBhvr>
                                      <p:tavLst>
                                        <p:tav tm="0">
                                          <p:val>
                                            <p:strVal val="1+#ppt_w/2"/>
                                          </p:val>
                                        </p:tav>
                                        <p:tav tm="100000">
                                          <p:val>
                                            <p:strVal val="#ppt_x"/>
                                          </p:val>
                                        </p:tav>
                                      </p:tavLst>
                                    </p:anim>
                                    <p:anim calcmode="lin" valueType="num">
                                      <p:cBhvr additive="base">
                                        <p:cTn id="24" dur="50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grpId="0" nodeType="clickEffect">
                                  <p:stCondLst>
                                    <p:cond delay="0"/>
                                  </p:stCondLst>
                                  <p:childTnLst>
                                    <p:animEffect transition="out" filter="fade">
                                      <p:cBhvr>
                                        <p:cTn id="28" dur="500"/>
                                        <p:tgtEl>
                                          <p:spTgt spid="46"/>
                                        </p:tgtEl>
                                      </p:cBhvr>
                                    </p:animEffect>
                                    <p:set>
                                      <p:cBhvr>
                                        <p:cTn id="29" dur="1" fill="hold">
                                          <p:stCondLst>
                                            <p:cond delay="499"/>
                                          </p:stCondLst>
                                        </p:cTn>
                                        <p:tgtEl>
                                          <p:spTgt spid="46"/>
                                        </p:tgtEl>
                                        <p:attrNameLst>
                                          <p:attrName>style.visibility</p:attrName>
                                        </p:attrNameLst>
                                      </p:cBhvr>
                                      <p:to>
                                        <p:strVal val="hidden"/>
                                      </p:to>
                                    </p:set>
                                  </p:childTnLst>
                                </p:cTn>
                              </p:par>
                              <p:par>
                                <p:cTn id="30" presetID="10" presetClass="exit" presetSubtype="0" fill="hold" grpId="0" nodeType="withEffect">
                                  <p:stCondLst>
                                    <p:cond delay="0"/>
                                  </p:stCondLst>
                                  <p:childTnLst>
                                    <p:animEffect transition="out" filter="fade">
                                      <p:cBhvr>
                                        <p:cTn id="31" dur="500"/>
                                        <p:tgtEl>
                                          <p:spTgt spid="44"/>
                                        </p:tgtEl>
                                      </p:cBhvr>
                                    </p:animEffect>
                                    <p:set>
                                      <p:cBhvr>
                                        <p:cTn id="32" dur="1" fill="hold">
                                          <p:stCondLst>
                                            <p:cond delay="499"/>
                                          </p:stCondLst>
                                        </p:cTn>
                                        <p:tgtEl>
                                          <p:spTgt spid="44"/>
                                        </p:tgtEl>
                                        <p:attrNameLst>
                                          <p:attrName>style.visibility</p:attrName>
                                        </p:attrNameLst>
                                      </p:cBhvr>
                                      <p:to>
                                        <p:strVal val="hidden"/>
                                      </p:to>
                                    </p:set>
                                  </p:childTnLst>
                                </p:cTn>
                              </p:par>
                              <p:par>
                                <p:cTn id="33" presetID="10" presetClass="entr" presetSubtype="0" fill="hold" grpId="0" nodeType="withEffect">
                                  <p:stCondLst>
                                    <p:cond delay="0"/>
                                  </p:stCondLst>
                                  <p:childTnLst>
                                    <p:set>
                                      <p:cBhvr>
                                        <p:cTn id="34" dur="1" fill="hold">
                                          <p:stCondLst>
                                            <p:cond delay="0"/>
                                          </p:stCondLst>
                                        </p:cTn>
                                        <p:tgtEl>
                                          <p:spTgt spid="48"/>
                                        </p:tgtEl>
                                        <p:attrNameLst>
                                          <p:attrName>style.visibility</p:attrName>
                                        </p:attrNameLst>
                                      </p:cBhvr>
                                      <p:to>
                                        <p:strVal val="visible"/>
                                      </p:to>
                                    </p:set>
                                    <p:animEffect transition="in" filter="fade">
                                      <p:cBhvr>
                                        <p:cTn id="35" dur="500"/>
                                        <p:tgtEl>
                                          <p:spTgt spid="48"/>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7"/>
                                        </p:tgtEl>
                                        <p:attrNameLst>
                                          <p:attrName>style.visibility</p:attrName>
                                        </p:attrNameLst>
                                      </p:cBhvr>
                                      <p:to>
                                        <p:strVal val="visible"/>
                                      </p:to>
                                    </p:set>
                                    <p:animEffect transition="in" filter="fade">
                                      <p:cBhvr>
                                        <p:cTn id="38"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40" grpId="0"/>
      <p:bldP spid="44" grpId="0"/>
      <p:bldP spid="46" grpId="0"/>
      <p:bldP spid="47" grpId="0"/>
      <p:bldP spid="4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9" name="Rectangle 8"/>
          <p:cNvSpPr/>
          <p:nvPr/>
        </p:nvSpPr>
        <p:spPr>
          <a:xfrm>
            <a:off x="447429" y="670981"/>
            <a:ext cx="331143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Perimeter of Rectilinear Shapes</a:t>
            </a:r>
          </a:p>
        </p:txBody>
      </p:sp>
      <p:sp>
        <p:nvSpPr>
          <p:cNvPr id="75" name="Rectangle 74"/>
          <p:cNvSpPr/>
          <p:nvPr/>
        </p:nvSpPr>
        <p:spPr>
          <a:xfrm>
            <a:off x="3751755"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3751755"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30630" t="1622" b="11603"/>
          <a:stretch/>
        </p:blipFill>
        <p:spPr>
          <a:xfrm>
            <a:off x="3009900" y="1325461"/>
            <a:ext cx="5594350" cy="4948339"/>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877912">
            <a:off x="9341567" y="-292050"/>
            <a:ext cx="248167" cy="5029200"/>
          </a:xfrm>
          <a:prstGeom prst="rect">
            <a:avLst/>
          </a:prstGeom>
          <a:effectLst>
            <a:outerShdw blurRad="12700" dist="50800" dir="360000" algn="ctr" rotWithShape="0">
              <a:srgbClr val="000000">
                <a:alpha val="25000"/>
              </a:srgbClr>
            </a:outerShdw>
          </a:effectLst>
        </p:spPr>
      </p:pic>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l="90833" t="20876" b="11159"/>
          <a:stretch/>
        </p:blipFill>
        <p:spPr>
          <a:xfrm>
            <a:off x="8305800" y="1431599"/>
            <a:ext cx="838200" cy="4661225"/>
          </a:xfrm>
          <a:prstGeom prst="rect">
            <a:avLst/>
          </a:prstGeom>
        </p:spPr>
      </p:pic>
      <p:pic>
        <p:nvPicPr>
          <p:cNvPr id="14" name="Picture 13"/>
          <p:cNvPicPr>
            <a:picLocks noChangeAspect="1"/>
          </p:cNvPicPr>
          <p:nvPr/>
        </p:nvPicPr>
        <p:blipFill rotWithShape="1">
          <a:blip r:embed="rId6" cstate="print">
            <a:extLst>
              <a:ext uri="{28A0092B-C50C-407E-A947-70E740481C1C}">
                <a14:useLocalDpi xmlns:a14="http://schemas.microsoft.com/office/drawing/2010/main" val="0"/>
              </a:ext>
            </a:extLst>
          </a:blip>
          <a:srcRect l="7745" r="7185" b="7229"/>
          <a:stretch/>
        </p:blipFill>
        <p:spPr>
          <a:xfrm>
            <a:off x="3003549" y="2419350"/>
            <a:ext cx="5600701" cy="3870274"/>
          </a:xfrm>
          <a:prstGeom prst="rect">
            <a:avLst/>
          </a:prstGeom>
        </p:spPr>
      </p:pic>
      <p:grpSp>
        <p:nvGrpSpPr>
          <p:cNvPr id="15" name="Group 14"/>
          <p:cNvGrpSpPr/>
          <p:nvPr/>
        </p:nvGrpSpPr>
        <p:grpSpPr>
          <a:xfrm>
            <a:off x="2633050" y="1410741"/>
            <a:ext cx="4194178" cy="923330"/>
            <a:chOff x="2644772" y="1488928"/>
            <a:chExt cx="4194178" cy="923330"/>
          </a:xfrm>
        </p:grpSpPr>
        <p:sp>
          <p:nvSpPr>
            <p:cNvPr id="10" name="Pentagon 9"/>
            <p:cNvSpPr/>
            <p:nvPr/>
          </p:nvSpPr>
          <p:spPr>
            <a:xfrm>
              <a:off x="2644772" y="1504752"/>
              <a:ext cx="4194178" cy="898774"/>
            </a:xfrm>
            <a:prstGeom prst="homePlate">
              <a:avLst>
                <a:gd name="adj" fmla="val 19048"/>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143247" y="1488928"/>
              <a:ext cx="3517902" cy="923330"/>
            </a:xfrm>
            <a:prstGeom prst="rect">
              <a:avLst/>
            </a:prstGeom>
          </p:spPr>
          <p:txBody>
            <a:bodyPr wrap="square">
              <a:spAutoFit/>
            </a:bodyPr>
            <a:lstStyle/>
            <a:p>
              <a:r>
                <a:rPr lang="en-GB" dirty="0">
                  <a:solidFill>
                    <a:schemeClr val="bg1"/>
                  </a:solidFill>
                </a:rPr>
                <a:t>There are many possible answers to this question. </a:t>
              </a:r>
              <a:br>
                <a:rPr lang="en-GB" dirty="0">
                  <a:solidFill>
                    <a:schemeClr val="bg1"/>
                  </a:solidFill>
                </a:rPr>
              </a:br>
              <a:r>
                <a:rPr lang="en-GB" dirty="0">
                  <a:solidFill>
                    <a:schemeClr val="bg1"/>
                  </a:solidFill>
                </a:rPr>
                <a:t>Here are two possible solutions: </a:t>
              </a:r>
            </a:p>
          </p:txBody>
        </p:sp>
      </p:grpSp>
      <p:sp>
        <p:nvSpPr>
          <p:cNvPr id="7" name="Rectangle 6"/>
          <p:cNvSpPr/>
          <p:nvPr/>
        </p:nvSpPr>
        <p:spPr>
          <a:xfrm>
            <a:off x="539750" y="1325461"/>
            <a:ext cx="2470149" cy="4948339"/>
          </a:xfrm>
          <a:prstGeom prst="rect">
            <a:avLst/>
          </a:prstGeom>
          <a:solidFill>
            <a:srgbClr val="AEDF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558334" y="2242902"/>
            <a:ext cx="2373925" cy="2031325"/>
          </a:xfrm>
          <a:prstGeom prst="rect">
            <a:avLst/>
          </a:prstGeom>
        </p:spPr>
        <p:txBody>
          <a:bodyPr wrap="square">
            <a:spAutoFit/>
          </a:bodyPr>
          <a:lstStyle/>
          <a:p>
            <a:pPr algn="ctr"/>
            <a:r>
              <a:rPr lang="en-GB" dirty="0"/>
              <a:t>Can you draw a rectilinear shape, made up of two rectangles, that has a perimeter of 24cm? Find two possible solutions.</a:t>
            </a:r>
          </a:p>
        </p:txBody>
      </p:sp>
      <p:cxnSp>
        <p:nvCxnSpPr>
          <p:cNvPr id="3" name="Straight Connector 2"/>
          <p:cNvCxnSpPr/>
          <p:nvPr/>
        </p:nvCxnSpPr>
        <p:spPr>
          <a:xfrm>
            <a:off x="3009900" y="1325461"/>
            <a:ext cx="0" cy="494833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7" name="Group 16"/>
          <p:cNvGrpSpPr/>
          <p:nvPr/>
        </p:nvGrpSpPr>
        <p:grpSpPr>
          <a:xfrm>
            <a:off x="3389536" y="2960547"/>
            <a:ext cx="2192113" cy="2938761"/>
            <a:chOff x="3389536" y="2960547"/>
            <a:chExt cx="2192113" cy="2938761"/>
          </a:xfrm>
        </p:grpSpPr>
        <p:sp>
          <p:nvSpPr>
            <p:cNvPr id="26" name="Freeform 25"/>
            <p:cNvSpPr/>
            <p:nvPr/>
          </p:nvSpPr>
          <p:spPr>
            <a:xfrm rot="5400000">
              <a:off x="3393255" y="3734291"/>
              <a:ext cx="2219601" cy="1418522"/>
            </a:xfrm>
            <a:custGeom>
              <a:avLst/>
              <a:gdLst>
                <a:gd name="connsiteX0" fmla="*/ 1649413 w 2390775"/>
                <a:gd name="connsiteY0" fmla="*/ 0 h 1610271"/>
                <a:gd name="connsiteX1" fmla="*/ 2390775 w 2390775"/>
                <a:gd name="connsiteY1" fmla="*/ 0 h 1610271"/>
                <a:gd name="connsiteX2" fmla="*/ 2390775 w 2390775"/>
                <a:gd name="connsiteY2" fmla="*/ 805062 h 1610271"/>
                <a:gd name="connsiteX3" fmla="*/ 2390775 w 2390775"/>
                <a:gd name="connsiteY3" fmla="*/ 1428834 h 1610271"/>
                <a:gd name="connsiteX4" fmla="*/ 2390775 w 2390775"/>
                <a:gd name="connsiteY4" fmla="*/ 1610271 h 1610271"/>
                <a:gd name="connsiteX5" fmla="*/ 0 w 2390775"/>
                <a:gd name="connsiteY5" fmla="*/ 1610271 h 1610271"/>
                <a:gd name="connsiteX6" fmla="*/ 0 w 2390775"/>
                <a:gd name="connsiteY6" fmla="*/ 805062 h 1610271"/>
                <a:gd name="connsiteX7" fmla="*/ 1649413 w 2390775"/>
                <a:gd name="connsiteY7" fmla="*/ 805062 h 1610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90775" h="1610271">
                  <a:moveTo>
                    <a:pt x="1649413" y="0"/>
                  </a:moveTo>
                  <a:lnTo>
                    <a:pt x="2390775" y="0"/>
                  </a:lnTo>
                  <a:lnTo>
                    <a:pt x="2390775" y="805062"/>
                  </a:lnTo>
                  <a:lnTo>
                    <a:pt x="2390775" y="1428834"/>
                  </a:lnTo>
                  <a:lnTo>
                    <a:pt x="2390775" y="1610271"/>
                  </a:lnTo>
                  <a:lnTo>
                    <a:pt x="0" y="1610271"/>
                  </a:lnTo>
                  <a:lnTo>
                    <a:pt x="0" y="805062"/>
                  </a:lnTo>
                  <a:lnTo>
                    <a:pt x="1649413" y="805062"/>
                  </a:lnTo>
                  <a:close/>
                </a:path>
              </a:pathLst>
            </a:custGeom>
            <a:noFill/>
            <a:ln w="5715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3472839" y="2960547"/>
              <a:ext cx="1257300" cy="369332"/>
            </a:xfrm>
            <a:prstGeom prst="rect">
              <a:avLst/>
            </a:prstGeom>
            <a:noFill/>
          </p:spPr>
          <p:txBody>
            <a:bodyPr wrap="square" rtlCol="0">
              <a:spAutoFit/>
            </a:bodyPr>
            <a:lstStyle/>
            <a:p>
              <a:pPr algn="ctr"/>
              <a:r>
                <a:rPr lang="en-GB" b="1" dirty="0">
                  <a:solidFill>
                    <a:srgbClr val="87BD31"/>
                  </a:solidFill>
                </a:rPr>
                <a:t>2cm</a:t>
              </a:r>
            </a:p>
          </p:txBody>
        </p:sp>
        <p:sp>
          <p:nvSpPr>
            <p:cNvPr id="28" name="TextBox 27"/>
            <p:cNvSpPr txBox="1"/>
            <p:nvPr/>
          </p:nvSpPr>
          <p:spPr>
            <a:xfrm>
              <a:off x="4484005" y="4475429"/>
              <a:ext cx="800853" cy="369332"/>
            </a:xfrm>
            <a:prstGeom prst="rect">
              <a:avLst/>
            </a:prstGeom>
            <a:noFill/>
          </p:spPr>
          <p:txBody>
            <a:bodyPr wrap="square" rtlCol="0">
              <a:spAutoFit/>
            </a:bodyPr>
            <a:lstStyle/>
            <a:p>
              <a:pPr algn="ctr"/>
              <a:r>
                <a:rPr lang="en-GB" b="1" dirty="0">
                  <a:solidFill>
                    <a:srgbClr val="87BD31"/>
                  </a:solidFill>
                </a:rPr>
                <a:t>2cm</a:t>
              </a:r>
            </a:p>
          </p:txBody>
        </p:sp>
        <p:sp>
          <p:nvSpPr>
            <p:cNvPr id="29" name="TextBox 28"/>
            <p:cNvSpPr txBox="1"/>
            <p:nvPr/>
          </p:nvSpPr>
          <p:spPr>
            <a:xfrm rot="5400000">
              <a:off x="4320187" y="3830852"/>
              <a:ext cx="800853" cy="369332"/>
            </a:xfrm>
            <a:prstGeom prst="rect">
              <a:avLst/>
            </a:prstGeom>
            <a:noFill/>
          </p:spPr>
          <p:txBody>
            <a:bodyPr wrap="square" rtlCol="0">
              <a:spAutoFit/>
            </a:bodyPr>
            <a:lstStyle/>
            <a:p>
              <a:pPr algn="ctr"/>
              <a:r>
                <a:rPr lang="en-GB" b="1" dirty="0">
                  <a:solidFill>
                    <a:srgbClr val="87BD31"/>
                  </a:solidFill>
                </a:rPr>
                <a:t>6cm</a:t>
              </a:r>
            </a:p>
          </p:txBody>
        </p:sp>
        <p:sp>
          <p:nvSpPr>
            <p:cNvPr id="30" name="TextBox 29"/>
            <p:cNvSpPr txBox="1"/>
            <p:nvPr/>
          </p:nvSpPr>
          <p:spPr>
            <a:xfrm>
              <a:off x="4083578" y="5529976"/>
              <a:ext cx="800853" cy="369332"/>
            </a:xfrm>
            <a:prstGeom prst="rect">
              <a:avLst/>
            </a:prstGeom>
            <a:noFill/>
          </p:spPr>
          <p:txBody>
            <a:bodyPr wrap="square" rtlCol="0">
              <a:spAutoFit/>
            </a:bodyPr>
            <a:lstStyle/>
            <a:p>
              <a:pPr algn="ctr"/>
              <a:r>
                <a:rPr lang="en-GB" b="1" dirty="0">
                  <a:solidFill>
                    <a:srgbClr val="87BD31"/>
                  </a:solidFill>
                </a:rPr>
                <a:t>4cm</a:t>
              </a:r>
            </a:p>
          </p:txBody>
        </p:sp>
        <p:sp>
          <p:nvSpPr>
            <p:cNvPr id="31" name="TextBox 30"/>
            <p:cNvSpPr txBox="1"/>
            <p:nvPr/>
          </p:nvSpPr>
          <p:spPr>
            <a:xfrm rot="5400000">
              <a:off x="4996556" y="5038511"/>
              <a:ext cx="800853" cy="369332"/>
            </a:xfrm>
            <a:prstGeom prst="rect">
              <a:avLst/>
            </a:prstGeom>
            <a:noFill/>
          </p:spPr>
          <p:txBody>
            <a:bodyPr wrap="square" rtlCol="0">
              <a:spAutoFit/>
            </a:bodyPr>
            <a:lstStyle/>
            <a:p>
              <a:pPr algn="ctr"/>
              <a:r>
                <a:rPr lang="en-GB" b="1" dirty="0">
                  <a:solidFill>
                    <a:srgbClr val="87BD31"/>
                  </a:solidFill>
                </a:rPr>
                <a:t>2cm</a:t>
              </a:r>
            </a:p>
          </p:txBody>
        </p:sp>
        <p:sp>
          <p:nvSpPr>
            <p:cNvPr id="32" name="TextBox 31"/>
            <p:cNvSpPr txBox="1"/>
            <p:nvPr/>
          </p:nvSpPr>
          <p:spPr>
            <a:xfrm rot="5400000">
              <a:off x="3173775" y="4366307"/>
              <a:ext cx="800853" cy="369332"/>
            </a:xfrm>
            <a:prstGeom prst="rect">
              <a:avLst/>
            </a:prstGeom>
            <a:noFill/>
          </p:spPr>
          <p:txBody>
            <a:bodyPr wrap="square" rtlCol="0">
              <a:spAutoFit/>
            </a:bodyPr>
            <a:lstStyle/>
            <a:p>
              <a:pPr algn="ctr"/>
              <a:r>
                <a:rPr lang="en-GB" b="1" dirty="0">
                  <a:solidFill>
                    <a:srgbClr val="87BD31"/>
                  </a:solidFill>
                </a:rPr>
                <a:t>8cm</a:t>
              </a:r>
            </a:p>
          </p:txBody>
        </p:sp>
      </p:grpSp>
      <p:grpSp>
        <p:nvGrpSpPr>
          <p:cNvPr id="27" name="Group 26"/>
          <p:cNvGrpSpPr/>
          <p:nvPr/>
        </p:nvGrpSpPr>
        <p:grpSpPr>
          <a:xfrm>
            <a:off x="6052502" y="2953253"/>
            <a:ext cx="2378286" cy="2969824"/>
            <a:chOff x="6178337" y="2953253"/>
            <a:chExt cx="2378286" cy="2969824"/>
          </a:xfrm>
        </p:grpSpPr>
        <p:sp>
          <p:nvSpPr>
            <p:cNvPr id="33" name="Freeform 32"/>
            <p:cNvSpPr/>
            <p:nvPr/>
          </p:nvSpPr>
          <p:spPr>
            <a:xfrm rot="16200000" flipH="1">
              <a:off x="6247218" y="3610366"/>
              <a:ext cx="2225951" cy="1660025"/>
            </a:xfrm>
            <a:custGeom>
              <a:avLst/>
              <a:gdLst>
                <a:gd name="connsiteX0" fmla="*/ 1649413 w 2390775"/>
                <a:gd name="connsiteY0" fmla="*/ 0 h 1610271"/>
                <a:gd name="connsiteX1" fmla="*/ 2390775 w 2390775"/>
                <a:gd name="connsiteY1" fmla="*/ 0 h 1610271"/>
                <a:gd name="connsiteX2" fmla="*/ 2390775 w 2390775"/>
                <a:gd name="connsiteY2" fmla="*/ 805062 h 1610271"/>
                <a:gd name="connsiteX3" fmla="*/ 2390775 w 2390775"/>
                <a:gd name="connsiteY3" fmla="*/ 1428834 h 1610271"/>
                <a:gd name="connsiteX4" fmla="*/ 2390775 w 2390775"/>
                <a:gd name="connsiteY4" fmla="*/ 1610271 h 1610271"/>
                <a:gd name="connsiteX5" fmla="*/ 0 w 2390775"/>
                <a:gd name="connsiteY5" fmla="*/ 1610271 h 1610271"/>
                <a:gd name="connsiteX6" fmla="*/ 0 w 2390775"/>
                <a:gd name="connsiteY6" fmla="*/ 805062 h 1610271"/>
                <a:gd name="connsiteX7" fmla="*/ 1649413 w 2390775"/>
                <a:gd name="connsiteY7" fmla="*/ 805062 h 1610271"/>
                <a:gd name="connsiteX0" fmla="*/ 1656253 w 2397615"/>
                <a:gd name="connsiteY0" fmla="*/ 0 h 1790483"/>
                <a:gd name="connsiteX1" fmla="*/ 2397615 w 2397615"/>
                <a:gd name="connsiteY1" fmla="*/ 0 h 1790483"/>
                <a:gd name="connsiteX2" fmla="*/ 2397615 w 2397615"/>
                <a:gd name="connsiteY2" fmla="*/ 805062 h 1790483"/>
                <a:gd name="connsiteX3" fmla="*/ 2397615 w 2397615"/>
                <a:gd name="connsiteY3" fmla="*/ 1428834 h 1790483"/>
                <a:gd name="connsiteX4" fmla="*/ 2397615 w 2397615"/>
                <a:gd name="connsiteY4" fmla="*/ 1610271 h 1790483"/>
                <a:gd name="connsiteX5" fmla="*/ 0 w 2397615"/>
                <a:gd name="connsiteY5" fmla="*/ 1790483 h 1790483"/>
                <a:gd name="connsiteX6" fmla="*/ 6840 w 2397615"/>
                <a:gd name="connsiteY6" fmla="*/ 805062 h 1790483"/>
                <a:gd name="connsiteX7" fmla="*/ 1656253 w 2397615"/>
                <a:gd name="connsiteY7" fmla="*/ 805062 h 1790483"/>
                <a:gd name="connsiteX8" fmla="*/ 1656253 w 2397615"/>
                <a:gd name="connsiteY8" fmla="*/ 0 h 1790483"/>
                <a:gd name="connsiteX0" fmla="*/ 1656253 w 2404455"/>
                <a:gd name="connsiteY0" fmla="*/ 0 h 1790483"/>
                <a:gd name="connsiteX1" fmla="*/ 2397615 w 2404455"/>
                <a:gd name="connsiteY1" fmla="*/ 0 h 1790483"/>
                <a:gd name="connsiteX2" fmla="*/ 2397615 w 2404455"/>
                <a:gd name="connsiteY2" fmla="*/ 805062 h 1790483"/>
                <a:gd name="connsiteX3" fmla="*/ 2397615 w 2404455"/>
                <a:gd name="connsiteY3" fmla="*/ 1428834 h 1790483"/>
                <a:gd name="connsiteX4" fmla="*/ 2404455 w 2404455"/>
                <a:gd name="connsiteY4" fmla="*/ 1768855 h 1790483"/>
                <a:gd name="connsiteX5" fmla="*/ 0 w 2404455"/>
                <a:gd name="connsiteY5" fmla="*/ 1790483 h 1790483"/>
                <a:gd name="connsiteX6" fmla="*/ 6840 w 2404455"/>
                <a:gd name="connsiteY6" fmla="*/ 805062 h 1790483"/>
                <a:gd name="connsiteX7" fmla="*/ 1656253 w 2404455"/>
                <a:gd name="connsiteY7" fmla="*/ 805062 h 1790483"/>
                <a:gd name="connsiteX8" fmla="*/ 1656253 w 2404455"/>
                <a:gd name="connsiteY8" fmla="*/ 0 h 1790483"/>
                <a:gd name="connsiteX0" fmla="*/ 1656253 w 2397615"/>
                <a:gd name="connsiteY0" fmla="*/ 0 h 1790483"/>
                <a:gd name="connsiteX1" fmla="*/ 2397615 w 2397615"/>
                <a:gd name="connsiteY1" fmla="*/ 0 h 1790483"/>
                <a:gd name="connsiteX2" fmla="*/ 2397615 w 2397615"/>
                <a:gd name="connsiteY2" fmla="*/ 805062 h 1790483"/>
                <a:gd name="connsiteX3" fmla="*/ 2397615 w 2397615"/>
                <a:gd name="connsiteY3" fmla="*/ 1428834 h 1790483"/>
                <a:gd name="connsiteX4" fmla="*/ 2397615 w 2397615"/>
                <a:gd name="connsiteY4" fmla="*/ 1776063 h 1790483"/>
                <a:gd name="connsiteX5" fmla="*/ 0 w 2397615"/>
                <a:gd name="connsiteY5" fmla="*/ 1790483 h 1790483"/>
                <a:gd name="connsiteX6" fmla="*/ 6840 w 2397615"/>
                <a:gd name="connsiteY6" fmla="*/ 805062 h 1790483"/>
                <a:gd name="connsiteX7" fmla="*/ 1656253 w 2397615"/>
                <a:gd name="connsiteY7" fmla="*/ 805062 h 1790483"/>
                <a:gd name="connsiteX8" fmla="*/ 1656253 w 2397615"/>
                <a:gd name="connsiteY8" fmla="*/ 0 h 1790483"/>
                <a:gd name="connsiteX0" fmla="*/ 1656253 w 2397615"/>
                <a:gd name="connsiteY0" fmla="*/ 0 h 1797688"/>
                <a:gd name="connsiteX1" fmla="*/ 2397615 w 2397615"/>
                <a:gd name="connsiteY1" fmla="*/ 0 h 1797688"/>
                <a:gd name="connsiteX2" fmla="*/ 2397615 w 2397615"/>
                <a:gd name="connsiteY2" fmla="*/ 805062 h 1797688"/>
                <a:gd name="connsiteX3" fmla="*/ 2397615 w 2397615"/>
                <a:gd name="connsiteY3" fmla="*/ 1428834 h 1797688"/>
                <a:gd name="connsiteX4" fmla="*/ 2397615 w 2397615"/>
                <a:gd name="connsiteY4" fmla="*/ 1797688 h 1797688"/>
                <a:gd name="connsiteX5" fmla="*/ 0 w 2397615"/>
                <a:gd name="connsiteY5" fmla="*/ 1790483 h 1797688"/>
                <a:gd name="connsiteX6" fmla="*/ 6840 w 2397615"/>
                <a:gd name="connsiteY6" fmla="*/ 805062 h 1797688"/>
                <a:gd name="connsiteX7" fmla="*/ 1656253 w 2397615"/>
                <a:gd name="connsiteY7" fmla="*/ 805062 h 1797688"/>
                <a:gd name="connsiteX8" fmla="*/ 1656253 w 2397615"/>
                <a:gd name="connsiteY8" fmla="*/ 0 h 1797688"/>
                <a:gd name="connsiteX0" fmla="*/ 1656253 w 2397615"/>
                <a:gd name="connsiteY0" fmla="*/ 0 h 1797688"/>
                <a:gd name="connsiteX1" fmla="*/ 2397615 w 2397615"/>
                <a:gd name="connsiteY1" fmla="*/ 0 h 1797688"/>
                <a:gd name="connsiteX2" fmla="*/ 2397615 w 2397615"/>
                <a:gd name="connsiteY2" fmla="*/ 805062 h 1797688"/>
                <a:gd name="connsiteX3" fmla="*/ 2397615 w 2397615"/>
                <a:gd name="connsiteY3" fmla="*/ 1428834 h 1797688"/>
                <a:gd name="connsiteX4" fmla="*/ 2397615 w 2397615"/>
                <a:gd name="connsiteY4" fmla="*/ 1797688 h 1797688"/>
                <a:gd name="connsiteX5" fmla="*/ 0 w 2397615"/>
                <a:gd name="connsiteY5" fmla="*/ 1790483 h 1797688"/>
                <a:gd name="connsiteX6" fmla="*/ 6840 w 2397615"/>
                <a:gd name="connsiteY6" fmla="*/ 805062 h 1797688"/>
                <a:gd name="connsiteX7" fmla="*/ 1656256 w 2397615"/>
                <a:gd name="connsiteY7" fmla="*/ 700543 h 1797688"/>
                <a:gd name="connsiteX8" fmla="*/ 1656253 w 2397615"/>
                <a:gd name="connsiteY8" fmla="*/ 0 h 1797688"/>
                <a:gd name="connsiteX0" fmla="*/ 1656253 w 2397615"/>
                <a:gd name="connsiteY0" fmla="*/ 0 h 1797688"/>
                <a:gd name="connsiteX1" fmla="*/ 2397615 w 2397615"/>
                <a:gd name="connsiteY1" fmla="*/ 0 h 1797688"/>
                <a:gd name="connsiteX2" fmla="*/ 2397615 w 2397615"/>
                <a:gd name="connsiteY2" fmla="*/ 805062 h 1797688"/>
                <a:gd name="connsiteX3" fmla="*/ 2397615 w 2397615"/>
                <a:gd name="connsiteY3" fmla="*/ 1428834 h 1797688"/>
                <a:gd name="connsiteX4" fmla="*/ 2397615 w 2397615"/>
                <a:gd name="connsiteY4" fmla="*/ 1797688 h 1797688"/>
                <a:gd name="connsiteX5" fmla="*/ 0 w 2397615"/>
                <a:gd name="connsiteY5" fmla="*/ 1790483 h 1797688"/>
                <a:gd name="connsiteX6" fmla="*/ 6842 w 2397615"/>
                <a:gd name="connsiteY6" fmla="*/ 675314 h 1797688"/>
                <a:gd name="connsiteX7" fmla="*/ 1656256 w 2397615"/>
                <a:gd name="connsiteY7" fmla="*/ 700543 h 1797688"/>
                <a:gd name="connsiteX8" fmla="*/ 1656253 w 2397615"/>
                <a:gd name="connsiteY8" fmla="*/ 0 h 1797688"/>
                <a:gd name="connsiteX0" fmla="*/ 1656253 w 2397615"/>
                <a:gd name="connsiteY0" fmla="*/ 0 h 1797688"/>
                <a:gd name="connsiteX1" fmla="*/ 2397615 w 2397615"/>
                <a:gd name="connsiteY1" fmla="*/ 0 h 1797688"/>
                <a:gd name="connsiteX2" fmla="*/ 2397615 w 2397615"/>
                <a:gd name="connsiteY2" fmla="*/ 805062 h 1797688"/>
                <a:gd name="connsiteX3" fmla="*/ 2397615 w 2397615"/>
                <a:gd name="connsiteY3" fmla="*/ 1428834 h 1797688"/>
                <a:gd name="connsiteX4" fmla="*/ 2397615 w 2397615"/>
                <a:gd name="connsiteY4" fmla="*/ 1797688 h 1797688"/>
                <a:gd name="connsiteX5" fmla="*/ 0 w 2397615"/>
                <a:gd name="connsiteY5" fmla="*/ 1790483 h 1797688"/>
                <a:gd name="connsiteX6" fmla="*/ 6845 w 2397615"/>
                <a:gd name="connsiteY6" fmla="*/ 693338 h 1797688"/>
                <a:gd name="connsiteX7" fmla="*/ 1656256 w 2397615"/>
                <a:gd name="connsiteY7" fmla="*/ 700543 h 1797688"/>
                <a:gd name="connsiteX8" fmla="*/ 1656253 w 2397615"/>
                <a:gd name="connsiteY8" fmla="*/ 0 h 1797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97615" h="1797688">
                  <a:moveTo>
                    <a:pt x="1656253" y="0"/>
                  </a:moveTo>
                  <a:lnTo>
                    <a:pt x="2397615" y="0"/>
                  </a:lnTo>
                  <a:lnTo>
                    <a:pt x="2397615" y="805062"/>
                  </a:lnTo>
                  <a:lnTo>
                    <a:pt x="2397615" y="1428834"/>
                  </a:lnTo>
                  <a:lnTo>
                    <a:pt x="2397615" y="1797688"/>
                  </a:lnTo>
                  <a:lnTo>
                    <a:pt x="0" y="1790483"/>
                  </a:lnTo>
                  <a:cubicBezTo>
                    <a:pt x="2281" y="1418760"/>
                    <a:pt x="4564" y="1065061"/>
                    <a:pt x="6845" y="693338"/>
                  </a:cubicBezTo>
                  <a:lnTo>
                    <a:pt x="1656256" y="700543"/>
                  </a:lnTo>
                  <a:cubicBezTo>
                    <a:pt x="1656255" y="467029"/>
                    <a:pt x="1656254" y="233514"/>
                    <a:pt x="1656253" y="0"/>
                  </a:cubicBezTo>
                  <a:close/>
                </a:path>
              </a:pathLst>
            </a:custGeom>
            <a:noFill/>
            <a:ln w="5715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TextBox 33"/>
            <p:cNvSpPr txBox="1"/>
            <p:nvPr/>
          </p:nvSpPr>
          <p:spPr>
            <a:xfrm>
              <a:off x="6932905" y="2953253"/>
              <a:ext cx="1257300" cy="369332"/>
            </a:xfrm>
            <a:prstGeom prst="rect">
              <a:avLst/>
            </a:prstGeom>
            <a:noFill/>
          </p:spPr>
          <p:txBody>
            <a:bodyPr wrap="square" rtlCol="0">
              <a:spAutoFit/>
            </a:bodyPr>
            <a:lstStyle/>
            <a:p>
              <a:pPr algn="ctr"/>
              <a:r>
                <a:rPr lang="en-GB" b="1" dirty="0">
                  <a:solidFill>
                    <a:srgbClr val="87BD31"/>
                  </a:solidFill>
                </a:rPr>
                <a:t>4cm</a:t>
              </a:r>
            </a:p>
          </p:txBody>
        </p:sp>
        <p:sp>
          <p:nvSpPr>
            <p:cNvPr id="35" name="TextBox 34"/>
            <p:cNvSpPr txBox="1"/>
            <p:nvPr/>
          </p:nvSpPr>
          <p:spPr>
            <a:xfrm>
              <a:off x="6624675" y="5553745"/>
              <a:ext cx="1257300" cy="369332"/>
            </a:xfrm>
            <a:prstGeom prst="rect">
              <a:avLst/>
            </a:prstGeom>
            <a:noFill/>
          </p:spPr>
          <p:txBody>
            <a:bodyPr wrap="square" rtlCol="0">
              <a:spAutoFit/>
            </a:bodyPr>
            <a:lstStyle/>
            <a:p>
              <a:pPr algn="ctr"/>
              <a:r>
                <a:rPr lang="en-GB" b="1" dirty="0">
                  <a:solidFill>
                    <a:srgbClr val="87BD31"/>
                  </a:solidFill>
                </a:rPr>
                <a:t>5cm</a:t>
              </a:r>
            </a:p>
          </p:txBody>
        </p:sp>
        <p:sp>
          <p:nvSpPr>
            <p:cNvPr id="36" name="TextBox 35"/>
            <p:cNvSpPr txBox="1"/>
            <p:nvPr/>
          </p:nvSpPr>
          <p:spPr>
            <a:xfrm rot="5400000">
              <a:off x="7743307" y="4308359"/>
              <a:ext cx="1257300" cy="369332"/>
            </a:xfrm>
            <a:prstGeom prst="rect">
              <a:avLst/>
            </a:prstGeom>
            <a:noFill/>
          </p:spPr>
          <p:txBody>
            <a:bodyPr wrap="square" rtlCol="0">
              <a:spAutoFit/>
            </a:bodyPr>
            <a:lstStyle/>
            <a:p>
              <a:pPr algn="ctr"/>
              <a:r>
                <a:rPr lang="en-GB" b="1" dirty="0">
                  <a:solidFill>
                    <a:srgbClr val="87BD31"/>
                  </a:solidFill>
                </a:rPr>
                <a:t>7cm</a:t>
              </a:r>
            </a:p>
          </p:txBody>
        </p:sp>
        <p:sp>
          <p:nvSpPr>
            <p:cNvPr id="37" name="TextBox 36"/>
            <p:cNvSpPr txBox="1"/>
            <p:nvPr/>
          </p:nvSpPr>
          <p:spPr>
            <a:xfrm rot="5400000">
              <a:off x="6406623" y="3851848"/>
              <a:ext cx="1257300" cy="369332"/>
            </a:xfrm>
            <a:prstGeom prst="rect">
              <a:avLst/>
            </a:prstGeom>
            <a:noFill/>
          </p:spPr>
          <p:txBody>
            <a:bodyPr wrap="square" rtlCol="0">
              <a:spAutoFit/>
            </a:bodyPr>
            <a:lstStyle/>
            <a:p>
              <a:pPr algn="ctr"/>
              <a:r>
                <a:rPr lang="en-GB" b="1" dirty="0">
                  <a:solidFill>
                    <a:srgbClr val="87BD31"/>
                  </a:solidFill>
                </a:rPr>
                <a:t>5cm</a:t>
              </a:r>
            </a:p>
          </p:txBody>
        </p:sp>
        <p:sp>
          <p:nvSpPr>
            <p:cNvPr id="38" name="TextBox 37"/>
            <p:cNvSpPr txBox="1"/>
            <p:nvPr/>
          </p:nvSpPr>
          <p:spPr>
            <a:xfrm rot="5400000">
              <a:off x="5734353" y="5038511"/>
              <a:ext cx="1257300" cy="369332"/>
            </a:xfrm>
            <a:prstGeom prst="rect">
              <a:avLst/>
            </a:prstGeom>
            <a:noFill/>
          </p:spPr>
          <p:txBody>
            <a:bodyPr wrap="square" rtlCol="0">
              <a:spAutoFit/>
            </a:bodyPr>
            <a:lstStyle/>
            <a:p>
              <a:pPr algn="ctr"/>
              <a:r>
                <a:rPr lang="en-GB" b="1" dirty="0">
                  <a:solidFill>
                    <a:srgbClr val="87BD31"/>
                  </a:solidFill>
                </a:rPr>
                <a:t>2cm</a:t>
              </a:r>
            </a:p>
          </p:txBody>
        </p:sp>
        <p:sp>
          <p:nvSpPr>
            <p:cNvPr id="39" name="TextBox 38"/>
            <p:cNvSpPr txBox="1"/>
            <p:nvPr/>
          </p:nvSpPr>
          <p:spPr>
            <a:xfrm>
              <a:off x="6468122" y="4493025"/>
              <a:ext cx="712533" cy="369332"/>
            </a:xfrm>
            <a:prstGeom prst="rect">
              <a:avLst/>
            </a:prstGeom>
            <a:noFill/>
          </p:spPr>
          <p:txBody>
            <a:bodyPr wrap="square" rtlCol="0">
              <a:spAutoFit/>
            </a:bodyPr>
            <a:lstStyle/>
            <a:p>
              <a:pPr algn="ctr"/>
              <a:r>
                <a:rPr lang="en-GB" b="1" dirty="0">
                  <a:solidFill>
                    <a:srgbClr val="87BD31"/>
                  </a:solidFill>
                </a:rPr>
                <a:t>1cm</a:t>
              </a:r>
            </a:p>
          </p:txBody>
        </p:sp>
      </p:grpSp>
      <p:sp>
        <p:nvSpPr>
          <p:cNvPr id="41" name="Rectangle 40"/>
          <p:cNvSpPr/>
          <p:nvPr/>
        </p:nvSpPr>
        <p:spPr>
          <a:xfrm>
            <a:off x="690926" y="4570023"/>
            <a:ext cx="2087927" cy="646331"/>
          </a:xfrm>
          <a:prstGeom prst="rect">
            <a:avLst/>
          </a:prstGeom>
        </p:spPr>
        <p:txBody>
          <a:bodyPr wrap="square">
            <a:spAutoFit/>
          </a:bodyPr>
          <a:lstStyle/>
          <a:p>
            <a:pPr algn="ctr"/>
            <a:r>
              <a:rPr lang="en-GB" dirty="0"/>
              <a:t>Did you find a different answer?</a:t>
            </a:r>
          </a:p>
        </p:txBody>
      </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ppt_x</p:attrName>
                                        </p:attrNameLst>
                                      </p:cBhvr>
                                      <p:tavLst>
                                        <p:tav tm="0">
                                          <p:val>
                                            <p:strVal val="#ppt_x-#ppt_w*1.125000"/>
                                          </p:val>
                                        </p:tav>
                                        <p:tav tm="100000">
                                          <p:val>
                                            <p:strVal val="#ppt_x"/>
                                          </p:val>
                                        </p:tav>
                                      </p:tavLst>
                                    </p:anim>
                                    <p:animEffect transition="in" filter="wipe(right)">
                                      <p:cBhvr>
                                        <p:cTn id="8" dur="500"/>
                                        <p:tgtEl>
                                          <p:spTgt spid="15"/>
                                        </p:tgtEl>
                                      </p:cBhvr>
                                    </p:animEffect>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fade">
                                      <p:cBhvr>
                                        <p:cTn id="18" dur="500"/>
                                        <p:tgtEl>
                                          <p:spTgt spid="2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fade">
                                      <p:cBhvr>
                                        <p:cTn id="23"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1674"/>
            <a:ext cx="2722090" cy="3848888"/>
          </a:xfrm>
          <a:prstGeom prst="rect">
            <a:avLst/>
          </a:prstGeom>
          <a:effectLst>
            <a:outerShdw blurRad="63500" sx="102000" sy="102000" algn="ctr" rotWithShape="0">
              <a:prstClr val="black">
                <a:alpha val="20000"/>
              </a:prstClr>
            </a:outerShdw>
          </a:effectLst>
        </p:spPr>
      </p:pic>
      <p:pic>
        <p:nvPicPr>
          <p:cNvPr id="19" name="Picture 18">
            <a:extLst>
              <a:ext uri="{FF2B5EF4-FFF2-40B4-BE49-F238E27FC236}">
                <a16:creationId xmlns:a16="http://schemas.microsoft.com/office/drawing/2014/main" id="{23B3C386-037D-47BC-B81B-E45DB0C5678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50478" b="44776"/>
          <a:stretch/>
        </p:blipFill>
        <p:spPr>
          <a:xfrm rot="1560000">
            <a:off x="2734048" y="2931169"/>
            <a:ext cx="789801" cy="1245309"/>
          </a:xfrm>
          <a:prstGeom prst="rect">
            <a:avLst/>
          </a:prstGeom>
        </p:spPr>
      </p:pic>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b="16754"/>
          <a:stretch/>
        </p:blipFill>
        <p:spPr>
          <a:xfrm rot="1612549">
            <a:off x="981668" y="2251112"/>
            <a:ext cx="1555107" cy="1830442"/>
          </a:xfrm>
          <a:prstGeom prst="rect">
            <a:avLst/>
          </a:prstGeom>
        </p:spPr>
      </p:pic>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76" t="622" r="32362"/>
          <a:stretch/>
        </p:blipFill>
        <p:spPr>
          <a:xfrm>
            <a:off x="755648" y="1928692"/>
            <a:ext cx="4038155" cy="4164130"/>
          </a:xfrm>
          <a:prstGeom prst="rect">
            <a:avLst/>
          </a:prstGeom>
        </p:spPr>
      </p:pic>
      <p:pic>
        <p:nvPicPr>
          <p:cNvPr id="16" name="Picture 15">
            <a:extLst>
              <a:ext uri="{FF2B5EF4-FFF2-40B4-BE49-F238E27FC236}">
                <a16:creationId xmlns:a16="http://schemas.microsoft.com/office/drawing/2014/main" id="{A410F3B9-A120-4B78-B8FC-DBBE2542D02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18275" y="2031674"/>
            <a:ext cx="2722090" cy="3848888"/>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54426" y="2031674"/>
            <a:ext cx="2722090" cy="3848888"/>
          </a:xfrm>
          <a:prstGeom prst="rect">
            <a:avLst/>
          </a:prstGeom>
          <a:effectLst>
            <a:outerShdw blurRad="63500" sx="102000" sy="102000" algn="ctr" rotWithShape="0">
              <a:prstClr val="black">
                <a:alpha val="20000"/>
              </a:prstClr>
            </a:outerShdw>
          </a:effectLst>
        </p:spPr>
      </p:pic>
      <p:sp>
        <p:nvSpPr>
          <p:cNvPr id="17" name="Rectangle 16"/>
          <p:cNvSpPr/>
          <p:nvPr/>
        </p:nvSpPr>
        <p:spPr>
          <a:xfrm>
            <a:off x="447429" y="670659"/>
            <a:ext cx="3311439"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Perimeter of Rectilinear Shapes</a:t>
            </a:r>
          </a:p>
        </p:txBody>
      </p:sp>
    </p:spTree>
    <p:extLst>
      <p:ext uri="{BB962C8B-B14F-4D97-AF65-F5344CB8AC3E}">
        <p14:creationId xmlns:p14="http://schemas.microsoft.com/office/powerpoint/2010/main" val="1771272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89800"/>
            <a:ext cx="7564566" cy="742639"/>
          </a:xfrm>
          <a:prstGeom prst="rect">
            <a:avLst/>
          </a:prstGeom>
          <a:solidFill>
            <a:schemeClr val="bg1"/>
          </a:solidFill>
        </p:spPr>
        <p:txBody>
          <a:bodyPr wrap="square">
            <a:spAutoFit/>
          </a:bodyPr>
          <a:lstStyle/>
          <a:p>
            <a:pPr lvl="0" algn="ctr">
              <a:lnSpc>
                <a:spcPct val="110000"/>
              </a:lnSpc>
            </a:pPr>
            <a:r>
              <a:rPr lang="en-GB" sz="2000" b="1" dirty="0">
                <a:solidFill>
                  <a:srgbClr val="014482"/>
                </a:solidFill>
                <a:latin typeface="Tuffy" panose="020B0603060100000000" pitchFamily="34" charset="0"/>
                <a:ea typeface="Tuffy" panose="020B0603060100000000" pitchFamily="34" charset="0"/>
              </a:rPr>
              <a:t>Measure and calculate the perimeter of a rectilinear </a:t>
            </a:r>
            <a:br>
              <a:rPr lang="en-GB" sz="2000" b="1" dirty="0">
                <a:solidFill>
                  <a:srgbClr val="014482"/>
                </a:solidFill>
                <a:latin typeface="Tuffy" panose="020B0603060100000000" pitchFamily="34" charset="0"/>
                <a:ea typeface="Tuffy" panose="020B0603060100000000" pitchFamily="34" charset="0"/>
              </a:rPr>
            </a:br>
            <a:r>
              <a:rPr lang="en-GB" sz="2000" b="1" dirty="0">
                <a:solidFill>
                  <a:srgbClr val="014482"/>
                </a:solidFill>
                <a:latin typeface="Tuffy" panose="020B0603060100000000" pitchFamily="34" charset="0"/>
                <a:ea typeface="Tuffy" panose="020B0603060100000000" pitchFamily="34" charset="0"/>
              </a:rPr>
              <a:t>figure in centimetres and metres.</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78450" y="3226660"/>
            <a:ext cx="3706073" cy="1853384"/>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66764" y="3225825"/>
            <a:ext cx="3721238" cy="1860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hlinkClick r:id="rId2"/>
          </p:cNvPr>
          <p:cNvSpPr/>
          <p:nvPr/>
        </p:nvSpPr>
        <p:spPr>
          <a:xfrm>
            <a:off x="4022521" y="3101829"/>
            <a:ext cx="1098957" cy="654341"/>
          </a:xfrm>
          <a:prstGeom prst="ellipse">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 id="{D8821FCC-5609-4D2B-94A4-DB9C8C344581}" vid="{64831898-ACBB-4AB0-BC6A-2D4D1F7CE3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1157</TotalTime>
  <Words>317</Words>
  <Application>Microsoft Office PowerPoint</Application>
  <PresentationFormat>On-screen Show (4:3)</PresentationFormat>
  <Paragraphs>91</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Kalam</vt:lpstr>
      <vt:lpstr>Calibri</vt:lpstr>
      <vt:lpstr>Tuffy</vt:lpstr>
      <vt:lpstr>Arial</vt:lpstr>
      <vt:lpstr>Twinkl</vt:lpstr>
      <vt:lpstr>Tuffy-TTF</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Philip Tinkler</dc:creator>
  <cp:lastModifiedBy>Philip Tinkler</cp:lastModifiedBy>
  <cp:revision>16</cp:revision>
  <dcterms:created xsi:type="dcterms:W3CDTF">2019-10-17T12:33:49Z</dcterms:created>
  <dcterms:modified xsi:type="dcterms:W3CDTF">2019-10-18T14:38:54Z</dcterms:modified>
</cp:coreProperties>
</file>