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74" r:id="rId4"/>
    <p:sldId id="275" r:id="rId5"/>
    <p:sldId id="270" r:id="rId6"/>
    <p:sldId id="278" r:id="rId7"/>
    <p:sldId id="269" r:id="rId8"/>
    <p:sldId id="277" r:id="rId9"/>
    <p:sldId id="279" r:id="rId10"/>
    <p:sldId id="271" r:id="rId11"/>
    <p:sldId id="272" r:id="rId12"/>
    <p:sldId id="276" r:id="rId13"/>
    <p:sldId id="264" r:id="rId14"/>
    <p:sldId id="27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EEE870"/>
    <a:srgbClr val="F5B464"/>
    <a:srgbClr val="C67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A251A-AA4B-4D25-AE68-E71595AA21E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80C60-B109-4113-84DD-8593C58299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28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Ensure your pupils understand that ‘point eight two’ is a different number to ‘eighty-two’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93245-7793-4742-A89A-5B63B7B4B23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77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Year </a:t>
            </a:r>
            <a:r>
              <a:rPr lang="en-GB" sz="3600" b="1" dirty="0" smtClean="0">
                <a:latin typeface="Century Gothic" panose="020B0502020202020204" pitchFamily="34" charset="0"/>
              </a:rPr>
              <a:t>4 Compare Decimals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1828800" y="2496860"/>
            <a:ext cx="5579013" cy="2781953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Are you ready for the challenge of comparing decimal numbers?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8" t="33092" r="11419" b="48144"/>
          <a:stretch/>
        </p:blipFill>
        <p:spPr bwMode="auto">
          <a:xfrm>
            <a:off x="7407814" y="2076625"/>
            <a:ext cx="2814517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do this!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123318" y="1107557"/>
            <a:ext cx="9943180" cy="8279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numbers do these charts represent?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if each counter was moved 1 place to the left?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829578"/>
              </p:ext>
            </p:extLst>
          </p:nvPr>
        </p:nvGraphicFramePr>
        <p:xfrm>
          <a:off x="2449165" y="1838035"/>
          <a:ext cx="73152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1139954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2698252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458231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48884756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31493472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90708302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72864832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790542044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335122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4359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948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0.9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17306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0.01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0.04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0.09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728260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1397"/>
              </p:ext>
            </p:extLst>
          </p:nvPr>
        </p:nvGraphicFramePr>
        <p:xfrm>
          <a:off x="2449166" y="3634163"/>
          <a:ext cx="7315200" cy="1559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14349552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4423781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081525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96303666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6869287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60859864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57781062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17691800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477463130"/>
                    </a:ext>
                  </a:extLst>
                </a:gridCol>
              </a:tblGrid>
              <a:tr h="389809"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0.01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0.02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0.03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0.04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0.05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0.06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0.07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0.08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0.09</a:t>
                      </a:r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3272621"/>
                  </a:ext>
                </a:extLst>
              </a:tr>
              <a:tr h="38980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0.9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8267813"/>
                  </a:ext>
                </a:extLst>
              </a:tr>
              <a:tr h="38980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433716"/>
                  </a:ext>
                </a:extLst>
              </a:tr>
              <a:tr h="389809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695876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473736" y="1838034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9176036" y="2946488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737636" y="2586999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163107" y="2210076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473736" y="481137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926765" y="4422490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537736" y="3644145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290936" y="4032209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41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revisit what we should know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463960" y="1280555"/>
            <a:ext cx="927233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This decimal number is written in numerals as 26.54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54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It is written in words as twenty-six point five four.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This is because there are </a:t>
            </a:r>
            <a:r>
              <a:rPr lang="en-GB" sz="2800" b="1" dirty="0" smtClean="0">
                <a:latin typeface="Century Gothic" panose="020B0502020202020204" pitchFamily="34" charset="0"/>
              </a:rPr>
              <a:t>2 </a:t>
            </a:r>
            <a:r>
              <a:rPr lang="en-GB" sz="2800" dirty="0" smtClean="0">
                <a:latin typeface="Century Gothic" panose="020B0502020202020204" pitchFamily="34" charset="0"/>
              </a:rPr>
              <a:t>tens</a:t>
            </a:r>
            <a:r>
              <a:rPr lang="en-GB" sz="2800" b="1" dirty="0" smtClean="0">
                <a:latin typeface="Century Gothic" panose="020B0502020202020204" pitchFamily="34" charset="0"/>
              </a:rPr>
              <a:t>, 6</a:t>
            </a:r>
            <a:r>
              <a:rPr lang="en-GB" sz="2800" dirty="0" smtClean="0">
                <a:latin typeface="Century Gothic" panose="020B0502020202020204" pitchFamily="34" charset="0"/>
              </a:rPr>
              <a:t> ones, a decimal point,</a:t>
            </a:r>
            <a:r>
              <a:rPr lang="en-GB" sz="2800" b="1" dirty="0" smtClean="0">
                <a:latin typeface="Century Gothic" panose="020B0502020202020204" pitchFamily="34" charset="0"/>
              </a:rPr>
              <a:t> 5 </a:t>
            </a:r>
            <a:r>
              <a:rPr lang="en-GB" sz="2800" dirty="0" smtClean="0">
                <a:latin typeface="Century Gothic" panose="020B0502020202020204" pitchFamily="34" charset="0"/>
              </a:rPr>
              <a:t>tenths and</a:t>
            </a:r>
            <a:r>
              <a:rPr lang="en-GB" sz="2800" b="1" dirty="0" smtClean="0">
                <a:latin typeface="Century Gothic" panose="020B0502020202020204" pitchFamily="34" charset="0"/>
              </a:rPr>
              <a:t> 4 </a:t>
            </a:r>
            <a:r>
              <a:rPr lang="en-GB" sz="2800" dirty="0" smtClean="0">
                <a:latin typeface="Century Gothic" panose="020B0502020202020204" pitchFamily="34" charset="0"/>
              </a:rPr>
              <a:t>hundredths.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537231"/>
              </p:ext>
            </p:extLst>
          </p:nvPr>
        </p:nvGraphicFramePr>
        <p:xfrm>
          <a:off x="1733483" y="2242111"/>
          <a:ext cx="8761868" cy="1079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8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56178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6024417" y="2960255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05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revisit what we should know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91C082-8CBB-4DA6-A7FC-629F4FCDBD5F}"/>
              </a:ext>
            </a:extLst>
          </p:cNvPr>
          <p:cNvSpPr/>
          <p:nvPr/>
        </p:nvSpPr>
        <p:spPr>
          <a:xfrm>
            <a:off x="1462456" y="1348006"/>
            <a:ext cx="92723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We use these symbols to compare numbers</a:t>
            </a:r>
            <a:r>
              <a:rPr lang="en-GB" sz="2800" dirty="0" smtClean="0">
                <a:latin typeface="Century Gothic" panose="020B0502020202020204" pitchFamily="34" charset="0"/>
              </a:rPr>
              <a:t>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59601E9-FB3E-4A08-832C-5B23F4F0A409}"/>
              </a:ext>
            </a:extLst>
          </p:cNvPr>
          <p:cNvSpPr/>
          <p:nvPr/>
        </p:nvSpPr>
        <p:spPr>
          <a:xfrm>
            <a:off x="2303536" y="4838512"/>
            <a:ext cx="75360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The </a:t>
            </a:r>
            <a:r>
              <a:rPr lang="en-GB" sz="2800" b="1" dirty="0">
                <a:latin typeface="Century Gothic" panose="020B0502020202020204" pitchFamily="34" charset="0"/>
              </a:rPr>
              <a:t>widest</a:t>
            </a:r>
            <a:r>
              <a:rPr lang="en-GB" sz="2800" dirty="0">
                <a:latin typeface="Century Gothic" panose="020B0502020202020204" pitchFamily="34" charset="0"/>
              </a:rPr>
              <a:t> part of the symbol </a:t>
            </a:r>
            <a:r>
              <a:rPr lang="en-GB" sz="2800" b="1" dirty="0" smtClean="0">
                <a:latin typeface="Century Gothic" panose="020B0502020202020204" pitchFamily="34" charset="0"/>
              </a:rPr>
              <a:t>always</a:t>
            </a:r>
            <a:r>
              <a:rPr lang="en-GB" sz="2800" dirty="0" smtClean="0">
                <a:latin typeface="Century Gothic" panose="020B0502020202020204" pitchFamily="34" charset="0"/>
              </a:rPr>
              <a:t> </a:t>
            </a:r>
            <a:r>
              <a:rPr lang="en-GB" sz="2800" dirty="0">
                <a:latin typeface="Century Gothic" panose="020B0502020202020204" pitchFamily="34" charset="0"/>
              </a:rPr>
              <a:t>points towards the </a:t>
            </a:r>
            <a:r>
              <a:rPr lang="en-GB" sz="2800" b="1" dirty="0">
                <a:latin typeface="Century Gothic" panose="020B0502020202020204" pitchFamily="34" charset="0"/>
              </a:rPr>
              <a:t>larger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  <a:r>
              <a:rPr lang="en-GB" sz="2800" dirty="0" smtClean="0">
                <a:latin typeface="Century Gothic" panose="020B0502020202020204" pitchFamily="34" charset="0"/>
              </a:rPr>
              <a:t>number.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6B5EB96-1982-4D33-831D-64444AE24D88}"/>
              </a:ext>
            </a:extLst>
          </p:cNvPr>
          <p:cNvCxnSpPr>
            <a:cxnSpLocks/>
          </p:cNvCxnSpPr>
          <p:nvPr/>
        </p:nvCxnSpPr>
        <p:spPr>
          <a:xfrm rot="1500000" flipH="1">
            <a:off x="2468906" y="4002154"/>
            <a:ext cx="1476000" cy="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FC9651A-7A7D-4697-ADC5-69C703AB4FE3}"/>
              </a:ext>
            </a:extLst>
          </p:cNvPr>
          <p:cNvCxnSpPr>
            <a:cxnSpLocks/>
          </p:cNvCxnSpPr>
          <p:nvPr/>
        </p:nvCxnSpPr>
        <p:spPr>
          <a:xfrm flipH="1" flipV="1">
            <a:off x="5334886" y="3378122"/>
            <a:ext cx="1441449" cy="1268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BE161E4-E411-47D4-83E2-04DCA568F46D}"/>
              </a:ext>
            </a:extLst>
          </p:cNvPr>
          <p:cNvCxnSpPr>
            <a:cxnSpLocks/>
          </p:cNvCxnSpPr>
          <p:nvPr/>
        </p:nvCxnSpPr>
        <p:spPr>
          <a:xfrm flipH="1" flipV="1">
            <a:off x="5334886" y="4003987"/>
            <a:ext cx="1441449" cy="1268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421081"/>
              </p:ext>
            </p:extLst>
          </p:nvPr>
        </p:nvGraphicFramePr>
        <p:xfrm>
          <a:off x="6404763" y="3428693"/>
          <a:ext cx="27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91356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284583"/>
              </p:ext>
            </p:extLst>
          </p:nvPr>
        </p:nvGraphicFramePr>
        <p:xfrm>
          <a:off x="5426237" y="3426050"/>
          <a:ext cx="27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91356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451981"/>
              </p:ext>
            </p:extLst>
          </p:nvPr>
        </p:nvGraphicFramePr>
        <p:xfrm>
          <a:off x="2948544" y="3556993"/>
          <a:ext cx="270000" cy="27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</a:tbl>
          </a:graphicData>
        </a:graphic>
      </p:graphicFrame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46B5EB96-1982-4D33-831D-64444AE24D88}"/>
              </a:ext>
            </a:extLst>
          </p:cNvPr>
          <p:cNvCxnSpPr>
            <a:cxnSpLocks/>
          </p:cNvCxnSpPr>
          <p:nvPr/>
        </p:nvCxnSpPr>
        <p:spPr>
          <a:xfrm rot="-1500000" flipH="1">
            <a:off x="2468906" y="3385047"/>
            <a:ext cx="1476000" cy="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013902"/>
              </p:ext>
            </p:extLst>
          </p:nvPr>
        </p:nvGraphicFramePr>
        <p:xfrm>
          <a:off x="3525552" y="3290886"/>
          <a:ext cx="270000" cy="81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91356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276862"/>
                  </a:ext>
                </a:extLst>
              </a:tr>
            </a:tbl>
          </a:graphicData>
        </a:graphic>
      </p:graphicFrame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6B5EB96-1982-4D33-831D-64444AE24D88}"/>
              </a:ext>
            </a:extLst>
          </p:cNvPr>
          <p:cNvCxnSpPr>
            <a:cxnSpLocks/>
          </p:cNvCxnSpPr>
          <p:nvPr/>
        </p:nvCxnSpPr>
        <p:spPr>
          <a:xfrm rot="1500000" flipH="1">
            <a:off x="8146353" y="3351932"/>
            <a:ext cx="1476000" cy="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6B5EB96-1982-4D33-831D-64444AE24D88}"/>
              </a:ext>
            </a:extLst>
          </p:cNvPr>
          <p:cNvCxnSpPr>
            <a:cxnSpLocks/>
          </p:cNvCxnSpPr>
          <p:nvPr/>
        </p:nvCxnSpPr>
        <p:spPr>
          <a:xfrm rot="-1500000" flipH="1">
            <a:off x="8127687" y="4002152"/>
            <a:ext cx="1476000" cy="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997831"/>
              </p:ext>
            </p:extLst>
          </p:nvPr>
        </p:nvGraphicFramePr>
        <p:xfrm>
          <a:off x="8906226" y="3533589"/>
          <a:ext cx="270000" cy="27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AFFF750-FC2A-434B-8F04-255D88442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031428"/>
              </p:ext>
            </p:extLst>
          </p:nvPr>
        </p:nvGraphicFramePr>
        <p:xfrm>
          <a:off x="8327445" y="3268097"/>
          <a:ext cx="270000" cy="81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000">
                  <a:extLst>
                    <a:ext uri="{9D8B030D-6E8A-4147-A177-3AD203B41FA5}">
                      <a16:colId xmlns:a16="http://schemas.microsoft.com/office/drawing/2014/main" val="3095940388"/>
                    </a:ext>
                  </a:extLst>
                </a:gridCol>
              </a:tblGrid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913563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908906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27686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90423" y="3486151"/>
            <a:ext cx="57265" cy="3666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9538492" y="3489180"/>
            <a:ext cx="57265" cy="3666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2085337" y="2139470"/>
            <a:ext cx="2243137" cy="54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g</a:t>
            </a:r>
            <a:r>
              <a:rPr lang="en-GB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reater than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934041" y="2137570"/>
            <a:ext cx="2243137" cy="54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</a:t>
            </a:r>
            <a:r>
              <a:rPr lang="en-GB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qual to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744118" y="2136246"/>
            <a:ext cx="2243137" cy="54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</a:t>
            </a:r>
            <a:r>
              <a:rPr lang="en-GB" sz="24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ess than</a:t>
            </a: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6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135385"/>
            <a:ext cx="121920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We look at the </a:t>
            </a:r>
            <a:r>
              <a:rPr lang="en-GB" sz="2600" b="1" dirty="0" smtClean="0">
                <a:latin typeface="Century Gothic" panose="020B0502020202020204" pitchFamily="34" charset="0"/>
              </a:rPr>
              <a:t>place </a:t>
            </a:r>
            <a:r>
              <a:rPr lang="en-GB" sz="2600" dirty="0" smtClean="0">
                <a:latin typeface="Century Gothic" panose="020B0502020202020204" pitchFamily="34" charset="0"/>
              </a:rPr>
              <a:t>and</a:t>
            </a:r>
            <a:r>
              <a:rPr lang="en-GB" sz="2600" b="1" dirty="0" smtClean="0">
                <a:latin typeface="Century Gothic" panose="020B0502020202020204" pitchFamily="34" charset="0"/>
              </a:rPr>
              <a:t> value </a:t>
            </a:r>
            <a:r>
              <a:rPr lang="en-GB" sz="2600" dirty="0" smtClean="0">
                <a:latin typeface="Century Gothic" panose="020B0502020202020204" pitchFamily="34" charset="0"/>
              </a:rPr>
              <a:t>of each digit when comparing decimals.</a:t>
            </a: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600" dirty="0">
              <a:latin typeface="Century Gothic" panose="020B0502020202020204" pitchFamily="34" charset="0"/>
            </a:endParaRPr>
          </a:p>
          <a:p>
            <a:pPr algn="ctr"/>
            <a:endParaRPr lang="en-GB" sz="2600" dirty="0">
              <a:latin typeface="Century Gothic" panose="020B0502020202020204" pitchFamily="34" charset="0"/>
            </a:endParaRPr>
          </a:p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13.54 has </a:t>
            </a:r>
            <a:r>
              <a:rPr lang="en-GB" sz="2600" b="1" dirty="0" smtClean="0">
                <a:latin typeface="Century Gothic" panose="020B0502020202020204" pitchFamily="34" charset="0"/>
              </a:rPr>
              <a:t>1</a:t>
            </a:r>
            <a:r>
              <a:rPr lang="en-GB" sz="2600" dirty="0" smtClean="0">
                <a:latin typeface="Century Gothic" panose="020B0502020202020204" pitchFamily="34" charset="0"/>
              </a:rPr>
              <a:t> ten, </a:t>
            </a:r>
            <a:r>
              <a:rPr lang="en-GB" sz="2600" b="1" dirty="0" smtClean="0">
                <a:latin typeface="Century Gothic" panose="020B0502020202020204" pitchFamily="34" charset="0"/>
              </a:rPr>
              <a:t>3</a:t>
            </a:r>
            <a:r>
              <a:rPr lang="en-GB" sz="2600" dirty="0" smtClean="0">
                <a:latin typeface="Century Gothic" panose="020B0502020202020204" pitchFamily="34" charset="0"/>
              </a:rPr>
              <a:t> ones, </a:t>
            </a:r>
            <a:r>
              <a:rPr lang="en-GB" sz="2600" b="1" dirty="0" smtClean="0">
                <a:latin typeface="Century Gothic" panose="020B0502020202020204" pitchFamily="34" charset="0"/>
              </a:rPr>
              <a:t>5</a:t>
            </a:r>
            <a:r>
              <a:rPr lang="en-GB" sz="2600" dirty="0" smtClean="0">
                <a:latin typeface="Century Gothic" panose="020B0502020202020204" pitchFamily="34" charset="0"/>
              </a:rPr>
              <a:t> tenths and </a:t>
            </a:r>
            <a:r>
              <a:rPr lang="en-GB" sz="2600" b="1" dirty="0" smtClean="0">
                <a:latin typeface="Century Gothic" panose="020B0502020202020204" pitchFamily="34" charset="0"/>
              </a:rPr>
              <a:t>4</a:t>
            </a:r>
            <a:r>
              <a:rPr lang="en-GB" sz="2600" dirty="0" smtClean="0">
                <a:latin typeface="Century Gothic" panose="020B0502020202020204" pitchFamily="34" charset="0"/>
              </a:rPr>
              <a:t> hundredths.</a:t>
            </a:r>
          </a:p>
          <a:p>
            <a:pPr algn="ctr"/>
            <a:endParaRPr lang="en-GB" dirty="0" smtClean="0"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latin typeface="Century Gothic" panose="020B0502020202020204" pitchFamily="34" charset="0"/>
            </a:endParaRPr>
          </a:p>
          <a:p>
            <a:pPr algn="ctr"/>
            <a:endParaRPr lang="en-GB" sz="4400" dirty="0" smtClean="0">
              <a:latin typeface="Century Gothic" panose="020B0502020202020204" pitchFamily="34" charset="0"/>
            </a:endParaRPr>
          </a:p>
          <a:p>
            <a:pPr algn="ctr"/>
            <a:endParaRPr lang="en-GB" sz="2600" dirty="0">
              <a:latin typeface="Century Gothic" panose="020B0502020202020204" pitchFamily="34" charset="0"/>
            </a:endParaRPr>
          </a:p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13.04 has </a:t>
            </a:r>
            <a:r>
              <a:rPr lang="en-GB" sz="2600" b="1" dirty="0">
                <a:latin typeface="Century Gothic" panose="020B0502020202020204" pitchFamily="34" charset="0"/>
              </a:rPr>
              <a:t>1</a:t>
            </a:r>
            <a:r>
              <a:rPr lang="en-GB" sz="2600" dirty="0">
                <a:latin typeface="Century Gothic" panose="020B0502020202020204" pitchFamily="34" charset="0"/>
              </a:rPr>
              <a:t> ten, </a:t>
            </a:r>
            <a:r>
              <a:rPr lang="en-GB" sz="2600" b="1" dirty="0">
                <a:latin typeface="Century Gothic" panose="020B0502020202020204" pitchFamily="34" charset="0"/>
              </a:rPr>
              <a:t>3</a:t>
            </a:r>
            <a:r>
              <a:rPr lang="en-GB" sz="2600" dirty="0">
                <a:latin typeface="Century Gothic" panose="020B0502020202020204" pitchFamily="34" charset="0"/>
              </a:rPr>
              <a:t> ones, </a:t>
            </a:r>
            <a:r>
              <a:rPr lang="en-GB" sz="2600" b="1" dirty="0" smtClean="0">
                <a:latin typeface="Century Gothic" panose="020B0502020202020204" pitchFamily="34" charset="0"/>
              </a:rPr>
              <a:t>0</a:t>
            </a:r>
            <a:r>
              <a:rPr lang="en-GB" sz="2600" dirty="0" smtClean="0">
                <a:latin typeface="Century Gothic" panose="020B0502020202020204" pitchFamily="34" charset="0"/>
              </a:rPr>
              <a:t> </a:t>
            </a:r>
            <a:r>
              <a:rPr lang="en-GB" sz="2600" dirty="0">
                <a:latin typeface="Century Gothic" panose="020B0502020202020204" pitchFamily="34" charset="0"/>
              </a:rPr>
              <a:t>tenths and </a:t>
            </a:r>
            <a:r>
              <a:rPr lang="en-GB" sz="2600" b="1" dirty="0">
                <a:latin typeface="Century Gothic" panose="020B0502020202020204" pitchFamily="34" charset="0"/>
              </a:rPr>
              <a:t>4</a:t>
            </a:r>
            <a:r>
              <a:rPr lang="en-GB" sz="2600" dirty="0">
                <a:latin typeface="Century Gothic" panose="020B0502020202020204" pitchFamily="34" charset="0"/>
              </a:rPr>
              <a:t> </a:t>
            </a:r>
            <a:r>
              <a:rPr lang="en-GB" sz="2600" dirty="0" smtClean="0">
                <a:latin typeface="Century Gothic" panose="020B0502020202020204" pitchFamily="34" charset="0"/>
              </a:rPr>
              <a:t>hundredths.</a:t>
            </a: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096056"/>
              </p:ext>
            </p:extLst>
          </p:nvPr>
        </p:nvGraphicFramePr>
        <p:xfrm>
          <a:off x="1818554" y="2024330"/>
          <a:ext cx="8761868" cy="1049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56178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6109488" y="2742474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979729"/>
              </p:ext>
            </p:extLst>
          </p:nvPr>
        </p:nvGraphicFramePr>
        <p:xfrm>
          <a:off x="1818554" y="4258992"/>
          <a:ext cx="8761868" cy="1049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56178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0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17" name="Oval 16"/>
          <p:cNvSpPr/>
          <p:nvPr/>
        </p:nvSpPr>
        <p:spPr>
          <a:xfrm>
            <a:off x="6109488" y="4977136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90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3488" y="3890709"/>
            <a:ext cx="12192000" cy="1194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The decimals have the 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same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number of 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tens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and 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ones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.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13.54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has </a:t>
            </a:r>
            <a:r>
              <a:rPr lang="en-GB" sz="2800" b="1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5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r>
              <a:rPr lang="en-GB" sz="2800" b="1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more 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tenths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than 13.04. Therefore</a:t>
            </a: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, it is </a:t>
            </a:r>
            <a:r>
              <a:rPr lang="en-GB" sz="2800" b="1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greater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.</a:t>
            </a:r>
            <a:endParaRPr lang="en-GB" sz="26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0902812"/>
              </p:ext>
            </p:extLst>
          </p:nvPr>
        </p:nvGraphicFramePr>
        <p:xfrm>
          <a:off x="1708537" y="1272245"/>
          <a:ext cx="8761868" cy="1049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56178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5999471" y="1990389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980382"/>
              </p:ext>
            </p:extLst>
          </p:nvPr>
        </p:nvGraphicFramePr>
        <p:xfrm>
          <a:off x="1708537" y="2635363"/>
          <a:ext cx="8761868" cy="1049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56178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0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17" name="Oval 16"/>
          <p:cNvSpPr/>
          <p:nvPr/>
        </p:nvSpPr>
        <p:spPr>
          <a:xfrm>
            <a:off x="5999471" y="3353507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65F1086-7539-45B9-8794-4D5A2A493BEA}"/>
              </a:ext>
            </a:extLst>
          </p:cNvPr>
          <p:cNvSpPr/>
          <p:nvPr/>
        </p:nvSpPr>
        <p:spPr>
          <a:xfrm>
            <a:off x="4785038" y="5297232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We all say it!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EDB81F0-DBDB-4EC0-8C79-FB97036B634B}"/>
              </a:ext>
            </a:extLst>
          </p:cNvPr>
          <p:cNvSpPr/>
          <p:nvPr/>
        </p:nvSpPr>
        <p:spPr>
          <a:xfrm>
            <a:off x="5007561" y="5298949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You say it!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5C708AD-0534-49BB-8F46-6D431AC800D4}"/>
              </a:ext>
            </a:extLst>
          </p:cNvPr>
          <p:cNvSpPr/>
          <p:nvPr/>
        </p:nvSpPr>
        <p:spPr>
          <a:xfrm>
            <a:off x="5301617" y="5297232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 say it!        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18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75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19" grpId="2"/>
      <p:bldP spid="20" grpId="0"/>
      <p:bldP spid="20" grpId="1"/>
      <p:bldP spid="20" grpId="2"/>
      <p:bldP spid="21" grpId="0"/>
      <p:bldP spid="21" grpId="1"/>
      <p:bldP spid="21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217055"/>
            <a:ext cx="1219199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Jane and Alfie are comparing the amount of money they have.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Who is correct?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6336630" y="2018926"/>
            <a:ext cx="3837600" cy="1944000"/>
          </a:xfrm>
          <a:prstGeom prst="wedgeEllipseCallout">
            <a:avLst>
              <a:gd name="adj1" fmla="val 52391"/>
              <a:gd name="adj2" fmla="val 36343"/>
            </a:avLst>
          </a:prstGeom>
          <a:ln w="571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 have the       most money because I have more coins.</a:t>
            </a:r>
            <a:endParaRPr lang="en-GB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8" t="33092" r="11419" b="48144"/>
          <a:stretch/>
        </p:blipFill>
        <p:spPr bwMode="auto">
          <a:xfrm>
            <a:off x="10120090" y="1858927"/>
            <a:ext cx="1790472" cy="2126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12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1906197" y="1984155"/>
            <a:ext cx="3836878" cy="1944000"/>
          </a:xfrm>
          <a:prstGeom prst="wedgeEllipseCallout">
            <a:avLst>
              <a:gd name="adj1" fmla="val -53337"/>
              <a:gd name="adj2" fmla="val 34221"/>
            </a:avLst>
          </a:prstGeom>
          <a:ln w="571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I have the most money because my coins have a higher value.</a:t>
            </a:r>
            <a:endParaRPr lang="en-GB" sz="24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07" t="7650" r="40270" b="73586"/>
          <a:stretch/>
        </p:blipFill>
        <p:spPr bwMode="auto">
          <a:xfrm>
            <a:off x="151346" y="1847834"/>
            <a:ext cx="1790472" cy="2126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6" name="Picture 2" descr="43734310_485094152010973_4978336600413962240_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066" y="4193182"/>
            <a:ext cx="1094355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43604391_2136757899896642_6377733298747080704_n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581" y="4337182"/>
            <a:ext cx="792000" cy="7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43604391_2136757899896642_6377733298747080704_n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490" y="4256985"/>
            <a:ext cx="792000" cy="7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133" y="4174223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651" y="4174223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343" y="4176421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713" y="4176421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954" y="4178213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896" y="4176421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788" y="4176236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932" y="4183610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624" y="4185808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2994" y="4193182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 descr="43565398_2153127901675592_5447059090234671104_n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4861" y="4194977"/>
            <a:ext cx="1008000" cy="100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43717941_1058906720949430_5102562245913608192_n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499" y="4291020"/>
            <a:ext cx="902773" cy="9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87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854360" y="1128507"/>
            <a:ext cx="1046134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When we compare </a:t>
            </a:r>
            <a:r>
              <a:rPr lang="en-GB" sz="2600" b="1" dirty="0" smtClean="0">
                <a:latin typeface="Century Gothic" panose="020B0502020202020204" pitchFamily="34" charset="0"/>
              </a:rPr>
              <a:t>decima</a:t>
            </a:r>
            <a:r>
              <a:rPr lang="en-GB" sz="2600" dirty="0" smtClean="0">
                <a:latin typeface="Century Gothic" panose="020B0502020202020204" pitchFamily="34" charset="0"/>
              </a:rPr>
              <a:t>l numbers, the </a:t>
            </a:r>
            <a:r>
              <a:rPr lang="en-GB" sz="2600" b="1" dirty="0" smtClean="0">
                <a:latin typeface="Century Gothic" panose="020B0502020202020204" pitchFamily="34" charset="0"/>
              </a:rPr>
              <a:t>number</a:t>
            </a:r>
            <a:r>
              <a:rPr lang="en-GB" sz="2600" dirty="0" smtClean="0">
                <a:latin typeface="Century Gothic" panose="020B0502020202020204" pitchFamily="34" charset="0"/>
              </a:rPr>
              <a:t> of </a:t>
            </a:r>
            <a:r>
              <a:rPr lang="en-GB" sz="2600" b="1" dirty="0" smtClean="0">
                <a:latin typeface="Century Gothic" panose="020B0502020202020204" pitchFamily="34" charset="0"/>
              </a:rPr>
              <a:t>digits</a:t>
            </a:r>
            <a:r>
              <a:rPr lang="en-GB" sz="2600" dirty="0" smtClean="0">
                <a:latin typeface="Century Gothic" panose="020B0502020202020204" pitchFamily="34" charset="0"/>
              </a:rPr>
              <a:t> is not relevant </a:t>
            </a:r>
            <a:r>
              <a:rPr lang="en-GB" sz="2600" u="sng" dirty="0" smtClean="0">
                <a:latin typeface="Century Gothic" panose="020B0502020202020204" pitchFamily="34" charset="0"/>
              </a:rPr>
              <a:t>but</a:t>
            </a:r>
            <a:r>
              <a:rPr lang="en-GB" sz="2600" dirty="0" smtClean="0">
                <a:latin typeface="Century Gothic" panose="020B0502020202020204" pitchFamily="34" charset="0"/>
              </a:rPr>
              <a:t> the </a:t>
            </a:r>
            <a:r>
              <a:rPr lang="en-GB" sz="2600" b="1" dirty="0" smtClean="0">
                <a:latin typeface="Century Gothic" panose="020B0502020202020204" pitchFamily="34" charset="0"/>
              </a:rPr>
              <a:t>value</a:t>
            </a:r>
            <a:r>
              <a:rPr lang="en-GB" sz="2600" dirty="0" smtClean="0">
                <a:latin typeface="Century Gothic" panose="020B0502020202020204" pitchFamily="34" charset="0"/>
              </a:rPr>
              <a:t> of the </a:t>
            </a:r>
            <a:r>
              <a:rPr lang="en-GB" sz="2600" b="1" dirty="0" smtClean="0">
                <a:latin typeface="Century Gothic" panose="020B0502020202020204" pitchFamily="34" charset="0"/>
              </a:rPr>
              <a:t>digits</a:t>
            </a:r>
            <a:r>
              <a:rPr lang="en-GB" sz="2600" dirty="0" smtClean="0">
                <a:latin typeface="Century Gothic" panose="020B0502020202020204" pitchFamily="34" charset="0"/>
              </a:rPr>
              <a:t> is.</a:t>
            </a: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endParaRPr lang="en-GB" sz="2600" dirty="0">
              <a:latin typeface="Century Gothic" panose="020B0502020202020204" pitchFamily="34" charset="0"/>
            </a:endParaRP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endParaRPr lang="en-GB" sz="3200" dirty="0">
              <a:latin typeface="Century Gothic" panose="020B0502020202020204" pitchFamily="34" charset="0"/>
            </a:endParaRP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endParaRPr lang="en-GB" sz="2600" dirty="0">
              <a:latin typeface="Century Gothic" panose="020B0502020202020204" pitchFamily="34" charset="0"/>
            </a:endParaRPr>
          </a:p>
          <a:p>
            <a:pPr algn="ctr"/>
            <a:endParaRPr lang="en-GB" sz="26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22.41 has 2 tens, 2 ones, 4 tenths and 1 hundredth.</a:t>
            </a:r>
          </a:p>
          <a:p>
            <a:pPr algn="ctr"/>
            <a:r>
              <a:rPr lang="en-GB" sz="2600" dirty="0" smtClean="0">
                <a:latin typeface="Century Gothic" panose="020B0502020202020204" pitchFamily="34" charset="0"/>
              </a:rPr>
              <a:t>23.2 has 2 tens, 3 ones and 2 tenths.</a:t>
            </a: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49399"/>
              </p:ext>
            </p:extLst>
          </p:nvPr>
        </p:nvGraphicFramePr>
        <p:xfrm>
          <a:off x="1698611" y="3696669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5989545" y="4514829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3389534"/>
              </p:ext>
            </p:extLst>
          </p:nvPr>
        </p:nvGraphicFramePr>
        <p:xfrm>
          <a:off x="1698611" y="2181027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37" name="Oval 36"/>
          <p:cNvSpPr/>
          <p:nvPr/>
        </p:nvSpPr>
        <p:spPr>
          <a:xfrm>
            <a:off x="5989545" y="2999187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7"/>
          <p:cNvSpPr>
            <a:spLocks noChangeArrowheads="1"/>
          </p:cNvSpPr>
          <p:nvPr/>
        </p:nvSpPr>
        <p:spPr bwMode="auto">
          <a:xfrm>
            <a:off x="9072978" y="2739626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9" name="Oval 2"/>
          <p:cNvSpPr>
            <a:spLocks noChangeArrowheads="1"/>
          </p:cNvSpPr>
          <p:nvPr/>
        </p:nvSpPr>
        <p:spPr bwMode="auto">
          <a:xfrm>
            <a:off x="6592733" y="4283230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0" name="Oval 7"/>
          <p:cNvSpPr>
            <a:spLocks noChangeArrowheads="1"/>
          </p:cNvSpPr>
          <p:nvPr/>
        </p:nvSpPr>
        <p:spPr bwMode="auto">
          <a:xfrm>
            <a:off x="4109053" y="4283083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1" name="Oval 7"/>
          <p:cNvSpPr>
            <a:spLocks noChangeArrowheads="1"/>
          </p:cNvSpPr>
          <p:nvPr/>
        </p:nvSpPr>
        <p:spPr bwMode="auto">
          <a:xfrm>
            <a:off x="2187570" y="4260623"/>
            <a:ext cx="648000" cy="648000"/>
          </a:xfrm>
          <a:prstGeom prst="ellipse">
            <a:avLst/>
          </a:prstGeom>
          <a:solidFill>
            <a:srgbClr val="FFCC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2" name="Oval 7"/>
          <p:cNvSpPr>
            <a:spLocks noChangeArrowheads="1"/>
          </p:cNvSpPr>
          <p:nvPr/>
        </p:nvSpPr>
        <p:spPr bwMode="auto">
          <a:xfrm>
            <a:off x="2730013" y="4283083"/>
            <a:ext cx="648000" cy="648000"/>
          </a:xfrm>
          <a:prstGeom prst="ellipse">
            <a:avLst/>
          </a:prstGeom>
          <a:solidFill>
            <a:srgbClr val="FFCC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3" name="Oval 7"/>
          <p:cNvSpPr>
            <a:spLocks noChangeArrowheads="1"/>
          </p:cNvSpPr>
          <p:nvPr/>
        </p:nvSpPr>
        <p:spPr bwMode="auto">
          <a:xfrm>
            <a:off x="4661373" y="4280829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4" name="Oval 7"/>
          <p:cNvSpPr>
            <a:spLocks noChangeArrowheads="1"/>
          </p:cNvSpPr>
          <p:nvPr/>
        </p:nvSpPr>
        <p:spPr bwMode="auto">
          <a:xfrm>
            <a:off x="5213241" y="4280829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5" name="Oval 2"/>
          <p:cNvSpPr>
            <a:spLocks noChangeArrowheads="1"/>
          </p:cNvSpPr>
          <p:nvPr/>
        </p:nvSpPr>
        <p:spPr bwMode="auto">
          <a:xfrm>
            <a:off x="7187365" y="4296987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6" name="Oval 7"/>
          <p:cNvSpPr>
            <a:spLocks noChangeArrowheads="1"/>
          </p:cNvSpPr>
          <p:nvPr/>
        </p:nvSpPr>
        <p:spPr bwMode="auto">
          <a:xfrm>
            <a:off x="4403073" y="2762086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Oval 7"/>
          <p:cNvSpPr>
            <a:spLocks noChangeArrowheads="1"/>
          </p:cNvSpPr>
          <p:nvPr/>
        </p:nvSpPr>
        <p:spPr bwMode="auto">
          <a:xfrm>
            <a:off x="2187570" y="2739626"/>
            <a:ext cx="648000" cy="648000"/>
          </a:xfrm>
          <a:prstGeom prst="ellipse">
            <a:avLst/>
          </a:prstGeom>
          <a:solidFill>
            <a:srgbClr val="FFCC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8" name="Oval 7"/>
          <p:cNvSpPr>
            <a:spLocks noChangeArrowheads="1"/>
          </p:cNvSpPr>
          <p:nvPr/>
        </p:nvSpPr>
        <p:spPr bwMode="auto">
          <a:xfrm>
            <a:off x="2730013" y="2762086"/>
            <a:ext cx="648000" cy="648000"/>
          </a:xfrm>
          <a:prstGeom prst="ellipse">
            <a:avLst/>
          </a:prstGeom>
          <a:solidFill>
            <a:srgbClr val="FFCC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9" name="Oval 7"/>
          <p:cNvSpPr>
            <a:spLocks noChangeArrowheads="1"/>
          </p:cNvSpPr>
          <p:nvPr/>
        </p:nvSpPr>
        <p:spPr bwMode="auto">
          <a:xfrm>
            <a:off x="4955393" y="2759832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0" name="Oval 2"/>
          <p:cNvSpPr>
            <a:spLocks noChangeArrowheads="1"/>
          </p:cNvSpPr>
          <p:nvPr/>
        </p:nvSpPr>
        <p:spPr bwMode="auto">
          <a:xfrm>
            <a:off x="6283723" y="2759832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Oval 2"/>
          <p:cNvSpPr>
            <a:spLocks noChangeArrowheads="1"/>
          </p:cNvSpPr>
          <p:nvPr/>
        </p:nvSpPr>
        <p:spPr bwMode="auto">
          <a:xfrm>
            <a:off x="6675889" y="2759832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2" name="Oval 2"/>
          <p:cNvSpPr>
            <a:spLocks noChangeArrowheads="1"/>
          </p:cNvSpPr>
          <p:nvPr/>
        </p:nvSpPr>
        <p:spPr bwMode="auto">
          <a:xfrm>
            <a:off x="7062505" y="2759832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Oval 2"/>
          <p:cNvSpPr>
            <a:spLocks noChangeArrowheads="1"/>
          </p:cNvSpPr>
          <p:nvPr/>
        </p:nvSpPr>
        <p:spPr bwMode="auto">
          <a:xfrm>
            <a:off x="7414206" y="2752365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54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3488" y="4190757"/>
            <a:ext cx="12192000" cy="1194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The decimals have the same number of ______.</a:t>
            </a: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_ _._ _ </a:t>
            </a: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has 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__ </a:t>
            </a: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more 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______ than _ _._. Therefore</a:t>
            </a: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, it is </a:t>
            </a:r>
            <a:r>
              <a:rPr lang="en-GB" sz="2800" kern="1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______.</a:t>
            </a:r>
            <a:endParaRPr lang="en-GB" sz="2600" dirty="0">
              <a:latin typeface="Century Gothic" panose="020B0502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5F1086-7539-45B9-8794-4D5A2A493BEA}"/>
              </a:ext>
            </a:extLst>
          </p:cNvPr>
          <p:cNvSpPr/>
          <p:nvPr/>
        </p:nvSpPr>
        <p:spPr>
          <a:xfrm>
            <a:off x="4785038" y="5440112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We all say it!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EDB81F0-DBDB-4EC0-8C79-FB97036B634B}"/>
              </a:ext>
            </a:extLst>
          </p:cNvPr>
          <p:cNvSpPr/>
          <p:nvPr/>
        </p:nvSpPr>
        <p:spPr>
          <a:xfrm>
            <a:off x="5007561" y="5441829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You say it!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C708AD-0534-49BB-8F46-6D431AC800D4}"/>
              </a:ext>
            </a:extLst>
          </p:cNvPr>
          <p:cNvSpPr/>
          <p:nvPr/>
        </p:nvSpPr>
        <p:spPr>
          <a:xfrm>
            <a:off x="5301617" y="5440112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 say it!        </a:t>
            </a:r>
            <a:endParaRPr lang="en-GB" sz="3200" dirty="0">
              <a:solidFill>
                <a:srgbClr val="00B0F0"/>
              </a:solidFill>
            </a:endParaRPr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277517"/>
              </p:ext>
            </p:extLst>
          </p:nvPr>
        </p:nvGraphicFramePr>
        <p:xfrm>
          <a:off x="1698611" y="2782264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34" name="Oval 33"/>
          <p:cNvSpPr/>
          <p:nvPr/>
        </p:nvSpPr>
        <p:spPr>
          <a:xfrm>
            <a:off x="5989545" y="3600424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68787"/>
              </p:ext>
            </p:extLst>
          </p:nvPr>
        </p:nvGraphicFramePr>
        <p:xfrm>
          <a:off x="1698611" y="1266622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54" name="Oval 53"/>
          <p:cNvSpPr/>
          <p:nvPr/>
        </p:nvSpPr>
        <p:spPr>
          <a:xfrm>
            <a:off x="5989545" y="2084782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7"/>
          <p:cNvSpPr>
            <a:spLocks noChangeArrowheads="1"/>
          </p:cNvSpPr>
          <p:nvPr/>
        </p:nvSpPr>
        <p:spPr bwMode="auto">
          <a:xfrm>
            <a:off x="9072978" y="1825221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6" name="Oval 2"/>
          <p:cNvSpPr>
            <a:spLocks noChangeArrowheads="1"/>
          </p:cNvSpPr>
          <p:nvPr/>
        </p:nvSpPr>
        <p:spPr bwMode="auto">
          <a:xfrm>
            <a:off x="6592733" y="3368825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7" name="Oval 7"/>
          <p:cNvSpPr>
            <a:spLocks noChangeArrowheads="1"/>
          </p:cNvSpPr>
          <p:nvPr/>
        </p:nvSpPr>
        <p:spPr bwMode="auto">
          <a:xfrm>
            <a:off x="4109053" y="3368678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8" name="Oval 7"/>
          <p:cNvSpPr>
            <a:spLocks noChangeArrowheads="1"/>
          </p:cNvSpPr>
          <p:nvPr/>
        </p:nvSpPr>
        <p:spPr bwMode="auto">
          <a:xfrm>
            <a:off x="2187570" y="3346218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9" name="Oval 7"/>
          <p:cNvSpPr>
            <a:spLocks noChangeArrowheads="1"/>
          </p:cNvSpPr>
          <p:nvPr/>
        </p:nvSpPr>
        <p:spPr bwMode="auto">
          <a:xfrm>
            <a:off x="2730013" y="3368678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0" name="Oval 7"/>
          <p:cNvSpPr>
            <a:spLocks noChangeArrowheads="1"/>
          </p:cNvSpPr>
          <p:nvPr/>
        </p:nvSpPr>
        <p:spPr bwMode="auto">
          <a:xfrm>
            <a:off x="4661373" y="3366424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1" name="Oval 7"/>
          <p:cNvSpPr>
            <a:spLocks noChangeArrowheads="1"/>
          </p:cNvSpPr>
          <p:nvPr/>
        </p:nvSpPr>
        <p:spPr bwMode="auto">
          <a:xfrm>
            <a:off x="5213241" y="3366424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2" name="Oval 2"/>
          <p:cNvSpPr>
            <a:spLocks noChangeArrowheads="1"/>
          </p:cNvSpPr>
          <p:nvPr/>
        </p:nvSpPr>
        <p:spPr bwMode="auto">
          <a:xfrm>
            <a:off x="7187365" y="3382582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3" name="Oval 7"/>
          <p:cNvSpPr>
            <a:spLocks noChangeArrowheads="1"/>
          </p:cNvSpPr>
          <p:nvPr/>
        </p:nvSpPr>
        <p:spPr bwMode="auto">
          <a:xfrm>
            <a:off x="4403073" y="1847681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4" name="Oval 7"/>
          <p:cNvSpPr>
            <a:spLocks noChangeArrowheads="1"/>
          </p:cNvSpPr>
          <p:nvPr/>
        </p:nvSpPr>
        <p:spPr bwMode="auto">
          <a:xfrm>
            <a:off x="2187570" y="1825221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2730013" y="1847681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6" name="Oval 7"/>
          <p:cNvSpPr>
            <a:spLocks noChangeArrowheads="1"/>
          </p:cNvSpPr>
          <p:nvPr/>
        </p:nvSpPr>
        <p:spPr bwMode="auto">
          <a:xfrm>
            <a:off x="4955393" y="1845427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7" name="Oval 2"/>
          <p:cNvSpPr>
            <a:spLocks noChangeArrowheads="1"/>
          </p:cNvSpPr>
          <p:nvPr/>
        </p:nvSpPr>
        <p:spPr bwMode="auto">
          <a:xfrm>
            <a:off x="6283723" y="1845427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8" name="Oval 2"/>
          <p:cNvSpPr>
            <a:spLocks noChangeArrowheads="1"/>
          </p:cNvSpPr>
          <p:nvPr/>
        </p:nvSpPr>
        <p:spPr bwMode="auto">
          <a:xfrm>
            <a:off x="6675889" y="1845427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" name="Oval 2"/>
          <p:cNvSpPr>
            <a:spLocks noChangeArrowheads="1"/>
          </p:cNvSpPr>
          <p:nvPr/>
        </p:nvSpPr>
        <p:spPr bwMode="auto">
          <a:xfrm>
            <a:off x="7062505" y="1845427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0" name="Oval 2"/>
          <p:cNvSpPr>
            <a:spLocks noChangeArrowheads="1"/>
          </p:cNvSpPr>
          <p:nvPr/>
        </p:nvSpPr>
        <p:spPr bwMode="auto">
          <a:xfrm>
            <a:off x="7414206" y="1837960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40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8" grpId="2"/>
      <p:bldP spid="29" grpId="0"/>
      <p:bldP spid="29" grpId="1"/>
      <p:bldP spid="29" grpId="2"/>
      <p:bldP spid="30" grpId="0"/>
      <p:bldP spid="30" grpId="1"/>
      <p:bldP spid="30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395663" y="1217055"/>
            <a:ext cx="942084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Which of these representations is the largest number?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do you know?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512477"/>
              </p:ext>
            </p:extLst>
          </p:nvPr>
        </p:nvGraphicFramePr>
        <p:xfrm>
          <a:off x="1712899" y="3794631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6003833" y="4612791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885399"/>
              </p:ext>
            </p:extLst>
          </p:nvPr>
        </p:nvGraphicFramePr>
        <p:xfrm>
          <a:off x="1712899" y="2021805"/>
          <a:ext cx="8761868" cy="13100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467">
                  <a:extLst>
                    <a:ext uri="{9D8B030D-6E8A-4147-A177-3AD203B41FA5}">
                      <a16:colId xmlns:a16="http://schemas.microsoft.com/office/drawing/2014/main" val="411443461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2774731133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1788039682"/>
                    </a:ext>
                  </a:extLst>
                </a:gridCol>
                <a:gridCol w="2190467">
                  <a:extLst>
                    <a:ext uri="{9D8B030D-6E8A-4147-A177-3AD203B41FA5}">
                      <a16:colId xmlns:a16="http://schemas.microsoft.com/office/drawing/2014/main" val="39060602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ones 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tenths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hundredths</a:t>
                      </a:r>
                      <a:endParaRPr lang="en-GB" sz="26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637750"/>
                  </a:ext>
                </a:extLst>
              </a:tr>
              <a:tr h="822404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857867"/>
                  </a:ext>
                </a:extLst>
              </a:tr>
            </a:tbl>
          </a:graphicData>
        </a:graphic>
      </p:graphicFrame>
      <p:sp>
        <p:nvSpPr>
          <p:cNvPr id="48" name="Oval 47"/>
          <p:cNvSpPr/>
          <p:nvPr/>
        </p:nvSpPr>
        <p:spPr>
          <a:xfrm>
            <a:off x="6003833" y="2839965"/>
            <a:ext cx="180000" cy="180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7"/>
          <p:cNvSpPr>
            <a:spLocks noChangeArrowheads="1"/>
          </p:cNvSpPr>
          <p:nvPr/>
        </p:nvSpPr>
        <p:spPr bwMode="auto">
          <a:xfrm>
            <a:off x="8466984" y="2600610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0" name="Oval 2"/>
          <p:cNvSpPr>
            <a:spLocks noChangeArrowheads="1"/>
          </p:cNvSpPr>
          <p:nvPr/>
        </p:nvSpPr>
        <p:spPr bwMode="auto">
          <a:xfrm>
            <a:off x="6335552" y="4381192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1" name="Oval 7"/>
          <p:cNvSpPr>
            <a:spLocks noChangeArrowheads="1"/>
          </p:cNvSpPr>
          <p:nvPr/>
        </p:nvSpPr>
        <p:spPr bwMode="auto">
          <a:xfrm>
            <a:off x="4409097" y="4381045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2" name="Oval 7"/>
          <p:cNvSpPr>
            <a:spLocks noChangeArrowheads="1"/>
          </p:cNvSpPr>
          <p:nvPr/>
        </p:nvSpPr>
        <p:spPr bwMode="auto">
          <a:xfrm>
            <a:off x="2201858" y="4358585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3" name="Oval 7"/>
          <p:cNvSpPr>
            <a:spLocks noChangeArrowheads="1"/>
          </p:cNvSpPr>
          <p:nvPr/>
        </p:nvSpPr>
        <p:spPr bwMode="auto">
          <a:xfrm>
            <a:off x="2744301" y="4381045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4" name="Oval 7"/>
          <p:cNvSpPr>
            <a:spLocks noChangeArrowheads="1"/>
          </p:cNvSpPr>
          <p:nvPr/>
        </p:nvSpPr>
        <p:spPr bwMode="auto">
          <a:xfrm>
            <a:off x="4961417" y="4378791"/>
            <a:ext cx="648000" cy="648000"/>
          </a:xfrm>
          <a:prstGeom prst="ellipse">
            <a:avLst/>
          </a:prstGeom>
          <a:solidFill>
            <a:srgbClr val="C00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6" name="Oval 2"/>
          <p:cNvSpPr>
            <a:spLocks noChangeArrowheads="1"/>
          </p:cNvSpPr>
          <p:nvPr/>
        </p:nvSpPr>
        <p:spPr bwMode="auto">
          <a:xfrm>
            <a:off x="6887872" y="4378791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8" name="Oval 7"/>
          <p:cNvSpPr>
            <a:spLocks noChangeArrowheads="1"/>
          </p:cNvSpPr>
          <p:nvPr/>
        </p:nvSpPr>
        <p:spPr bwMode="auto">
          <a:xfrm>
            <a:off x="1973255" y="2580404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9" name="Oval 7"/>
          <p:cNvSpPr>
            <a:spLocks noChangeArrowheads="1"/>
          </p:cNvSpPr>
          <p:nvPr/>
        </p:nvSpPr>
        <p:spPr bwMode="auto">
          <a:xfrm>
            <a:off x="2515698" y="2602864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1" name="Oval 2"/>
          <p:cNvSpPr>
            <a:spLocks noChangeArrowheads="1"/>
          </p:cNvSpPr>
          <p:nvPr/>
        </p:nvSpPr>
        <p:spPr bwMode="auto">
          <a:xfrm>
            <a:off x="6240859" y="2600610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2" name="Oval 2"/>
          <p:cNvSpPr>
            <a:spLocks noChangeArrowheads="1"/>
          </p:cNvSpPr>
          <p:nvPr/>
        </p:nvSpPr>
        <p:spPr bwMode="auto">
          <a:xfrm>
            <a:off x="6575873" y="2600610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3" name="Oval 2"/>
          <p:cNvSpPr>
            <a:spLocks noChangeArrowheads="1"/>
          </p:cNvSpPr>
          <p:nvPr/>
        </p:nvSpPr>
        <p:spPr bwMode="auto">
          <a:xfrm>
            <a:off x="6919625" y="2600610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4" name="Oval 2"/>
          <p:cNvSpPr>
            <a:spLocks noChangeArrowheads="1"/>
          </p:cNvSpPr>
          <p:nvPr/>
        </p:nvSpPr>
        <p:spPr bwMode="auto">
          <a:xfrm>
            <a:off x="7257038" y="2593143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5" name="Oval 7"/>
          <p:cNvSpPr>
            <a:spLocks noChangeArrowheads="1"/>
          </p:cNvSpPr>
          <p:nvPr/>
        </p:nvSpPr>
        <p:spPr bwMode="auto">
          <a:xfrm>
            <a:off x="3040908" y="2603384"/>
            <a:ext cx="648000" cy="648000"/>
          </a:xfrm>
          <a:prstGeom prst="ellipse">
            <a:avLst/>
          </a:prstGeom>
          <a:solidFill>
            <a:srgbClr val="FFC00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10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6" name="Oval 2"/>
          <p:cNvSpPr>
            <a:spLocks noChangeArrowheads="1"/>
          </p:cNvSpPr>
          <p:nvPr/>
        </p:nvSpPr>
        <p:spPr bwMode="auto">
          <a:xfrm>
            <a:off x="7580079" y="2603511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7" name="Oval 7"/>
          <p:cNvSpPr>
            <a:spLocks noChangeArrowheads="1"/>
          </p:cNvSpPr>
          <p:nvPr/>
        </p:nvSpPr>
        <p:spPr bwMode="auto">
          <a:xfrm>
            <a:off x="8856318" y="2600610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8" name="Oval 7"/>
          <p:cNvSpPr>
            <a:spLocks noChangeArrowheads="1"/>
          </p:cNvSpPr>
          <p:nvPr/>
        </p:nvSpPr>
        <p:spPr bwMode="auto">
          <a:xfrm>
            <a:off x="9264035" y="2594120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9" name="Oval 7"/>
          <p:cNvSpPr>
            <a:spLocks noChangeArrowheads="1"/>
          </p:cNvSpPr>
          <p:nvPr/>
        </p:nvSpPr>
        <p:spPr bwMode="auto">
          <a:xfrm>
            <a:off x="9653369" y="2594120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0" name="Oval 7"/>
          <p:cNvSpPr>
            <a:spLocks noChangeArrowheads="1"/>
          </p:cNvSpPr>
          <p:nvPr/>
        </p:nvSpPr>
        <p:spPr bwMode="auto">
          <a:xfrm>
            <a:off x="8466984" y="4372302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1" name="Oval 7"/>
          <p:cNvSpPr>
            <a:spLocks noChangeArrowheads="1"/>
          </p:cNvSpPr>
          <p:nvPr/>
        </p:nvSpPr>
        <p:spPr bwMode="auto">
          <a:xfrm>
            <a:off x="8856318" y="4372302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2" name="Oval 7"/>
          <p:cNvSpPr>
            <a:spLocks noChangeArrowheads="1"/>
          </p:cNvSpPr>
          <p:nvPr/>
        </p:nvSpPr>
        <p:spPr bwMode="auto">
          <a:xfrm>
            <a:off x="9264035" y="4365812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3" name="Oval 7"/>
          <p:cNvSpPr>
            <a:spLocks noChangeArrowheads="1"/>
          </p:cNvSpPr>
          <p:nvPr/>
        </p:nvSpPr>
        <p:spPr bwMode="auto">
          <a:xfrm>
            <a:off x="9653369" y="4365812"/>
            <a:ext cx="648000" cy="648000"/>
          </a:xfrm>
          <a:prstGeom prst="ellipse">
            <a:avLst/>
          </a:prstGeom>
          <a:solidFill>
            <a:srgbClr val="9900CC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0.01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4" name="Oval 2"/>
          <p:cNvSpPr>
            <a:spLocks noChangeArrowheads="1"/>
          </p:cNvSpPr>
          <p:nvPr/>
        </p:nvSpPr>
        <p:spPr bwMode="auto">
          <a:xfrm>
            <a:off x="7432270" y="4378791"/>
            <a:ext cx="648000" cy="648000"/>
          </a:xfrm>
          <a:prstGeom prst="ellipse">
            <a:avLst/>
          </a:prstGeom>
          <a:solidFill>
            <a:srgbClr val="0070C0"/>
          </a:solidFill>
          <a:ln w="25400" algn="ctr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vert="horz" wrap="square" lIns="0" tIns="36576" rIns="0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0.1</a:t>
            </a:r>
            <a:endParaRPr kumimoji="0" lang="en-US" alt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5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1325876"/>
            <a:ext cx="121985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Use the stem sentence to compare these decimal numbers.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33731" y="4010937"/>
            <a:ext cx="10389383" cy="5565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2800" kern="1400" dirty="0">
                <a:solidFill>
                  <a:srgbClr val="000000"/>
                </a:solidFill>
                <a:latin typeface="Century Gothic" panose="020B0502020202020204" pitchFamily="34" charset="0"/>
              </a:rPr>
              <a:t>_ _._ _ has __ more ______ than _ _._ _. Therefore, it is ______.</a:t>
            </a:r>
            <a:endParaRPr lang="en-GB" sz="2600" dirty="0">
              <a:latin typeface="Century Gothic" panose="020B0502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671970" y="2679806"/>
            <a:ext cx="8835002" cy="578882"/>
            <a:chOff x="1656464" y="2566735"/>
            <a:chExt cx="8835002" cy="578882"/>
          </a:xfrm>
        </p:grpSpPr>
        <p:sp>
          <p:nvSpPr>
            <p:cNvPr id="12" name="TextBox 11"/>
            <p:cNvSpPr txBox="1"/>
            <p:nvPr/>
          </p:nvSpPr>
          <p:spPr>
            <a:xfrm>
              <a:off x="1656464" y="2566735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16.14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09327" y="2566735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10.14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362190" y="2566735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2</a:t>
              </a:r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6.14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238504" y="2566735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16.04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115973" y="2566735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16.01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65F1086-7539-45B9-8794-4D5A2A493BEA}"/>
              </a:ext>
            </a:extLst>
          </p:cNvPr>
          <p:cNvSpPr/>
          <p:nvPr/>
        </p:nvSpPr>
        <p:spPr>
          <a:xfrm>
            <a:off x="4785038" y="5297232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We all say it!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EDB81F0-DBDB-4EC0-8C79-FB97036B634B}"/>
              </a:ext>
            </a:extLst>
          </p:cNvPr>
          <p:cNvSpPr/>
          <p:nvPr/>
        </p:nvSpPr>
        <p:spPr>
          <a:xfrm>
            <a:off x="5007561" y="5298949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You say it!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5C708AD-0534-49BB-8F46-6D431AC800D4}"/>
              </a:ext>
            </a:extLst>
          </p:cNvPr>
          <p:cNvSpPr/>
          <p:nvPr/>
        </p:nvSpPr>
        <p:spPr>
          <a:xfrm>
            <a:off x="5301617" y="5297232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 say it!        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1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3" grpId="2"/>
      <p:bldP spid="24" grpId="0"/>
      <p:bldP spid="24" grpId="1"/>
      <p:bldP spid="24" grpId="2"/>
      <p:bldP spid="25" grpId="0"/>
      <p:bldP spid="25" grpId="1"/>
      <p:bldP spid="25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463960" y="1280555"/>
            <a:ext cx="92723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Use the greater than and less than symbols to compare these pairs of decimals.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1937393" y="2992545"/>
            <a:ext cx="8354048" cy="2151548"/>
            <a:chOff x="1956077" y="2996771"/>
            <a:chExt cx="8354048" cy="2151548"/>
          </a:xfrm>
        </p:grpSpPr>
        <p:sp>
          <p:nvSpPr>
            <p:cNvPr id="10" name="TextBox 9"/>
            <p:cNvSpPr txBox="1"/>
            <p:nvPr/>
          </p:nvSpPr>
          <p:spPr>
            <a:xfrm>
              <a:off x="1956077" y="2996771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10.93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60107" y="2996771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11.09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830602" y="2996771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23.87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934632" y="2996771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28.37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56077" y="4569437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21.2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060107" y="4569437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21.02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830602" y="4517147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45.26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934632" y="4517147"/>
              <a:ext cx="1375493" cy="57888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8100">
              <a:solidFill>
                <a:srgbClr val="0070C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45.62</a:t>
              </a:r>
              <a:endParaRPr lang="en-GB" sz="28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3425587" y="2996771"/>
              <a:ext cx="540000" cy="540000"/>
            </a:xfrm>
            <a:prstGeom prst="ellipse">
              <a:avLst/>
            </a:prstGeom>
            <a:ln w="38100"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3425587" y="4608319"/>
              <a:ext cx="540000" cy="540000"/>
            </a:xfrm>
            <a:prstGeom prst="ellipse">
              <a:avLst/>
            </a:prstGeom>
            <a:ln w="38100"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8296651" y="3016212"/>
              <a:ext cx="540000" cy="540000"/>
            </a:xfrm>
            <a:prstGeom prst="ellipse">
              <a:avLst/>
            </a:prstGeom>
            <a:ln w="38100"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8296651" y="4546675"/>
              <a:ext cx="540000" cy="540000"/>
            </a:xfrm>
            <a:prstGeom prst="ellipse">
              <a:avLst/>
            </a:prstGeom>
            <a:ln w="38100"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01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034" y="2361554"/>
            <a:ext cx="3456000" cy="244198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417" y="2784252"/>
            <a:ext cx="3456000" cy="243663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00" y="3329442"/>
            <a:ext cx="3456000" cy="243284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1463960" y="1239612"/>
            <a:ext cx="92723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Jane has seven coins in her purse.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She has at least one £1, 50p, 10p and 1p coin.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She has more than £2.50 but less than £3.75.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coins could she have?</a:t>
            </a:r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8" t="33092" r="11419" b="48144"/>
          <a:stretch/>
        </p:blipFill>
        <p:spPr bwMode="auto">
          <a:xfrm>
            <a:off x="734666" y="3558544"/>
            <a:ext cx="1790472" cy="2126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042861" y="4590717"/>
            <a:ext cx="4143111" cy="1080000"/>
            <a:chOff x="4237648" y="4524413"/>
            <a:chExt cx="4143111" cy="1080000"/>
          </a:xfrm>
        </p:grpSpPr>
        <p:pic>
          <p:nvPicPr>
            <p:cNvPr id="11" name="Picture 2" descr="43734310_485094152010973_4978336600413962240_n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7648" y="4524413"/>
              <a:ext cx="109435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" descr="43604391_2136757899896642_6377733298747080704_n"/>
            <p:cNvPicPr>
              <a:picLocks noChangeAspect="1" noChangeArrowheads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8759" y="4712122"/>
              <a:ext cx="7920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 descr="43565398_2153127901675592_5447059090234671104_n"/>
            <p:cNvPicPr>
              <a:picLocks noChangeAspect="1" noChangeArrowheads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8141" y="4559771"/>
              <a:ext cx="1008000" cy="10092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4" name="Picture 2" descr="38448631_192373148301195_3714364490121216000_n"/>
            <p:cNvPicPr>
              <a:picLocks noChangeAspect="1" noChangeArrowheads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8269" y="4551117"/>
              <a:ext cx="1044000" cy="104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5158">
            <a:off x="2128141" y="4974838"/>
            <a:ext cx="1008705" cy="952508"/>
          </a:xfrm>
          <a:prstGeom prst="rect">
            <a:avLst/>
          </a:prstGeom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2020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8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758</Words>
  <Application>Microsoft Office PowerPoint</Application>
  <PresentationFormat>Widescreen</PresentationFormat>
  <Paragraphs>458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DEEPENING UNDERSTANDING LTD</dc:creator>
  <cp:lastModifiedBy>2281 Admin</cp:lastModifiedBy>
  <cp:revision>109</cp:revision>
  <dcterms:created xsi:type="dcterms:W3CDTF">2018-03-29T14:43:08Z</dcterms:created>
  <dcterms:modified xsi:type="dcterms:W3CDTF">2020-04-19T22:42:18Z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