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2" r:id="rId6"/>
    <p:sldMasterId id="2147483654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158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5" roundtripDataSignature="AMtx7miLBwgZ1k0uZrVpKhd4jQuU9+B8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158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5" Type="http://customschemas.google.com/relationships/presentationmetadata" Target="metadata"/><Relationship Id="rId14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b540f7dbfb_0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gb540f7dbfb_0_2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b540f7dbfb_0_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gb540f7dbfb_0_2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540f7dbfb_0_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gb540f7dbfb_0_4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b540f7dbfb_0_43"/>
          <p:cNvSpPr/>
          <p:nvPr>
            <p:ph type="title"/>
          </p:nvPr>
        </p:nvSpPr>
        <p:spPr>
          <a:xfrm>
            <a:off x="457198" y="478895"/>
            <a:ext cx="8220000" cy="9942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image" Target="../media/image1.jpg"/><Relationship Id="rId3" Type="http://schemas.openxmlformats.org/officeDocument/2006/relationships/image" Target="../media/image4.jpg"/><Relationship Id="rId4" Type="http://schemas.openxmlformats.org/officeDocument/2006/relationships/image" Target="../media/image2.png"/><Relationship Id="rId5" Type="http://schemas.openxmlformats.org/officeDocument/2006/relationships/slideLayout" Target="../slideLayouts/slideLayout1.xml"/><Relationship Id="rId6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image" Target="../media/image1.jpg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3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10.jp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7.jpg"/><Relationship Id="rId2" Type="http://schemas.openxmlformats.org/officeDocument/2006/relationships/slideLayout" Target="../slideLayouts/slideLayout4.xml"/><Relationship Id="rId3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13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3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15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9" name="Google Shape;19;p15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15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gb540f7dbfb_0_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gb540f7dbfb_0_34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" name="Google Shape;26;gb540f7dbfb_0_34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gb540f7dbfb_0_39"/>
          <p:cNvSpPr/>
          <p:nvPr/>
        </p:nvSpPr>
        <p:spPr>
          <a:xfrm>
            <a:off x="457200" y="438150"/>
            <a:ext cx="8220000" cy="5958000"/>
          </a:xfrm>
          <a:prstGeom prst="roundRect">
            <a:avLst>
              <a:gd fmla="val 572" name="adj"/>
            </a:avLst>
          </a:prstGeom>
          <a:solidFill>
            <a:schemeClr val="lt1">
              <a:alpha val="898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0" name="Google Shape;30;gb540f7dbfb_0_39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" name="Google Shape;31;gb540f7dbfb_0_39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5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b="1" i="0" lang="en-US" sz="3200" u="none">
                <a:solidFill>
                  <a:srgbClr val="E048C3"/>
                </a:solidFill>
                <a:latin typeface="Arial"/>
                <a:ea typeface="Arial"/>
                <a:cs typeface="Arial"/>
                <a:sym typeface="Arial"/>
              </a:rPr>
              <a:t>Arlo the Author </a:t>
            </a:r>
            <a:r>
              <a:rPr b="1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Do?</a:t>
            </a:r>
            <a:endParaRPr/>
          </a:p>
        </p:txBody>
      </p:sp>
      <p:sp>
        <p:nvSpPr>
          <p:cNvPr id="43" name="Google Shape;43;p2"/>
          <p:cNvSpPr txBox="1"/>
          <p:nvPr/>
        </p:nvSpPr>
        <p:spPr>
          <a:xfrm>
            <a:off x="755650" y="1514475"/>
            <a:ext cx="7632700" cy="39528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Arlo the Author helps with content domain </a:t>
            </a:r>
            <a:r>
              <a:rPr b="1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2g</a:t>
            </a: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44" name="Google Shape;44;p2"/>
          <p:cNvSpPr txBox="1"/>
          <p:nvPr/>
        </p:nvSpPr>
        <p:spPr>
          <a:xfrm>
            <a:off x="755650" y="1971675"/>
            <a:ext cx="7691437" cy="725487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E4097C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Identify/explain how meaning is enhanced through choice of words and phrases.</a:t>
            </a:r>
            <a:endParaRPr/>
          </a:p>
        </p:txBody>
      </p:sp>
      <p:sp>
        <p:nvSpPr>
          <p:cNvPr id="45" name="Google Shape;45;p2"/>
          <p:cNvSpPr txBox="1"/>
          <p:nvPr/>
        </p:nvSpPr>
        <p:spPr>
          <a:xfrm>
            <a:off x="755650" y="2768600"/>
            <a:ext cx="7632700" cy="64452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spot examples of </a:t>
            </a:r>
            <a:r>
              <a:rPr b="1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ambitious vocabulary </a:t>
            </a: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b="1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figurative language </a:t>
            </a: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within the text.</a:t>
            </a:r>
            <a:endParaRPr/>
          </a:p>
        </p:txBody>
      </p:sp>
      <p:sp>
        <p:nvSpPr>
          <p:cNvPr id="46" name="Google Shape;46;p2"/>
          <p:cNvSpPr txBox="1"/>
          <p:nvPr/>
        </p:nvSpPr>
        <p:spPr>
          <a:xfrm>
            <a:off x="755650" y="3530600"/>
            <a:ext cx="7632700" cy="151923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When you find them, Arlo helps you to think about </a:t>
            </a:r>
            <a:r>
              <a:rPr b="1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why</a:t>
            </a: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the author made those vocabulary choices and how they give a </a:t>
            </a:r>
            <a:r>
              <a:rPr b="1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certain meaning </a:t>
            </a: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the text.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For example, an author could say that the water in a lake was still and reflective. However, for effect, they could describe the water as ‘like a sheet of glass’.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/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b="1" i="0" lang="en-US" sz="3600" u="none">
                <a:solidFill>
                  <a:srgbClr val="E048C3"/>
                </a:solidFill>
                <a:latin typeface="Arial"/>
                <a:ea typeface="Arial"/>
                <a:cs typeface="Arial"/>
                <a:sym typeface="Arial"/>
              </a:rPr>
              <a:t>Arlo the Author </a:t>
            </a: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Ask?</a:t>
            </a:r>
            <a:endParaRPr/>
          </a:p>
        </p:txBody>
      </p:sp>
      <p:sp>
        <p:nvSpPr>
          <p:cNvPr id="52" name="Google Shape;52;p7"/>
          <p:cNvSpPr txBox="1"/>
          <p:nvPr/>
        </p:nvSpPr>
        <p:spPr>
          <a:xfrm>
            <a:off x="755650" y="1285875"/>
            <a:ext cx="7632700" cy="39528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Arlo the Author might ask questions like these:</a:t>
            </a:r>
            <a:endParaRPr/>
          </a:p>
        </p:txBody>
      </p:sp>
      <p:sp>
        <p:nvSpPr>
          <p:cNvPr id="53" name="Google Shape;53;p7"/>
          <p:cNvSpPr txBox="1"/>
          <p:nvPr/>
        </p:nvSpPr>
        <p:spPr>
          <a:xfrm>
            <a:off x="1057275" y="1660525"/>
            <a:ext cx="7019925" cy="760412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this word tell us about the character/setting/atmosphere?</a:t>
            </a:r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1057275" y="2516187"/>
            <a:ext cx="7019925" cy="760412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Look at that phrase which implies that the character/setting/atmosphere is…</a:t>
            </a:r>
            <a:endParaRPr/>
          </a:p>
        </p:txBody>
      </p:sp>
      <p:sp>
        <p:nvSpPr>
          <p:cNvPr id="55" name="Google Shape;55;p7"/>
          <p:cNvSpPr txBox="1"/>
          <p:nvPr/>
        </p:nvSpPr>
        <p:spPr>
          <a:xfrm>
            <a:off x="1057275" y="3341687"/>
            <a:ext cx="7019925" cy="760412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Look for a simile/metaphor in the text. How does this add meaning?</a:t>
            </a:r>
            <a:endParaRPr/>
          </a:p>
        </p:txBody>
      </p:sp>
      <p:sp>
        <p:nvSpPr>
          <p:cNvPr id="56" name="Google Shape;56;p7"/>
          <p:cNvSpPr txBox="1"/>
          <p:nvPr/>
        </p:nvSpPr>
        <p:spPr>
          <a:xfrm>
            <a:off x="1057275" y="4167187"/>
            <a:ext cx="7019925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Find and copy an example of personification from the text. Why is it used?</a:t>
            </a:r>
            <a:endParaRPr/>
          </a:p>
        </p:txBody>
      </p:sp>
      <p:sp>
        <p:nvSpPr>
          <p:cNvPr id="57" name="Google Shape;57;p7"/>
          <p:cNvSpPr txBox="1"/>
          <p:nvPr/>
        </p:nvSpPr>
        <p:spPr>
          <a:xfrm>
            <a:off x="1057275" y="5005387"/>
            <a:ext cx="7019925" cy="45243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has the author’s choice of words created a feeling of…?</a:t>
            </a:r>
            <a:endParaRPr/>
          </a:p>
        </p:txBody>
      </p:sp>
      <p:sp>
        <p:nvSpPr>
          <p:cNvPr id="58" name="Google Shape;58;p7"/>
          <p:cNvSpPr txBox="1"/>
          <p:nvPr/>
        </p:nvSpPr>
        <p:spPr>
          <a:xfrm>
            <a:off x="1057275" y="5553075"/>
            <a:ext cx="7019925" cy="760412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did the author choose this particular verb/adjective/adverb?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b540f7dbfb_0_26"/>
          <p:cNvSpPr/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b="1" i="0" lang="en-US" sz="3600" u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Rex Retriever </a:t>
            </a: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Do?</a:t>
            </a:r>
            <a:endParaRPr/>
          </a:p>
        </p:txBody>
      </p:sp>
      <p:sp>
        <p:nvSpPr>
          <p:cNvPr id="68" name="Google Shape;68;gb540f7dbfb_0_26"/>
          <p:cNvSpPr txBox="1"/>
          <p:nvPr/>
        </p:nvSpPr>
        <p:spPr>
          <a:xfrm>
            <a:off x="755650" y="1514475"/>
            <a:ext cx="7632600" cy="42240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Rex Retriever helps with content domain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2b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69" name="Google Shape;69;gb540f7dbfb_0_26"/>
          <p:cNvSpPr txBox="1"/>
          <p:nvPr/>
        </p:nvSpPr>
        <p:spPr>
          <a:xfrm>
            <a:off x="755650" y="2068512"/>
            <a:ext cx="7691400" cy="746100"/>
          </a:xfrm>
          <a:prstGeom prst="rect">
            <a:avLst/>
          </a:prstGeom>
          <a:noFill/>
          <a:ln cap="flat" cmpd="sng" w="28575">
            <a:solidFill>
              <a:srgbClr val="0070C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Retrieve and record information/identify key details </a:t>
            </a:r>
            <a:b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fiction and non-fiction.</a:t>
            </a:r>
            <a:endParaRPr/>
          </a:p>
        </p:txBody>
      </p:sp>
      <p:sp>
        <p:nvSpPr>
          <p:cNvPr id="70" name="Google Shape;70;gb540f7dbfb_0_26"/>
          <p:cNvSpPr txBox="1"/>
          <p:nvPr/>
        </p:nvSpPr>
        <p:spPr>
          <a:xfrm>
            <a:off x="539750" y="2946400"/>
            <a:ext cx="8050200" cy="17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find </a:t>
            </a:r>
            <a:b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pieces of information 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within the text you are reading.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 helps you to do this by looking through the text for a specific answer. With Rex Retriever questions, the answer you are looking for is always </a:t>
            </a:r>
            <a:b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the text somewhere… you just have to find and </a:t>
            </a:r>
            <a:r>
              <a:rPr b="1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retrieve</a:t>
            </a:r>
            <a:r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it!</a:t>
            </a:r>
            <a:endParaRPr/>
          </a:p>
        </p:txBody>
      </p:sp>
      <p:pic>
        <p:nvPicPr>
          <p:cNvPr id="71" name="Google Shape;71;gb540f7dbfb_0_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41787" y="4910137"/>
            <a:ext cx="860425" cy="113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b540f7dbfb_0_45"/>
          <p:cNvSpPr/>
          <p:nvPr>
            <p:ph type="title"/>
          </p:nvPr>
        </p:nvSpPr>
        <p:spPr>
          <a:xfrm>
            <a:off x="461962" y="473075"/>
            <a:ext cx="8220000" cy="9939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Summing Up </a:t>
            </a:r>
            <a:r>
              <a:rPr b="1" i="0" lang="en-US" sz="3600" u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/>
          </a:p>
        </p:txBody>
      </p:sp>
      <p:sp>
        <p:nvSpPr>
          <p:cNvPr id="77" name="Google Shape;77;gb540f7dbfb_0_45"/>
          <p:cNvSpPr txBox="1"/>
          <p:nvPr/>
        </p:nvSpPr>
        <p:spPr>
          <a:xfrm>
            <a:off x="869950" y="1443037"/>
            <a:ext cx="7404000" cy="7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Prove your understanding of what Rex Retriever does by answering the following questions:</a:t>
            </a:r>
            <a:endParaRPr/>
          </a:p>
        </p:txBody>
      </p:sp>
      <p:sp>
        <p:nvSpPr>
          <p:cNvPr id="78" name="Google Shape;78;gb540f7dbfb_0_45"/>
          <p:cNvSpPr txBox="1"/>
          <p:nvPr/>
        </p:nvSpPr>
        <p:spPr>
          <a:xfrm>
            <a:off x="461962" y="2436812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Rex Retriever help you to do?</a:t>
            </a:r>
            <a:endParaRPr/>
          </a:p>
        </p:txBody>
      </p:sp>
      <p:sp>
        <p:nvSpPr>
          <p:cNvPr id="79" name="Google Shape;79;gb540f7dbfb_0_45"/>
          <p:cNvSpPr txBox="1"/>
          <p:nvPr/>
        </p:nvSpPr>
        <p:spPr>
          <a:xfrm>
            <a:off x="476250" y="3105150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sort of question might Rex Retriever ask?</a:t>
            </a:r>
            <a:endParaRPr/>
          </a:p>
        </p:txBody>
      </p:sp>
      <p:sp>
        <p:nvSpPr>
          <p:cNvPr id="80" name="Google Shape;80;gb540f7dbfb_0_45"/>
          <p:cNvSpPr txBox="1"/>
          <p:nvPr/>
        </p:nvSpPr>
        <p:spPr>
          <a:xfrm>
            <a:off x="490537" y="3775075"/>
            <a:ext cx="8191500" cy="53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can you make sure you get full marks on </a:t>
            </a:r>
            <a:b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Rex Retriever questions?</a:t>
            </a:r>
            <a:endParaRPr/>
          </a:p>
        </p:txBody>
      </p:sp>
      <p:sp>
        <p:nvSpPr>
          <p:cNvPr id="81" name="Google Shape;81;gb540f7dbfb_0_45"/>
          <p:cNvSpPr/>
          <p:nvPr/>
        </p:nvSpPr>
        <p:spPr>
          <a:xfrm>
            <a:off x="720725" y="4200525"/>
            <a:ext cx="1833600" cy="19353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" name="Google Shape;82;gb540f7dbfb_0_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6300" y="4222750"/>
            <a:ext cx="1562100" cy="2071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2018-04-16T12:22:52Z</dcterms:created>
  <dc:creator>Lauren Rasberry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