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9"/>
  </p:notesMasterIdLst>
  <p:handoutMasterIdLst>
    <p:handoutMasterId r:id="rId20"/>
  </p:handoutMasterIdLst>
  <p:sldIdLst>
    <p:sldId id="286" r:id="rId3"/>
    <p:sldId id="256" r:id="rId4"/>
    <p:sldId id="269" r:id="rId5"/>
    <p:sldId id="270" r:id="rId6"/>
    <p:sldId id="271" r:id="rId7"/>
    <p:sldId id="272" r:id="rId8"/>
    <p:sldId id="257" r:id="rId9"/>
    <p:sldId id="273" r:id="rId10"/>
    <p:sldId id="274" r:id="rId11"/>
    <p:sldId id="275" r:id="rId12"/>
    <p:sldId id="268" r:id="rId13"/>
    <p:sldId id="282" r:id="rId14"/>
    <p:sldId id="284" r:id="rId15"/>
    <p:sldId id="283" r:id="rId16"/>
    <p:sldId id="281" r:id="rId17"/>
    <p:sldId id="285" r:id="rId1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00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4" autoAdjust="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r>
              <a:rPr lang="en-GB" altLang="en-US"/>
              <a:t>Lesson 3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r>
              <a:rPr lang="en-GB" altLang="en-US"/>
              <a:t>Primary links</a:t>
            </a:r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E24CE07-8606-447C-A199-0A4E1F31DA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36471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r>
              <a:rPr lang="en-GB" altLang="en-US"/>
              <a:t>Lesson 3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r>
              <a:rPr lang="en-GB" altLang="en-US"/>
              <a:t>Primary links</a:t>
            </a: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4D68F9E-85B0-4A0C-B7A5-8A976B037A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990549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1946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2FECE06-743D-432B-834F-5A64391040BF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194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24192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2150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2150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B67EBEA-11B7-4937-B051-FC71DF949922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215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1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90843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2355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2355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6C26969-1498-449D-B71F-A565EB740559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235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12482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2560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F073736-4FC0-4C14-8F13-ED70487F5F04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256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5616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2765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276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AA2C69E-F02C-486E-A793-1DDFF19B17E7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276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692255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2969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2970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44A3696-814C-4A13-A6A7-76538164B4D0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297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22775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3174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3174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995C5A6-38D7-4792-AE32-D954B7F101D8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317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5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307789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3379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3379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F6287D9-3B66-48C0-9A2E-012A863C9B2A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337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27620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3584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E3681BB-36D8-49DC-B2E9-A7916A8EA26E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358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58526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3789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3789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66CA7C8-6F70-47DE-8F12-7E2F3CAB6C73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378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99223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3993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3994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4200648-7CD5-4C3C-A2C3-9C9835973F21}" type="slidenum">
              <a:rPr lang="en-GB" altLang="en-US"/>
              <a:pPr/>
              <a:t>12</a:t>
            </a:fld>
            <a:endParaRPr lang="en-GB" altLang="en-US"/>
          </a:p>
        </p:txBody>
      </p:sp>
      <p:sp>
        <p:nvSpPr>
          <p:cNvPr id="399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67530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419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419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52AD3B8-4F04-42B5-AA5E-9D8D9F084519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69143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4403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4403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7278DE5-41F0-4D58-B008-20CA2CD0DE43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440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0012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4608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4608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DA62BD1-0452-4898-8B3F-5C8777C31933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460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197013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Lesson 3</a:t>
            </a:r>
          </a:p>
        </p:txBody>
      </p:sp>
      <p:sp>
        <p:nvSpPr>
          <p:cNvPr id="4813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/>
              <a:t>Primary links</a:t>
            </a:r>
          </a:p>
        </p:txBody>
      </p:sp>
      <p:sp>
        <p:nvSpPr>
          <p:cNvPr id="4813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44F9DD8-5618-4499-933B-9E735F68C9E6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481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27419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2286000"/>
            <a:ext cx="6934200" cy="1143000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3581400"/>
            <a:ext cx="6400800" cy="1371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5C87504-E684-4631-B011-18134DB208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90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14FB9-EBE0-4289-915F-592BCA145B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152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9D27A-F1DC-4D26-BFE9-0D51AB757F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3596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86480-6581-409E-9C82-6C81F9C364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120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0427E-7B63-4A35-8687-8CA384611B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4620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2F03B-4874-4842-992C-2A83065B8AA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7553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80E73-D1CA-4D8B-BE7D-EDEFD14B91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9605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CA39A-5D5A-40B9-BBD8-61E7FA9559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040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14F28-77C6-4475-AB4E-3B89317E2E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668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D9E06-0A0B-4594-ACE2-CB8C7F0A40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9121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DDA6C-FD78-44D7-B300-83844DEE07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7887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1C40E-61EE-4704-8F3D-CF11E5F585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09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A61391BD-E942-4A0E-B4C7-B536AE4D9F63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20B53BD8-2C1C-4F17-BC47-A5B96419D7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6009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C73FB8C7-7C3C-4330-9197-337ADDFB29C9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8BF0D8CC-4287-42AE-836A-4E3873DCDE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03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1D096431-E08E-4670-B8B1-8D99A6DD5582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C24DC5F5-D859-450D-80BD-7AB97F8215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0725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83BC4C61-21D3-45F6-AD49-FFFF14A5D351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A007A109-0BEA-4892-B6D9-4A7B08576A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015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89F78471-B893-4691-B8A8-76CF6487B4EA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2ACBBCE7-D7EA-40F5-A715-46E7760032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346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DB0CC80D-9C35-4C7C-A275-EBBB78277DFD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DFAC32EE-A8E0-450E-9CE2-136842B121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851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9F0C9A01-7727-4920-86A9-5A0175F9B8B4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95A340FC-A380-4363-AD34-A60C9929E5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0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52AB35FB-DE7F-497C-9A57-9C878505FF1A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529842AF-9EBA-4295-820D-65140ADA0E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99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DA3147C2-4B7B-4D99-839A-38DBC4F16425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ACD6DF48-3833-4609-866C-346714F154C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0693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080C3144-24A7-43F0-ABF3-BE6CCE8D0743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5B5C9F8A-E8C3-48D6-968E-CB29F0DAD4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7753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4F88F263-7DE3-459E-B12E-3E53E019C240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93CDB8D9-3E56-4B5D-830D-8DE03471AB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6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+mn-lt"/>
              </a:defRPr>
            </a:lvl1pPr>
          </a:lstStyle>
          <a:p>
            <a:pPr>
              <a:defRPr/>
            </a:pPr>
            <a:fld id="{008EF460-9F8E-4D39-B9A4-CF3EFE576DA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BC6E3753-E1DC-40C2-9AC0-7DFCBD9A517C}" type="datetimeFigureOut">
              <a:rPr lang="en-GB"/>
              <a:pPr>
                <a:defRPr/>
              </a:pPr>
              <a:t>05/03/2015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B3FB3F78-AE89-4E06-BF62-F930E47386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8.wmf"/><Relationship Id="rId18" Type="http://schemas.openxmlformats.org/officeDocument/2006/relationships/image" Target="../media/image13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notesSlide" Target="../notesSlides/notesSlide2.xml"/><Relationship Id="rId17" Type="http://schemas.openxmlformats.org/officeDocument/2006/relationships/image" Target="../media/image12.gif"/><Relationship Id="rId2" Type="http://schemas.openxmlformats.org/officeDocument/2006/relationships/audio" Target="../media/media1.m4a"/><Relationship Id="rId16" Type="http://schemas.openxmlformats.org/officeDocument/2006/relationships/image" Target="../media/image11.wmf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5" Type="http://schemas.openxmlformats.org/officeDocument/2006/relationships/image" Target="../media/image10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microsoft.com/office/2007/relationships/media" Target="../media/media1.m4a"/><Relationship Id="rId7" Type="http://schemas.microsoft.com/office/2007/relationships/media" Target="../media/media5.m4a"/><Relationship Id="rId12" Type="http://schemas.openxmlformats.org/officeDocument/2006/relationships/notesSlide" Target="../notesSlides/notesSlide3.xml"/><Relationship Id="rId17" Type="http://schemas.openxmlformats.org/officeDocument/2006/relationships/image" Target="../media/image12.gif"/><Relationship Id="rId2" Type="http://schemas.openxmlformats.org/officeDocument/2006/relationships/audio" Target="../media/media2.m4a"/><Relationship Id="rId16" Type="http://schemas.openxmlformats.org/officeDocument/2006/relationships/image" Target="../media/image8.wmf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openxmlformats.org/officeDocument/2006/relationships/slideLayout" Target="../slideLayouts/slideLayout12.xml"/><Relationship Id="rId5" Type="http://schemas.microsoft.com/office/2007/relationships/media" Target="../media/media4.m4a"/><Relationship Id="rId15" Type="http://schemas.openxmlformats.org/officeDocument/2006/relationships/image" Target="../media/image9.wmf"/><Relationship Id="rId10" Type="http://schemas.openxmlformats.org/officeDocument/2006/relationships/audio" Target="../media/media3.m4a"/><Relationship Id="rId4" Type="http://schemas.openxmlformats.org/officeDocument/2006/relationships/audio" Target="../media/media1.m4a"/><Relationship Id="rId9" Type="http://schemas.microsoft.com/office/2007/relationships/media" Target="../media/media3.m4a"/><Relationship Id="rId1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9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gif"/><Relationship Id="rId5" Type="http://schemas.openxmlformats.org/officeDocument/2006/relationships/image" Target="../media/image9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openxmlformats.org/officeDocument/2006/relationships/image" Target="../media/image16.wmf"/><Relationship Id="rId3" Type="http://schemas.microsoft.com/office/2007/relationships/media" Target="../media/media7.m4a"/><Relationship Id="rId7" Type="http://schemas.microsoft.com/office/2007/relationships/media" Target="../media/media9.m4a"/><Relationship Id="rId12" Type="http://schemas.openxmlformats.org/officeDocument/2006/relationships/image" Target="../media/image15.wm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14.jpeg"/><Relationship Id="rId5" Type="http://schemas.microsoft.com/office/2007/relationships/media" Target="../media/media8.m4a"/><Relationship Id="rId15" Type="http://schemas.openxmlformats.org/officeDocument/2006/relationships/image" Target="../media/image17.png"/><Relationship Id="rId10" Type="http://schemas.openxmlformats.org/officeDocument/2006/relationships/notesSlide" Target="../notesSlides/notesSlide6.xml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4.xml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13" Type="http://schemas.openxmlformats.org/officeDocument/2006/relationships/image" Target="../media/image16.wmf"/><Relationship Id="rId3" Type="http://schemas.microsoft.com/office/2007/relationships/media" Target="../media/media7.m4a"/><Relationship Id="rId7" Type="http://schemas.microsoft.com/office/2007/relationships/media" Target="../media/media9.m4a"/><Relationship Id="rId12" Type="http://schemas.openxmlformats.org/officeDocument/2006/relationships/image" Target="../media/image15.wm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14.jpeg"/><Relationship Id="rId5" Type="http://schemas.microsoft.com/office/2007/relationships/media" Target="../media/media8.m4a"/><Relationship Id="rId15" Type="http://schemas.openxmlformats.org/officeDocument/2006/relationships/image" Target="../media/image17.png"/><Relationship Id="rId10" Type="http://schemas.openxmlformats.org/officeDocument/2006/relationships/notesSlide" Target="../notesSlides/notesSlide7.xml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wmf"/><Relationship Id="rId7" Type="http://schemas.openxmlformats.org/officeDocument/2006/relationships/image" Target="../media/image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10" Type="http://schemas.openxmlformats.org/officeDocument/2006/relationships/image" Target="../media/image11.wmf"/><Relationship Id="rId4" Type="http://schemas.openxmlformats.org/officeDocument/2006/relationships/image" Target="../media/image18.jpeg"/><Relationship Id="rId9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wmf"/><Relationship Id="rId5" Type="http://schemas.openxmlformats.org/officeDocument/2006/relationships/image" Target="../media/image12.gif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wmf"/><Relationship Id="rId7" Type="http://schemas.openxmlformats.org/officeDocument/2006/relationships/image" Target="../media/image9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10" Type="http://schemas.openxmlformats.org/officeDocument/2006/relationships/image" Target="../media/image11.wmf"/><Relationship Id="rId4" Type="http://schemas.openxmlformats.org/officeDocument/2006/relationships/image" Target="../media/image18.jpeg"/><Relationship Id="rId9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00"/>
            </a:gs>
            <a:gs pos="46001">
              <a:srgbClr val="4D79C7"/>
            </a:gs>
            <a:gs pos="100000">
              <a:srgbClr val="26447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638" y="871538"/>
            <a:ext cx="6964362" cy="26543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75" b="1" dirty="0" smtClean="0">
                <a:solidFill>
                  <a:srgbClr val="3333FF"/>
                </a:solidFill>
              </a:rPr>
              <a:t/>
            </a:r>
            <a:br>
              <a:rPr lang="en-GB" sz="3675" b="1" dirty="0" smtClean="0">
                <a:solidFill>
                  <a:srgbClr val="3333FF"/>
                </a:solidFill>
              </a:rPr>
            </a:br>
            <a:r>
              <a:rPr lang="en-GB" sz="3675" b="1" dirty="0" smtClean="0">
                <a:solidFill>
                  <a:srgbClr val="3333FF"/>
                </a:solidFill>
              </a:rPr>
              <a:t/>
            </a:r>
            <a:br>
              <a:rPr lang="en-GB" sz="3675" b="1" dirty="0" smtClean="0">
                <a:solidFill>
                  <a:srgbClr val="3333FF"/>
                </a:solidFill>
              </a:rPr>
            </a:br>
            <a:r>
              <a:rPr lang="en-GB" sz="3675" b="1" dirty="0" smtClean="0">
                <a:solidFill>
                  <a:srgbClr val="3333FF"/>
                </a:solidFill>
              </a:rPr>
              <a:t/>
            </a:r>
            <a:br>
              <a:rPr lang="en-GB" sz="3675" b="1" dirty="0" smtClean="0">
                <a:solidFill>
                  <a:srgbClr val="3333FF"/>
                </a:solidFill>
              </a:rPr>
            </a:br>
            <a:r>
              <a:rPr lang="en-GB" sz="3675" b="1" dirty="0" smtClean="0">
                <a:solidFill>
                  <a:srgbClr val="3333FF"/>
                </a:solidFill>
              </a:rPr>
              <a:t/>
            </a:r>
            <a:br>
              <a:rPr lang="en-GB" sz="3675" b="1" dirty="0" smtClean="0">
                <a:solidFill>
                  <a:srgbClr val="3333FF"/>
                </a:solidFill>
              </a:rPr>
            </a:br>
            <a:r>
              <a:rPr lang="en-GB" sz="3675" b="1" dirty="0" smtClean="0">
                <a:solidFill>
                  <a:srgbClr val="3333FF"/>
                </a:solidFill>
              </a:rPr>
              <a:t/>
            </a:r>
            <a:br>
              <a:rPr lang="en-GB" sz="3675" b="1" dirty="0" smtClean="0">
                <a:solidFill>
                  <a:srgbClr val="3333FF"/>
                </a:solidFill>
              </a:rPr>
            </a:br>
            <a:r>
              <a:rPr lang="en-GB" sz="3675" b="1" dirty="0" smtClean="0">
                <a:solidFill>
                  <a:srgbClr val="3333FF"/>
                </a:solidFill>
              </a:rPr>
              <a:t>                  </a:t>
            </a:r>
            <a:r>
              <a:rPr lang="en-GB" sz="3675" b="1" dirty="0" smtClean="0">
                <a:solidFill>
                  <a:srgbClr val="3333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</a:t>
            </a:r>
            <a:r>
              <a:rPr lang="en-GB" sz="3675" b="1" dirty="0" smtClean="0">
                <a:solidFill>
                  <a:srgbClr val="FF00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3675" b="1" dirty="0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en-GB" sz="3675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3675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3675" b="1" dirty="0" smtClean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Midlands</a:t>
            </a:r>
            <a:r>
              <a:rPr lang="en-GB" sz="3675" b="1" dirty="0" smtClean="0"/>
              <a:t/>
            </a:r>
            <a:br>
              <a:rPr lang="en-GB" sz="3675" b="1" dirty="0" smtClean="0"/>
            </a:br>
            <a:r>
              <a:rPr lang="en-GB" sz="3675" b="1" dirty="0" smtClean="0"/>
              <a:t>           </a:t>
            </a:r>
            <a:r>
              <a:rPr lang="en-GB" sz="2325" b="1" dirty="0" smtClean="0"/>
              <a:t>Education Associates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3333FF"/>
                </a:solidFill>
              </a:rPr>
              <a:t>               </a:t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b="1" dirty="0" smtClean="0">
                <a:solidFill>
                  <a:srgbClr val="3333FF"/>
                </a:solidFill>
              </a:rPr>
              <a:t>         </a:t>
            </a:r>
            <a:endParaRPr lang="en-GB" dirty="0" smtClean="0"/>
          </a:p>
        </p:txBody>
      </p:sp>
      <p:sp>
        <p:nvSpPr>
          <p:cNvPr id="17411" name="Subtitle 2"/>
          <p:cNvSpPr>
            <a:spLocks noGrp="1"/>
          </p:cNvSpPr>
          <p:nvPr>
            <p:ph type="subTitle" idx="1"/>
          </p:nvPr>
        </p:nvSpPr>
        <p:spPr>
          <a:xfrm>
            <a:off x="1227138" y="2760663"/>
            <a:ext cx="6773862" cy="2762250"/>
          </a:xfrm>
        </p:spPr>
        <p:txBody>
          <a:bodyPr/>
          <a:lstStyle/>
          <a:p>
            <a:pPr eaLnBrk="1" hangingPunct="1"/>
            <a:r>
              <a:rPr lang="en-GB" altLang="en-US" sz="4500" b="1" smtClean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Primary</a:t>
            </a:r>
            <a:r>
              <a:rPr lang="en-GB" altLang="en-US" sz="450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4500" b="1" smtClean="0">
                <a:solidFill>
                  <a:srgbClr val="0066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Languages</a:t>
            </a:r>
          </a:p>
          <a:p>
            <a:pPr eaLnBrk="1" hangingPunct="1"/>
            <a:r>
              <a:rPr lang="en-GB" altLang="en-US" b="1" i="1" smtClean="0">
                <a:solidFill>
                  <a:srgbClr val="0033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altLang="en-US" b="1" i="1" smtClean="0">
                <a:ea typeface="Calibri" panose="020F0502020204030204" pitchFamily="34" charset="0"/>
                <a:cs typeface="Times New Roman" panose="02020603050405020304" pitchFamily="18" charset="0"/>
              </a:rPr>
              <a:t>Understanding others</a:t>
            </a:r>
            <a:r>
              <a:rPr lang="en-GB" altLang="en-US" b="1" i="1" smtClean="0">
                <a:solidFill>
                  <a:srgbClr val="0033C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altLang="en-US" b="1" i="1" smtClean="0">
                <a:ea typeface="Calibri" panose="020F0502020204030204" pitchFamily="34" charset="0"/>
                <a:cs typeface="Times New Roman" panose="02020603050405020304" pitchFamily="18" charset="0"/>
              </a:rPr>
              <a:t>Understanding more about yourself</a:t>
            </a:r>
          </a:p>
          <a:p>
            <a:pPr eaLnBrk="1" hangingPunct="1"/>
            <a:endParaRPr lang="en-GB" altLang="en-US" smtClean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5" descr="learn-language-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5157788"/>
            <a:ext cx="2320925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1" descr="MM900178248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4916488"/>
            <a:ext cx="1735137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" descr="MC900439827[1]"/>
          <p:cNvPicPr>
            <a:picLocks noChangeAspect="1" noChangeArrowheads="1"/>
          </p:cNvPicPr>
          <p:nvPr/>
        </p:nvPicPr>
        <p:blipFill>
          <a:blip r:embed="rId4">
            <a:lum bright="5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50" y="1125538"/>
            <a:ext cx="1550988" cy="1549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Box 2"/>
          <p:cNvSpPr txBox="1">
            <a:spLocks noChangeArrowheads="1"/>
          </p:cNvSpPr>
          <p:nvPr/>
        </p:nvSpPr>
        <p:spPr bwMode="auto">
          <a:xfrm>
            <a:off x="5921375" y="5522913"/>
            <a:ext cx="1960563" cy="7080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4000" b="1">
                <a:solidFill>
                  <a:srgbClr val="F2F2F2"/>
                </a:solidFill>
                <a:latin typeface="Sylfaen" panose="010A0502050306030303" pitchFamily="18" charset="0"/>
              </a:rPr>
              <a:t>Français</a:t>
            </a:r>
          </a:p>
        </p:txBody>
      </p:sp>
      <p:pic>
        <p:nvPicPr>
          <p:cNvPr id="17416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407025"/>
            <a:ext cx="852488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3725863"/>
            <a:ext cx="6934200" cy="1143000"/>
          </a:xfrm>
        </p:spPr>
        <p:txBody>
          <a:bodyPr/>
          <a:lstStyle/>
          <a:p>
            <a:pPr eaLnBrk="1" hangingPunct="1"/>
            <a:r>
              <a:rPr lang="en-GB" altLang="en-US" smtClean="0"/>
              <a:t>Je suis…….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5157788"/>
            <a:ext cx="8713788" cy="1371600"/>
          </a:xfrm>
        </p:spPr>
        <p:txBody>
          <a:bodyPr/>
          <a:lstStyle/>
          <a:p>
            <a:pPr eaLnBrk="1" hangingPunct="1"/>
            <a:r>
              <a:rPr lang="en-GB" altLang="en-US" smtClean="0"/>
              <a:t>You will learn how to talk about yourself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79388" y="-171450"/>
            <a:ext cx="87487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500" b="1">
                <a:solidFill>
                  <a:schemeClr val="tx2"/>
                </a:solidFill>
                <a:latin typeface="Comic Sans MS" panose="030F0702030302020204" pitchFamily="66" charset="0"/>
              </a:rPr>
              <a:t>What are we learning today?</a:t>
            </a:r>
          </a:p>
        </p:txBody>
      </p:sp>
      <p:pic>
        <p:nvPicPr>
          <p:cNvPr id="18437" name="Picture 5" descr="j04222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4925"/>
            <a:ext cx="255587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 descr="j04118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258888"/>
            <a:ext cx="2592387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  <p:bldP spid="92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34925" y="-26988"/>
            <a:ext cx="4533900" cy="114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400" b="1">
                <a:solidFill>
                  <a:schemeClr val="tx2"/>
                </a:solidFill>
                <a:latin typeface="Comic Sans MS" panose="030F0702030302020204" pitchFamily="66" charset="0"/>
              </a:rPr>
              <a:t>Je suis…………….</a:t>
            </a:r>
          </a:p>
        </p:txBody>
      </p:sp>
      <p:pic>
        <p:nvPicPr>
          <p:cNvPr id="38918" name="Picture 6" descr="j018560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292600"/>
            <a:ext cx="164147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8" descr="MCj04061240000[1]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19240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9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18446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Picture 12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287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13" descr="j042574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196975"/>
            <a:ext cx="18923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6" name="Picture 14" descr="j0296987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37063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17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2372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0" name="Picture 18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997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1" name="Picture 19">
            <a:hlinkClick r:id="" action="ppaction://media"/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8769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89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18" fill="hold"/>
                                        <p:tgtEl>
                                          <p:spTgt spid="389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2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89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18" fill="hold"/>
                                        <p:tgtEl>
                                          <p:spTgt spid="389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24"/>
                  </p:tgtEl>
                </p:cond>
              </p:nextCondLst>
            </p:seq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21"/>
                </p:tgtEl>
              </p:cMediaNode>
            </p:audio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24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89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018" fill="hold"/>
                                        <p:tgtEl>
                                          <p:spTgt spid="389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29"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29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89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4017" fill="hold"/>
                                        <p:tgtEl>
                                          <p:spTgt spid="389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30"/>
                  </p:tgtEl>
                </p:cond>
              </p:nextCondLst>
            </p:seq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30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89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4017" fill="hold"/>
                                        <p:tgtEl>
                                          <p:spTgt spid="389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31"/>
                  </p:tgtEl>
                </p:cond>
              </p:nextCondLst>
            </p:seq>
            <p:audio>
              <p:cMediaNode>
                <p:cTn id="4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3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4445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mtClean="0"/>
              <a:t>Je suis </a:t>
            </a:r>
          </a:p>
        </p:txBody>
      </p:sp>
      <p:pic>
        <p:nvPicPr>
          <p:cNvPr id="40969" name="Picture 9">
            <a:hlinkClick r:id="" action="ppaction://media"/>
          </p:cNvPr>
          <p:cNvPicPr>
            <a:picLocks noGrp="1" noChangeAspect="1" noChangeArrowheads="1"/>
          </p:cNvPicPr>
          <p:nvPr>
            <p:ph sz="quarter"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8400" y="2819400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71" name="Picture 11">
            <a:hlinkClick r:id="" action="ppaction://media"/>
          </p:cNvPr>
          <p:cNvPicPr>
            <a:picLocks noGrp="1" noChangeAspect="1" noChangeArrowheads="1"/>
          </p:cNvPicPr>
          <p:nvPr>
            <p:ph sz="quarter" idx="2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59788" y="2708275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5" name="Picture 5" descr="j042574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341438"/>
            <a:ext cx="18923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6" descr="MCj04061240000[1]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19240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7" descr="j018560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292600"/>
            <a:ext cx="164147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8" descr="j0296987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37063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9" name="Picture 19">
            <a:hlinkClick r:id="" action="ppaction://media"/>
          </p:cNvPr>
          <p:cNvPicPr>
            <a:picLocks noGrp="1" noChangeAspect="1" noChangeArrowheads="1"/>
          </p:cNvPicPr>
          <p:nvPr>
            <p:ph sz="quarter" idx="3"/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6238" y="2852738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0" name="Picture 20">
            <a:hlinkClick r:id="" action="ppaction://media"/>
          </p:cNvPr>
          <p:cNvPicPr>
            <a:picLocks noGrp="1" noChangeAspect="1" noChangeArrowheads="1"/>
          </p:cNvPicPr>
          <p:nvPr>
            <p:ph sz="quarter" idx="4"/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5805488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1" name="Picture 21">
            <a:hlinkClick r:id="" action="ppaction://media"/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2372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09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18" fill="hold"/>
                                        <p:tgtEl>
                                          <p:spTgt spid="409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69"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09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018" fill="hold"/>
                                        <p:tgtEl>
                                          <p:spTgt spid="409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71"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1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09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017" fill="hold"/>
                                        <p:tgtEl>
                                          <p:spTgt spid="409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79"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9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09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4017" fill="hold"/>
                                        <p:tgtEl>
                                          <p:spTgt spid="409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0"/>
                  </p:tgtEl>
                </p:cond>
              </p:nextCondLst>
            </p:seq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80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09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018" fill="hold"/>
                                        <p:tgtEl>
                                          <p:spTgt spid="409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1"/>
                  </p:tgtEl>
                </p:cond>
              </p:nextCondLst>
            </p:seq>
            <p:audio>
              <p:cMediaNode>
                <p:cTn id="4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8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26988"/>
            <a:ext cx="7772400" cy="1143001"/>
          </a:xfrm>
        </p:spPr>
        <p:txBody>
          <a:bodyPr/>
          <a:lstStyle/>
          <a:p>
            <a:pPr eaLnBrk="1" hangingPunct="1"/>
            <a:r>
              <a:rPr lang="en-GB" altLang="en-US" smtClean="0"/>
              <a:t>What’s missing?</a:t>
            </a:r>
          </a:p>
        </p:txBody>
      </p:sp>
      <p:pic>
        <p:nvPicPr>
          <p:cNvPr id="24579" name="Picture 4" descr="j01856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292600"/>
            <a:ext cx="164147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5" descr="j04257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196975"/>
            <a:ext cx="18923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6" descr="MCj04061240000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19240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7" descr="j029698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37063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"/>
          <p:cNvSpPr>
            <a:spLocks noGrp="1" noChangeArrowheads="1"/>
          </p:cNvSpPr>
          <p:nvPr>
            <p:ph type="title"/>
          </p:nvPr>
        </p:nvSpPr>
        <p:spPr>
          <a:xfrm>
            <a:off x="685800" y="-26988"/>
            <a:ext cx="7772400" cy="1143001"/>
          </a:xfrm>
          <a:noFill/>
        </p:spPr>
        <p:txBody>
          <a:bodyPr/>
          <a:lstStyle/>
          <a:p>
            <a:pPr eaLnBrk="1" hangingPunct="1"/>
            <a:r>
              <a:rPr lang="en-GB" altLang="en-US" smtClean="0"/>
              <a:t>What’s missing?</a:t>
            </a:r>
          </a:p>
        </p:txBody>
      </p:sp>
      <p:pic>
        <p:nvPicPr>
          <p:cNvPr id="26627" name="Picture 11" descr="j01856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292600"/>
            <a:ext cx="164147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4" name="Picture 12" descr="j04257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196975"/>
            <a:ext cx="18923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5" name="Picture 13" descr="MCj04061240000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19240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4" descr="j029698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37063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4925" y="-26988"/>
            <a:ext cx="4533900" cy="1143001"/>
          </a:xfrm>
        </p:spPr>
        <p:txBody>
          <a:bodyPr/>
          <a:lstStyle/>
          <a:p>
            <a:pPr eaLnBrk="1" hangingPunct="1"/>
            <a:r>
              <a:rPr lang="en-GB" altLang="en-US" smtClean="0"/>
              <a:t>Je suis…………….</a:t>
            </a:r>
          </a:p>
        </p:txBody>
      </p:sp>
      <p:pic>
        <p:nvPicPr>
          <p:cNvPr id="28675" name="Picture 11" descr="MPj03994460000[1]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49725"/>
            <a:ext cx="19573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6" descr="j019903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156686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0" descr="MCj04046570000[1]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981075"/>
            <a:ext cx="248920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2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0213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31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565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32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2684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33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8054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35" descr="j043150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65"/>
                </p:tgtEl>
              </p:cMediaNode>
            </p:audio>
            <p:audio>
              <p:cMediaNode>
                <p:cTn id="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71"/>
                </p:tgtEl>
              </p:cMediaNode>
            </p:audio>
            <p:audio>
              <p:cMediaNode>
                <p:cTn id="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72"/>
                </p:tgtEl>
              </p:cMediaNode>
            </p:audio>
            <p:audio>
              <p:cMediaNode>
                <p:cTn id="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7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34925" y="-26988"/>
            <a:ext cx="4533900" cy="114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GB" altLang="en-US" sz="4400" b="1">
                <a:solidFill>
                  <a:schemeClr val="tx2"/>
                </a:solidFill>
                <a:latin typeface="Comic Sans MS" panose="030F0702030302020204" pitchFamily="66" charset="0"/>
              </a:rPr>
              <a:t>Je suis…………….</a:t>
            </a:r>
          </a:p>
        </p:txBody>
      </p:sp>
      <p:pic>
        <p:nvPicPr>
          <p:cNvPr id="50181" name="Picture 5" descr="MPj03994460000[1]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49725"/>
            <a:ext cx="19573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7" descr="j019903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156686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8" descr="MCj04046570000[1]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981075"/>
            <a:ext cx="248920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6" name="Picture 10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0213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7" name="Picture 11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565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8" name="Picture 12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2684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9" name="Picture 13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8054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0" name="Picture 14" descr="j043150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6"/>
                </p:tgtEl>
              </p:cMediaNode>
            </p:audio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7"/>
                </p:tgtEl>
              </p:cMediaNode>
            </p:audio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8"/>
                </p:tgtEl>
              </p:cMediaNode>
            </p:audio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686425" cy="1143000"/>
          </a:xfrm>
        </p:spPr>
        <p:txBody>
          <a:bodyPr/>
          <a:lstStyle/>
          <a:p>
            <a:pPr eaLnBrk="1" hangingPunct="1"/>
            <a:r>
              <a:rPr lang="en-GB" altLang="en-US" smtClean="0"/>
              <a:t>What’s missing?</a:t>
            </a:r>
          </a:p>
        </p:txBody>
      </p:sp>
      <p:pic>
        <p:nvPicPr>
          <p:cNvPr id="51205" name="Picture 5" descr="MPj0399446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49725"/>
            <a:ext cx="19573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7" descr="j01990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156686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8" descr="MCj0404657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125538"/>
            <a:ext cx="248920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14" descr="j04315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26988"/>
            <a:ext cx="7772400" cy="1143001"/>
          </a:xfrm>
        </p:spPr>
        <p:txBody>
          <a:bodyPr/>
          <a:lstStyle/>
          <a:p>
            <a:pPr eaLnBrk="1" hangingPunct="1"/>
            <a:r>
              <a:rPr lang="en-GB" altLang="en-US" smtClean="0"/>
              <a:t>What’s missing?</a:t>
            </a:r>
          </a:p>
        </p:txBody>
      </p:sp>
      <p:pic>
        <p:nvPicPr>
          <p:cNvPr id="34819" name="Picture 5" descr="MPj0399446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49725"/>
            <a:ext cx="19573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7" descr="j01990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156686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MCj0404657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248920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j04315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2592387"/>
          </a:xfrm>
        </p:spPr>
        <p:txBody>
          <a:bodyPr/>
          <a:lstStyle/>
          <a:p>
            <a:pPr eaLnBrk="1" hangingPunct="1"/>
            <a:r>
              <a:rPr lang="en-GB" altLang="en-US" sz="4000" smtClean="0"/>
              <a:t>Work with a partner</a:t>
            </a:r>
            <a:br>
              <a:rPr lang="en-GB" altLang="en-US" sz="4000" smtClean="0"/>
            </a:br>
            <a:r>
              <a:rPr lang="en-GB" altLang="en-US" sz="4000" smtClean="0"/>
              <a:t>partner 1 – think of a description</a:t>
            </a:r>
            <a:br>
              <a:rPr lang="en-GB" altLang="en-US" sz="4000" smtClean="0"/>
            </a:br>
            <a:r>
              <a:rPr lang="en-GB" altLang="en-US" sz="4000" smtClean="0"/>
              <a:t>partner 2 – guess what it is!</a:t>
            </a:r>
          </a:p>
        </p:txBody>
      </p:sp>
      <p:pic>
        <p:nvPicPr>
          <p:cNvPr id="36867" name="Picture 6" descr="j01856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157788"/>
            <a:ext cx="1220788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8" descr="MPj0399446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636838"/>
            <a:ext cx="115252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12" descr="j019903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97425"/>
            <a:ext cx="13827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16" descr="MCj0404657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425"/>
            <a:ext cx="14478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17" descr="MCj04061240000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565400"/>
            <a:ext cx="1362075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19" descr="j043150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36838"/>
            <a:ext cx="1512888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20" descr="j0296987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797425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Picture 21" descr="j042574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36838"/>
            <a:ext cx="146685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Match up</a:t>
            </a:r>
          </a:p>
        </p:txBody>
      </p:sp>
      <p:sp>
        <p:nvSpPr>
          <p:cNvPr id="38915" name="Rectangle 1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en-US" altLang="en-US" sz="2800" smtClean="0"/>
          </a:p>
        </p:txBody>
      </p:sp>
      <p:sp>
        <p:nvSpPr>
          <p:cNvPr id="38916" name="Rectangle 1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smtClean="0"/>
              <a:t>Je suis cool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r>
              <a:rPr lang="en-GB" altLang="en-US" sz="2800" smtClean="0"/>
              <a:t>Je suis de Bloxwich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r>
              <a:rPr lang="en-GB" altLang="en-US" sz="2800" smtClean="0"/>
              <a:t>Je suis né à Walsall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>
              <a:buFontTx/>
              <a:buNone/>
            </a:pPr>
            <a:r>
              <a:rPr lang="en-GB" altLang="en-US" sz="2800" smtClean="0"/>
              <a:t>Je suis intelligent</a:t>
            </a:r>
            <a:r>
              <a:rPr lang="en-GB" altLang="en-US" sz="2800" smtClean="0">
                <a:solidFill>
                  <a:srgbClr val="FF0000"/>
                </a:solidFill>
              </a:rPr>
              <a:t>e</a:t>
            </a:r>
          </a:p>
        </p:txBody>
      </p:sp>
      <p:pic>
        <p:nvPicPr>
          <p:cNvPr id="38917" name="Picture 3" descr="j01856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149725"/>
            <a:ext cx="9318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7" descr="MCj040612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00213"/>
            <a:ext cx="865187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9" descr="j029698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229225"/>
            <a:ext cx="11525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10" descr="j042574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97200"/>
            <a:ext cx="971550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Match up</a:t>
            </a:r>
          </a:p>
        </p:txBody>
      </p:sp>
      <p:sp>
        <p:nvSpPr>
          <p:cNvPr id="40963" name="Rectangle 12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en-US" altLang="en-US" sz="2800" smtClean="0"/>
          </a:p>
        </p:txBody>
      </p:sp>
      <p:sp>
        <p:nvSpPr>
          <p:cNvPr id="40964" name="Rectangle 1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en-GB" altLang="en-US" sz="2800" smtClean="0"/>
              <a:t>Je suis sportif</a:t>
            </a:r>
          </a:p>
          <a:p>
            <a:pPr eaLnBrk="1" hangingPunct="1"/>
            <a:endParaRPr lang="en-GB" altLang="en-US" sz="2800" smtClean="0"/>
          </a:p>
          <a:p>
            <a:pPr eaLnBrk="1" hangingPunct="1"/>
            <a:r>
              <a:rPr lang="en-GB" altLang="en-US" sz="2800" smtClean="0"/>
              <a:t>Je suis fana de musique</a:t>
            </a:r>
          </a:p>
          <a:p>
            <a:pPr eaLnBrk="1" hangingPunct="1"/>
            <a:endParaRPr lang="en-GB" altLang="en-US" sz="2800" smtClean="0"/>
          </a:p>
          <a:p>
            <a:pPr eaLnBrk="1" hangingPunct="1"/>
            <a:r>
              <a:rPr lang="en-GB" altLang="en-US" sz="2800" smtClean="0"/>
              <a:t>Je suis britannique</a:t>
            </a:r>
          </a:p>
          <a:p>
            <a:pPr eaLnBrk="1" hangingPunct="1"/>
            <a:r>
              <a:rPr lang="en-GB" altLang="en-US" sz="2800" smtClean="0"/>
              <a:t>Je suis fana de foot</a:t>
            </a:r>
            <a:endParaRPr lang="en-US" altLang="en-US" sz="2800" smtClean="0"/>
          </a:p>
        </p:txBody>
      </p:sp>
      <p:pic>
        <p:nvPicPr>
          <p:cNvPr id="40965" name="Picture 5" descr="MPj0399446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52738"/>
            <a:ext cx="86518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6" descr="j01990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157788"/>
            <a:ext cx="990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7" descr="MCj04046570000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10334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9" descr="j04315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76700"/>
            <a:ext cx="10096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smtClean="0"/>
              <a:t>Complete the phrase</a:t>
            </a:r>
          </a:p>
        </p:txBody>
      </p:sp>
      <p:sp>
        <p:nvSpPr>
          <p:cNvPr id="43011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Je suis….</a:t>
            </a:r>
            <a:endParaRPr lang="en-US" altLang="en-US" smtClean="0"/>
          </a:p>
        </p:txBody>
      </p:sp>
      <p:pic>
        <p:nvPicPr>
          <p:cNvPr id="43012" name="Picture 3" descr="j01856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157788"/>
            <a:ext cx="1220788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4" descr="MPj0399446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636838"/>
            <a:ext cx="115252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5" descr="j019903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97425"/>
            <a:ext cx="13827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6" descr="MCj0404657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425"/>
            <a:ext cx="14478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Picture 7" descr="MCj04061240000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565400"/>
            <a:ext cx="1362075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8" descr="j043150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36838"/>
            <a:ext cx="1512888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9" descr="j0296987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797425"/>
            <a:ext cx="1800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82" name="Picture 10" descr="j042574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36838"/>
            <a:ext cx="146685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Super</a:t>
            </a:r>
            <a:endParaRPr lang="en-US" altLang="en-US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What does </a:t>
            </a:r>
            <a:r>
              <a:rPr lang="en-GB" altLang="en-US" smtClean="0">
                <a:solidFill>
                  <a:srgbClr val="FF0000"/>
                </a:solidFill>
              </a:rPr>
              <a:t>je suis</a:t>
            </a:r>
            <a:r>
              <a:rPr lang="en-GB" altLang="en-US" smtClean="0"/>
              <a:t> mean?</a:t>
            </a:r>
          </a:p>
          <a:p>
            <a:pPr eaLnBrk="1" hangingPunct="1"/>
            <a:r>
              <a:rPr lang="en-GB" altLang="en-US" sz="2800" smtClean="0"/>
              <a:t>Answer: </a:t>
            </a:r>
            <a:r>
              <a:rPr lang="en-GB" altLang="en-US" sz="2800" smtClean="0">
                <a:solidFill>
                  <a:srgbClr val="006600"/>
                </a:solidFill>
              </a:rPr>
              <a:t>I am</a:t>
            </a:r>
            <a:r>
              <a:rPr lang="en-GB" altLang="en-US" sz="2800" smtClean="0"/>
              <a:t>. </a:t>
            </a:r>
            <a:r>
              <a:rPr lang="en-GB" altLang="en-US" sz="2800" smtClean="0">
                <a:solidFill>
                  <a:srgbClr val="FF0000"/>
                </a:solidFill>
              </a:rPr>
              <a:t>Je</a:t>
            </a:r>
            <a:r>
              <a:rPr lang="en-GB" altLang="en-US" sz="2800" smtClean="0"/>
              <a:t> is the French for </a:t>
            </a:r>
            <a:r>
              <a:rPr lang="en-GB" altLang="en-US" sz="2800" smtClean="0">
                <a:solidFill>
                  <a:srgbClr val="006600"/>
                </a:solidFill>
              </a:rPr>
              <a:t>I</a:t>
            </a:r>
          </a:p>
          <a:p>
            <a:pPr eaLnBrk="1" hangingPunct="1"/>
            <a:r>
              <a:rPr lang="en-GB" altLang="en-US" sz="2800" smtClean="0"/>
              <a:t>What other phrases do you know which use </a:t>
            </a:r>
            <a:r>
              <a:rPr lang="en-GB" altLang="en-US" sz="2800" smtClean="0">
                <a:solidFill>
                  <a:srgbClr val="FF0000"/>
                </a:solidFill>
              </a:rPr>
              <a:t>je</a:t>
            </a:r>
            <a:r>
              <a:rPr lang="en-GB" altLang="en-US" sz="2800" smtClean="0"/>
              <a:t> ?</a:t>
            </a:r>
          </a:p>
          <a:p>
            <a:pPr eaLnBrk="1" hangingPunct="1"/>
            <a:r>
              <a:rPr lang="en-GB" altLang="en-US" sz="2800" smtClean="0"/>
              <a:t>Answer</a:t>
            </a:r>
            <a:r>
              <a:rPr lang="en-GB" altLang="en-US" sz="2800" smtClean="0">
                <a:solidFill>
                  <a:schemeClr val="accent2"/>
                </a:solidFill>
              </a:rPr>
              <a:t>: </a:t>
            </a:r>
            <a:r>
              <a:rPr lang="en-GB" altLang="en-US" sz="2800" smtClean="0">
                <a:solidFill>
                  <a:srgbClr val="FF0000"/>
                </a:solidFill>
              </a:rPr>
              <a:t>je</a:t>
            </a:r>
            <a:r>
              <a:rPr lang="en-GB" altLang="en-US" sz="2800" smtClean="0"/>
              <a:t> m’appelle ( </a:t>
            </a:r>
            <a:r>
              <a:rPr lang="en-GB" altLang="en-US" sz="2800" smtClean="0">
                <a:solidFill>
                  <a:srgbClr val="006600"/>
                </a:solidFill>
              </a:rPr>
              <a:t>I</a:t>
            </a:r>
            <a:r>
              <a:rPr lang="en-GB" altLang="en-US" sz="2800" smtClean="0"/>
              <a:t> am called..) This is called the ‘first’ person.</a:t>
            </a:r>
          </a:p>
          <a:p>
            <a:pPr eaLnBrk="1" hangingPunct="1">
              <a:buFontTx/>
              <a:buNone/>
            </a:pPr>
            <a:endParaRPr lang="en-US" altLang="en-US" sz="2800" smtClean="0"/>
          </a:p>
        </p:txBody>
      </p:sp>
      <p:pic>
        <p:nvPicPr>
          <p:cNvPr id="45060" name="Picture 4" descr="j02135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4813"/>
            <a:ext cx="1009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Super</a:t>
            </a:r>
            <a:endParaRPr lang="en-US" altLang="en-US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Some phrases sound different for boys and girls? Which ones?</a:t>
            </a:r>
          </a:p>
          <a:p>
            <a:pPr eaLnBrk="1" hangingPunct="1"/>
            <a:r>
              <a:rPr lang="en-GB" altLang="en-US" sz="2800" smtClean="0"/>
              <a:t>Answer: </a:t>
            </a:r>
            <a:r>
              <a:rPr lang="en-GB" altLang="en-US" sz="2800" smtClean="0">
                <a:solidFill>
                  <a:srgbClr val="006600"/>
                </a:solidFill>
              </a:rPr>
              <a:t>intelligent/ intelligent</a:t>
            </a:r>
            <a:r>
              <a:rPr lang="en-GB" altLang="en-US" sz="2800" smtClean="0">
                <a:solidFill>
                  <a:srgbClr val="FF0000"/>
                </a:solidFill>
              </a:rPr>
              <a:t>e</a:t>
            </a:r>
            <a:r>
              <a:rPr lang="en-GB" altLang="en-US" sz="2800" smtClean="0"/>
              <a:t>. For the girls version it changes the sound the ‘t’ is sounded and the letter</a:t>
            </a:r>
            <a:r>
              <a:rPr lang="en-GB" altLang="en-US" sz="2800" smtClean="0">
                <a:solidFill>
                  <a:srgbClr val="FF0000"/>
                </a:solidFill>
              </a:rPr>
              <a:t>  e </a:t>
            </a:r>
            <a:r>
              <a:rPr lang="en-GB" altLang="en-US" sz="2800" smtClean="0"/>
              <a:t>is added</a:t>
            </a:r>
            <a:r>
              <a:rPr lang="en-GB" altLang="en-US" sz="2800" smtClean="0">
                <a:solidFill>
                  <a:srgbClr val="FF0000"/>
                </a:solidFill>
              </a:rPr>
              <a:t>.</a:t>
            </a:r>
          </a:p>
          <a:p>
            <a:pPr eaLnBrk="1" hangingPunct="1"/>
            <a:r>
              <a:rPr lang="en-GB" altLang="en-US" sz="2800" smtClean="0">
                <a:solidFill>
                  <a:srgbClr val="FF0000"/>
                </a:solidFill>
              </a:rPr>
              <a:t>Look out for some more.</a:t>
            </a:r>
            <a:endParaRPr lang="en-GB" altLang="en-US" sz="2800" smtClean="0">
              <a:solidFill>
                <a:srgbClr val="006600"/>
              </a:solidFill>
            </a:endParaRPr>
          </a:p>
          <a:p>
            <a:pPr eaLnBrk="1" hangingPunct="1">
              <a:buFontTx/>
              <a:buNone/>
            </a:pPr>
            <a:endParaRPr lang="en-US" altLang="en-US" sz="2800" smtClean="0"/>
          </a:p>
        </p:txBody>
      </p:sp>
      <p:pic>
        <p:nvPicPr>
          <p:cNvPr id="47108" name="Picture 4" descr="j02135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4813"/>
            <a:ext cx="1009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 build="p"/>
    </p:bldLst>
  </p:timing>
</p:sld>
</file>

<file path=ppt/theme/theme1.xml><?xml version="1.0" encoding="utf-8"?>
<a:theme xmlns:a="http://schemas.openxmlformats.org/drawingml/2006/main" name="Photo journal design template">
  <a:themeElements>
    <a:clrScheme name="Photo journal design templa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hoto journal design templat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hoto journal design 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oto journal design 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oto journal design 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oto journal design 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oto journal design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oto journal design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oto journal design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 journal design template</Template>
  <TotalTime>330</TotalTime>
  <Words>262</Words>
  <Application>Microsoft Office PowerPoint</Application>
  <PresentationFormat>On-screen Show (4:3)</PresentationFormat>
  <Paragraphs>87</Paragraphs>
  <Slides>16</Slides>
  <Notes>15</Notes>
  <HiddenSlides>0</HiddenSlides>
  <MMClips>18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Aharoni</vt:lpstr>
      <vt:lpstr>Arial</vt:lpstr>
      <vt:lpstr>Calibri</vt:lpstr>
      <vt:lpstr>Calibri Light</vt:lpstr>
      <vt:lpstr>Comic Sans MS</vt:lpstr>
      <vt:lpstr>Sylfaen</vt:lpstr>
      <vt:lpstr>Tahoma</vt:lpstr>
      <vt:lpstr>Times New Roman</vt:lpstr>
      <vt:lpstr>Photo journal design template</vt:lpstr>
      <vt:lpstr>Office Theme</vt:lpstr>
      <vt:lpstr>                       BEST Midlands            Education Associates                          </vt:lpstr>
      <vt:lpstr>Je suis…….</vt:lpstr>
      <vt:lpstr>PowerPoint Presentation</vt:lpstr>
      <vt:lpstr>Je suis </vt:lpstr>
      <vt:lpstr>What’s missing?</vt:lpstr>
      <vt:lpstr>What’s missing?</vt:lpstr>
      <vt:lpstr>Je suis…………….</vt:lpstr>
      <vt:lpstr>PowerPoint Presentation</vt:lpstr>
      <vt:lpstr>What’s missing?</vt:lpstr>
      <vt:lpstr>What’s missing?</vt:lpstr>
      <vt:lpstr>Work with a partner partner 1 – think of a description partner 2 – guess what it is!</vt:lpstr>
      <vt:lpstr>Match up</vt:lpstr>
      <vt:lpstr>Match up</vt:lpstr>
      <vt:lpstr>Complete the phrase</vt:lpstr>
      <vt:lpstr>Super</vt:lpstr>
      <vt:lpstr>Super</vt:lpstr>
    </vt:vector>
  </TitlesOfParts>
  <Manager/>
  <Company>Ysgol Aberconwy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 suis…….</dc:title>
  <dc:subject/>
  <dc:creator>Authorised User</dc:creator>
  <cp:keywords/>
  <dc:description/>
  <cp:lastModifiedBy>David Moss</cp:lastModifiedBy>
  <cp:revision>30</cp:revision>
  <cp:lastPrinted>1601-01-01T00:00:00Z</cp:lastPrinted>
  <dcterms:created xsi:type="dcterms:W3CDTF">2005-10-03T13:39:05Z</dcterms:created>
  <dcterms:modified xsi:type="dcterms:W3CDTF">2015-03-05T11:28:28Z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TC011811931033</vt:lpwstr>
  </property>
</Properties>
</file>