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6"/>
  </p:notesMasterIdLst>
  <p:handoutMasterIdLst>
    <p:handoutMasterId r:id="rId37"/>
  </p:handoutMasterIdLst>
  <p:sldIdLst>
    <p:sldId id="301" r:id="rId4"/>
    <p:sldId id="521" r:id="rId5"/>
    <p:sldId id="522" r:id="rId6"/>
    <p:sldId id="516" r:id="rId7"/>
    <p:sldId id="344" r:id="rId8"/>
    <p:sldId id="519" r:id="rId9"/>
    <p:sldId id="453" r:id="rId10"/>
    <p:sldId id="496" r:id="rId11"/>
    <p:sldId id="525" r:id="rId12"/>
    <p:sldId id="497" r:id="rId13"/>
    <p:sldId id="499" r:id="rId14"/>
    <p:sldId id="500" r:id="rId15"/>
    <p:sldId id="501" r:id="rId16"/>
    <p:sldId id="510" r:id="rId17"/>
    <p:sldId id="503" r:id="rId18"/>
    <p:sldId id="509" r:id="rId19"/>
    <p:sldId id="526" r:id="rId20"/>
    <p:sldId id="488" r:id="rId21"/>
    <p:sldId id="505" r:id="rId22"/>
    <p:sldId id="504" r:id="rId23"/>
    <p:sldId id="508" r:id="rId24"/>
    <p:sldId id="507" r:id="rId25"/>
    <p:sldId id="506" r:id="rId26"/>
    <p:sldId id="527" r:id="rId27"/>
    <p:sldId id="523" r:id="rId28"/>
    <p:sldId id="524" r:id="rId29"/>
    <p:sldId id="528" r:id="rId30"/>
    <p:sldId id="475" r:id="rId31"/>
    <p:sldId id="529" r:id="rId32"/>
    <p:sldId id="491" r:id="rId33"/>
    <p:sldId id="311" r:id="rId34"/>
    <p:sldId id="377" r:id="rId35"/>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E8F6"/>
    <a:srgbClr val="FFD3D6"/>
    <a:srgbClr val="FFFFCC"/>
    <a:srgbClr val="FFFFD6"/>
    <a:srgbClr val="A171A9"/>
    <a:srgbClr val="BC66ED"/>
    <a:srgbClr val="F9E1E3"/>
    <a:srgbClr val="F1B5B9"/>
    <a:srgbClr val="5E84F1"/>
    <a:srgbClr val="CC9D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9" autoAdjust="0"/>
    <p:restoredTop sz="73954" autoAdjust="0"/>
  </p:normalViewPr>
  <p:slideViewPr>
    <p:cSldViewPr snapToGrid="0">
      <p:cViewPr varScale="1">
        <p:scale>
          <a:sx n="79" d="100"/>
          <a:sy n="79" d="100"/>
        </p:scale>
        <p:origin x="900" y="78"/>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60.1</c:v>
                </c:pt>
                <c:pt idx="1">
                  <c:v>39.9</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12/11/2020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12/11/2020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safeshare.tv/x/N0-AjP3cFjg" TargetMode="External"/><Relationship Id="rId2" Type="http://schemas.openxmlformats.org/officeDocument/2006/relationships/slide" Target="../slides/slide32.xml"/><Relationship Id="rId1" Type="http://schemas.openxmlformats.org/officeDocument/2006/relationships/notesMaster" Target="../notesMasters/notesMaster1.xml"/><Relationship Id="rId4" Type="http://schemas.openxmlformats.org/officeDocument/2006/relationships/hyperlink" Target="https://www.youtube.com/watch?v=N0-AjP3cFjg&amp;feature=youtu.b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https://youthpolitics.org.uk/</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https://www.byc.org.uk/uk/uk-youth-parliament</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https://twitter.com/commonsleader</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https://www.ukparliamentweek.org/en/?s=UK+Parliament+week+funding</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https://www.childrenscommissioner.gov.uk/</a:t>
            </a:r>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3</a:t>
            </a:fld>
            <a:endParaRPr lang="en-GB"/>
          </a:p>
        </p:txBody>
      </p:sp>
    </p:spTree>
    <p:extLst>
      <p:ext uri="{BB962C8B-B14F-4D97-AF65-F5344CB8AC3E}">
        <p14:creationId xmlns:p14="http://schemas.microsoft.com/office/powerpoint/2010/main" val="3406062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b="0"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2693379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0" indent="0">
              <a:buFont typeface="+mj-lt"/>
              <a:buNone/>
            </a:pPr>
            <a:endParaRPr lang="en-GB" dirty="0"/>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2680930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https://liveknowledgeworld.wordpress.com/2013/12/10/inventors-of-the-stone-age/</a:t>
            </a:r>
          </a:p>
          <a:p>
            <a:pPr marL="0" indent="0">
              <a:buNone/>
            </a:pPr>
            <a:endParaRPr lang="en-GB" dirty="0"/>
          </a:p>
          <a:p>
            <a:pPr marL="0" indent="0">
              <a:buNone/>
            </a:pPr>
            <a:r>
              <a:rPr lang="en-GB" b="1" dirty="0"/>
              <a:t>References</a:t>
            </a:r>
          </a:p>
          <a:p>
            <a:pPr marL="228600" indent="-228600">
              <a:buFont typeface="+mj-lt"/>
              <a:buAutoNum type="arabicParenR"/>
            </a:pPr>
            <a:r>
              <a:rPr lang="en-GB" b="0" dirty="0"/>
              <a:t>https://dictionary.cambridge.org/dictionary/english/hardwired</a:t>
            </a:r>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3268778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https://www.anti-bullyingalliance.org.uk/anti-bullying-week/anti-bullying-week-2020-united-against-bullying</a:t>
            </a:r>
          </a:p>
          <a:p>
            <a:pPr marL="228600" indent="-228600">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316816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26319855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1512071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2811160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2571058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2329366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4045236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3436471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2740815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1583590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20889369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1393784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40984521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35148213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2948077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3341185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19083121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14485442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endParaRPr lang="en-GB" b="0" dirty="0"/>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4339325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and references:</a:t>
            </a:r>
          </a:p>
          <a:p>
            <a:pPr marL="228600" indent="-228600">
              <a:buAutoNum type="arabicParenR"/>
            </a:pPr>
            <a:r>
              <a:rPr lang="en-GB" dirty="0"/>
              <a:t>https://www.anti-bullyingalliance.org.uk/anti-bullying-week/anti-bullying-week-2020-united-against-bullying</a:t>
            </a:r>
          </a:p>
          <a:p>
            <a:pPr marL="228600" indent="-228600">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3824527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31</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3"/>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4"/>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32</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20.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08690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4.svg"/><Relationship Id="rId2" Type="http://schemas.openxmlformats.org/officeDocument/2006/relationships/slideLayout" Target="../slideLayouts/slideLayout15.xml"/><Relationship Id="rId16"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image" Target="../media/image4.svg"/><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7">
            <a:alphaModFix amt="32000"/>
            <a:extLst>
              <a:ext uri="{96DAC541-7B7A-43D3-8B79-37D633B846F1}">
                <asvg:svgBlip xmlns:asvg="http://schemas.microsoft.com/office/drawing/2016/SVG/main" r:embed="rId18"/>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 id="2147483868"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18" Type="http://schemas.openxmlformats.org/officeDocument/2006/relationships/image" Target="../media/image44.sv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17" Type="http://schemas.openxmlformats.org/officeDocument/2006/relationships/image" Target="../media/image43.png"/><Relationship Id="rId2" Type="http://schemas.openxmlformats.org/officeDocument/2006/relationships/notesSlide" Target="../notesSlides/notesSlide3.xml"/><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media/image44.sv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6.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55.jpeg"/></Relationships>
</file>

<file path=ppt/slides/_rels/slide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10.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svg"/><Relationship Id="rId7" Type="http://schemas.openxmlformats.org/officeDocument/2006/relationships/image" Target="../media/image62.svg"/><Relationship Id="rId2" Type="http://schemas.openxmlformats.org/officeDocument/2006/relationships/image" Target="../media/image57.png"/><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svg"/><Relationship Id="rId4" Type="http://schemas.openxmlformats.org/officeDocument/2006/relationships/image" Target="../media/image59.png"/><Relationship Id="rId9" Type="http://schemas.openxmlformats.org/officeDocument/2006/relationships/image" Target="../media/image64.svg"/></Relationships>
</file>

<file path=ppt/slides/_rels/slide11.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66.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0.svg"/><Relationship Id="rId11" Type="http://schemas.openxmlformats.org/officeDocument/2006/relationships/image" Target="../media/image65.jpe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s/_rels/slide12.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68.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0.svg"/><Relationship Id="rId11" Type="http://schemas.openxmlformats.org/officeDocument/2006/relationships/image" Target="../media/image67.jpe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s/_rels/slide13.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7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0.svg"/><Relationship Id="rId11" Type="http://schemas.openxmlformats.org/officeDocument/2006/relationships/image" Target="../media/image69.pn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s/_rels/slide14.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72.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0.svg"/><Relationship Id="rId11" Type="http://schemas.openxmlformats.org/officeDocument/2006/relationships/image" Target="../media/image71.jpe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s/_rels/slide15.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74.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60.svg"/><Relationship Id="rId11" Type="http://schemas.openxmlformats.org/officeDocument/2006/relationships/image" Target="../media/image73.jpe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s/_rels/slide16.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57.png"/><Relationship Id="rId7" Type="http://schemas.openxmlformats.org/officeDocument/2006/relationships/image" Target="../media/image77.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76.png"/><Relationship Id="rId11" Type="http://schemas.openxmlformats.org/officeDocument/2006/relationships/image" Target="../media/image81.svg"/><Relationship Id="rId5" Type="http://schemas.openxmlformats.org/officeDocument/2006/relationships/image" Target="../media/image75.jpeg"/><Relationship Id="rId10" Type="http://schemas.openxmlformats.org/officeDocument/2006/relationships/image" Target="../media/image80.png"/><Relationship Id="rId4" Type="http://schemas.openxmlformats.org/officeDocument/2006/relationships/image" Target="../media/image58.svg"/><Relationship Id="rId9" Type="http://schemas.openxmlformats.org/officeDocument/2006/relationships/image" Target="../media/image79.svg"/></Relationships>
</file>

<file path=ppt/slides/_rels/slide1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18.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82.jpeg"/><Relationship Id="rId7" Type="http://schemas.openxmlformats.org/officeDocument/2006/relationships/image" Target="../media/image58.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84.jpeg"/><Relationship Id="rId4" Type="http://schemas.openxmlformats.org/officeDocument/2006/relationships/image" Target="../media/image83.jpeg"/><Relationship Id="rId9" Type="http://schemas.openxmlformats.org/officeDocument/2006/relationships/image" Target="../media/image86.jpe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87.jpeg"/><Relationship Id="rId4" Type="http://schemas.openxmlformats.org/officeDocument/2006/relationships/image" Target="../media/image58.svg"/></Relationships>
</file>

<file path=ppt/slides/_rels/slide2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58.svg"/><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83.jpeg"/><Relationship Id="rId4" Type="http://schemas.openxmlformats.org/officeDocument/2006/relationships/image" Target="../media/image58.svg"/></Relationships>
</file>

<file path=ppt/slides/_rels/slide2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89.jpeg"/><Relationship Id="rId4" Type="http://schemas.openxmlformats.org/officeDocument/2006/relationships/image" Target="../media/image58.svg"/></Relationships>
</file>

<file path=ppt/slides/_rels/slide2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90.jpeg"/><Relationship Id="rId4" Type="http://schemas.openxmlformats.org/officeDocument/2006/relationships/image" Target="../media/image58.svg"/></Relationships>
</file>

<file path=ppt/slides/_rels/slide2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25.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02.svg"/><Relationship Id="rId3" Type="http://schemas.openxmlformats.org/officeDocument/2006/relationships/image" Target="../media/image92.svg"/><Relationship Id="rId7" Type="http://schemas.openxmlformats.org/officeDocument/2006/relationships/image" Target="../media/image96.svg"/><Relationship Id="rId12" Type="http://schemas.openxmlformats.org/officeDocument/2006/relationships/image" Target="../media/image101.png"/><Relationship Id="rId2" Type="http://schemas.openxmlformats.org/officeDocument/2006/relationships/image" Target="../media/image91.png"/><Relationship Id="rId1" Type="http://schemas.openxmlformats.org/officeDocument/2006/relationships/slideLayout" Target="../slideLayouts/slideLayout1.xml"/><Relationship Id="rId6" Type="http://schemas.openxmlformats.org/officeDocument/2006/relationships/image" Target="../media/image95.png"/><Relationship Id="rId11" Type="http://schemas.openxmlformats.org/officeDocument/2006/relationships/image" Target="../media/image100.svg"/><Relationship Id="rId5" Type="http://schemas.openxmlformats.org/officeDocument/2006/relationships/image" Target="../media/image94.svg"/><Relationship Id="rId15" Type="http://schemas.openxmlformats.org/officeDocument/2006/relationships/image" Target="../media/image58.sv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svg"/><Relationship Id="rId14" Type="http://schemas.openxmlformats.org/officeDocument/2006/relationships/image" Target="../media/image57.png"/></Relationships>
</file>

<file path=ppt/slides/_rels/slide26.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svg"/><Relationship Id="rId18" Type="http://schemas.openxmlformats.org/officeDocument/2006/relationships/image" Target="../media/image99.png"/><Relationship Id="rId3" Type="http://schemas.openxmlformats.org/officeDocument/2006/relationships/image" Target="../media/image104.svg"/><Relationship Id="rId21" Type="http://schemas.openxmlformats.org/officeDocument/2006/relationships/image" Target="../media/image102.svg"/><Relationship Id="rId7" Type="http://schemas.openxmlformats.org/officeDocument/2006/relationships/image" Target="../media/image108.svg"/><Relationship Id="rId12" Type="http://schemas.openxmlformats.org/officeDocument/2006/relationships/image" Target="../media/image113.png"/><Relationship Id="rId17" Type="http://schemas.openxmlformats.org/officeDocument/2006/relationships/image" Target="../media/image118.svg"/><Relationship Id="rId2" Type="http://schemas.openxmlformats.org/officeDocument/2006/relationships/image" Target="../media/image103.png"/><Relationship Id="rId16" Type="http://schemas.openxmlformats.org/officeDocument/2006/relationships/image" Target="../media/image117.png"/><Relationship Id="rId20" Type="http://schemas.openxmlformats.org/officeDocument/2006/relationships/image" Target="../media/image101.png"/><Relationship Id="rId1" Type="http://schemas.openxmlformats.org/officeDocument/2006/relationships/slideLayout" Target="../slideLayouts/slideLayout1.xml"/><Relationship Id="rId6" Type="http://schemas.openxmlformats.org/officeDocument/2006/relationships/image" Target="../media/image107.png"/><Relationship Id="rId11" Type="http://schemas.openxmlformats.org/officeDocument/2006/relationships/image" Target="../media/image112.svg"/><Relationship Id="rId5" Type="http://schemas.openxmlformats.org/officeDocument/2006/relationships/image" Target="../media/image106.svg"/><Relationship Id="rId15" Type="http://schemas.openxmlformats.org/officeDocument/2006/relationships/image" Target="../media/image116.svg"/><Relationship Id="rId23" Type="http://schemas.openxmlformats.org/officeDocument/2006/relationships/image" Target="../media/image58.svg"/><Relationship Id="rId10" Type="http://schemas.openxmlformats.org/officeDocument/2006/relationships/image" Target="../media/image111.png"/><Relationship Id="rId19" Type="http://schemas.openxmlformats.org/officeDocument/2006/relationships/image" Target="../media/image100.svg"/><Relationship Id="rId4" Type="http://schemas.openxmlformats.org/officeDocument/2006/relationships/image" Target="../media/image105.png"/><Relationship Id="rId9" Type="http://schemas.openxmlformats.org/officeDocument/2006/relationships/image" Target="../media/image110.svg"/><Relationship Id="rId14" Type="http://schemas.openxmlformats.org/officeDocument/2006/relationships/image" Target="../media/image115.png"/><Relationship Id="rId22" Type="http://schemas.openxmlformats.org/officeDocument/2006/relationships/image" Target="../media/image57.png"/></Relationships>
</file>

<file path=ppt/slides/_rels/slide2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28.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image" Target="../media/image119.png"/><Relationship Id="rId7" Type="http://schemas.openxmlformats.org/officeDocument/2006/relationships/image" Target="../media/image123.jpe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2.jpeg"/><Relationship Id="rId5" Type="http://schemas.openxmlformats.org/officeDocument/2006/relationships/image" Target="../media/image121.jpeg"/><Relationship Id="rId4" Type="http://schemas.openxmlformats.org/officeDocument/2006/relationships/image" Target="../media/image120.svg"/><Relationship Id="rId9" Type="http://schemas.openxmlformats.org/officeDocument/2006/relationships/image" Target="../media/image54.png"/></Relationships>
</file>

<file path=ppt/slides/_rels/slide2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hyperlink" Target="https://www.anti-bullyingalliance.org.uk/anti-bullying-week/school-resources/primary-school-pack"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126.jpeg"/><Relationship Id="rId4" Type="http://schemas.openxmlformats.org/officeDocument/2006/relationships/image" Target="../media/image125.png"/></Relationships>
</file>

<file path=ppt/slides/_rels/slide31.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128.png"/></Relationships>
</file>

<file path=ppt/slides/_rels/slide32.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fitting-in" TargetMode="External"/><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129.png"/><Relationship Id="rId5" Type="http://schemas.openxmlformats.org/officeDocument/2006/relationships/hyperlink" Target="https://safeshare.tv/x/N0-AjP3cFjg" TargetMode="External"/><Relationship Id="rId4" Type="http://schemas.openxmlformats.org/officeDocument/2006/relationships/image" Target="../media/image14.png"/><Relationship Id="rId9" Type="http://schemas.openxmlformats.org/officeDocument/2006/relationships/image" Target="../media/image1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D691AA7-8798-456E-BD63-05F56C92E1AB}"/>
              </a:ext>
            </a:extLst>
          </p:cNvPr>
          <p:cNvSpPr/>
          <p:nvPr/>
        </p:nvSpPr>
        <p:spPr>
          <a:xfrm>
            <a:off x="611929" y="-23205"/>
            <a:ext cx="7458219" cy="1015663"/>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“Would you want to be a politician right now?”</a:t>
            </a:r>
            <a:endParaRPr lang="en-GB" sz="3000" b="1" dirty="0">
              <a:solidFill>
                <a:schemeClr val="bg1"/>
              </a:solidFill>
              <a:latin typeface="Century Gothic" panose="020B0502020202020204" pitchFamily="34" charset="0"/>
            </a:endParaRPr>
          </a:p>
        </p:txBody>
      </p:sp>
      <p:graphicFrame>
        <p:nvGraphicFramePr>
          <p:cNvPr id="18" name="Chart 17">
            <a:extLst>
              <a:ext uri="{FF2B5EF4-FFF2-40B4-BE49-F238E27FC236}">
                <a16:creationId xmlns:a16="http://schemas.microsoft.com/office/drawing/2014/main" id="{0B47675D-8C01-4E1D-BC00-B86F2A8EC850}"/>
              </a:ext>
            </a:extLst>
          </p:cNvPr>
          <p:cNvGraphicFramePr/>
          <p:nvPr/>
        </p:nvGraphicFramePr>
        <p:xfrm>
          <a:off x="2312502" y="675696"/>
          <a:ext cx="4518995" cy="4071236"/>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E2FA62E0-B7AB-4611-B2D2-1C2194375B5E}"/>
              </a:ext>
            </a:extLst>
          </p:cNvPr>
          <p:cNvSpPr txBox="1"/>
          <p:nvPr/>
        </p:nvSpPr>
        <p:spPr>
          <a:xfrm>
            <a:off x="3090282" y="4432303"/>
            <a:ext cx="837089" cy="369332"/>
          </a:xfrm>
          <a:prstGeom prst="rect">
            <a:avLst/>
          </a:prstGeom>
          <a:noFill/>
        </p:spPr>
        <p:txBody>
          <a:bodyPr wrap="none" rtlCol="0">
            <a:spAutoFit/>
          </a:bodyPr>
          <a:lstStyle/>
          <a:p>
            <a:r>
              <a:rPr lang="en-GB" b="1" dirty="0"/>
              <a:t>39.9%</a:t>
            </a:r>
          </a:p>
        </p:txBody>
      </p:sp>
      <p:grpSp>
        <p:nvGrpSpPr>
          <p:cNvPr id="6" name="Group 5">
            <a:extLst>
              <a:ext uri="{FF2B5EF4-FFF2-40B4-BE49-F238E27FC236}">
                <a16:creationId xmlns:a16="http://schemas.microsoft.com/office/drawing/2014/main" id="{268BBD22-97EB-43C9-BE8B-A73503648EF1}"/>
              </a:ext>
            </a:extLst>
          </p:cNvPr>
          <p:cNvGrpSpPr/>
          <p:nvPr/>
        </p:nvGrpSpPr>
        <p:grpSpPr>
          <a:xfrm>
            <a:off x="3172759" y="4070632"/>
            <a:ext cx="880223" cy="369332"/>
            <a:chOff x="2730423" y="3886887"/>
            <a:chExt cx="880223" cy="369332"/>
          </a:xfrm>
        </p:grpSpPr>
        <p:sp>
          <p:nvSpPr>
            <p:cNvPr id="7" name="Oval 6">
              <a:extLst>
                <a:ext uri="{FF2B5EF4-FFF2-40B4-BE49-F238E27FC236}">
                  <a16:creationId xmlns:a16="http://schemas.microsoft.com/office/drawing/2014/main" id="{81632B13-A965-4249-8239-B33E5A24A860}"/>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BC15E433-8DA1-406D-B9EF-6A8C9E53B7BF}"/>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9" name="Group 8">
            <a:extLst>
              <a:ext uri="{FF2B5EF4-FFF2-40B4-BE49-F238E27FC236}">
                <a16:creationId xmlns:a16="http://schemas.microsoft.com/office/drawing/2014/main" id="{52A36E20-FBC0-4F19-A393-55D42350CDEC}"/>
              </a:ext>
            </a:extLst>
          </p:cNvPr>
          <p:cNvGrpSpPr/>
          <p:nvPr/>
        </p:nvGrpSpPr>
        <p:grpSpPr>
          <a:xfrm>
            <a:off x="5307577" y="4066522"/>
            <a:ext cx="808088" cy="369332"/>
            <a:chOff x="2730423" y="3886887"/>
            <a:chExt cx="808088" cy="369332"/>
          </a:xfrm>
        </p:grpSpPr>
        <p:sp>
          <p:nvSpPr>
            <p:cNvPr id="10" name="Oval 9">
              <a:extLst>
                <a:ext uri="{FF2B5EF4-FFF2-40B4-BE49-F238E27FC236}">
                  <a16:creationId xmlns:a16="http://schemas.microsoft.com/office/drawing/2014/main" id="{20A5D022-D96F-4DE3-A0E7-E99C678AE22B}"/>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4733779-F615-4155-BFB1-DCF388D61A2C}"/>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12" name="TextBox 11">
            <a:extLst>
              <a:ext uri="{FF2B5EF4-FFF2-40B4-BE49-F238E27FC236}">
                <a16:creationId xmlns:a16="http://schemas.microsoft.com/office/drawing/2014/main" id="{DF6EE7AE-5D3F-4771-99C5-FD64F210F39E}"/>
              </a:ext>
            </a:extLst>
          </p:cNvPr>
          <p:cNvSpPr txBox="1"/>
          <p:nvPr/>
        </p:nvSpPr>
        <p:spPr>
          <a:xfrm>
            <a:off x="5281512" y="4428193"/>
            <a:ext cx="837089" cy="369332"/>
          </a:xfrm>
          <a:prstGeom prst="rect">
            <a:avLst/>
          </a:prstGeom>
          <a:noFill/>
        </p:spPr>
        <p:txBody>
          <a:bodyPr wrap="none" rtlCol="0">
            <a:spAutoFit/>
          </a:bodyPr>
          <a:lstStyle/>
          <a:p>
            <a:r>
              <a:rPr lang="en-GB" b="1" dirty="0"/>
              <a:t>60.1%</a:t>
            </a:r>
          </a:p>
        </p:txBody>
      </p:sp>
      <p:sp>
        <p:nvSpPr>
          <p:cNvPr id="13" name="Rounded Rectangular Callout 26">
            <a:extLst>
              <a:ext uri="{FF2B5EF4-FFF2-40B4-BE49-F238E27FC236}">
                <a16:creationId xmlns:a16="http://schemas.microsoft.com/office/drawing/2014/main" id="{9B8AC98E-2B8D-46E2-95BE-EF7CC613A044}"/>
              </a:ext>
            </a:extLst>
          </p:cNvPr>
          <p:cNvSpPr/>
          <p:nvPr/>
        </p:nvSpPr>
        <p:spPr>
          <a:xfrm>
            <a:off x="6338418" y="1274247"/>
            <a:ext cx="2506579" cy="1931091"/>
          </a:xfrm>
          <a:prstGeom prst="wedgeRoundRectCallout">
            <a:avLst>
              <a:gd name="adj1" fmla="val -65879"/>
              <a:gd name="adj2" fmla="val -8347"/>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“I would not like to be a politician right now because you would have to make a lot of decisions about this terrible virus.”</a:t>
            </a:r>
          </a:p>
          <a:p>
            <a:pPr algn="ctr"/>
            <a:r>
              <a:rPr lang="en-GB" sz="1400" dirty="0">
                <a:solidFill>
                  <a:schemeClr val="tx1"/>
                </a:solidFill>
                <a:latin typeface="+mj-lt"/>
              </a:rPr>
              <a:t>Blackwood Primary School </a:t>
            </a:r>
          </a:p>
        </p:txBody>
      </p:sp>
      <p:sp>
        <p:nvSpPr>
          <p:cNvPr id="14" name="Rounded Rectangular Callout 26">
            <a:extLst>
              <a:ext uri="{FF2B5EF4-FFF2-40B4-BE49-F238E27FC236}">
                <a16:creationId xmlns:a16="http://schemas.microsoft.com/office/drawing/2014/main" id="{E8FC134C-DEA5-42FA-8EFC-46AA94B1021C}"/>
              </a:ext>
            </a:extLst>
          </p:cNvPr>
          <p:cNvSpPr/>
          <p:nvPr/>
        </p:nvSpPr>
        <p:spPr>
          <a:xfrm>
            <a:off x="286041" y="1318670"/>
            <a:ext cx="2696152" cy="1290085"/>
          </a:xfrm>
          <a:prstGeom prst="wedgeRoundRectCallout">
            <a:avLst>
              <a:gd name="adj1" fmla="val 64767"/>
              <a:gd name="adj2" fmla="val -2429"/>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“Yes because you make necessary decisions to make your country better.”</a:t>
            </a:r>
          </a:p>
          <a:p>
            <a:pPr algn="ctr"/>
            <a:r>
              <a:rPr lang="en-GB" sz="1400" dirty="0" err="1">
                <a:solidFill>
                  <a:schemeClr val="tx1"/>
                </a:solidFill>
                <a:latin typeface="Century Gothic" panose="020B0502020202020204" pitchFamily="34" charset="0"/>
              </a:rPr>
              <a:t>Engayne</a:t>
            </a:r>
            <a:r>
              <a:rPr lang="en-GB" sz="1400" dirty="0">
                <a:solidFill>
                  <a:schemeClr val="tx1"/>
                </a:solidFill>
                <a:latin typeface="Century Gothic" panose="020B0502020202020204" pitchFamily="34" charset="0"/>
              </a:rPr>
              <a:t> Primary School</a:t>
            </a:r>
          </a:p>
        </p:txBody>
      </p:sp>
      <p:sp>
        <p:nvSpPr>
          <p:cNvPr id="2" name="Rounded Rectangular Callout 26">
            <a:extLst>
              <a:ext uri="{FF2B5EF4-FFF2-40B4-BE49-F238E27FC236}">
                <a16:creationId xmlns:a16="http://schemas.microsoft.com/office/drawing/2014/main" id="{176A2C0D-EF72-4074-80E8-12A2C120A977}"/>
              </a:ext>
            </a:extLst>
          </p:cNvPr>
          <p:cNvSpPr/>
          <p:nvPr/>
        </p:nvSpPr>
        <p:spPr>
          <a:xfrm>
            <a:off x="6803267" y="3594949"/>
            <a:ext cx="2041730" cy="1541594"/>
          </a:xfrm>
          <a:prstGeom prst="wedgeRoundRectCallout">
            <a:avLst>
              <a:gd name="adj1" fmla="val -70593"/>
              <a:gd name="adj2" fmla="val -35663"/>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a:t>
            </a:r>
            <a:r>
              <a:rPr lang="en-GB" sz="1400" b="1" dirty="0">
                <a:solidFill>
                  <a:srgbClr val="333333"/>
                </a:solidFill>
                <a:latin typeface="+mj-lt"/>
              </a:rPr>
              <a:t>Its hard to help when you don’t know the people.”</a:t>
            </a:r>
            <a:endParaRPr lang="en-GB" sz="1400" b="1" i="0" dirty="0">
              <a:solidFill>
                <a:srgbClr val="333333"/>
              </a:solidFill>
              <a:effectLst/>
              <a:latin typeface="+mj-lt"/>
            </a:endParaRPr>
          </a:p>
          <a:p>
            <a:pPr algn="ctr"/>
            <a:r>
              <a:rPr lang="en-GB" sz="1400" dirty="0" err="1">
                <a:solidFill>
                  <a:schemeClr val="tx1"/>
                </a:solidFill>
                <a:latin typeface="+mj-lt"/>
              </a:rPr>
              <a:t>Homerswood</a:t>
            </a:r>
            <a:r>
              <a:rPr lang="en-GB" sz="1400" dirty="0">
                <a:solidFill>
                  <a:schemeClr val="tx1"/>
                </a:solidFill>
                <a:latin typeface="+mj-lt"/>
              </a:rPr>
              <a:t> Primary &amp; Nursery School</a:t>
            </a:r>
          </a:p>
        </p:txBody>
      </p:sp>
      <p:sp>
        <p:nvSpPr>
          <p:cNvPr id="3" name="Rounded Rectangular Callout 26">
            <a:extLst>
              <a:ext uri="{FF2B5EF4-FFF2-40B4-BE49-F238E27FC236}">
                <a16:creationId xmlns:a16="http://schemas.microsoft.com/office/drawing/2014/main" id="{BF984FF5-48CF-4B8B-864A-16B2A78EEB8B}"/>
              </a:ext>
            </a:extLst>
          </p:cNvPr>
          <p:cNvSpPr/>
          <p:nvPr/>
        </p:nvSpPr>
        <p:spPr>
          <a:xfrm>
            <a:off x="295091" y="4908552"/>
            <a:ext cx="4105041" cy="1517486"/>
          </a:xfrm>
          <a:prstGeom prst="wedgeRoundRectCallout">
            <a:avLst>
              <a:gd name="adj1" fmla="val -4151"/>
              <a:gd name="adj2" fmla="val -7952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“Politicians’ jobs are really important. I would like to be a politician to make the world a better place. I would make rules to help keep people healthy and safe.”</a:t>
            </a:r>
          </a:p>
          <a:p>
            <a:pPr algn="ctr"/>
            <a:r>
              <a:rPr lang="en-GB" sz="1400" dirty="0" err="1">
                <a:solidFill>
                  <a:schemeClr val="tx1"/>
                </a:solidFill>
                <a:latin typeface="Century Gothic" panose="020B0502020202020204" pitchFamily="34" charset="0"/>
              </a:rPr>
              <a:t>Engayne</a:t>
            </a:r>
            <a:r>
              <a:rPr lang="en-GB" sz="1400" dirty="0">
                <a:solidFill>
                  <a:schemeClr val="tx1"/>
                </a:solidFill>
                <a:latin typeface="Century Gothic" panose="020B0502020202020204" pitchFamily="34" charset="0"/>
              </a:rPr>
              <a:t> Primary School</a:t>
            </a:r>
          </a:p>
        </p:txBody>
      </p:sp>
      <p:sp>
        <p:nvSpPr>
          <p:cNvPr id="4" name="Rounded Rectangular Callout 26">
            <a:extLst>
              <a:ext uri="{FF2B5EF4-FFF2-40B4-BE49-F238E27FC236}">
                <a16:creationId xmlns:a16="http://schemas.microsoft.com/office/drawing/2014/main" id="{7343B61F-80F7-46F0-A250-B099EEBFE146}"/>
              </a:ext>
            </a:extLst>
          </p:cNvPr>
          <p:cNvSpPr/>
          <p:nvPr/>
        </p:nvSpPr>
        <p:spPr>
          <a:xfrm>
            <a:off x="290128" y="3100388"/>
            <a:ext cx="1896185" cy="1154910"/>
          </a:xfrm>
          <a:prstGeom prst="wedgeRoundRectCallout">
            <a:avLst>
              <a:gd name="adj1" fmla="val 72224"/>
              <a:gd name="adj2" fmla="val -23046"/>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“Yes because I want to help.”</a:t>
            </a:r>
          </a:p>
          <a:p>
            <a:pPr algn="ctr"/>
            <a:r>
              <a:rPr lang="en-GB" sz="1400" dirty="0">
                <a:solidFill>
                  <a:schemeClr val="tx1"/>
                </a:solidFill>
                <a:latin typeface="Century Gothic" panose="020B0502020202020204" pitchFamily="34" charset="0"/>
              </a:rPr>
              <a:t>Broadford  Primary School</a:t>
            </a:r>
          </a:p>
        </p:txBody>
      </p:sp>
      <p:sp>
        <p:nvSpPr>
          <p:cNvPr id="16" name="Rounded Rectangular Callout 26">
            <a:extLst>
              <a:ext uri="{FF2B5EF4-FFF2-40B4-BE49-F238E27FC236}">
                <a16:creationId xmlns:a16="http://schemas.microsoft.com/office/drawing/2014/main" id="{31FECCC8-E270-4757-8DFC-E4927B582A9C}"/>
              </a:ext>
            </a:extLst>
          </p:cNvPr>
          <p:cNvSpPr/>
          <p:nvPr/>
        </p:nvSpPr>
        <p:spPr>
          <a:xfrm>
            <a:off x="4901567" y="5438274"/>
            <a:ext cx="3947342" cy="987764"/>
          </a:xfrm>
          <a:prstGeom prst="wedgeRoundRectCallout">
            <a:avLst>
              <a:gd name="adj1" fmla="val -40908"/>
              <a:gd name="adj2" fmla="val -83307"/>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“I</a:t>
            </a:r>
            <a:r>
              <a:rPr lang="en-GB" sz="1400" b="1" dirty="0">
                <a:solidFill>
                  <a:srgbClr val="333333"/>
                </a:solidFill>
                <a:latin typeface="+mj-lt"/>
              </a:rPr>
              <a:t> am really shy to talk to dozens of people so I don't want to have that job.”</a:t>
            </a:r>
            <a:endParaRPr lang="en-GB" sz="1400" b="1" i="0" dirty="0">
              <a:solidFill>
                <a:srgbClr val="333333"/>
              </a:solidFill>
              <a:effectLst/>
              <a:latin typeface="+mj-lt"/>
            </a:endParaRPr>
          </a:p>
          <a:p>
            <a:pPr algn="ctr"/>
            <a:r>
              <a:rPr lang="en-GB" sz="1400" dirty="0" err="1">
                <a:solidFill>
                  <a:schemeClr val="tx1"/>
                </a:solidFill>
                <a:latin typeface="+mj-lt"/>
              </a:rPr>
              <a:t>Homerswood</a:t>
            </a:r>
            <a:r>
              <a:rPr lang="en-GB" sz="1400" dirty="0">
                <a:solidFill>
                  <a:schemeClr val="tx1"/>
                </a:solidFill>
                <a:latin typeface="+mj-lt"/>
              </a:rPr>
              <a:t> Primary and Nursery School</a:t>
            </a:r>
          </a:p>
        </p:txBody>
      </p:sp>
    </p:spTree>
    <p:extLst>
      <p:ext uri="{BB962C8B-B14F-4D97-AF65-F5344CB8AC3E}">
        <p14:creationId xmlns:p14="http://schemas.microsoft.com/office/powerpoint/2010/main" val="37144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CA0E5AC-F106-43BA-BADA-FA77D3BB9823}"/>
              </a:ext>
            </a:extLst>
          </p:cNvPr>
          <p:cNvSpPr/>
          <p:nvPr/>
        </p:nvSpPr>
        <p:spPr>
          <a:xfrm>
            <a:off x="248032" y="5054116"/>
            <a:ext cx="1611416" cy="622876"/>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Youth Politics UK</a:t>
            </a:r>
          </a:p>
        </p:txBody>
      </p:sp>
      <p:sp>
        <p:nvSpPr>
          <p:cNvPr id="4" name="Rectangle: Rounded Corners 3">
            <a:extLst>
              <a:ext uri="{FF2B5EF4-FFF2-40B4-BE49-F238E27FC236}">
                <a16:creationId xmlns:a16="http://schemas.microsoft.com/office/drawing/2014/main" id="{8AA645F3-DB08-4982-ADF1-8ACCDF13A523}"/>
              </a:ext>
            </a:extLst>
          </p:cNvPr>
          <p:cNvSpPr/>
          <p:nvPr/>
        </p:nvSpPr>
        <p:spPr>
          <a:xfrm>
            <a:off x="3054728" y="5051862"/>
            <a:ext cx="1611416" cy="62287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British Youth Council</a:t>
            </a:r>
          </a:p>
        </p:txBody>
      </p:sp>
      <p:sp>
        <p:nvSpPr>
          <p:cNvPr id="6" name="Rectangle: Rounded Corners 5">
            <a:extLst>
              <a:ext uri="{FF2B5EF4-FFF2-40B4-BE49-F238E27FC236}">
                <a16:creationId xmlns:a16="http://schemas.microsoft.com/office/drawing/2014/main" id="{0EBD4B91-ABFA-4D93-A11E-A6E673BAB201}"/>
              </a:ext>
            </a:extLst>
          </p:cNvPr>
          <p:cNvSpPr/>
          <p:nvPr/>
        </p:nvSpPr>
        <p:spPr>
          <a:xfrm>
            <a:off x="5917506" y="5060423"/>
            <a:ext cx="1611416" cy="622877"/>
          </a:xfrm>
          <a:prstGeom prst="roundRect">
            <a:avLst/>
          </a:prstGeom>
          <a:solidFill>
            <a:schemeClr val="accent4"/>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Leader of the House of Commons</a:t>
            </a:r>
            <a:endParaRPr lang="en-GB" sz="1400" dirty="0"/>
          </a:p>
        </p:txBody>
      </p:sp>
      <p:sp>
        <p:nvSpPr>
          <p:cNvPr id="8" name="Rectangle: Rounded Corners 7">
            <a:extLst>
              <a:ext uri="{FF2B5EF4-FFF2-40B4-BE49-F238E27FC236}">
                <a16:creationId xmlns:a16="http://schemas.microsoft.com/office/drawing/2014/main" id="{9815300C-C549-470F-A41F-B16AF706317C}"/>
              </a:ext>
            </a:extLst>
          </p:cNvPr>
          <p:cNvSpPr/>
          <p:nvPr/>
        </p:nvSpPr>
        <p:spPr>
          <a:xfrm>
            <a:off x="842244" y="5949730"/>
            <a:ext cx="1607474" cy="622066"/>
          </a:xfrm>
          <a:prstGeom prst="roundRect">
            <a:avLst/>
          </a:prstGeom>
          <a:solidFill>
            <a:schemeClr val="accent3">
              <a:lumMod val="90000"/>
            </a:schemeClr>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UK Parliament Week</a:t>
            </a:r>
          </a:p>
        </p:txBody>
      </p:sp>
      <p:sp>
        <p:nvSpPr>
          <p:cNvPr id="9" name="Rectangle: Rounded Corners 8">
            <a:extLst>
              <a:ext uri="{FF2B5EF4-FFF2-40B4-BE49-F238E27FC236}">
                <a16:creationId xmlns:a16="http://schemas.microsoft.com/office/drawing/2014/main" id="{534BE595-CD16-4E07-B5EC-AB7EE20C458A}"/>
              </a:ext>
            </a:extLst>
          </p:cNvPr>
          <p:cNvSpPr/>
          <p:nvPr/>
        </p:nvSpPr>
        <p:spPr>
          <a:xfrm>
            <a:off x="4975979" y="5949730"/>
            <a:ext cx="1607474" cy="622066"/>
          </a:xfrm>
          <a:prstGeom prst="roundRect">
            <a:avLst/>
          </a:prstGeom>
          <a:solidFill>
            <a:srgbClr val="C7C7D7"/>
          </a:solidFill>
          <a:ln w="28575">
            <a:solidFill>
              <a:srgbClr val="9695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The Children’s Commissioner</a:t>
            </a:r>
          </a:p>
        </p:txBody>
      </p:sp>
      <p:sp>
        <p:nvSpPr>
          <p:cNvPr id="7" name="TextBox 6">
            <a:extLst>
              <a:ext uri="{FF2B5EF4-FFF2-40B4-BE49-F238E27FC236}">
                <a16:creationId xmlns:a16="http://schemas.microsoft.com/office/drawing/2014/main" id="{653DC6C4-B7DF-4432-B12D-08CD78FDCDB4}"/>
              </a:ext>
            </a:extLst>
          </p:cNvPr>
          <p:cNvSpPr txBox="1"/>
          <p:nvPr/>
        </p:nvSpPr>
        <p:spPr>
          <a:xfrm>
            <a:off x="1739150" y="4502689"/>
            <a:ext cx="5665076" cy="369332"/>
          </a:xfrm>
          <a:prstGeom prst="rect">
            <a:avLst/>
          </a:prstGeom>
          <a:noFill/>
        </p:spPr>
        <p:txBody>
          <a:bodyPr wrap="square" rtlCol="0" anchor="ctr">
            <a:spAutoFit/>
          </a:bodyPr>
          <a:lstStyle/>
          <a:p>
            <a:pPr algn="ctr"/>
            <a:r>
              <a:rPr lang="en-GB" b="1" dirty="0"/>
              <a:t>The VoteTopic results were also shared with… </a:t>
            </a:r>
          </a:p>
        </p:txBody>
      </p:sp>
      <p:sp>
        <p:nvSpPr>
          <p:cNvPr id="3" name="Speech Bubble: Rectangle with Corners Rounded 2">
            <a:extLst>
              <a:ext uri="{FF2B5EF4-FFF2-40B4-BE49-F238E27FC236}">
                <a16:creationId xmlns:a16="http://schemas.microsoft.com/office/drawing/2014/main" id="{B295EADF-BB01-42CD-AC5C-D8E2BAF956CF}"/>
              </a:ext>
            </a:extLst>
          </p:cNvPr>
          <p:cNvSpPr/>
          <p:nvPr/>
        </p:nvSpPr>
        <p:spPr>
          <a:xfrm>
            <a:off x="372794" y="1205530"/>
            <a:ext cx="4283083" cy="2983903"/>
          </a:xfrm>
          <a:prstGeom prst="wedgeRoundRectCallout">
            <a:avLst>
              <a:gd name="adj1" fmla="val 60416"/>
              <a:gd name="adj2" fmla="val 11599"/>
              <a:gd name="adj3" fmla="val 16667"/>
            </a:avLst>
          </a:prstGeom>
          <a:solidFill>
            <a:schemeClr val="accent4"/>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latin typeface="Century Gothic"/>
                <a:ea typeface="Century Gothic"/>
                <a:cs typeface="Century Gothic"/>
                <a:sym typeface="Century Gothic"/>
              </a:rPr>
              <a:t>Well done to all the young people who cast their votes in VotesforSchools as part of UK Parliament Week. It’s great to see young people getting involved and expressing their views – that’s exactly what UK Parliament Week is all about. Voting is such an important way to have your say and get your voice heard – keep it up! We wish these future voters and future politicians all the very best on their democratic journeys!</a:t>
            </a:r>
          </a:p>
        </p:txBody>
      </p:sp>
      <p:sp>
        <p:nvSpPr>
          <p:cNvPr id="35" name="TextBox 34">
            <a:extLst>
              <a:ext uri="{FF2B5EF4-FFF2-40B4-BE49-F238E27FC236}">
                <a16:creationId xmlns:a16="http://schemas.microsoft.com/office/drawing/2014/main" id="{838EEF24-F4C7-4EC2-A31C-A2659EED1A40}"/>
              </a:ext>
            </a:extLst>
          </p:cNvPr>
          <p:cNvSpPr txBox="1"/>
          <p:nvPr/>
        </p:nvSpPr>
        <p:spPr>
          <a:xfrm>
            <a:off x="5247171" y="3132591"/>
            <a:ext cx="3354475" cy="584775"/>
          </a:xfrm>
          <a:prstGeom prst="rect">
            <a:avLst/>
          </a:prstGeom>
          <a:noFill/>
        </p:spPr>
        <p:txBody>
          <a:bodyPr wrap="square">
            <a:spAutoFit/>
          </a:bodyPr>
          <a:lstStyle/>
          <a:p>
            <a:pPr algn="ctr"/>
            <a:r>
              <a:rPr lang="en-GB" sz="1600" dirty="0">
                <a:solidFill>
                  <a:schemeClr val="tx1"/>
                </a:solidFill>
                <a:latin typeface="Century Gothic"/>
                <a:sym typeface="Century Gothic"/>
              </a:rPr>
              <a:t>Comment on behal</a:t>
            </a:r>
            <a:r>
              <a:rPr lang="en-GB" sz="1600" dirty="0">
                <a:latin typeface="Century Gothic"/>
                <a:sym typeface="Century Gothic"/>
              </a:rPr>
              <a:t>f of the team at UK Parliament Week!</a:t>
            </a:r>
            <a:endParaRPr lang="en-GB" sz="1600" dirty="0">
              <a:sym typeface="Century Gothic"/>
            </a:endParaRPr>
          </a:p>
        </p:txBody>
      </p:sp>
      <p:sp>
        <p:nvSpPr>
          <p:cNvPr id="5" name="Rectangle 4">
            <a:extLst>
              <a:ext uri="{FF2B5EF4-FFF2-40B4-BE49-F238E27FC236}">
                <a16:creationId xmlns:a16="http://schemas.microsoft.com/office/drawing/2014/main" id="{EBC2D79F-4781-4539-B0A8-1422A5ABD37D}"/>
              </a:ext>
            </a:extLst>
          </p:cNvPr>
          <p:cNvSpPr/>
          <p:nvPr/>
        </p:nvSpPr>
        <p:spPr>
          <a:xfrm>
            <a:off x="461650" y="56711"/>
            <a:ext cx="8220075" cy="923330"/>
          </a:xfrm>
          <a:prstGeom prst="rect">
            <a:avLst/>
          </a:prstGeom>
        </p:spPr>
        <p:txBody>
          <a:bodyPr wrap="square">
            <a:spAutoFit/>
          </a:bodyPr>
          <a:lstStyle/>
          <a:p>
            <a:pPr algn="ctr">
              <a:buSzPct val="25000"/>
            </a:pPr>
            <a:r>
              <a:rPr lang="en-GB" sz="2700" b="1" dirty="0">
                <a:solidFill>
                  <a:schemeClr val="bg1"/>
                </a:solidFill>
                <a:latin typeface="Century Gothic" panose="020B0502020202020204" pitchFamily="34" charset="0"/>
                <a:ea typeface="Lato"/>
                <a:cs typeface="Lato"/>
                <a:sym typeface="Lato"/>
              </a:rPr>
              <a:t>Feedback: “Would you want to be a </a:t>
            </a:r>
          </a:p>
          <a:p>
            <a:pPr algn="ctr">
              <a:buSzPct val="25000"/>
            </a:pPr>
            <a:r>
              <a:rPr lang="en-GB" sz="2700" b="1" dirty="0">
                <a:solidFill>
                  <a:schemeClr val="bg1"/>
                </a:solidFill>
                <a:latin typeface="Century Gothic" panose="020B0502020202020204" pitchFamily="34" charset="0"/>
                <a:ea typeface="Lato"/>
                <a:cs typeface="Lato"/>
                <a:sym typeface="Lato"/>
              </a:rPr>
              <a:t>politician right now?”</a:t>
            </a:r>
            <a:endParaRPr lang="en-GB" sz="2700" b="1" dirty="0">
              <a:solidFill>
                <a:schemeClr val="bg1"/>
              </a:solidFill>
              <a:latin typeface="Century Gothic" panose="020B0502020202020204" pitchFamily="34" charset="0"/>
            </a:endParaRPr>
          </a:p>
        </p:txBody>
      </p:sp>
      <p:pic>
        <p:nvPicPr>
          <p:cNvPr id="1034" name="Picture 10" descr="British Youth Council">
            <a:extLst>
              <a:ext uri="{FF2B5EF4-FFF2-40B4-BE49-F238E27FC236}">
                <a16:creationId xmlns:a16="http://schemas.microsoft.com/office/drawing/2014/main" id="{B1AE6C68-0039-491D-A3A4-1505089F021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04727" y="4999231"/>
            <a:ext cx="974196" cy="74526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0" descr="Children's Commissioner for England">
            <a:extLst>
              <a:ext uri="{FF2B5EF4-FFF2-40B4-BE49-F238E27FC236}">
                <a16:creationId xmlns:a16="http://schemas.microsoft.com/office/drawing/2014/main" id="{C97F795D-A78D-4AAE-8ED2-C668A1051674}"/>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6694283" y="5907064"/>
            <a:ext cx="2065007" cy="69642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UK Parliament Week Celebrates It's 10th Year Anniversary - Newcastle  Magazine - Newcastle Deserves Good News">
            <a:extLst>
              <a:ext uri="{FF2B5EF4-FFF2-40B4-BE49-F238E27FC236}">
                <a16:creationId xmlns:a16="http://schemas.microsoft.com/office/drawing/2014/main" id="{3CF3C7BB-7037-4B81-AAED-82828EDD9174}"/>
              </a:ext>
            </a:extLst>
          </p:cNvPr>
          <p:cNvPicPr>
            <a:picLocks noChangeAspect="1" noChangeArrowheads="1"/>
          </p:cNvPicPr>
          <p:nvPr/>
        </p:nvPicPr>
        <p:blipFill>
          <a:blip r:embed="rId5" cstate="hqprint">
            <a:extLst>
              <a:ext uri="{28A0092B-C50C-407E-A947-70E740481C1C}">
                <a14:useLocalDpi xmlns:a14="http://schemas.microsoft.com/office/drawing/2010/main"/>
              </a:ext>
            </a:extLst>
          </a:blip>
          <a:srcRect/>
          <a:stretch>
            <a:fillRect/>
          </a:stretch>
        </p:blipFill>
        <p:spPr bwMode="auto">
          <a:xfrm>
            <a:off x="2697327" y="5907063"/>
            <a:ext cx="2033139" cy="69642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ome - YouthPolitics UK">
            <a:extLst>
              <a:ext uri="{FF2B5EF4-FFF2-40B4-BE49-F238E27FC236}">
                <a16:creationId xmlns:a16="http://schemas.microsoft.com/office/drawing/2014/main" id="{5C1C7201-D67D-44A1-99E7-1D28A80B0F92}"/>
              </a:ext>
            </a:extLst>
          </p:cNvPr>
          <p:cNvPicPr>
            <a:picLocks noChangeAspect="1" noChangeArrowheads="1"/>
          </p:cNvPicPr>
          <p:nvPr/>
        </p:nvPicPr>
        <p:blipFill rotWithShape="1">
          <a:blip r:embed="rId6" cstate="hqprint">
            <a:extLst>
              <a:ext uri="{28A0092B-C50C-407E-A947-70E740481C1C}">
                <a14:useLocalDpi xmlns:a14="http://schemas.microsoft.com/office/drawing/2010/main"/>
              </a:ext>
            </a:extLst>
          </a:blip>
          <a:srcRect/>
          <a:stretch/>
        </p:blipFill>
        <p:spPr bwMode="auto">
          <a:xfrm>
            <a:off x="1998031" y="4994623"/>
            <a:ext cx="918114" cy="7452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eader of the House of Commons (@CommonsLeader) | Twitter">
            <a:extLst>
              <a:ext uri="{FF2B5EF4-FFF2-40B4-BE49-F238E27FC236}">
                <a16:creationId xmlns:a16="http://schemas.microsoft.com/office/drawing/2014/main" id="{97EEB977-DD98-4218-8E0E-8DCACA2E17DF}"/>
              </a:ext>
            </a:extLst>
          </p:cNvPr>
          <p:cNvPicPr>
            <a:picLocks noChangeAspect="1" noChangeArrowheads="1"/>
          </p:cNvPicPr>
          <p:nvPr/>
        </p:nvPicPr>
        <p:blipFill rotWithShape="1">
          <a:blip r:embed="rId7" cstate="hqprint">
            <a:extLst>
              <a:ext uri="{28A0092B-C50C-407E-A947-70E740481C1C}">
                <a14:useLocalDpi xmlns:a14="http://schemas.microsoft.com/office/drawing/2010/main"/>
              </a:ext>
            </a:extLst>
          </a:blip>
          <a:srcRect/>
          <a:stretch/>
        </p:blipFill>
        <p:spPr bwMode="auto">
          <a:xfrm>
            <a:off x="7667505" y="5027941"/>
            <a:ext cx="1228463" cy="67071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UK Parliament Week Celebrates It's 10th Year Anniversary - Newcastle  Magazine - Newcastle Deserves Good News">
            <a:extLst>
              <a:ext uri="{FF2B5EF4-FFF2-40B4-BE49-F238E27FC236}">
                <a16:creationId xmlns:a16="http://schemas.microsoft.com/office/drawing/2014/main" id="{6F3DD601-6714-4857-8B3F-9AE0B3BE6BB9}"/>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952851" y="1436197"/>
            <a:ext cx="3943117" cy="1350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077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Pentagon 20">
            <a:extLst>
              <a:ext uri="{FF2B5EF4-FFF2-40B4-BE49-F238E27FC236}">
                <a16:creationId xmlns:a16="http://schemas.microsoft.com/office/drawing/2014/main" id="{0BCD6D8C-BFBA-42D8-A9B5-D9465DC47D7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4" name="TextBox 3">
            <a:extLst>
              <a:ext uri="{FF2B5EF4-FFF2-40B4-BE49-F238E27FC236}">
                <a16:creationId xmlns:a16="http://schemas.microsoft.com/office/drawing/2014/main" id="{F01BEB34-CA2B-480E-839E-0C4AA58016EB}"/>
              </a:ext>
            </a:extLst>
          </p:cNvPr>
          <p:cNvSpPr txBox="1"/>
          <p:nvPr/>
        </p:nvSpPr>
        <p:spPr>
          <a:xfrm>
            <a:off x="53465" y="5850367"/>
            <a:ext cx="9144000" cy="861774"/>
          </a:xfrm>
          <a:prstGeom prst="rect">
            <a:avLst/>
          </a:prstGeom>
          <a:noFill/>
        </p:spPr>
        <p:txBody>
          <a:bodyPr wrap="square" rtlCol="0" anchor="ctr">
            <a:spAutoFit/>
          </a:bodyPr>
          <a:lstStyle/>
          <a:p>
            <a:r>
              <a:rPr lang="en-GB" sz="5000" b="1" dirty="0">
                <a:solidFill>
                  <a:srgbClr val="F2F2F2"/>
                </a:solidFill>
              </a:rPr>
              <a:t>YouTuber		Footballer	  Girly</a:t>
            </a:r>
          </a:p>
        </p:txBody>
      </p:sp>
      <p:sp>
        <p:nvSpPr>
          <p:cNvPr id="6" name="TextBox 5">
            <a:extLst>
              <a:ext uri="{FF2B5EF4-FFF2-40B4-BE49-F238E27FC236}">
                <a16:creationId xmlns:a16="http://schemas.microsoft.com/office/drawing/2014/main" id="{C9CF859C-B8CF-49FE-85B1-C22D64412D25}"/>
              </a:ext>
            </a:extLst>
          </p:cNvPr>
          <p:cNvSpPr txBox="1"/>
          <p:nvPr/>
        </p:nvSpPr>
        <p:spPr>
          <a:xfrm>
            <a:off x="0" y="4881821"/>
            <a:ext cx="9144000" cy="861774"/>
          </a:xfrm>
          <a:prstGeom prst="rect">
            <a:avLst/>
          </a:prstGeom>
          <a:noFill/>
        </p:spPr>
        <p:txBody>
          <a:bodyPr wrap="square" rtlCol="0" anchor="ctr">
            <a:spAutoFit/>
          </a:bodyPr>
          <a:lstStyle/>
          <a:p>
            <a:r>
              <a:rPr lang="en-GB" sz="5000" b="1" dirty="0">
                <a:solidFill>
                  <a:srgbClr val="F2F2F2"/>
                </a:solidFill>
              </a:rPr>
              <a:t>			Scientist     Bookworm</a:t>
            </a:r>
          </a:p>
        </p:txBody>
      </p:sp>
      <p:sp>
        <p:nvSpPr>
          <p:cNvPr id="8" name="TextBox 7">
            <a:extLst>
              <a:ext uri="{FF2B5EF4-FFF2-40B4-BE49-F238E27FC236}">
                <a16:creationId xmlns:a16="http://schemas.microsoft.com/office/drawing/2014/main" id="{2D42FF60-93CD-452F-AF22-85AF0DEFCCB3}"/>
              </a:ext>
            </a:extLst>
          </p:cNvPr>
          <p:cNvSpPr txBox="1"/>
          <p:nvPr/>
        </p:nvSpPr>
        <p:spPr>
          <a:xfrm>
            <a:off x="0" y="3966658"/>
            <a:ext cx="9144000" cy="861774"/>
          </a:xfrm>
          <a:prstGeom prst="rect">
            <a:avLst/>
          </a:prstGeom>
          <a:noFill/>
        </p:spPr>
        <p:txBody>
          <a:bodyPr wrap="square" rtlCol="0" anchor="ctr">
            <a:spAutoFit/>
          </a:bodyPr>
          <a:lstStyle/>
          <a:p>
            <a:r>
              <a:rPr lang="en-GB" sz="5000" b="1" dirty="0">
                <a:solidFill>
                  <a:srgbClr val="F2F2F2"/>
                </a:solidFill>
              </a:rPr>
              <a:t> Sporty   Outdoorsy  Gymnast</a:t>
            </a:r>
          </a:p>
        </p:txBody>
      </p:sp>
      <p:sp>
        <p:nvSpPr>
          <p:cNvPr id="12" name="TextBox 11">
            <a:extLst>
              <a:ext uri="{FF2B5EF4-FFF2-40B4-BE49-F238E27FC236}">
                <a16:creationId xmlns:a16="http://schemas.microsoft.com/office/drawing/2014/main" id="{9A8F985E-DBC1-451D-A1E5-6608F555E6FC}"/>
              </a:ext>
            </a:extLst>
          </p:cNvPr>
          <p:cNvSpPr txBox="1"/>
          <p:nvPr/>
        </p:nvSpPr>
        <p:spPr>
          <a:xfrm>
            <a:off x="-1300" y="1895373"/>
            <a:ext cx="9144000" cy="861774"/>
          </a:xfrm>
          <a:prstGeom prst="rect">
            <a:avLst/>
          </a:prstGeom>
          <a:noFill/>
        </p:spPr>
        <p:txBody>
          <a:bodyPr wrap="square" rtlCol="0" anchor="ctr">
            <a:spAutoFit/>
          </a:bodyPr>
          <a:lstStyle/>
          <a:p>
            <a:r>
              <a:rPr lang="en-GB" sz="5000" b="1" dirty="0">
                <a:solidFill>
                  <a:srgbClr val="F2F2F2"/>
                </a:solidFill>
              </a:rPr>
              <a:t>Artist     Netballer     Musician</a:t>
            </a:r>
          </a:p>
        </p:txBody>
      </p:sp>
      <p:sp>
        <p:nvSpPr>
          <p:cNvPr id="14" name="TextBox 13">
            <a:extLst>
              <a:ext uri="{FF2B5EF4-FFF2-40B4-BE49-F238E27FC236}">
                <a16:creationId xmlns:a16="http://schemas.microsoft.com/office/drawing/2014/main" id="{DF863454-808D-4EB4-929F-7472D8274A74}"/>
              </a:ext>
            </a:extLst>
          </p:cNvPr>
          <p:cNvSpPr txBox="1"/>
          <p:nvPr/>
        </p:nvSpPr>
        <p:spPr>
          <a:xfrm>
            <a:off x="0" y="1007633"/>
            <a:ext cx="9144000" cy="861774"/>
          </a:xfrm>
          <a:prstGeom prst="rect">
            <a:avLst/>
          </a:prstGeom>
          <a:noFill/>
        </p:spPr>
        <p:txBody>
          <a:bodyPr wrap="square" rtlCol="0" anchor="ctr">
            <a:spAutoFit/>
          </a:bodyPr>
          <a:lstStyle/>
          <a:p>
            <a:r>
              <a:rPr lang="en-GB" sz="5000" b="1" dirty="0">
                <a:solidFill>
                  <a:srgbClr val="F2F2F2"/>
                </a:solidFill>
              </a:rPr>
              <a:t>     Environmentalist    Activist</a:t>
            </a:r>
          </a:p>
        </p:txBody>
      </p:sp>
      <p:sp>
        <p:nvSpPr>
          <p:cNvPr id="15" name="Rectangle: Rounded Corners 14">
            <a:extLst>
              <a:ext uri="{FF2B5EF4-FFF2-40B4-BE49-F238E27FC236}">
                <a16:creationId xmlns:a16="http://schemas.microsoft.com/office/drawing/2014/main" id="{B6598820-BAC2-4149-B243-69C4EB9ED03B}"/>
              </a:ext>
            </a:extLst>
          </p:cNvPr>
          <p:cNvSpPr/>
          <p:nvPr/>
        </p:nvSpPr>
        <p:spPr>
          <a:xfrm>
            <a:off x="650665" y="2950152"/>
            <a:ext cx="7949599" cy="96854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Where do I fit in? (2-5 mins)</a:t>
            </a:r>
          </a:p>
          <a:p>
            <a:pPr algn="ctr"/>
            <a:r>
              <a:rPr lang="en-GB" sz="1600" dirty="0"/>
              <a:t>On your own, or with your partner, can you think of 3-5 words you would use to describe yourself? Use the pictures to help you.</a:t>
            </a:r>
          </a:p>
        </p:txBody>
      </p:sp>
      <p:pic>
        <p:nvPicPr>
          <p:cNvPr id="16" name="Picture 2" descr="Holy Bible icon">
            <a:extLst>
              <a:ext uri="{FF2B5EF4-FFF2-40B4-BE49-F238E27FC236}">
                <a16:creationId xmlns:a16="http://schemas.microsoft.com/office/drawing/2014/main" id="{F40903C8-0F40-40CE-BE4D-C260A636ABC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5900" y="104953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Jersey icon">
            <a:extLst>
              <a:ext uri="{FF2B5EF4-FFF2-40B4-BE49-F238E27FC236}">
                <a16:creationId xmlns:a16="http://schemas.microsoft.com/office/drawing/2014/main" id="{3984CD8D-441B-42F2-8B54-072B83D6AE1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814734" y="104953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Baseball Cap icon">
            <a:extLst>
              <a:ext uri="{FF2B5EF4-FFF2-40B4-BE49-F238E27FC236}">
                <a16:creationId xmlns:a16="http://schemas.microsoft.com/office/drawing/2014/main" id="{128F79B5-6352-4365-9432-6BD86E1C83E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012401" y="4911979"/>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Book Shelf icon">
            <a:extLst>
              <a:ext uri="{FF2B5EF4-FFF2-40B4-BE49-F238E27FC236}">
                <a16:creationId xmlns:a16="http://schemas.microsoft.com/office/drawing/2014/main" id="{257B58F3-CC52-434D-B2AE-E6A324837FD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515317" y="1842747"/>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Healthy Food icon">
            <a:extLst>
              <a:ext uri="{FF2B5EF4-FFF2-40B4-BE49-F238E27FC236}">
                <a16:creationId xmlns:a16="http://schemas.microsoft.com/office/drawing/2014/main" id="{2406D284-B2DC-4181-BE70-F81970416F9B}"/>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712766" y="568316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Home Address icon">
            <a:extLst>
              <a:ext uri="{FF2B5EF4-FFF2-40B4-BE49-F238E27FC236}">
                <a16:creationId xmlns:a16="http://schemas.microsoft.com/office/drawing/2014/main" id="{5944B2E7-B8DD-4A02-8E6B-9C81F249ABB1}"/>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114151" y="1842747"/>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4" descr="Coin Wallet icon">
            <a:extLst>
              <a:ext uri="{FF2B5EF4-FFF2-40B4-BE49-F238E27FC236}">
                <a16:creationId xmlns:a16="http://schemas.microsoft.com/office/drawing/2014/main" id="{1295F45C-ABD5-443D-94C8-9D1F75EF7ADA}"/>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813867" y="4911979"/>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Trophy icon">
            <a:extLst>
              <a:ext uri="{FF2B5EF4-FFF2-40B4-BE49-F238E27FC236}">
                <a16:creationId xmlns:a16="http://schemas.microsoft.com/office/drawing/2014/main" id="{D1D00A87-0FCB-42E4-A1B3-5D3BD71D7931}"/>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8012401" y="104953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0" descr="Twitch icon">
            <a:extLst>
              <a:ext uri="{FF2B5EF4-FFF2-40B4-BE49-F238E27FC236}">
                <a16:creationId xmlns:a16="http://schemas.microsoft.com/office/drawing/2014/main" id="{4865A2FC-25C1-420F-9269-97CB65A8EBE1}"/>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5413133" y="4911979"/>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2" descr="TikTok icon">
            <a:extLst>
              <a:ext uri="{FF2B5EF4-FFF2-40B4-BE49-F238E27FC236}">
                <a16:creationId xmlns:a16="http://schemas.microsoft.com/office/drawing/2014/main" id="{5785311C-6598-4ECB-A418-DBA2ADD7F9F2}"/>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413568" y="104953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6" descr="Brain icon">
            <a:extLst>
              <a:ext uri="{FF2B5EF4-FFF2-40B4-BE49-F238E27FC236}">
                <a16:creationId xmlns:a16="http://schemas.microsoft.com/office/drawing/2014/main" id="{E86C99E3-093A-424F-9BC5-D7BFA2144429}"/>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4113500" y="568316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Icon&#10;&#10;Description automatically generated">
            <a:extLst>
              <a:ext uri="{FF2B5EF4-FFF2-40B4-BE49-F238E27FC236}">
                <a16:creationId xmlns:a16="http://schemas.microsoft.com/office/drawing/2014/main" id="{D95E7186-80AF-4052-A293-B7A54592F3D1}"/>
              </a:ext>
            </a:extLst>
          </p:cNvPr>
          <p:cNvPicPr>
            <a:picLocks noChangeAspect="1"/>
          </p:cNvPicPr>
          <p:nvPr/>
        </p:nvPicPr>
        <p:blipFill>
          <a:blip r:embed="rId14"/>
          <a:stretch>
            <a:fillRect/>
          </a:stretch>
        </p:blipFill>
        <p:spPr>
          <a:xfrm>
            <a:off x="6717739" y="1845501"/>
            <a:ext cx="914400" cy="914400"/>
          </a:xfrm>
          <a:prstGeom prst="rect">
            <a:avLst/>
          </a:prstGeom>
        </p:spPr>
      </p:pic>
      <p:pic>
        <p:nvPicPr>
          <p:cNvPr id="28" name="Picture 27" descr="Icon&#10;&#10;Description automatically generated">
            <a:extLst>
              <a:ext uri="{FF2B5EF4-FFF2-40B4-BE49-F238E27FC236}">
                <a16:creationId xmlns:a16="http://schemas.microsoft.com/office/drawing/2014/main" id="{4AD7883E-0DEA-4A42-B712-742F51310A3F}"/>
              </a:ext>
            </a:extLst>
          </p:cNvPr>
          <p:cNvPicPr>
            <a:picLocks noChangeAspect="1"/>
          </p:cNvPicPr>
          <p:nvPr/>
        </p:nvPicPr>
        <p:blipFill>
          <a:blip r:embed="rId15"/>
          <a:stretch>
            <a:fillRect/>
          </a:stretch>
        </p:blipFill>
        <p:spPr>
          <a:xfrm>
            <a:off x="1515317" y="5683160"/>
            <a:ext cx="914400" cy="914400"/>
          </a:xfrm>
          <a:prstGeom prst="rect">
            <a:avLst/>
          </a:prstGeom>
        </p:spPr>
      </p:pic>
      <p:pic>
        <p:nvPicPr>
          <p:cNvPr id="29" name="Picture 28" descr="Icon&#10;&#10;Description automatically generated">
            <a:extLst>
              <a:ext uri="{FF2B5EF4-FFF2-40B4-BE49-F238E27FC236}">
                <a16:creationId xmlns:a16="http://schemas.microsoft.com/office/drawing/2014/main" id="{D6141714-97B8-40C8-9A14-FFBB9751FD44}"/>
              </a:ext>
            </a:extLst>
          </p:cNvPr>
          <p:cNvPicPr>
            <a:picLocks noChangeAspect="1"/>
          </p:cNvPicPr>
          <p:nvPr/>
        </p:nvPicPr>
        <p:blipFill>
          <a:blip r:embed="rId16"/>
          <a:stretch>
            <a:fillRect/>
          </a:stretch>
        </p:blipFill>
        <p:spPr>
          <a:xfrm>
            <a:off x="255738" y="4911979"/>
            <a:ext cx="914400" cy="914400"/>
          </a:xfrm>
          <a:prstGeom prst="rect">
            <a:avLst/>
          </a:prstGeom>
        </p:spPr>
      </p:pic>
      <p:sp>
        <p:nvSpPr>
          <p:cNvPr id="31" name="Shape 114">
            <a:extLst>
              <a:ext uri="{FF2B5EF4-FFF2-40B4-BE49-F238E27FC236}">
                <a16:creationId xmlns:a16="http://schemas.microsoft.com/office/drawing/2014/main" id="{8B1CF8D1-2385-4BA2-9C8F-00230A9E62B3}"/>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Where do I fit in?</a:t>
            </a:r>
          </a:p>
        </p:txBody>
      </p:sp>
      <p:pic>
        <p:nvPicPr>
          <p:cNvPr id="33" name="Graphic 32" descr="Thought bubble">
            <a:extLst>
              <a:ext uri="{FF2B5EF4-FFF2-40B4-BE49-F238E27FC236}">
                <a16:creationId xmlns:a16="http://schemas.microsoft.com/office/drawing/2014/main" id="{3F4AF1E9-0478-4801-8656-ABE860247FD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796" y="181055"/>
            <a:ext cx="597300" cy="597300"/>
          </a:xfrm>
          <a:prstGeom prst="rect">
            <a:avLst/>
          </a:prstGeom>
        </p:spPr>
      </p:pic>
      <p:sp>
        <p:nvSpPr>
          <p:cNvPr id="37" name="Rectangle: Rounded Corners 36">
            <a:extLst>
              <a:ext uri="{FF2B5EF4-FFF2-40B4-BE49-F238E27FC236}">
                <a16:creationId xmlns:a16="http://schemas.microsoft.com/office/drawing/2014/main" id="{6231EA4A-1284-4917-AE0B-13A28EF6B539}"/>
              </a:ext>
            </a:extLst>
          </p:cNvPr>
          <p:cNvSpPr/>
          <p:nvPr/>
        </p:nvSpPr>
        <p:spPr>
          <a:xfrm>
            <a:off x="2189931" y="4161878"/>
            <a:ext cx="4764139" cy="61317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does it feel to “fit in” with these groups? </a:t>
            </a:r>
          </a:p>
        </p:txBody>
      </p:sp>
    </p:spTree>
    <p:extLst>
      <p:ext uri="{BB962C8B-B14F-4D97-AF65-F5344CB8AC3E}">
        <p14:creationId xmlns:p14="http://schemas.microsoft.com/office/powerpoint/2010/main" val="8740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3CD7446C-5F32-4959-83D1-1462F2696DE4}"/>
              </a:ext>
            </a:extLst>
          </p:cNvPr>
          <p:cNvSpPr/>
          <p:nvPr/>
        </p:nvSpPr>
        <p:spPr>
          <a:xfrm>
            <a:off x="1351596" y="249508"/>
            <a:ext cx="6440807"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Is it important to fit in at school?</a:t>
            </a:r>
          </a:p>
        </p:txBody>
      </p:sp>
      <p:pic>
        <p:nvPicPr>
          <p:cNvPr id="3" name="Picture 2" descr="A picture containing outdoor, looking, standing, field&#10;&#10;Description automatically generated">
            <a:extLst>
              <a:ext uri="{FF2B5EF4-FFF2-40B4-BE49-F238E27FC236}">
                <a16:creationId xmlns:a16="http://schemas.microsoft.com/office/drawing/2014/main" id="{C6428ED3-FCBF-4788-A296-77498B04FB13}"/>
              </a:ext>
            </a:extLst>
          </p:cNvPr>
          <p:cNvPicPr>
            <a:picLocks noChangeAspect="1"/>
          </p:cNvPicPr>
          <p:nvPr/>
        </p:nvPicPr>
        <p:blipFill rotWithShape="1">
          <a:blip r:embed="rId3" cstate="hqprint">
            <a:alphaModFix/>
            <a:extLst>
              <a:ext uri="{28A0092B-C50C-407E-A947-70E740481C1C}">
                <a14:useLocalDpi xmlns:a14="http://schemas.microsoft.com/office/drawing/2010/main"/>
              </a:ext>
            </a:extLst>
          </a:blip>
          <a:srcRect t="-123"/>
          <a:stretch/>
        </p:blipFill>
        <p:spPr>
          <a:xfrm>
            <a:off x="246257" y="1360039"/>
            <a:ext cx="8651486" cy="5028682"/>
          </a:xfrm>
          <a:prstGeom prst="rect">
            <a:avLst/>
          </a:prstGeom>
        </p:spPr>
      </p:pic>
    </p:spTree>
    <p:extLst>
      <p:ext uri="{BB962C8B-B14F-4D97-AF65-F5344CB8AC3E}">
        <p14:creationId xmlns:p14="http://schemas.microsoft.com/office/powerpoint/2010/main" val="2152316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accent5"/>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bg1"/>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bg1"/>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bg1"/>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3793370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25" descr="Thought bubble">
            <a:extLst>
              <a:ext uri="{FF2B5EF4-FFF2-40B4-BE49-F238E27FC236}">
                <a16:creationId xmlns:a16="http://schemas.microsoft.com/office/drawing/2014/main" id="{96103F31-650D-42E7-9F47-3ED2F1A98FF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17" name="Rectangle: Rounded Corners 16">
            <a:extLst>
              <a:ext uri="{FF2B5EF4-FFF2-40B4-BE49-F238E27FC236}">
                <a16:creationId xmlns:a16="http://schemas.microsoft.com/office/drawing/2014/main" id="{50A2AEF5-9BE9-469B-93B6-864CA62A21E6}"/>
              </a:ext>
            </a:extLst>
          </p:cNvPr>
          <p:cNvSpPr/>
          <p:nvPr/>
        </p:nvSpPr>
        <p:spPr>
          <a:xfrm>
            <a:off x="393445" y="1399166"/>
            <a:ext cx="3893781" cy="129839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Even though we know that </a:t>
            </a:r>
            <a:r>
              <a:rPr lang="en-GB" sz="1600" b="1" dirty="0">
                <a:solidFill>
                  <a:schemeClr val="tx1"/>
                </a:solidFill>
                <a:ea typeface="Lato" panose="020F0502020204030203" pitchFamily="34" charset="0"/>
                <a:cs typeface="Century Gothic"/>
              </a:rPr>
              <a:t>everybody is different, </a:t>
            </a:r>
            <a:r>
              <a:rPr lang="en-GB" sz="1600" dirty="0">
                <a:solidFill>
                  <a:schemeClr val="tx1"/>
                </a:solidFill>
                <a:ea typeface="Lato" panose="020F0502020204030203" pitchFamily="34" charset="0"/>
                <a:cs typeface="Century Gothic"/>
              </a:rPr>
              <a:t>we still often try to </a:t>
            </a:r>
            <a:r>
              <a:rPr lang="en-GB" sz="1600" b="1" dirty="0">
                <a:solidFill>
                  <a:schemeClr val="tx1"/>
                </a:solidFill>
                <a:ea typeface="Lato" panose="020F0502020204030203" pitchFamily="34" charset="0"/>
                <a:cs typeface="Century Gothic"/>
              </a:rPr>
              <a:t>“fit in” </a:t>
            </a:r>
            <a:r>
              <a:rPr lang="en-GB" sz="1600" dirty="0">
                <a:solidFill>
                  <a:schemeClr val="tx1"/>
                </a:solidFill>
                <a:ea typeface="Lato" panose="020F0502020204030203" pitchFamily="34" charset="0"/>
                <a:cs typeface="Century Gothic"/>
              </a:rPr>
              <a:t>with the people around us.</a:t>
            </a:r>
            <a:endParaRPr lang="en-GB" sz="1600" b="1" dirty="0">
              <a:solidFill>
                <a:schemeClr val="tx1"/>
              </a:solidFill>
              <a:ea typeface="Lato" panose="020F0502020204030203" pitchFamily="34" charset="0"/>
              <a:cs typeface="Century Gothic"/>
            </a:endParaRPr>
          </a:p>
        </p:txBody>
      </p:sp>
      <p:sp>
        <p:nvSpPr>
          <p:cNvPr id="14" name="Rectangle: Rounded Corners 13">
            <a:extLst>
              <a:ext uri="{FF2B5EF4-FFF2-40B4-BE49-F238E27FC236}">
                <a16:creationId xmlns:a16="http://schemas.microsoft.com/office/drawing/2014/main" id="{EC960820-C835-49D7-87F2-648081365EDA}"/>
              </a:ext>
            </a:extLst>
          </p:cNvPr>
          <p:cNvSpPr/>
          <p:nvPr/>
        </p:nvSpPr>
        <p:spPr>
          <a:xfrm>
            <a:off x="4792363" y="4756935"/>
            <a:ext cx="3961220" cy="181278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A long time ago, (before electricity, supermarkets and even guns!) </a:t>
            </a:r>
            <a:r>
              <a:rPr lang="is-IS" altLang="en-US" sz="1600" b="1" dirty="0">
                <a:solidFill>
                  <a:schemeClr val="tx1"/>
                </a:solidFill>
              </a:rPr>
              <a:t>people needed to work together</a:t>
            </a:r>
            <a:r>
              <a:rPr lang="is-IS" altLang="en-US" sz="1600" dirty="0">
                <a:solidFill>
                  <a:schemeClr val="tx1"/>
                </a:solidFill>
              </a:rPr>
              <a:t> to gather food and make shelters to survive. To do this,</a:t>
            </a:r>
            <a:r>
              <a:rPr lang="is-IS" altLang="en-US" sz="1600" b="1" dirty="0">
                <a:solidFill>
                  <a:schemeClr val="tx1"/>
                </a:solidFill>
              </a:rPr>
              <a:t> it was important to be part of a group.</a:t>
            </a:r>
          </a:p>
        </p:txBody>
      </p:sp>
      <p:sp>
        <p:nvSpPr>
          <p:cNvPr id="8" name="Rectangle: Rounded Corners 7">
            <a:extLst>
              <a:ext uri="{FF2B5EF4-FFF2-40B4-BE49-F238E27FC236}">
                <a16:creationId xmlns:a16="http://schemas.microsoft.com/office/drawing/2014/main" id="{4B2B50DD-B4BA-4FBE-8CEB-DBFACA9533B3}"/>
              </a:ext>
            </a:extLst>
          </p:cNvPr>
          <p:cNvSpPr/>
          <p:nvPr/>
        </p:nvSpPr>
        <p:spPr>
          <a:xfrm>
            <a:off x="393445" y="2908355"/>
            <a:ext cx="3893781" cy="137816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It‘s not our fault either! Our brains are </a:t>
            </a:r>
            <a:r>
              <a:rPr lang="is-IS" altLang="en-US" sz="1600" b="1" dirty="0">
                <a:solidFill>
                  <a:schemeClr val="tx1"/>
                </a:solidFill>
              </a:rPr>
              <a:t>hardwired </a:t>
            </a:r>
            <a:r>
              <a:rPr lang="is-IS" altLang="en-US" sz="1600" dirty="0">
                <a:solidFill>
                  <a:schemeClr val="tx1"/>
                </a:solidFill>
              </a:rPr>
              <a:t>to try and fit in because of our </a:t>
            </a:r>
            <a:r>
              <a:rPr lang="is-IS" altLang="en-US" sz="1600" b="1" dirty="0">
                <a:solidFill>
                  <a:schemeClr val="tx1"/>
                </a:solidFill>
              </a:rPr>
              <a:t>ancestors, </a:t>
            </a:r>
            <a:r>
              <a:rPr lang="is-IS" altLang="en-US" sz="1600" dirty="0">
                <a:solidFill>
                  <a:schemeClr val="tx1"/>
                </a:solidFill>
              </a:rPr>
              <a:t>many thousands of years ago.</a:t>
            </a:r>
          </a:p>
        </p:txBody>
      </p:sp>
      <p:sp>
        <p:nvSpPr>
          <p:cNvPr id="9" name="Rectangle: Rounded Corners 8">
            <a:extLst>
              <a:ext uri="{FF2B5EF4-FFF2-40B4-BE49-F238E27FC236}">
                <a16:creationId xmlns:a16="http://schemas.microsoft.com/office/drawing/2014/main" id="{09782B7A-F9E4-4027-85AE-46BEA35242B6}"/>
              </a:ext>
            </a:extLst>
          </p:cNvPr>
          <p:cNvSpPr/>
          <p:nvPr/>
        </p:nvSpPr>
        <p:spPr>
          <a:xfrm>
            <a:off x="270020" y="5701444"/>
            <a:ext cx="4081619" cy="83816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Question (1-2 mins)</a:t>
            </a:r>
          </a:p>
          <a:p>
            <a:pPr algn="ctr"/>
            <a:r>
              <a:rPr lang="en-GB" sz="1600" dirty="0"/>
              <a:t>Can you think of a reason why our ancestors might’ve needed fit in?</a:t>
            </a:r>
          </a:p>
        </p:txBody>
      </p:sp>
      <p:pic>
        <p:nvPicPr>
          <p:cNvPr id="1026" name="Picture 2" descr="Inventors of the stone Age | live knowledge world">
            <a:extLst>
              <a:ext uri="{FF2B5EF4-FFF2-40B4-BE49-F238E27FC236}">
                <a16:creationId xmlns:a16="http://schemas.microsoft.com/office/drawing/2014/main" id="{95B9BFB7-180C-4991-8B67-9622C9915A9A}"/>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572001" y="1316799"/>
            <a:ext cx="4366390" cy="3183112"/>
          </a:xfrm>
          <a:prstGeom prst="rect">
            <a:avLst/>
          </a:prstGeom>
          <a:noFill/>
          <a:extLst>
            <a:ext uri="{909E8E84-426E-40DD-AFC4-6F175D3DCCD1}">
              <a14:hiddenFill xmlns:a14="http://schemas.microsoft.com/office/drawing/2010/main">
                <a:solidFill>
                  <a:srgbClr val="FFFFFF"/>
                </a:solidFill>
              </a14:hiddenFill>
            </a:ext>
          </a:extLst>
        </p:spPr>
      </p:pic>
      <p:sp>
        <p:nvSpPr>
          <p:cNvPr id="11" name="Speech Bubble: Rectangle with Corners Rounded 10">
            <a:extLst>
              <a:ext uri="{FF2B5EF4-FFF2-40B4-BE49-F238E27FC236}">
                <a16:creationId xmlns:a16="http://schemas.microsoft.com/office/drawing/2014/main" id="{C7DBDF89-EB06-4A99-B6B7-71FF0C9A963D}"/>
              </a:ext>
            </a:extLst>
          </p:cNvPr>
          <p:cNvSpPr/>
          <p:nvPr/>
        </p:nvSpPr>
        <p:spPr>
          <a:xfrm>
            <a:off x="1130157" y="4756935"/>
            <a:ext cx="3221482" cy="755423"/>
          </a:xfrm>
          <a:prstGeom prst="wedgeRoundRectCallout">
            <a:avLst>
              <a:gd name="adj1" fmla="val -58114"/>
              <a:gd name="adj2" fmla="val -27970"/>
              <a:gd name="adj3" fmla="val 16667"/>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Hardwired:</a:t>
            </a:r>
          </a:p>
          <a:p>
            <a:pPr algn="ctr">
              <a:spcBef>
                <a:spcPct val="0"/>
              </a:spcBef>
            </a:pPr>
            <a:r>
              <a:rPr lang="is-IS" altLang="en-US" sz="1600" dirty="0">
                <a:solidFill>
                  <a:schemeClr val="tx1"/>
                </a:solidFill>
              </a:rPr>
              <a:t>To do something automatically</a:t>
            </a:r>
          </a:p>
        </p:txBody>
      </p:sp>
      <p:pic>
        <p:nvPicPr>
          <p:cNvPr id="2" name="Picture 1" descr="A picture containing graphics, clock, drawing&#10;&#10;Description automatically generated">
            <a:extLst>
              <a:ext uri="{FF2B5EF4-FFF2-40B4-BE49-F238E27FC236}">
                <a16:creationId xmlns:a16="http://schemas.microsoft.com/office/drawing/2014/main" id="{9E4E3A60-5678-47EB-AD53-C2438FAEB06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4853" y="4681135"/>
            <a:ext cx="680737" cy="1020309"/>
          </a:xfrm>
          <a:prstGeom prst="rect">
            <a:avLst/>
          </a:prstGeom>
        </p:spPr>
      </p:pic>
    </p:spTree>
    <p:extLst>
      <p:ext uri="{BB962C8B-B14F-4D97-AF65-F5344CB8AC3E}">
        <p14:creationId xmlns:p14="http://schemas.microsoft.com/office/powerpoint/2010/main" val="145924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nti-Bullying Week 2020: United Against Bullying | Anti-Bullying Alliance">
            <a:extLst>
              <a:ext uri="{FF2B5EF4-FFF2-40B4-BE49-F238E27FC236}">
                <a16:creationId xmlns:a16="http://schemas.microsoft.com/office/drawing/2014/main" id="{83AC2A8D-68D5-427C-9901-E55A972EC4E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464969" y="3596821"/>
            <a:ext cx="4257792" cy="2879331"/>
          </a:xfrm>
          <a:prstGeom prst="rect">
            <a:avLst/>
          </a:prstGeom>
          <a:noFill/>
          <a:extLst>
            <a:ext uri="{909E8E84-426E-40DD-AFC4-6F175D3DCCD1}">
              <a14:hiddenFill xmlns:a14="http://schemas.microsoft.com/office/drawing/2010/main">
                <a:solidFill>
                  <a:srgbClr val="FFFFFF"/>
                </a:solidFill>
              </a14:hiddenFill>
            </a:ext>
          </a:extLst>
        </p:spPr>
      </p:pic>
      <p:sp>
        <p:nvSpPr>
          <p:cNvPr id="6" name="Shape 114">
            <a:extLst>
              <a:ext uri="{FF2B5EF4-FFF2-40B4-BE49-F238E27FC236}">
                <a16:creationId xmlns:a16="http://schemas.microsoft.com/office/drawing/2014/main" id="{A505E78B-5CBE-4A86-87FE-18B29D6051D0}"/>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8" name="Pentagon 20">
            <a:extLst>
              <a:ext uri="{FF2B5EF4-FFF2-40B4-BE49-F238E27FC236}">
                <a16:creationId xmlns:a16="http://schemas.microsoft.com/office/drawing/2014/main" id="{E272DF29-3E1F-48F0-9D94-3941E5F33B3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0" name="Graphic 9" descr="Thought bubble">
            <a:extLst>
              <a:ext uri="{FF2B5EF4-FFF2-40B4-BE49-F238E27FC236}">
                <a16:creationId xmlns:a16="http://schemas.microsoft.com/office/drawing/2014/main" id="{234781EC-7353-414C-A21F-BABFBD2C1A5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6" y="181055"/>
            <a:ext cx="597300" cy="597300"/>
          </a:xfrm>
          <a:prstGeom prst="rect">
            <a:avLst/>
          </a:prstGeom>
        </p:spPr>
      </p:pic>
      <p:sp>
        <p:nvSpPr>
          <p:cNvPr id="11" name="Rectangle: Rounded Corners 10">
            <a:extLst>
              <a:ext uri="{FF2B5EF4-FFF2-40B4-BE49-F238E27FC236}">
                <a16:creationId xmlns:a16="http://schemas.microsoft.com/office/drawing/2014/main" id="{08980160-0CD0-47BE-BBB2-9A2450C87E0F}"/>
              </a:ext>
            </a:extLst>
          </p:cNvPr>
          <p:cNvSpPr/>
          <p:nvPr/>
        </p:nvSpPr>
        <p:spPr>
          <a:xfrm>
            <a:off x="4464969" y="1174230"/>
            <a:ext cx="4257792" cy="90087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While we don‘t need to fit in to survive anymore, our brains are still </a:t>
            </a:r>
            <a:r>
              <a:rPr lang="is-IS" altLang="en-US" sz="1600" b="1" dirty="0">
                <a:solidFill>
                  <a:schemeClr val="tx1"/>
                </a:solidFill>
              </a:rPr>
              <a:t>hardwired </a:t>
            </a:r>
            <a:r>
              <a:rPr lang="is-IS" altLang="en-US" sz="1600" dirty="0">
                <a:solidFill>
                  <a:schemeClr val="tx1"/>
                </a:solidFill>
              </a:rPr>
              <a:t>to make us want to fit in.</a:t>
            </a:r>
            <a:endParaRPr lang="is-IS" altLang="en-US" sz="1600" b="1" dirty="0">
              <a:solidFill>
                <a:schemeClr val="tx1"/>
              </a:solidFill>
            </a:endParaRPr>
          </a:p>
        </p:txBody>
      </p:sp>
      <p:sp>
        <p:nvSpPr>
          <p:cNvPr id="12" name="Rectangle: Rounded Corners 11">
            <a:extLst>
              <a:ext uri="{FF2B5EF4-FFF2-40B4-BE49-F238E27FC236}">
                <a16:creationId xmlns:a16="http://schemas.microsoft.com/office/drawing/2014/main" id="{B3F23926-D979-44FB-9BBD-2D92CCB25C8E}"/>
              </a:ext>
            </a:extLst>
          </p:cNvPr>
          <p:cNvSpPr/>
          <p:nvPr/>
        </p:nvSpPr>
        <p:spPr>
          <a:xfrm>
            <a:off x="4464969" y="2242923"/>
            <a:ext cx="4257792" cy="118607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This is particularly true in school, where we </a:t>
            </a:r>
            <a:r>
              <a:rPr lang="is-IS" altLang="en-US" sz="1600" b="1" dirty="0">
                <a:solidFill>
                  <a:schemeClr val="tx1"/>
                </a:solidFill>
              </a:rPr>
              <a:t>often feel pressure to fit in </a:t>
            </a:r>
            <a:r>
              <a:rPr lang="is-IS" altLang="en-US" sz="1600" dirty="0">
                <a:solidFill>
                  <a:schemeClr val="tx1"/>
                </a:solidFill>
              </a:rPr>
              <a:t>because we worry that we won‘t </a:t>
            </a:r>
            <a:r>
              <a:rPr lang="is-IS" altLang="en-US" sz="1600" b="1" dirty="0">
                <a:solidFill>
                  <a:schemeClr val="tx1"/>
                </a:solidFill>
              </a:rPr>
              <a:t>make friends </a:t>
            </a:r>
            <a:r>
              <a:rPr lang="is-IS" altLang="en-US" sz="1600" dirty="0">
                <a:solidFill>
                  <a:schemeClr val="tx1"/>
                </a:solidFill>
              </a:rPr>
              <a:t>or that we‘ll be</a:t>
            </a:r>
            <a:r>
              <a:rPr lang="is-IS" altLang="en-US" sz="1600" b="1" dirty="0">
                <a:solidFill>
                  <a:schemeClr val="tx1"/>
                </a:solidFill>
              </a:rPr>
              <a:t> bullied.</a:t>
            </a:r>
          </a:p>
        </p:txBody>
      </p:sp>
      <p:sp>
        <p:nvSpPr>
          <p:cNvPr id="15" name="Rectangle: Rounded Corners 14">
            <a:extLst>
              <a:ext uri="{FF2B5EF4-FFF2-40B4-BE49-F238E27FC236}">
                <a16:creationId xmlns:a16="http://schemas.microsoft.com/office/drawing/2014/main" id="{5252C482-6150-4344-BD1C-7F81259164FD}"/>
              </a:ext>
            </a:extLst>
          </p:cNvPr>
          <p:cNvSpPr/>
          <p:nvPr/>
        </p:nvSpPr>
        <p:spPr>
          <a:xfrm>
            <a:off x="376602" y="3596821"/>
            <a:ext cx="3872969" cy="13158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And because it‘s </a:t>
            </a:r>
            <a:r>
              <a:rPr lang="is-IS" altLang="en-US" sz="1600" b="1" dirty="0">
                <a:solidFill>
                  <a:schemeClr val="tx1"/>
                </a:solidFill>
              </a:rPr>
              <a:t>Anti-Bullying Week, </a:t>
            </a:r>
            <a:r>
              <a:rPr lang="is-IS" altLang="en-US" sz="1600" dirty="0">
                <a:solidFill>
                  <a:schemeClr val="tx1"/>
                </a:solidFill>
              </a:rPr>
              <a:t>we wanted to take a closer look at this idea, and ask you if you still think it‘s important to fit in at school today.</a:t>
            </a:r>
            <a:endParaRPr lang="is-IS" altLang="en-US" sz="1600" b="1" dirty="0">
              <a:solidFill>
                <a:schemeClr val="tx1"/>
              </a:solidFill>
            </a:endParaRPr>
          </a:p>
        </p:txBody>
      </p:sp>
      <p:sp>
        <p:nvSpPr>
          <p:cNvPr id="16" name="Rectangle: Rounded Corners 15">
            <a:extLst>
              <a:ext uri="{FF2B5EF4-FFF2-40B4-BE49-F238E27FC236}">
                <a16:creationId xmlns:a16="http://schemas.microsoft.com/office/drawing/2014/main" id="{7545BA52-4317-4856-8586-47F7B6D41DE9}"/>
              </a:ext>
            </a:extLst>
          </p:cNvPr>
          <p:cNvSpPr/>
          <p:nvPr/>
        </p:nvSpPr>
        <p:spPr>
          <a:xfrm>
            <a:off x="398920" y="5036486"/>
            <a:ext cx="3872969" cy="143966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First thoughts (1-2 mins)</a:t>
            </a:r>
          </a:p>
          <a:p>
            <a:pPr algn="ctr"/>
            <a:r>
              <a:rPr lang="en-GB" sz="1600" dirty="0"/>
              <a:t>Hold a quick class vote on whether you think it’s important to fit in at school today. Then, see if you change your mind in this lesson!</a:t>
            </a:r>
          </a:p>
        </p:txBody>
      </p:sp>
      <p:pic>
        <p:nvPicPr>
          <p:cNvPr id="20" name="Picture 19">
            <a:extLst>
              <a:ext uri="{FF2B5EF4-FFF2-40B4-BE49-F238E27FC236}">
                <a16:creationId xmlns:a16="http://schemas.microsoft.com/office/drawing/2014/main" id="{66D9BF69-8F90-41FE-874B-728A2BFFB9E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21239" y="1168513"/>
            <a:ext cx="3828332" cy="2260487"/>
          </a:xfrm>
          <a:prstGeom prst="rect">
            <a:avLst/>
          </a:prstGeom>
        </p:spPr>
      </p:pic>
    </p:spTree>
    <p:extLst>
      <p:ext uri="{BB962C8B-B14F-4D97-AF65-F5344CB8AC3E}">
        <p14:creationId xmlns:p14="http://schemas.microsoft.com/office/powerpoint/2010/main" val="38067455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accent5"/>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bg1"/>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bg1"/>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3387636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9550029" flipH="1">
            <a:off x="4572000" y="1974535"/>
            <a:ext cx="4572000" cy="4572000"/>
          </a:xfrm>
          <a:prstGeom prst="rect">
            <a:avLst/>
          </a:prstGeom>
        </p:spPr>
      </p:pic>
      <p:sp>
        <p:nvSpPr>
          <p:cNvPr id="9" name="Rectangle: Rounded Corners 8">
            <a:extLst>
              <a:ext uri="{FF2B5EF4-FFF2-40B4-BE49-F238E27FC236}">
                <a16:creationId xmlns:a16="http://schemas.microsoft.com/office/drawing/2014/main" id="{24799539-1B2D-44B4-867B-C7B33E9AF0B4}"/>
              </a:ext>
            </a:extLst>
          </p:cNvPr>
          <p:cNvSpPr/>
          <p:nvPr/>
        </p:nvSpPr>
        <p:spPr>
          <a:xfrm>
            <a:off x="230605" y="2137274"/>
            <a:ext cx="8658461" cy="8867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(4-8 mins)</a:t>
            </a:r>
          </a:p>
          <a:p>
            <a:pPr algn="ctr"/>
            <a:r>
              <a:rPr lang="en-GB" sz="1600" dirty="0"/>
              <a:t>Take a look at the statements on the next few slides. If they are true for you, stand on the left side of the room. If they are not true for you, stand on the right.</a:t>
            </a:r>
          </a:p>
        </p:txBody>
      </p:sp>
      <p:pic>
        <p:nvPicPr>
          <p:cNvPr id="20" name="Graphic 19" descr="Shoe footprints">
            <a:extLst>
              <a:ext uri="{FF2B5EF4-FFF2-40B4-BE49-F238E27FC236}">
                <a16:creationId xmlns:a16="http://schemas.microsoft.com/office/drawing/2014/main" id="{2086342B-B3CD-4B1C-8E4C-742155BF01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1120376">
            <a:off x="1714870" y="3123213"/>
            <a:ext cx="2042446" cy="2042446"/>
          </a:xfrm>
          <a:prstGeom prst="rect">
            <a:avLst/>
          </a:prstGeom>
        </p:spPr>
      </p:pic>
      <p:pic>
        <p:nvPicPr>
          <p:cNvPr id="22" name="Graphic 21" descr="Shoe footprints">
            <a:extLst>
              <a:ext uri="{FF2B5EF4-FFF2-40B4-BE49-F238E27FC236}">
                <a16:creationId xmlns:a16="http://schemas.microsoft.com/office/drawing/2014/main" id="{FA0B9A7B-3518-4E13-84D8-EB2C5C57E8B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479624" flipH="1">
            <a:off x="4910774" y="3123213"/>
            <a:ext cx="2042446" cy="2042446"/>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479624" flipH="1">
            <a:off x="7021641" y="4777207"/>
            <a:ext cx="2042446" cy="2042446"/>
          </a:xfrm>
          <a:prstGeom prst="rect">
            <a:avLst/>
          </a:prstGeom>
        </p:spPr>
      </p:pic>
      <p:sp>
        <p:nvSpPr>
          <p:cNvPr id="25" name="Rectangle: Rounded Corners 24">
            <a:extLst>
              <a:ext uri="{FF2B5EF4-FFF2-40B4-BE49-F238E27FC236}">
                <a16:creationId xmlns:a16="http://schemas.microsoft.com/office/drawing/2014/main" id="{E5DAA297-F7EF-4CA0-BC86-A45C4B74DA92}"/>
              </a:ext>
            </a:extLst>
          </p:cNvPr>
          <p:cNvSpPr/>
          <p:nvPr/>
        </p:nvSpPr>
        <p:spPr>
          <a:xfrm>
            <a:off x="2286000" y="5510233"/>
            <a:ext cx="4572000" cy="1105856"/>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Try to pay attention to your classmates’ answers too. Are they the same or different to you?</a:t>
            </a:r>
          </a:p>
        </p:txBody>
      </p:sp>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346987"/>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346987"/>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73EF3970-CDA8-47FF-8AED-85FF7300FA6D}"/>
              </a:ext>
            </a:extLst>
          </p:cNvPr>
          <p:cNvSpPr/>
          <p:nvPr/>
        </p:nvSpPr>
        <p:spPr>
          <a:xfrm>
            <a:off x="230604" y="1130160"/>
            <a:ext cx="8658461" cy="8856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One big reason many people try to fit in in school is because they worry that they will not make friends, or that they will be bullied if they‘re different from everybody else.</a:t>
            </a:r>
          </a:p>
        </p:txBody>
      </p:sp>
    </p:spTree>
    <p:extLst>
      <p:ext uri="{BB962C8B-B14F-4D97-AF65-F5344CB8AC3E}">
        <p14:creationId xmlns:p14="http://schemas.microsoft.com/office/powerpoint/2010/main" val="62175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P spid="26"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550029" flipH="1">
            <a:off x="4572000" y="1974535"/>
            <a:ext cx="4572000" cy="4572000"/>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7021641" y="4777207"/>
            <a:ext cx="2042446" cy="2042446"/>
          </a:xfrm>
          <a:prstGeom prst="rect">
            <a:avLst/>
          </a:prstGeom>
        </p:spPr>
      </p:pic>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192749"/>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192749"/>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69E8D162-7755-4419-B27D-782F511F1DE9}"/>
              </a:ext>
            </a:extLst>
          </p:cNvPr>
          <p:cNvSpPr/>
          <p:nvPr/>
        </p:nvSpPr>
        <p:spPr>
          <a:xfrm>
            <a:off x="2367747" y="5439617"/>
            <a:ext cx="4399967" cy="11222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a:t>
            </a:r>
          </a:p>
          <a:p>
            <a:pPr algn="ctr"/>
            <a:r>
              <a:rPr lang="en-GB" sz="1600" dirty="0"/>
              <a:t>If they this is true for you, stand on the left side of the room. If it’s not true for you, stand on the right.</a:t>
            </a:r>
          </a:p>
        </p:txBody>
      </p:sp>
      <p:sp>
        <p:nvSpPr>
          <p:cNvPr id="21" name="Rectangle: Rounded Corners 20">
            <a:extLst>
              <a:ext uri="{FF2B5EF4-FFF2-40B4-BE49-F238E27FC236}">
                <a16:creationId xmlns:a16="http://schemas.microsoft.com/office/drawing/2014/main" id="{8D1B0E36-397E-431D-BE3D-AF2BBC4ABD61}"/>
              </a:ext>
            </a:extLst>
          </p:cNvPr>
          <p:cNvSpPr/>
          <p:nvPr/>
        </p:nvSpPr>
        <p:spPr>
          <a:xfrm>
            <a:off x="2367746" y="1603633"/>
            <a:ext cx="4399967" cy="7075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 have a brother or a sister.</a:t>
            </a:r>
          </a:p>
        </p:txBody>
      </p:sp>
      <p:pic>
        <p:nvPicPr>
          <p:cNvPr id="3" name="Picture 2" descr="A picture containing shape&#10;&#10;Description automatically generated">
            <a:extLst>
              <a:ext uri="{FF2B5EF4-FFF2-40B4-BE49-F238E27FC236}">
                <a16:creationId xmlns:a16="http://schemas.microsoft.com/office/drawing/2014/main" id="{FE9873E7-F11C-49A8-AAAE-92EA34D22062}"/>
              </a:ext>
            </a:extLst>
          </p:cNvPr>
          <p:cNvPicPr>
            <a:picLocks noChangeAspect="1"/>
          </p:cNvPicPr>
          <p:nvPr/>
        </p:nvPicPr>
        <p:blipFill rotWithShape="1">
          <a:blip r:embed="rId11"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9999" y="1096391"/>
            <a:ext cx="2107492" cy="2012934"/>
          </a:xfrm>
          <a:prstGeom prst="rect">
            <a:avLst/>
          </a:prstGeom>
        </p:spPr>
      </p:pic>
      <p:pic>
        <p:nvPicPr>
          <p:cNvPr id="4" name="Picture 3" descr="A picture containing shape&#10;&#10;Description automatically generated">
            <a:extLst>
              <a:ext uri="{FF2B5EF4-FFF2-40B4-BE49-F238E27FC236}">
                <a16:creationId xmlns:a16="http://schemas.microsoft.com/office/drawing/2014/main" id="{3F09D975-35EC-4374-B41B-477FABFBD579}"/>
              </a:ext>
            </a:extLst>
          </p:cNvPr>
          <p:cNvPicPr>
            <a:picLocks noChangeAspect="1"/>
          </p:cNvPicPr>
          <p:nvPr/>
        </p:nvPicPr>
        <p:blipFill rotWithShape="1">
          <a:blip r:embed="rId1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271852" y="1090762"/>
            <a:ext cx="1702733" cy="2012934"/>
          </a:xfrm>
          <a:prstGeom prst="rect">
            <a:avLst/>
          </a:prstGeom>
        </p:spPr>
      </p:pic>
      <p:pic>
        <p:nvPicPr>
          <p:cNvPr id="2" name="Graphic 1" descr="Shoe footprints">
            <a:extLst>
              <a:ext uri="{FF2B5EF4-FFF2-40B4-BE49-F238E27FC236}">
                <a16:creationId xmlns:a16="http://schemas.microsoft.com/office/drawing/2014/main" id="{3F24A2AC-2F57-47B1-83AD-0A530F7FC2F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714870" y="3123213"/>
            <a:ext cx="2042446" cy="2042446"/>
          </a:xfrm>
          <a:prstGeom prst="rect">
            <a:avLst/>
          </a:prstGeom>
        </p:spPr>
      </p:pic>
      <p:pic>
        <p:nvPicPr>
          <p:cNvPr id="5" name="Graphic 4" descr="Shoe footprints">
            <a:extLst>
              <a:ext uri="{FF2B5EF4-FFF2-40B4-BE49-F238E27FC236}">
                <a16:creationId xmlns:a16="http://schemas.microsoft.com/office/drawing/2014/main" id="{C7CD856E-CAE8-49CB-98F6-BA59058F94D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4910774" y="3123213"/>
            <a:ext cx="2042446" cy="2042446"/>
          </a:xfrm>
          <a:prstGeom prst="rect">
            <a:avLst/>
          </a:prstGeom>
        </p:spPr>
      </p:pic>
    </p:spTree>
    <p:extLst>
      <p:ext uri="{BB962C8B-B14F-4D97-AF65-F5344CB8AC3E}">
        <p14:creationId xmlns:p14="http://schemas.microsoft.com/office/powerpoint/2010/main" val="2742024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550029" flipH="1">
            <a:off x="4572000" y="1974535"/>
            <a:ext cx="4572000" cy="4572000"/>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7021641" y="4777207"/>
            <a:ext cx="2042446" cy="2042446"/>
          </a:xfrm>
          <a:prstGeom prst="rect">
            <a:avLst/>
          </a:prstGeom>
        </p:spPr>
      </p:pic>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192749"/>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192749"/>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69E8D162-7755-4419-B27D-782F511F1DE9}"/>
              </a:ext>
            </a:extLst>
          </p:cNvPr>
          <p:cNvSpPr/>
          <p:nvPr/>
        </p:nvSpPr>
        <p:spPr>
          <a:xfrm>
            <a:off x="2367747" y="5439617"/>
            <a:ext cx="4399967" cy="11222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a:t>
            </a:r>
          </a:p>
          <a:p>
            <a:pPr algn="ctr"/>
            <a:r>
              <a:rPr lang="en-GB" sz="1600" dirty="0"/>
              <a:t>If they this is true for you, stand on the left side of the room. If it’s not true for you, stand on the right.</a:t>
            </a:r>
          </a:p>
        </p:txBody>
      </p:sp>
      <p:sp>
        <p:nvSpPr>
          <p:cNvPr id="21" name="Rectangle: Rounded Corners 20">
            <a:extLst>
              <a:ext uri="{FF2B5EF4-FFF2-40B4-BE49-F238E27FC236}">
                <a16:creationId xmlns:a16="http://schemas.microsoft.com/office/drawing/2014/main" id="{8D1B0E36-397E-431D-BE3D-AF2BBC4ABD61}"/>
              </a:ext>
            </a:extLst>
          </p:cNvPr>
          <p:cNvSpPr/>
          <p:nvPr/>
        </p:nvSpPr>
        <p:spPr>
          <a:xfrm>
            <a:off x="2367746" y="1603633"/>
            <a:ext cx="4399967" cy="70759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In my spare time, I enjoy drawing.</a:t>
            </a:r>
          </a:p>
        </p:txBody>
      </p:sp>
      <p:pic>
        <p:nvPicPr>
          <p:cNvPr id="3" name="Picture 2" descr="Shape, arrow&#10;&#10;Description automatically generated">
            <a:extLst>
              <a:ext uri="{FF2B5EF4-FFF2-40B4-BE49-F238E27FC236}">
                <a16:creationId xmlns:a16="http://schemas.microsoft.com/office/drawing/2014/main" id="{D33DFCE3-A918-4320-8934-82060781A142}"/>
              </a:ext>
            </a:extLst>
          </p:cNvPr>
          <p:cNvPicPr>
            <a:picLocks noChangeAspect="1"/>
          </p:cNvPicPr>
          <p:nvPr/>
        </p:nvPicPr>
        <p:blipFill rotWithShape="1">
          <a:blip r:embed="rId11"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099670" y="767566"/>
            <a:ext cx="1461554" cy="2277132"/>
          </a:xfrm>
          <a:prstGeom prst="rect">
            <a:avLst/>
          </a:prstGeom>
        </p:spPr>
      </p:pic>
      <p:pic>
        <p:nvPicPr>
          <p:cNvPr id="4" name="Picture 3" descr="Shape, arrow&#10;&#10;Description automatically generated">
            <a:extLst>
              <a:ext uri="{FF2B5EF4-FFF2-40B4-BE49-F238E27FC236}">
                <a16:creationId xmlns:a16="http://schemas.microsoft.com/office/drawing/2014/main" id="{1DFDAE06-F134-4571-9642-754D55CA3379}"/>
              </a:ext>
            </a:extLst>
          </p:cNvPr>
          <p:cNvPicPr>
            <a:picLocks noChangeAspect="1"/>
          </p:cNvPicPr>
          <p:nvPr/>
        </p:nvPicPr>
        <p:blipFill rotWithShape="1">
          <a:blip r:embed="rId1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1634165" y="952297"/>
            <a:ext cx="1355059" cy="2128623"/>
          </a:xfrm>
          <a:prstGeom prst="rect">
            <a:avLst/>
          </a:prstGeom>
        </p:spPr>
      </p:pic>
      <p:pic>
        <p:nvPicPr>
          <p:cNvPr id="2" name="Graphic 1" descr="Shoe footprints">
            <a:extLst>
              <a:ext uri="{FF2B5EF4-FFF2-40B4-BE49-F238E27FC236}">
                <a16:creationId xmlns:a16="http://schemas.microsoft.com/office/drawing/2014/main" id="{2FF3F9AC-55FA-4D5A-ACEC-C3E1757D737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714870" y="3123213"/>
            <a:ext cx="2042446" cy="2042446"/>
          </a:xfrm>
          <a:prstGeom prst="rect">
            <a:avLst/>
          </a:prstGeom>
        </p:spPr>
      </p:pic>
      <p:pic>
        <p:nvPicPr>
          <p:cNvPr id="5" name="Graphic 4" descr="Shoe footprints">
            <a:extLst>
              <a:ext uri="{FF2B5EF4-FFF2-40B4-BE49-F238E27FC236}">
                <a16:creationId xmlns:a16="http://schemas.microsoft.com/office/drawing/2014/main" id="{C2436388-30A6-4F03-9B78-30D202227D9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4910774" y="3123213"/>
            <a:ext cx="2042446" cy="2042446"/>
          </a:xfrm>
          <a:prstGeom prst="rect">
            <a:avLst/>
          </a:prstGeom>
        </p:spPr>
      </p:pic>
    </p:spTree>
    <p:extLst>
      <p:ext uri="{BB962C8B-B14F-4D97-AF65-F5344CB8AC3E}">
        <p14:creationId xmlns:p14="http://schemas.microsoft.com/office/powerpoint/2010/main" val="1551567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550029" flipH="1">
            <a:off x="4572000" y="1974535"/>
            <a:ext cx="4572000" cy="4572000"/>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7021641" y="4777207"/>
            <a:ext cx="2042446" cy="2042446"/>
          </a:xfrm>
          <a:prstGeom prst="rect">
            <a:avLst/>
          </a:prstGeom>
        </p:spPr>
      </p:pic>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192749"/>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192749"/>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69E8D162-7755-4419-B27D-782F511F1DE9}"/>
              </a:ext>
            </a:extLst>
          </p:cNvPr>
          <p:cNvSpPr/>
          <p:nvPr/>
        </p:nvSpPr>
        <p:spPr>
          <a:xfrm>
            <a:off x="2367747" y="5439617"/>
            <a:ext cx="4399967" cy="11222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a:t>
            </a:r>
          </a:p>
          <a:p>
            <a:pPr algn="ctr"/>
            <a:r>
              <a:rPr lang="en-GB" sz="1600" dirty="0"/>
              <a:t>If they this is true for you, stand on the left side of the room. If it’s not true for you, stand on the right.</a:t>
            </a:r>
          </a:p>
        </p:txBody>
      </p:sp>
      <p:sp>
        <p:nvSpPr>
          <p:cNvPr id="21" name="Rectangle: Rounded Corners 20">
            <a:extLst>
              <a:ext uri="{FF2B5EF4-FFF2-40B4-BE49-F238E27FC236}">
                <a16:creationId xmlns:a16="http://schemas.microsoft.com/office/drawing/2014/main" id="{8D1B0E36-397E-431D-BE3D-AF2BBC4ABD61}"/>
              </a:ext>
            </a:extLst>
          </p:cNvPr>
          <p:cNvSpPr/>
          <p:nvPr/>
        </p:nvSpPr>
        <p:spPr>
          <a:xfrm>
            <a:off x="2367746" y="1603633"/>
            <a:ext cx="4399967" cy="7075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In my spare time, I enjoy gaming.</a:t>
            </a:r>
          </a:p>
        </p:txBody>
      </p:sp>
      <p:pic>
        <p:nvPicPr>
          <p:cNvPr id="5" name="Picture 4">
            <a:extLst>
              <a:ext uri="{FF2B5EF4-FFF2-40B4-BE49-F238E27FC236}">
                <a16:creationId xmlns:a16="http://schemas.microsoft.com/office/drawing/2014/main" id="{81DDAF5F-750D-4BA0-9883-B57865A05B4E}"/>
              </a:ext>
            </a:extLst>
          </p:cNvPr>
          <p:cNvPicPr>
            <a:picLocks noChangeAspect="1"/>
          </p:cNvPicPr>
          <p:nvPr/>
        </p:nvPicPr>
        <p:blipFill rotWithShape="1">
          <a:blip r:embed="rId11"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25866" y="1057445"/>
            <a:ext cx="1359022" cy="2037411"/>
          </a:xfrm>
          <a:prstGeom prst="rect">
            <a:avLst/>
          </a:prstGeom>
        </p:spPr>
      </p:pic>
      <p:pic>
        <p:nvPicPr>
          <p:cNvPr id="9" name="Picture 8">
            <a:extLst>
              <a:ext uri="{FF2B5EF4-FFF2-40B4-BE49-F238E27FC236}">
                <a16:creationId xmlns:a16="http://schemas.microsoft.com/office/drawing/2014/main" id="{AD15C1AF-3884-49F7-808C-2E7354020DB6}"/>
              </a:ext>
            </a:extLst>
          </p:cNvPr>
          <p:cNvPicPr>
            <a:picLocks noChangeAspect="1"/>
          </p:cNvPicPr>
          <p:nvPr/>
        </p:nvPicPr>
        <p:blipFill rotWithShape="1">
          <a:blip r:embed="rId1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09841" y="1057445"/>
            <a:ext cx="1344417" cy="2037411"/>
          </a:xfrm>
          <a:prstGeom prst="rect">
            <a:avLst/>
          </a:prstGeom>
        </p:spPr>
      </p:pic>
      <p:pic>
        <p:nvPicPr>
          <p:cNvPr id="2" name="Graphic 1" descr="Shoe footprints">
            <a:extLst>
              <a:ext uri="{FF2B5EF4-FFF2-40B4-BE49-F238E27FC236}">
                <a16:creationId xmlns:a16="http://schemas.microsoft.com/office/drawing/2014/main" id="{E3D67D93-9A28-47F4-A09B-70DB87A2C9F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714870" y="3123213"/>
            <a:ext cx="2042446" cy="2042446"/>
          </a:xfrm>
          <a:prstGeom prst="rect">
            <a:avLst/>
          </a:prstGeom>
        </p:spPr>
      </p:pic>
      <p:pic>
        <p:nvPicPr>
          <p:cNvPr id="3" name="Graphic 2" descr="Shoe footprints">
            <a:extLst>
              <a:ext uri="{FF2B5EF4-FFF2-40B4-BE49-F238E27FC236}">
                <a16:creationId xmlns:a16="http://schemas.microsoft.com/office/drawing/2014/main" id="{13FE7779-D725-4327-8A4E-2E658D70228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4910774" y="3123213"/>
            <a:ext cx="2042446" cy="2042446"/>
          </a:xfrm>
          <a:prstGeom prst="rect">
            <a:avLst/>
          </a:prstGeom>
        </p:spPr>
      </p:pic>
    </p:spTree>
    <p:extLst>
      <p:ext uri="{BB962C8B-B14F-4D97-AF65-F5344CB8AC3E}">
        <p14:creationId xmlns:p14="http://schemas.microsoft.com/office/powerpoint/2010/main" val="300452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550029" flipH="1">
            <a:off x="4572000" y="1974535"/>
            <a:ext cx="4572000" cy="4572000"/>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7021641" y="4777207"/>
            <a:ext cx="2042446" cy="2042446"/>
          </a:xfrm>
          <a:prstGeom prst="rect">
            <a:avLst/>
          </a:prstGeom>
        </p:spPr>
      </p:pic>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192749"/>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192749"/>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69E8D162-7755-4419-B27D-782F511F1DE9}"/>
              </a:ext>
            </a:extLst>
          </p:cNvPr>
          <p:cNvSpPr/>
          <p:nvPr/>
        </p:nvSpPr>
        <p:spPr>
          <a:xfrm>
            <a:off x="2367747" y="5439617"/>
            <a:ext cx="4399967" cy="11222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a:t>
            </a:r>
          </a:p>
          <a:p>
            <a:pPr algn="ctr"/>
            <a:r>
              <a:rPr lang="en-GB" sz="1600" dirty="0"/>
              <a:t>If they this is true for you, stand on the left side of the room. If it’s not true for you, stand on the right.</a:t>
            </a:r>
          </a:p>
        </p:txBody>
      </p:sp>
      <p:sp>
        <p:nvSpPr>
          <p:cNvPr id="21" name="Rectangle: Rounded Corners 20">
            <a:extLst>
              <a:ext uri="{FF2B5EF4-FFF2-40B4-BE49-F238E27FC236}">
                <a16:creationId xmlns:a16="http://schemas.microsoft.com/office/drawing/2014/main" id="{8D1B0E36-397E-431D-BE3D-AF2BBC4ABD61}"/>
              </a:ext>
            </a:extLst>
          </p:cNvPr>
          <p:cNvSpPr/>
          <p:nvPr/>
        </p:nvSpPr>
        <p:spPr>
          <a:xfrm>
            <a:off x="2367746" y="1603633"/>
            <a:ext cx="4399967" cy="70759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 like eating fruit and vegetables.</a:t>
            </a:r>
          </a:p>
        </p:txBody>
      </p:sp>
      <p:pic>
        <p:nvPicPr>
          <p:cNvPr id="3" name="Picture 2" descr="A picture containing chart&#10;&#10;Description automatically generated">
            <a:extLst>
              <a:ext uri="{FF2B5EF4-FFF2-40B4-BE49-F238E27FC236}">
                <a16:creationId xmlns:a16="http://schemas.microsoft.com/office/drawing/2014/main" id="{29F14C69-C264-4C7A-B7A9-5ACB71495160}"/>
              </a:ext>
            </a:extLst>
          </p:cNvPr>
          <p:cNvPicPr>
            <a:picLocks noChangeAspect="1"/>
          </p:cNvPicPr>
          <p:nvPr/>
        </p:nvPicPr>
        <p:blipFill rotWithShape="1">
          <a:blip r:embed="rId11"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950132">
            <a:off x="1603628" y="1360290"/>
            <a:ext cx="1184171" cy="1114228"/>
          </a:xfrm>
          <a:prstGeom prst="rect">
            <a:avLst/>
          </a:prstGeom>
        </p:spPr>
      </p:pic>
      <p:pic>
        <p:nvPicPr>
          <p:cNvPr id="4" name="Picture 3" descr="A picture containing chart&#10;&#10;Description automatically generated">
            <a:extLst>
              <a:ext uri="{FF2B5EF4-FFF2-40B4-BE49-F238E27FC236}">
                <a16:creationId xmlns:a16="http://schemas.microsoft.com/office/drawing/2014/main" id="{9DA04C4F-C58E-42C6-9122-BA67A50B1C55}"/>
              </a:ext>
            </a:extLst>
          </p:cNvPr>
          <p:cNvPicPr>
            <a:picLocks noChangeAspect="1"/>
          </p:cNvPicPr>
          <p:nvPr/>
        </p:nvPicPr>
        <p:blipFill rotWithShape="1">
          <a:blip r:embed="rId1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163256">
            <a:off x="6409791" y="1436257"/>
            <a:ext cx="1605115" cy="1114229"/>
          </a:xfrm>
          <a:prstGeom prst="rect">
            <a:avLst/>
          </a:prstGeom>
        </p:spPr>
      </p:pic>
      <p:pic>
        <p:nvPicPr>
          <p:cNvPr id="2" name="Graphic 1" descr="Shoe footprints">
            <a:extLst>
              <a:ext uri="{FF2B5EF4-FFF2-40B4-BE49-F238E27FC236}">
                <a16:creationId xmlns:a16="http://schemas.microsoft.com/office/drawing/2014/main" id="{169E5A70-70D9-4CD2-930B-3B468C48E50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714870" y="3123213"/>
            <a:ext cx="2042446" cy="2042446"/>
          </a:xfrm>
          <a:prstGeom prst="rect">
            <a:avLst/>
          </a:prstGeom>
        </p:spPr>
      </p:pic>
      <p:pic>
        <p:nvPicPr>
          <p:cNvPr id="5" name="Graphic 4" descr="Shoe footprints">
            <a:extLst>
              <a:ext uri="{FF2B5EF4-FFF2-40B4-BE49-F238E27FC236}">
                <a16:creationId xmlns:a16="http://schemas.microsoft.com/office/drawing/2014/main" id="{CE6EFD6A-28EF-4A52-8BBE-F1D5C9CAD29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4910774" y="3123213"/>
            <a:ext cx="2042446" cy="2042446"/>
          </a:xfrm>
          <a:prstGeom prst="rect">
            <a:avLst/>
          </a:prstGeom>
        </p:spPr>
      </p:pic>
    </p:spTree>
    <p:extLst>
      <p:ext uri="{BB962C8B-B14F-4D97-AF65-F5344CB8AC3E}">
        <p14:creationId xmlns:p14="http://schemas.microsoft.com/office/powerpoint/2010/main" val="711859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485E7D3-0CB7-4DC1-A380-0F92B19A57C0}"/>
              </a:ext>
            </a:extLst>
          </p:cNvPr>
          <p:cNvSpPr/>
          <p:nvPr/>
        </p:nvSpPr>
        <p:spPr>
          <a:xfrm>
            <a:off x="0" y="991518"/>
            <a:ext cx="4572000" cy="5866482"/>
          </a:xfrm>
          <a:prstGeom prst="rect">
            <a:avLst/>
          </a:prstGeom>
          <a:solidFill>
            <a:srgbClr val="DDE8F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608953B-297B-40E1-8703-AC4AF3DD4A34}"/>
              </a:ext>
            </a:extLst>
          </p:cNvPr>
          <p:cNvSpPr/>
          <p:nvPr/>
        </p:nvSpPr>
        <p:spPr>
          <a:xfrm>
            <a:off x="4572000" y="991518"/>
            <a:ext cx="4572000" cy="5866482"/>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35E2EFCE-45C7-497D-BD24-5518E15C4559}"/>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7" name="Pentagon 20">
            <a:extLst>
              <a:ext uri="{FF2B5EF4-FFF2-40B4-BE49-F238E27FC236}">
                <a16:creationId xmlns:a16="http://schemas.microsoft.com/office/drawing/2014/main" id="{77187F6F-DF81-4186-9C31-6CB83559491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4BCBAE6D-7B1B-4B84-94D7-0EBBBDF14B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4" name="Graphic 13" descr="Shoe footprints">
            <a:extLst>
              <a:ext uri="{FF2B5EF4-FFF2-40B4-BE49-F238E27FC236}">
                <a16:creationId xmlns:a16="http://schemas.microsoft.com/office/drawing/2014/main" id="{540FF22C-11C8-4189-B613-D8F4B6854BC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49971">
            <a:off x="0" y="1974535"/>
            <a:ext cx="4572000" cy="4572000"/>
          </a:xfrm>
          <a:prstGeom prst="rect">
            <a:avLst/>
          </a:prstGeom>
        </p:spPr>
      </p:pic>
      <p:pic>
        <p:nvPicPr>
          <p:cNvPr id="16" name="Graphic 15" descr="Shoe footprints">
            <a:extLst>
              <a:ext uri="{FF2B5EF4-FFF2-40B4-BE49-F238E27FC236}">
                <a16:creationId xmlns:a16="http://schemas.microsoft.com/office/drawing/2014/main" id="{090AE984-ABB9-4B72-ABD4-8CED0EDF0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43007" y="4777207"/>
            <a:ext cx="2042446" cy="2042446"/>
          </a:xfrm>
          <a:prstGeom prst="rect">
            <a:avLst/>
          </a:prstGeom>
        </p:spPr>
      </p:pic>
      <p:pic>
        <p:nvPicPr>
          <p:cNvPr id="18" name="Graphic 17" descr="Shoe footprints">
            <a:extLst>
              <a:ext uri="{FF2B5EF4-FFF2-40B4-BE49-F238E27FC236}">
                <a16:creationId xmlns:a16="http://schemas.microsoft.com/office/drawing/2014/main" id="{29ECAEFC-FBF9-41F9-9219-FC89DF7C326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550029" flipH="1">
            <a:off x="4572000" y="1974535"/>
            <a:ext cx="4572000" cy="4572000"/>
          </a:xfrm>
          <a:prstGeom prst="rect">
            <a:avLst/>
          </a:prstGeom>
        </p:spPr>
      </p:pic>
      <p:pic>
        <p:nvPicPr>
          <p:cNvPr id="24" name="Graphic 23" descr="Shoe footprints">
            <a:extLst>
              <a:ext uri="{FF2B5EF4-FFF2-40B4-BE49-F238E27FC236}">
                <a16:creationId xmlns:a16="http://schemas.microsoft.com/office/drawing/2014/main" id="{AA2EE5DF-4B98-4AD8-9EFF-4DB771AD6F2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7021641" y="4777207"/>
            <a:ext cx="2042446" cy="2042446"/>
          </a:xfrm>
          <a:prstGeom prst="rect">
            <a:avLst/>
          </a:prstGeom>
        </p:spPr>
      </p:pic>
      <p:sp>
        <p:nvSpPr>
          <p:cNvPr id="26" name="Speech Bubble: Rectangle with Corners Rounded 25">
            <a:extLst>
              <a:ext uri="{FF2B5EF4-FFF2-40B4-BE49-F238E27FC236}">
                <a16:creationId xmlns:a16="http://schemas.microsoft.com/office/drawing/2014/main" id="{07E8065A-C912-4E22-B901-A8A967E22C41}"/>
              </a:ext>
            </a:extLst>
          </p:cNvPr>
          <p:cNvSpPr/>
          <p:nvPr/>
        </p:nvSpPr>
        <p:spPr>
          <a:xfrm>
            <a:off x="230606" y="3192749"/>
            <a:ext cx="1375080" cy="954545"/>
          </a:xfrm>
          <a:prstGeom prst="wedgeRoundRectCallout">
            <a:avLst>
              <a:gd name="adj1" fmla="val 58484"/>
              <a:gd name="adj2" fmla="val 10058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true for me!</a:t>
            </a:r>
          </a:p>
        </p:txBody>
      </p:sp>
      <p:sp>
        <p:nvSpPr>
          <p:cNvPr id="27" name="Speech Bubble: Rectangle with Corners Rounded 26">
            <a:extLst>
              <a:ext uri="{FF2B5EF4-FFF2-40B4-BE49-F238E27FC236}">
                <a16:creationId xmlns:a16="http://schemas.microsoft.com/office/drawing/2014/main" id="{734A136E-2A70-437A-9D50-E87295DE2863}"/>
              </a:ext>
            </a:extLst>
          </p:cNvPr>
          <p:cNvSpPr/>
          <p:nvPr/>
        </p:nvSpPr>
        <p:spPr>
          <a:xfrm flipH="1">
            <a:off x="7513987" y="3192749"/>
            <a:ext cx="1375080" cy="954545"/>
          </a:xfrm>
          <a:prstGeom prst="wedgeRoundRectCallout">
            <a:avLst>
              <a:gd name="adj1" fmla="val 58484"/>
              <a:gd name="adj2" fmla="val 10058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It‘s not true for me!</a:t>
            </a:r>
          </a:p>
        </p:txBody>
      </p:sp>
      <p:sp>
        <p:nvSpPr>
          <p:cNvPr id="17" name="Rectangle: Rounded Corners 16">
            <a:extLst>
              <a:ext uri="{FF2B5EF4-FFF2-40B4-BE49-F238E27FC236}">
                <a16:creationId xmlns:a16="http://schemas.microsoft.com/office/drawing/2014/main" id="{69E8D162-7755-4419-B27D-782F511F1DE9}"/>
              </a:ext>
            </a:extLst>
          </p:cNvPr>
          <p:cNvSpPr/>
          <p:nvPr/>
        </p:nvSpPr>
        <p:spPr>
          <a:xfrm>
            <a:off x="2367747" y="5439617"/>
            <a:ext cx="4399967" cy="112228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Just like everybody else? </a:t>
            </a:r>
          </a:p>
          <a:p>
            <a:pPr algn="ctr"/>
            <a:r>
              <a:rPr lang="en-GB" sz="1600" dirty="0"/>
              <a:t>If they this is true for you, stand on the left side of the room. If it’s not true for you, stand on the right.</a:t>
            </a:r>
          </a:p>
        </p:txBody>
      </p:sp>
      <p:sp>
        <p:nvSpPr>
          <p:cNvPr id="21" name="Rectangle: Rounded Corners 20">
            <a:extLst>
              <a:ext uri="{FF2B5EF4-FFF2-40B4-BE49-F238E27FC236}">
                <a16:creationId xmlns:a16="http://schemas.microsoft.com/office/drawing/2014/main" id="{8D1B0E36-397E-431D-BE3D-AF2BBC4ABD61}"/>
              </a:ext>
            </a:extLst>
          </p:cNvPr>
          <p:cNvSpPr/>
          <p:nvPr/>
        </p:nvSpPr>
        <p:spPr>
          <a:xfrm>
            <a:off x="2367746" y="1603633"/>
            <a:ext cx="4399967" cy="7075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 have long hair.</a:t>
            </a:r>
          </a:p>
        </p:txBody>
      </p:sp>
      <p:pic>
        <p:nvPicPr>
          <p:cNvPr id="9" name="Picture 8" descr="A picture containing shape&#10;&#10;Description automatically generated">
            <a:extLst>
              <a:ext uri="{FF2B5EF4-FFF2-40B4-BE49-F238E27FC236}">
                <a16:creationId xmlns:a16="http://schemas.microsoft.com/office/drawing/2014/main" id="{8C2C45FF-1FEA-4F81-9F2B-9AFC3DD7E086}"/>
              </a:ext>
            </a:extLst>
          </p:cNvPr>
          <p:cNvPicPr>
            <a:picLocks noChangeAspect="1"/>
          </p:cNvPicPr>
          <p:nvPr/>
        </p:nvPicPr>
        <p:blipFill rotWithShape="1">
          <a:blip r:embed="rId11"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212862" y="939352"/>
            <a:ext cx="1238483" cy="1808475"/>
          </a:xfrm>
          <a:prstGeom prst="rect">
            <a:avLst/>
          </a:prstGeom>
        </p:spPr>
      </p:pic>
      <p:pic>
        <p:nvPicPr>
          <p:cNvPr id="11" name="Picture 10">
            <a:extLst>
              <a:ext uri="{FF2B5EF4-FFF2-40B4-BE49-F238E27FC236}">
                <a16:creationId xmlns:a16="http://schemas.microsoft.com/office/drawing/2014/main" id="{631BACF6-7397-4DAB-8908-C929D4B56EAA}"/>
              </a:ext>
            </a:extLst>
          </p:cNvPr>
          <p:cNvPicPr>
            <a:picLocks noChangeAspect="1"/>
          </p:cNvPicPr>
          <p:nvPr/>
        </p:nvPicPr>
        <p:blipFill rotWithShape="1">
          <a:blip r:embed="rId1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278814" y="1122396"/>
            <a:ext cx="1375080" cy="1568877"/>
          </a:xfrm>
          <a:prstGeom prst="rect">
            <a:avLst/>
          </a:prstGeom>
        </p:spPr>
      </p:pic>
      <p:pic>
        <p:nvPicPr>
          <p:cNvPr id="2" name="Graphic 1" descr="Shoe footprints">
            <a:extLst>
              <a:ext uri="{FF2B5EF4-FFF2-40B4-BE49-F238E27FC236}">
                <a16:creationId xmlns:a16="http://schemas.microsoft.com/office/drawing/2014/main" id="{489ECA70-9467-42F6-B6AE-D1A1A6423C4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21120376">
            <a:off x="1714870" y="3123213"/>
            <a:ext cx="2042446" cy="2042446"/>
          </a:xfrm>
          <a:prstGeom prst="rect">
            <a:avLst/>
          </a:prstGeom>
        </p:spPr>
      </p:pic>
      <p:pic>
        <p:nvPicPr>
          <p:cNvPr id="3" name="Graphic 2" descr="Shoe footprints">
            <a:extLst>
              <a:ext uri="{FF2B5EF4-FFF2-40B4-BE49-F238E27FC236}">
                <a16:creationId xmlns:a16="http://schemas.microsoft.com/office/drawing/2014/main" id="{562C1831-B894-4CBF-A697-87DF96D48A4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79624" flipH="1">
            <a:off x="4910774" y="3123213"/>
            <a:ext cx="2042446" cy="2042446"/>
          </a:xfrm>
          <a:prstGeom prst="rect">
            <a:avLst/>
          </a:prstGeom>
        </p:spPr>
      </p:pic>
    </p:spTree>
    <p:extLst>
      <p:ext uri="{BB962C8B-B14F-4D97-AF65-F5344CB8AC3E}">
        <p14:creationId xmlns:p14="http://schemas.microsoft.com/office/powerpoint/2010/main" val="2140941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A63628EF-9ADA-48E5-B3AE-74A6BEAE6018}"/>
              </a:ext>
            </a:extLst>
          </p:cNvPr>
          <p:cNvSpPr>
            <a:spLocks noGrp="1"/>
          </p:cNvSpPr>
          <p:nvPr>
            <p:ph type="body" sz="quarter" idx="10"/>
          </p:nvPr>
        </p:nvSpPr>
        <p:spPr>
          <a:xfrm>
            <a:off x="776288" y="241911"/>
            <a:ext cx="7739062" cy="571500"/>
          </a:xfrm>
        </p:spPr>
        <p:txBody>
          <a:bodyPr/>
          <a:lstStyle/>
          <a:p>
            <a:r>
              <a:rPr lang="en-GB" dirty="0"/>
              <a:t>Just like everybody else?</a:t>
            </a:r>
          </a:p>
        </p:txBody>
      </p:sp>
      <p:sp>
        <p:nvSpPr>
          <p:cNvPr id="4" name="Pentagon 20">
            <a:extLst>
              <a:ext uri="{FF2B5EF4-FFF2-40B4-BE49-F238E27FC236}">
                <a16:creationId xmlns:a16="http://schemas.microsoft.com/office/drawing/2014/main" id="{F2A34CE8-3EC4-41F4-BE4E-75787B46373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53A8163D-D3A6-4FA9-A586-607A1A44E1F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sp>
        <p:nvSpPr>
          <p:cNvPr id="6" name="Rectangle: Rounded Corners 5">
            <a:extLst>
              <a:ext uri="{FF2B5EF4-FFF2-40B4-BE49-F238E27FC236}">
                <a16:creationId xmlns:a16="http://schemas.microsoft.com/office/drawing/2014/main" id="{2ADE8A3C-DA8F-4689-B821-0817B15BA910}"/>
              </a:ext>
            </a:extLst>
          </p:cNvPr>
          <p:cNvSpPr/>
          <p:nvPr/>
        </p:nvSpPr>
        <p:spPr>
          <a:xfrm>
            <a:off x="282146" y="1330325"/>
            <a:ext cx="4400023" cy="169931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Reflect (1-2 mins)</a:t>
            </a:r>
          </a:p>
          <a:p>
            <a:pPr algn="ctr"/>
            <a:r>
              <a:rPr lang="en-GB" sz="1600" dirty="0"/>
              <a:t>Now that you’ve seen just a few of your similarities and differences, take a look at the following statements. Put your hand up if you agree with each one.</a:t>
            </a:r>
          </a:p>
        </p:txBody>
      </p:sp>
      <p:sp>
        <p:nvSpPr>
          <p:cNvPr id="13" name="Speech Bubble: Rectangle with Corners Rounded 12">
            <a:extLst>
              <a:ext uri="{FF2B5EF4-FFF2-40B4-BE49-F238E27FC236}">
                <a16:creationId xmlns:a16="http://schemas.microsoft.com/office/drawing/2014/main" id="{170F553A-44C5-4FE6-9622-83F68934B7E3}"/>
              </a:ext>
            </a:extLst>
          </p:cNvPr>
          <p:cNvSpPr/>
          <p:nvPr/>
        </p:nvSpPr>
        <p:spPr>
          <a:xfrm>
            <a:off x="1454226" y="3224383"/>
            <a:ext cx="7407627" cy="571500"/>
          </a:xfrm>
          <a:prstGeom prst="wedgeRoundRectCallout">
            <a:avLst>
              <a:gd name="adj1" fmla="val -53449"/>
              <a:gd name="adj2" fmla="val -79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We‘re all very similar.</a:t>
            </a:r>
            <a:endParaRPr lang="is-IS" altLang="en-US" sz="1600" b="1" dirty="0">
              <a:solidFill>
                <a:schemeClr val="tx1"/>
              </a:solidFill>
            </a:endParaRPr>
          </a:p>
        </p:txBody>
      </p:sp>
      <p:sp>
        <p:nvSpPr>
          <p:cNvPr id="19" name="Speech Bubble: Rectangle with Corners Rounded 18">
            <a:extLst>
              <a:ext uri="{FF2B5EF4-FFF2-40B4-BE49-F238E27FC236}">
                <a16:creationId xmlns:a16="http://schemas.microsoft.com/office/drawing/2014/main" id="{3998FB30-09E6-4151-A42A-CEC48D4B6073}"/>
              </a:ext>
            </a:extLst>
          </p:cNvPr>
          <p:cNvSpPr/>
          <p:nvPr/>
        </p:nvSpPr>
        <p:spPr>
          <a:xfrm>
            <a:off x="407506" y="4123437"/>
            <a:ext cx="7407627" cy="571501"/>
          </a:xfrm>
          <a:prstGeom prst="wedgeRoundRectCallout">
            <a:avLst>
              <a:gd name="adj1" fmla="val 53496"/>
              <a:gd name="adj2" fmla="val 148"/>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We‘re all very different.</a:t>
            </a:r>
            <a:endParaRPr lang="is-IS" altLang="en-US" sz="1600" b="1" dirty="0">
              <a:solidFill>
                <a:schemeClr val="tx1"/>
              </a:solidFill>
            </a:endParaRPr>
          </a:p>
        </p:txBody>
      </p:sp>
      <p:sp>
        <p:nvSpPr>
          <p:cNvPr id="21" name="Speech Bubble: Rectangle with Corners Rounded 20">
            <a:extLst>
              <a:ext uri="{FF2B5EF4-FFF2-40B4-BE49-F238E27FC236}">
                <a16:creationId xmlns:a16="http://schemas.microsoft.com/office/drawing/2014/main" id="{B5CCC4D5-2F65-492B-904D-7A1C9367DEAF}"/>
              </a:ext>
            </a:extLst>
          </p:cNvPr>
          <p:cNvSpPr/>
          <p:nvPr/>
        </p:nvSpPr>
        <p:spPr>
          <a:xfrm>
            <a:off x="1454226" y="4956409"/>
            <a:ext cx="7407627" cy="571500"/>
          </a:xfrm>
          <a:prstGeom prst="wedgeRoundRectCallout">
            <a:avLst>
              <a:gd name="adj1" fmla="val -53889"/>
              <a:gd name="adj2" fmla="val -43794"/>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en-GB" altLang="en-US" sz="1600" dirty="0">
                <a:solidFill>
                  <a:schemeClr val="tx1"/>
                </a:solidFill>
              </a:rPr>
              <a:t>We all have some similarities and some differences.</a:t>
            </a:r>
            <a:endParaRPr lang="is-IS" altLang="en-US" sz="1600" dirty="0">
              <a:solidFill>
                <a:schemeClr val="tx1"/>
              </a:solidFill>
            </a:endParaRPr>
          </a:p>
        </p:txBody>
      </p:sp>
      <p:sp>
        <p:nvSpPr>
          <p:cNvPr id="25" name="Rectangle: Rounded Corners 24">
            <a:extLst>
              <a:ext uri="{FF2B5EF4-FFF2-40B4-BE49-F238E27FC236}">
                <a16:creationId xmlns:a16="http://schemas.microsoft.com/office/drawing/2014/main" id="{2A220A47-ABA4-4D26-BBCA-285680F2EBC4}"/>
              </a:ext>
            </a:extLst>
          </p:cNvPr>
          <p:cNvSpPr/>
          <p:nvPr/>
        </p:nvSpPr>
        <p:spPr>
          <a:xfrm>
            <a:off x="407506" y="5752591"/>
            <a:ext cx="8565043" cy="785687"/>
          </a:xfrm>
          <a:prstGeom prst="roundRect">
            <a:avLst/>
          </a:prstGeom>
          <a:solidFill>
            <a:schemeClr val="accent2"/>
          </a:solidFill>
          <a:ln w="28575">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bg1"/>
                </a:solidFill>
              </a:rPr>
              <a:t>Not in the classroom?</a:t>
            </a:r>
          </a:p>
          <a:p>
            <a:pPr algn="ctr">
              <a:spcBef>
                <a:spcPct val="0"/>
              </a:spcBef>
            </a:pPr>
            <a:r>
              <a:rPr lang="is-IS" altLang="en-US" sz="1600" dirty="0">
                <a:solidFill>
                  <a:schemeClr val="bg1"/>
                </a:solidFill>
              </a:rPr>
              <a:t>Think of a few people that you get on well with. Are you very similar, or very different? </a:t>
            </a:r>
          </a:p>
        </p:txBody>
      </p:sp>
      <p:pic>
        <p:nvPicPr>
          <p:cNvPr id="28" name="Picture 27">
            <a:extLst>
              <a:ext uri="{FF2B5EF4-FFF2-40B4-BE49-F238E27FC236}">
                <a16:creationId xmlns:a16="http://schemas.microsoft.com/office/drawing/2014/main" id="{5AF963F7-FEC6-4AB5-A4E7-7E8CBFAFD51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4852241" y="1826205"/>
            <a:ext cx="4120308" cy="1203433"/>
          </a:xfrm>
          <a:prstGeom prst="rect">
            <a:avLst/>
          </a:prstGeom>
        </p:spPr>
      </p:pic>
      <p:sp>
        <p:nvSpPr>
          <p:cNvPr id="12" name="Speech Bubble: Rectangle with Corners Rounded 11">
            <a:extLst>
              <a:ext uri="{FF2B5EF4-FFF2-40B4-BE49-F238E27FC236}">
                <a16:creationId xmlns:a16="http://schemas.microsoft.com/office/drawing/2014/main" id="{438DF28B-96EE-45D7-90E4-C8714E58CBD9}"/>
              </a:ext>
            </a:extLst>
          </p:cNvPr>
          <p:cNvSpPr/>
          <p:nvPr/>
        </p:nvSpPr>
        <p:spPr>
          <a:xfrm>
            <a:off x="7597469" y="1369176"/>
            <a:ext cx="1375080" cy="481156"/>
          </a:xfrm>
          <a:prstGeom prst="wedgeRoundRectCallout">
            <a:avLst>
              <a:gd name="adj1" fmla="val -72109"/>
              <a:gd name="adj2" fmla="val 4467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b="1" dirty="0">
                <a:solidFill>
                  <a:schemeClr val="tx1"/>
                </a:solidFill>
              </a:rPr>
              <a:t>I agree!</a:t>
            </a:r>
          </a:p>
        </p:txBody>
      </p:sp>
      <p:pic>
        <p:nvPicPr>
          <p:cNvPr id="8" name="Graphic 7" descr="Scientific Thought">
            <a:extLst>
              <a:ext uri="{FF2B5EF4-FFF2-40B4-BE49-F238E27FC236}">
                <a16:creationId xmlns:a16="http://schemas.microsoft.com/office/drawing/2014/main" id="{7E670C34-4198-4A68-8A76-6C5B5FCC08B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9088" y="4766564"/>
            <a:ext cx="914400" cy="914400"/>
          </a:xfrm>
          <a:prstGeom prst="rect">
            <a:avLst/>
          </a:prstGeom>
        </p:spPr>
      </p:pic>
      <p:pic>
        <p:nvPicPr>
          <p:cNvPr id="10" name="Graphic 9" descr="Brainstorm">
            <a:extLst>
              <a:ext uri="{FF2B5EF4-FFF2-40B4-BE49-F238E27FC236}">
                <a16:creationId xmlns:a16="http://schemas.microsoft.com/office/drawing/2014/main" id="{775F272A-C368-41B3-8490-3864173F06A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8058149" y="3951987"/>
            <a:ext cx="914400" cy="914400"/>
          </a:xfrm>
          <a:prstGeom prst="rect">
            <a:avLst/>
          </a:prstGeom>
        </p:spPr>
      </p:pic>
      <p:pic>
        <p:nvPicPr>
          <p:cNvPr id="14" name="Graphic 13" descr="Brain in head">
            <a:extLst>
              <a:ext uri="{FF2B5EF4-FFF2-40B4-BE49-F238E27FC236}">
                <a16:creationId xmlns:a16="http://schemas.microsoft.com/office/drawing/2014/main" id="{935EA9D4-6154-4ACA-B04F-FF841ABC23A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19088" y="3096696"/>
            <a:ext cx="914400" cy="914400"/>
          </a:xfrm>
          <a:prstGeom prst="rect">
            <a:avLst/>
          </a:prstGeom>
        </p:spPr>
      </p:pic>
    </p:spTree>
    <p:extLst>
      <p:ext uri="{BB962C8B-B14F-4D97-AF65-F5344CB8AC3E}">
        <p14:creationId xmlns:p14="http://schemas.microsoft.com/office/powerpoint/2010/main" val="96975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bg1"/>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accent5"/>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bg1"/>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2149380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miling child wearing a blue shirt&#10;&#10;Description automatically generated">
            <a:extLst>
              <a:ext uri="{FF2B5EF4-FFF2-40B4-BE49-F238E27FC236}">
                <a16:creationId xmlns:a16="http://schemas.microsoft.com/office/drawing/2014/main" id="{FA63CFEC-E54E-4958-A64B-4D62F7E4D02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021569" y="3093707"/>
            <a:ext cx="3122431" cy="3760581"/>
          </a:xfrm>
          <a:prstGeom prst="rect">
            <a:avLst/>
          </a:prstGeom>
        </p:spPr>
      </p:pic>
      <p:pic>
        <p:nvPicPr>
          <p:cNvPr id="14" name="Picture 13" descr="A close up of a person&#10;&#10;Description automatically generated">
            <a:extLst>
              <a:ext uri="{FF2B5EF4-FFF2-40B4-BE49-F238E27FC236}">
                <a16:creationId xmlns:a16="http://schemas.microsoft.com/office/drawing/2014/main" id="{43C39800-D4F0-4277-8B0E-1F5E84647EE9}"/>
              </a:ext>
            </a:extLst>
          </p:cNvPr>
          <p:cNvPicPr>
            <a:picLocks noChangeAspect="1"/>
          </p:cNvPicPr>
          <p:nvPr/>
        </p:nvPicPr>
        <p:blipFill rotWithShape="1">
          <a:blip r:embed="rId4" cstate="hqprint">
            <a:clrChange>
              <a:clrFrom>
                <a:srgbClr val="F7F7F7"/>
              </a:clrFrom>
              <a:clrTo>
                <a:srgbClr val="F7F7F7">
                  <a:alpha val="0"/>
                </a:srgbClr>
              </a:clrTo>
            </a:clrChange>
            <a:extLst>
              <a:ext uri="{28A0092B-C50C-407E-A947-70E740481C1C}">
                <a14:useLocalDpi xmlns:a14="http://schemas.microsoft.com/office/drawing/2010/main"/>
              </a:ext>
            </a:extLst>
          </a:blip>
          <a:srcRect/>
          <a:stretch/>
        </p:blipFill>
        <p:spPr>
          <a:xfrm flipH="1">
            <a:off x="4688718" y="2886514"/>
            <a:ext cx="2824786" cy="4006813"/>
          </a:xfrm>
          <a:prstGeom prst="rect">
            <a:avLst/>
          </a:prstGeom>
        </p:spPr>
      </p:pic>
      <p:pic>
        <p:nvPicPr>
          <p:cNvPr id="19" name="Picture 18" descr="A picture containing person, young, standing, child&#10;&#10;Description automatically generated">
            <a:extLst>
              <a:ext uri="{FF2B5EF4-FFF2-40B4-BE49-F238E27FC236}">
                <a16:creationId xmlns:a16="http://schemas.microsoft.com/office/drawing/2014/main" id="{09414C93-76A6-4041-A906-498DF374EE9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a:ext>
            </a:extLst>
          </a:blip>
          <a:srcRect r="-1"/>
          <a:stretch/>
        </p:blipFill>
        <p:spPr>
          <a:xfrm>
            <a:off x="1012341" y="3272589"/>
            <a:ext cx="3539489" cy="3600161"/>
          </a:xfrm>
          <a:prstGeom prst="rect">
            <a:avLst/>
          </a:prstGeom>
        </p:spPr>
      </p:pic>
      <p:sp>
        <p:nvSpPr>
          <p:cNvPr id="3" name="Text Placeholder 1">
            <a:extLst>
              <a:ext uri="{FF2B5EF4-FFF2-40B4-BE49-F238E27FC236}">
                <a16:creationId xmlns:a16="http://schemas.microsoft.com/office/drawing/2014/main" id="{436E1891-B566-4673-9160-1F4BF7807FFF}"/>
              </a:ext>
            </a:extLst>
          </p:cNvPr>
          <p:cNvSpPr>
            <a:spLocks noGrp="1"/>
          </p:cNvSpPr>
          <p:nvPr>
            <p:ph type="body" sz="quarter" idx="10"/>
          </p:nvPr>
        </p:nvSpPr>
        <p:spPr/>
        <p:txBody>
          <a:bodyPr/>
          <a:lstStyle/>
          <a:p>
            <a:r>
              <a:rPr lang="en-GB" dirty="0"/>
              <a:t>“Fitting the mould”</a:t>
            </a:r>
          </a:p>
        </p:txBody>
      </p:sp>
      <p:sp>
        <p:nvSpPr>
          <p:cNvPr id="4" name="Pentagon 20">
            <a:extLst>
              <a:ext uri="{FF2B5EF4-FFF2-40B4-BE49-F238E27FC236}">
                <a16:creationId xmlns:a16="http://schemas.microsoft.com/office/drawing/2014/main" id="{E89A403A-77B0-4769-8181-F4EF8C4663C9}"/>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2" name="Rectangle: Rounded Corners 1">
            <a:extLst>
              <a:ext uri="{FF2B5EF4-FFF2-40B4-BE49-F238E27FC236}">
                <a16:creationId xmlns:a16="http://schemas.microsoft.com/office/drawing/2014/main" id="{2FAD7141-54F6-419A-930B-53DE743CBE25}"/>
              </a:ext>
            </a:extLst>
          </p:cNvPr>
          <p:cNvSpPr/>
          <p:nvPr/>
        </p:nvSpPr>
        <p:spPr>
          <a:xfrm>
            <a:off x="391099" y="1531802"/>
            <a:ext cx="8361802" cy="135471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What would you do? (10-15 mins)</a:t>
            </a:r>
          </a:p>
          <a:p>
            <a:pPr algn="ctr"/>
            <a:r>
              <a:rPr lang="en-GB" sz="1600" dirty="0"/>
              <a:t>On the next few slides you are going to meet some pupils that need your help! For each one, read the scenario and discuss in your groups (or as a class) and see if you can answer the questions for each one.</a:t>
            </a:r>
          </a:p>
        </p:txBody>
      </p:sp>
      <p:pic>
        <p:nvPicPr>
          <p:cNvPr id="6" name="Graphic 15" descr="Chat">
            <a:extLst>
              <a:ext uri="{FF2B5EF4-FFF2-40B4-BE49-F238E27FC236}">
                <a16:creationId xmlns:a16="http://schemas.microsoft.com/office/drawing/2014/main" id="{0228C9E8-7706-43E0-BE77-2C96AF3386F6}"/>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0" y="203254"/>
            <a:ext cx="579600" cy="579600"/>
          </a:xfrm>
          <a:prstGeom prst="rect">
            <a:avLst/>
          </a:prstGeom>
        </p:spPr>
      </p:pic>
      <p:pic>
        <p:nvPicPr>
          <p:cNvPr id="12" name="Picture 11" descr="A person posing for the camera&#10;&#10;Description automatically generated">
            <a:extLst>
              <a:ext uri="{FF2B5EF4-FFF2-40B4-BE49-F238E27FC236}">
                <a16:creationId xmlns:a16="http://schemas.microsoft.com/office/drawing/2014/main" id="{73A6B14F-5DE8-4D83-A6C8-42749BB0C6C6}"/>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2955" y="3257839"/>
            <a:ext cx="2494759" cy="3600161"/>
          </a:xfrm>
          <a:prstGeom prst="rect">
            <a:avLst/>
          </a:prstGeom>
        </p:spPr>
      </p:pic>
      <p:pic>
        <p:nvPicPr>
          <p:cNvPr id="13" name="Picture 12" descr="A person posing for the camera&#10;&#10;Description automatically generated">
            <a:extLst>
              <a:ext uri="{FF2B5EF4-FFF2-40B4-BE49-F238E27FC236}">
                <a16:creationId xmlns:a16="http://schemas.microsoft.com/office/drawing/2014/main" id="{0317FBF6-A80A-40F4-8982-C780EF6E4B94}"/>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053220" y="3640977"/>
            <a:ext cx="2745990" cy="3217023"/>
          </a:xfrm>
          <a:prstGeom prst="rect">
            <a:avLst/>
          </a:prstGeom>
        </p:spPr>
      </p:pic>
    </p:spTree>
    <p:extLst>
      <p:ext uri="{BB962C8B-B14F-4D97-AF65-F5344CB8AC3E}">
        <p14:creationId xmlns:p14="http://schemas.microsoft.com/office/powerpoint/2010/main" val="1694102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93E43C27-A616-4BF5-A727-002A812F80EB}"/>
              </a:ext>
            </a:extLst>
          </p:cNvPr>
          <p:cNvSpPr>
            <a:spLocks noGrp="1"/>
          </p:cNvSpPr>
          <p:nvPr>
            <p:ph type="body" sz="quarter" idx="10"/>
          </p:nvPr>
        </p:nvSpPr>
        <p:spPr>
          <a:xfrm>
            <a:off x="776288" y="241911"/>
            <a:ext cx="7739062" cy="571500"/>
          </a:xfrm>
        </p:spPr>
        <p:txBody>
          <a:bodyPr/>
          <a:lstStyle/>
          <a:p>
            <a:r>
              <a:rPr lang="en-GB" dirty="0"/>
              <a:t>“Fitting the mould”</a:t>
            </a:r>
          </a:p>
        </p:txBody>
      </p:sp>
      <p:sp>
        <p:nvSpPr>
          <p:cNvPr id="6" name="Pentagon 20">
            <a:extLst>
              <a:ext uri="{FF2B5EF4-FFF2-40B4-BE49-F238E27FC236}">
                <a16:creationId xmlns:a16="http://schemas.microsoft.com/office/drawing/2014/main" id="{1A4B87B6-DB77-4DD2-AEAE-46470D5AE91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46C8417E-7D71-45FE-90E3-25029D691BC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3" name="Picture 2" descr="A person posing for the camera&#10;&#10;Description automatically generated">
            <a:extLst>
              <a:ext uri="{FF2B5EF4-FFF2-40B4-BE49-F238E27FC236}">
                <a16:creationId xmlns:a16="http://schemas.microsoft.com/office/drawing/2014/main" id="{8BC6DF21-7821-4BE6-8726-8BCADBE6BDB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417436" y="1171437"/>
            <a:ext cx="3128791" cy="4515125"/>
          </a:xfrm>
          <a:prstGeom prst="rect">
            <a:avLst/>
          </a:prstGeom>
        </p:spPr>
      </p:pic>
      <p:sp>
        <p:nvSpPr>
          <p:cNvPr id="12" name="Rectangle: Rounded Corners 33">
            <a:extLst>
              <a:ext uri="{FF2B5EF4-FFF2-40B4-BE49-F238E27FC236}">
                <a16:creationId xmlns:a16="http://schemas.microsoft.com/office/drawing/2014/main" id="{E97D7560-6F4F-42B6-9212-490F111C9335}"/>
              </a:ext>
            </a:extLst>
          </p:cNvPr>
          <p:cNvSpPr/>
          <p:nvPr/>
        </p:nvSpPr>
        <p:spPr>
          <a:xfrm>
            <a:off x="207146" y="1286232"/>
            <a:ext cx="4799269" cy="105951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There’s a kid in our class </a:t>
            </a:r>
            <a:r>
              <a:rPr lang="en-GB" sz="1600" b="1" dirty="0">
                <a:solidFill>
                  <a:schemeClr val="tx1"/>
                </a:solidFill>
                <a:latin typeface="Century Gothic" panose="020B0502020202020204" pitchFamily="34" charset="0"/>
                <a:ea typeface="Century Gothic"/>
                <a:cs typeface="Century Gothic"/>
                <a:sym typeface="Century Gothic"/>
              </a:rPr>
              <a:t>that I don’t really know</a:t>
            </a:r>
            <a:r>
              <a:rPr lang="en-GB" sz="1600" dirty="0">
                <a:solidFill>
                  <a:schemeClr val="tx1"/>
                </a:solidFill>
                <a:latin typeface="Century Gothic" panose="020B0502020202020204" pitchFamily="34" charset="0"/>
                <a:ea typeface="Century Gothic"/>
                <a:cs typeface="Century Gothic"/>
                <a:sym typeface="Century Gothic"/>
              </a:rPr>
              <a:t>, who </a:t>
            </a:r>
            <a:r>
              <a:rPr lang="en-GB" sz="1600" b="1" dirty="0">
                <a:solidFill>
                  <a:schemeClr val="tx1"/>
                </a:solidFill>
                <a:latin typeface="Century Gothic" panose="020B0502020202020204" pitchFamily="34" charset="0"/>
                <a:ea typeface="Century Gothic"/>
                <a:cs typeface="Century Gothic"/>
                <a:sym typeface="Century Gothic"/>
              </a:rPr>
              <a:t>no one really likes</a:t>
            </a:r>
            <a:r>
              <a:rPr lang="en-GB" sz="1600" dirty="0">
                <a:solidFill>
                  <a:schemeClr val="tx1"/>
                </a:solidFill>
                <a:latin typeface="Century Gothic" panose="020B0502020202020204" pitchFamily="34" charset="0"/>
                <a:ea typeface="Century Gothic"/>
                <a:cs typeface="Century Gothic"/>
                <a:sym typeface="Century Gothic"/>
              </a:rPr>
              <a:t>. I’m not sure why, she’s just a bit … </a:t>
            </a:r>
            <a:r>
              <a:rPr lang="en-GB" sz="1600" b="1" dirty="0">
                <a:solidFill>
                  <a:schemeClr val="tx1"/>
                </a:solidFill>
                <a:latin typeface="Century Gothic" panose="020B0502020202020204" pitchFamily="34" charset="0"/>
                <a:ea typeface="Century Gothic"/>
                <a:cs typeface="Century Gothic"/>
                <a:sym typeface="Century Gothic"/>
              </a:rPr>
              <a:t>weird. </a:t>
            </a:r>
          </a:p>
        </p:txBody>
      </p:sp>
      <p:sp>
        <p:nvSpPr>
          <p:cNvPr id="14" name="Rectangle: Rounded Corners 23">
            <a:extLst>
              <a:ext uri="{FF2B5EF4-FFF2-40B4-BE49-F238E27FC236}">
                <a16:creationId xmlns:a16="http://schemas.microsoft.com/office/drawing/2014/main" id="{2390384E-C0B7-4878-AD21-A4523AD4804D}"/>
              </a:ext>
            </a:extLst>
          </p:cNvPr>
          <p:cNvSpPr/>
          <p:nvPr/>
        </p:nvSpPr>
        <p:spPr>
          <a:xfrm>
            <a:off x="6727371" y="5453965"/>
            <a:ext cx="2176825" cy="117005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bg1"/>
                </a:solidFill>
                <a:latin typeface="Century Gothic" panose="020B0502020202020204" pitchFamily="34" charset="0"/>
              </a:rPr>
              <a:t>Would you say that this is bullying? Why or why not?</a:t>
            </a:r>
          </a:p>
        </p:txBody>
      </p:sp>
      <p:sp>
        <p:nvSpPr>
          <p:cNvPr id="16" name="Rectangle: Rounded Corners 33">
            <a:extLst>
              <a:ext uri="{FF2B5EF4-FFF2-40B4-BE49-F238E27FC236}">
                <a16:creationId xmlns:a16="http://schemas.microsoft.com/office/drawing/2014/main" id="{5C96068C-69FC-49B4-B78C-7BDA1670989C}"/>
              </a:ext>
            </a:extLst>
          </p:cNvPr>
          <p:cNvSpPr/>
          <p:nvPr/>
        </p:nvSpPr>
        <p:spPr>
          <a:xfrm>
            <a:off x="2054442" y="5451534"/>
            <a:ext cx="2514394"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Why are they choosing to laugh instead of saying what they think?</a:t>
            </a:r>
          </a:p>
        </p:txBody>
      </p:sp>
      <p:sp>
        <p:nvSpPr>
          <p:cNvPr id="18" name="Rectangle: Rounded Corners 33">
            <a:extLst>
              <a:ext uri="{FF2B5EF4-FFF2-40B4-BE49-F238E27FC236}">
                <a16:creationId xmlns:a16="http://schemas.microsoft.com/office/drawing/2014/main" id="{591948AD-13A6-423A-B591-7F4ED374557A}"/>
              </a:ext>
            </a:extLst>
          </p:cNvPr>
          <p:cNvSpPr/>
          <p:nvPr/>
        </p:nvSpPr>
        <p:spPr>
          <a:xfrm>
            <a:off x="239804" y="5451534"/>
            <a:ext cx="1621653"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is the writer doing to fit in?</a:t>
            </a:r>
          </a:p>
        </p:txBody>
      </p:sp>
      <p:sp>
        <p:nvSpPr>
          <p:cNvPr id="20" name="Rectangle: Rounded Corners 33">
            <a:extLst>
              <a:ext uri="{FF2B5EF4-FFF2-40B4-BE49-F238E27FC236}">
                <a16:creationId xmlns:a16="http://schemas.microsoft.com/office/drawing/2014/main" id="{3E7B4555-38CE-4D1A-9D75-7A5A3C7B8B72}"/>
              </a:ext>
            </a:extLst>
          </p:cNvPr>
          <p:cNvSpPr/>
          <p:nvPr/>
        </p:nvSpPr>
        <p:spPr>
          <a:xfrm>
            <a:off x="4761821" y="5451534"/>
            <a:ext cx="1772565"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would you do in their situation?</a:t>
            </a:r>
          </a:p>
        </p:txBody>
      </p:sp>
      <p:sp>
        <p:nvSpPr>
          <p:cNvPr id="22" name="Rectangle: Rounded Corners 21">
            <a:extLst>
              <a:ext uri="{FF2B5EF4-FFF2-40B4-BE49-F238E27FC236}">
                <a16:creationId xmlns:a16="http://schemas.microsoft.com/office/drawing/2014/main" id="{6878CAFD-850F-4248-B753-F582DB31618D}"/>
              </a:ext>
            </a:extLst>
          </p:cNvPr>
          <p:cNvSpPr/>
          <p:nvPr/>
        </p:nvSpPr>
        <p:spPr>
          <a:xfrm>
            <a:off x="239804" y="4751243"/>
            <a:ext cx="4819663" cy="504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Read the scenario and discuss:</a:t>
            </a:r>
            <a:endParaRPr lang="en-GB" sz="1600" dirty="0">
              <a:solidFill>
                <a:schemeClr val="tx1"/>
              </a:solidFill>
              <a:latin typeface="Century Gothic" panose="020B0502020202020204" pitchFamily="34" charset="0"/>
            </a:endParaRPr>
          </a:p>
        </p:txBody>
      </p:sp>
      <p:sp>
        <p:nvSpPr>
          <p:cNvPr id="24" name="Rectangle: Rounded Corners 33">
            <a:extLst>
              <a:ext uri="{FF2B5EF4-FFF2-40B4-BE49-F238E27FC236}">
                <a16:creationId xmlns:a16="http://schemas.microsoft.com/office/drawing/2014/main" id="{337A6AA0-0753-43CE-AFE8-CE2FF545A67A}"/>
              </a:ext>
            </a:extLst>
          </p:cNvPr>
          <p:cNvSpPr/>
          <p:nvPr/>
        </p:nvSpPr>
        <p:spPr>
          <a:xfrm>
            <a:off x="207146" y="2591517"/>
            <a:ext cx="4852321" cy="191395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Some of the other kids </a:t>
            </a:r>
            <a:r>
              <a:rPr lang="en-GB" sz="1600" b="1" dirty="0">
                <a:solidFill>
                  <a:schemeClr val="tx1"/>
                </a:solidFill>
                <a:latin typeface="Century Gothic" panose="020B0502020202020204" pitchFamily="34" charset="0"/>
                <a:ea typeface="Century Gothic"/>
                <a:cs typeface="Century Gothic"/>
                <a:sym typeface="Century Gothic"/>
              </a:rPr>
              <a:t>make fun of her sometimes</a:t>
            </a:r>
            <a:r>
              <a:rPr lang="en-GB" sz="1600" dirty="0">
                <a:solidFill>
                  <a:schemeClr val="tx1"/>
                </a:solidFill>
                <a:latin typeface="Century Gothic" panose="020B0502020202020204" pitchFamily="34" charset="0"/>
                <a:ea typeface="Century Gothic"/>
                <a:cs typeface="Century Gothic"/>
                <a:sym typeface="Century Gothic"/>
              </a:rPr>
              <a:t>, and I might occasionally </a:t>
            </a:r>
            <a:r>
              <a:rPr lang="en-GB" sz="1600" b="1" dirty="0">
                <a:solidFill>
                  <a:schemeClr val="tx1"/>
                </a:solidFill>
                <a:latin typeface="Century Gothic" panose="020B0502020202020204" pitchFamily="34" charset="0"/>
                <a:ea typeface="Century Gothic"/>
                <a:cs typeface="Century Gothic"/>
                <a:sym typeface="Century Gothic"/>
              </a:rPr>
              <a:t>laugh along too</a:t>
            </a:r>
            <a:r>
              <a:rPr lang="en-GB" sz="1600" dirty="0">
                <a:solidFill>
                  <a:schemeClr val="tx1"/>
                </a:solidFill>
                <a:latin typeface="Century Gothic" panose="020B0502020202020204" pitchFamily="34" charset="0"/>
                <a:ea typeface="Century Gothic"/>
                <a:cs typeface="Century Gothic"/>
                <a:sym typeface="Century Gothic"/>
              </a:rPr>
              <a:t>, but really, I’m starting to think they’re taking it a bit too far. She isn’t my friend or anything, so</a:t>
            </a:r>
            <a:r>
              <a:rPr lang="en-GB" sz="1600" b="1" dirty="0">
                <a:solidFill>
                  <a:schemeClr val="tx1"/>
                </a:solidFill>
                <a:latin typeface="Century Gothic" panose="020B0502020202020204" pitchFamily="34" charset="0"/>
                <a:ea typeface="Century Gothic"/>
                <a:cs typeface="Century Gothic"/>
                <a:sym typeface="Century Gothic"/>
              </a:rPr>
              <a:t> I probably won’t say anything</a:t>
            </a:r>
            <a:r>
              <a:rPr lang="en-GB" sz="1600" dirty="0">
                <a:solidFill>
                  <a:schemeClr val="tx1"/>
                </a:solidFill>
                <a:latin typeface="Century Gothic" panose="020B0502020202020204" pitchFamily="34" charset="0"/>
                <a:ea typeface="Century Gothic"/>
                <a:cs typeface="Century Gothic"/>
                <a:sym typeface="Century Gothic"/>
              </a:rPr>
              <a:t>, but I do feel a bit bad for her. </a:t>
            </a:r>
          </a:p>
        </p:txBody>
      </p:sp>
    </p:spTree>
    <p:extLst>
      <p:ext uri="{BB962C8B-B14F-4D97-AF65-F5344CB8AC3E}">
        <p14:creationId xmlns:p14="http://schemas.microsoft.com/office/powerpoint/2010/main" val="24332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posing for the camera&#10;&#10;Description automatically generated">
            <a:extLst>
              <a:ext uri="{FF2B5EF4-FFF2-40B4-BE49-F238E27FC236}">
                <a16:creationId xmlns:a16="http://schemas.microsoft.com/office/drawing/2014/main" id="{CA50A8F4-42E5-46C0-B2EA-DD976999551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29645" y="1001576"/>
            <a:ext cx="3899971" cy="4568952"/>
          </a:xfrm>
          <a:prstGeom prst="rect">
            <a:avLst/>
          </a:prstGeom>
        </p:spPr>
      </p:pic>
      <p:sp>
        <p:nvSpPr>
          <p:cNvPr id="5" name="Text Placeholder 1">
            <a:extLst>
              <a:ext uri="{FF2B5EF4-FFF2-40B4-BE49-F238E27FC236}">
                <a16:creationId xmlns:a16="http://schemas.microsoft.com/office/drawing/2014/main" id="{93E43C27-A616-4BF5-A727-002A812F80EB}"/>
              </a:ext>
            </a:extLst>
          </p:cNvPr>
          <p:cNvSpPr>
            <a:spLocks noGrp="1"/>
          </p:cNvSpPr>
          <p:nvPr>
            <p:ph type="body" sz="quarter" idx="10"/>
          </p:nvPr>
        </p:nvSpPr>
        <p:spPr>
          <a:xfrm>
            <a:off x="776288" y="241911"/>
            <a:ext cx="7739062" cy="571500"/>
          </a:xfrm>
        </p:spPr>
        <p:txBody>
          <a:bodyPr/>
          <a:lstStyle/>
          <a:p>
            <a:r>
              <a:rPr lang="en-GB" dirty="0"/>
              <a:t>“Fitting the mould”</a:t>
            </a:r>
          </a:p>
        </p:txBody>
      </p:sp>
      <p:sp>
        <p:nvSpPr>
          <p:cNvPr id="6" name="Pentagon 20">
            <a:extLst>
              <a:ext uri="{FF2B5EF4-FFF2-40B4-BE49-F238E27FC236}">
                <a16:creationId xmlns:a16="http://schemas.microsoft.com/office/drawing/2014/main" id="{1A4B87B6-DB77-4DD2-AEAE-46470D5AE91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46C8417E-7D71-45FE-90E3-25029D691BC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0" name="Rectangle: Rounded Corners 33">
            <a:extLst>
              <a:ext uri="{FF2B5EF4-FFF2-40B4-BE49-F238E27FC236}">
                <a16:creationId xmlns:a16="http://schemas.microsoft.com/office/drawing/2014/main" id="{69A007F0-179E-4795-B070-F841627205A3}"/>
              </a:ext>
            </a:extLst>
          </p:cNvPr>
          <p:cNvSpPr/>
          <p:nvPr/>
        </p:nvSpPr>
        <p:spPr>
          <a:xfrm>
            <a:off x="4599894" y="1268529"/>
            <a:ext cx="4314461" cy="97624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 really like trying new styles with my hair, and sometimes they can be a bit … </a:t>
            </a:r>
            <a:r>
              <a:rPr lang="en-GB" sz="1600" b="1" dirty="0">
                <a:solidFill>
                  <a:schemeClr val="tx1"/>
                </a:solidFill>
                <a:latin typeface="Century Gothic" panose="020B0502020202020204" pitchFamily="34" charset="0"/>
                <a:ea typeface="Century Gothic"/>
                <a:cs typeface="Century Gothic"/>
                <a:sym typeface="Century Gothic"/>
              </a:rPr>
              <a:t>different! </a:t>
            </a:r>
            <a:r>
              <a:rPr lang="en-GB" sz="1600" dirty="0">
                <a:solidFill>
                  <a:schemeClr val="tx1"/>
                </a:solidFill>
                <a:latin typeface="Century Gothic" panose="020B0502020202020204" pitchFamily="34" charset="0"/>
                <a:ea typeface="Century Gothic"/>
                <a:cs typeface="Century Gothic"/>
                <a:sym typeface="Century Gothic"/>
              </a:rPr>
              <a:t>But I really enjoy it. </a:t>
            </a:r>
          </a:p>
        </p:txBody>
      </p:sp>
      <p:sp>
        <p:nvSpPr>
          <p:cNvPr id="12" name="Rectangle: Rounded Corners 11">
            <a:extLst>
              <a:ext uri="{FF2B5EF4-FFF2-40B4-BE49-F238E27FC236}">
                <a16:creationId xmlns:a16="http://schemas.microsoft.com/office/drawing/2014/main" id="{47E1E2DE-FD36-457A-9F10-B0C7A16819F0}"/>
              </a:ext>
            </a:extLst>
          </p:cNvPr>
          <p:cNvSpPr/>
          <p:nvPr/>
        </p:nvSpPr>
        <p:spPr>
          <a:xfrm>
            <a:off x="4599894" y="4668663"/>
            <a:ext cx="4314461" cy="504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Read the scenario and discuss:</a:t>
            </a:r>
            <a:endParaRPr lang="en-GB" sz="1600" dirty="0">
              <a:solidFill>
                <a:schemeClr val="tx1"/>
              </a:solidFill>
              <a:latin typeface="Century Gothic" panose="020B0502020202020204" pitchFamily="34" charset="0"/>
            </a:endParaRPr>
          </a:p>
        </p:txBody>
      </p:sp>
      <p:sp>
        <p:nvSpPr>
          <p:cNvPr id="14" name="Rectangle: Rounded Corners 33">
            <a:extLst>
              <a:ext uri="{FF2B5EF4-FFF2-40B4-BE49-F238E27FC236}">
                <a16:creationId xmlns:a16="http://schemas.microsoft.com/office/drawing/2014/main" id="{CDFF767A-7389-410B-9629-1E8299B178C7}"/>
              </a:ext>
            </a:extLst>
          </p:cNvPr>
          <p:cNvSpPr/>
          <p:nvPr/>
        </p:nvSpPr>
        <p:spPr>
          <a:xfrm>
            <a:off x="4599894" y="2395474"/>
            <a:ext cx="4314461" cy="212248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Recently, some of my friends have started </a:t>
            </a:r>
            <a:r>
              <a:rPr lang="en-GB" sz="1600" b="1" dirty="0">
                <a:solidFill>
                  <a:schemeClr val="tx1"/>
                </a:solidFill>
                <a:latin typeface="Century Gothic" panose="020B0502020202020204" pitchFamily="34" charset="0"/>
                <a:ea typeface="Century Gothic"/>
                <a:cs typeface="Century Gothic"/>
                <a:sym typeface="Century Gothic"/>
              </a:rPr>
              <a:t>making fun of me </a:t>
            </a:r>
            <a:r>
              <a:rPr lang="en-GB" sz="1600" dirty="0">
                <a:solidFill>
                  <a:schemeClr val="tx1"/>
                </a:solidFill>
                <a:latin typeface="Century Gothic" panose="020B0502020202020204" pitchFamily="34" charset="0"/>
                <a:ea typeface="Century Gothic"/>
                <a:cs typeface="Century Gothic"/>
                <a:sym typeface="Century Gothic"/>
              </a:rPr>
              <a:t>when I come in in the morning, which makes me feel really </a:t>
            </a:r>
            <a:r>
              <a:rPr lang="en-GB" sz="1600" b="1" dirty="0">
                <a:solidFill>
                  <a:schemeClr val="tx1"/>
                </a:solidFill>
                <a:latin typeface="Century Gothic" panose="020B0502020202020204" pitchFamily="34" charset="0"/>
                <a:ea typeface="Century Gothic"/>
                <a:cs typeface="Century Gothic"/>
                <a:sym typeface="Century Gothic"/>
              </a:rPr>
              <a:t>self-conscious</a:t>
            </a:r>
            <a:r>
              <a:rPr lang="en-GB" sz="1600" dirty="0">
                <a:solidFill>
                  <a:schemeClr val="tx1"/>
                </a:solidFill>
                <a:latin typeface="Century Gothic" panose="020B0502020202020204" pitchFamily="34" charset="0"/>
                <a:ea typeface="Century Gothic"/>
                <a:cs typeface="Century Gothic"/>
                <a:sym typeface="Century Gothic"/>
              </a:rPr>
              <a:t>. So I’ve started wearing my </a:t>
            </a:r>
            <a:r>
              <a:rPr lang="en-GB" sz="1600" b="1" dirty="0">
                <a:solidFill>
                  <a:schemeClr val="tx1"/>
                </a:solidFill>
                <a:latin typeface="Century Gothic" panose="020B0502020202020204" pitchFamily="34" charset="0"/>
                <a:ea typeface="Century Gothic"/>
                <a:cs typeface="Century Gothic"/>
                <a:sym typeface="Century Gothic"/>
              </a:rPr>
              <a:t>hair the same as everyone else</a:t>
            </a:r>
            <a:r>
              <a:rPr lang="en-GB" sz="1600" dirty="0">
                <a:solidFill>
                  <a:schemeClr val="tx1"/>
                </a:solidFill>
                <a:latin typeface="Century Gothic" panose="020B0502020202020204" pitchFamily="34" charset="0"/>
                <a:ea typeface="Century Gothic"/>
                <a:cs typeface="Century Gothic"/>
                <a:sym typeface="Century Gothic"/>
              </a:rPr>
              <a:t>. I miss showing off the different things I can do  with my hair, </a:t>
            </a:r>
            <a:r>
              <a:rPr lang="en-GB" sz="1600" b="1" dirty="0">
                <a:solidFill>
                  <a:schemeClr val="tx1"/>
                </a:solidFill>
                <a:latin typeface="Century Gothic" panose="020B0502020202020204" pitchFamily="34" charset="0"/>
                <a:ea typeface="Century Gothic"/>
                <a:cs typeface="Century Gothic"/>
                <a:sym typeface="Century Gothic"/>
              </a:rPr>
              <a:t>but at least I’m not teased anymore.</a:t>
            </a:r>
          </a:p>
        </p:txBody>
      </p:sp>
      <p:sp>
        <p:nvSpPr>
          <p:cNvPr id="16" name="Rectangle: Rounded Corners 23">
            <a:extLst>
              <a:ext uri="{FF2B5EF4-FFF2-40B4-BE49-F238E27FC236}">
                <a16:creationId xmlns:a16="http://schemas.microsoft.com/office/drawing/2014/main" id="{E0E809CB-9FEA-427F-A6E9-87FC995385C1}"/>
              </a:ext>
            </a:extLst>
          </p:cNvPr>
          <p:cNvSpPr/>
          <p:nvPr/>
        </p:nvSpPr>
        <p:spPr>
          <a:xfrm>
            <a:off x="6534387" y="5453965"/>
            <a:ext cx="2369810" cy="117005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bg1"/>
                </a:solidFill>
                <a:latin typeface="Century Gothic" panose="020B0502020202020204" pitchFamily="34" charset="0"/>
              </a:rPr>
              <a:t>Would you say her friends were bullying her? Why or why not?</a:t>
            </a:r>
          </a:p>
        </p:txBody>
      </p:sp>
      <p:sp>
        <p:nvSpPr>
          <p:cNvPr id="18" name="Rectangle: Rounded Corners 33">
            <a:extLst>
              <a:ext uri="{FF2B5EF4-FFF2-40B4-BE49-F238E27FC236}">
                <a16:creationId xmlns:a16="http://schemas.microsoft.com/office/drawing/2014/main" id="{E06DCD2E-FB0E-467D-B510-36F69FB10544}"/>
              </a:ext>
            </a:extLst>
          </p:cNvPr>
          <p:cNvSpPr/>
          <p:nvPr/>
        </p:nvSpPr>
        <p:spPr>
          <a:xfrm>
            <a:off x="1990114" y="5451534"/>
            <a:ext cx="2514394"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Why do you think she chose to fit in instead of standing out?</a:t>
            </a:r>
          </a:p>
        </p:txBody>
      </p:sp>
      <p:sp>
        <p:nvSpPr>
          <p:cNvPr id="20" name="Rectangle: Rounded Corners 33">
            <a:extLst>
              <a:ext uri="{FF2B5EF4-FFF2-40B4-BE49-F238E27FC236}">
                <a16:creationId xmlns:a16="http://schemas.microsoft.com/office/drawing/2014/main" id="{BF927D6B-BC93-4E43-953E-E16D0A30BB5F}"/>
              </a:ext>
            </a:extLst>
          </p:cNvPr>
          <p:cNvSpPr/>
          <p:nvPr/>
        </p:nvSpPr>
        <p:spPr>
          <a:xfrm>
            <a:off x="239804" y="5451534"/>
            <a:ext cx="1621653"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did she do to fit in?</a:t>
            </a:r>
          </a:p>
        </p:txBody>
      </p:sp>
      <p:sp>
        <p:nvSpPr>
          <p:cNvPr id="22" name="Rectangle: Rounded Corners 33">
            <a:extLst>
              <a:ext uri="{FF2B5EF4-FFF2-40B4-BE49-F238E27FC236}">
                <a16:creationId xmlns:a16="http://schemas.microsoft.com/office/drawing/2014/main" id="{B8159284-6EAF-4C7B-8E6F-AE5BC38E5642}"/>
              </a:ext>
            </a:extLst>
          </p:cNvPr>
          <p:cNvSpPr/>
          <p:nvPr/>
        </p:nvSpPr>
        <p:spPr>
          <a:xfrm>
            <a:off x="4633165" y="5451534"/>
            <a:ext cx="1772565"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would you do in her situation?</a:t>
            </a:r>
          </a:p>
        </p:txBody>
      </p:sp>
    </p:spTree>
    <p:extLst>
      <p:ext uri="{BB962C8B-B14F-4D97-AF65-F5344CB8AC3E}">
        <p14:creationId xmlns:p14="http://schemas.microsoft.com/office/powerpoint/2010/main" val="1760098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93E43C27-A616-4BF5-A727-002A812F80EB}"/>
              </a:ext>
            </a:extLst>
          </p:cNvPr>
          <p:cNvSpPr>
            <a:spLocks noGrp="1"/>
          </p:cNvSpPr>
          <p:nvPr>
            <p:ph type="body" sz="quarter" idx="10"/>
          </p:nvPr>
        </p:nvSpPr>
        <p:spPr>
          <a:xfrm>
            <a:off x="776288" y="241911"/>
            <a:ext cx="7739062" cy="571500"/>
          </a:xfrm>
        </p:spPr>
        <p:txBody>
          <a:bodyPr/>
          <a:lstStyle/>
          <a:p>
            <a:r>
              <a:rPr lang="en-GB" dirty="0"/>
              <a:t>“Fitting the mould”</a:t>
            </a:r>
          </a:p>
        </p:txBody>
      </p:sp>
      <p:sp>
        <p:nvSpPr>
          <p:cNvPr id="6" name="Pentagon 20">
            <a:extLst>
              <a:ext uri="{FF2B5EF4-FFF2-40B4-BE49-F238E27FC236}">
                <a16:creationId xmlns:a16="http://schemas.microsoft.com/office/drawing/2014/main" id="{1A4B87B6-DB77-4DD2-AEAE-46470D5AE91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46C8417E-7D71-45FE-90E3-25029D691BC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4" name="Picture 3" descr="A close up of a person&#10;&#10;Description automatically generated">
            <a:extLst>
              <a:ext uri="{FF2B5EF4-FFF2-40B4-BE49-F238E27FC236}">
                <a16:creationId xmlns:a16="http://schemas.microsoft.com/office/drawing/2014/main" id="{40F531DC-832E-4A1C-AB53-ED1B62600113}"/>
              </a:ext>
            </a:extLst>
          </p:cNvPr>
          <p:cNvPicPr>
            <a:picLocks noChangeAspect="1"/>
          </p:cNvPicPr>
          <p:nvPr/>
        </p:nvPicPr>
        <p:blipFill rotWithShape="1">
          <a:blip r:embed="rId5" cstate="hqprint">
            <a:clrChange>
              <a:clrFrom>
                <a:srgbClr val="F7F7F7"/>
              </a:clrFrom>
              <a:clrTo>
                <a:srgbClr val="F7F7F7">
                  <a:alpha val="0"/>
                </a:srgbClr>
              </a:clrTo>
            </a:clrChange>
            <a:extLst>
              <a:ext uri="{28A0092B-C50C-407E-A947-70E740481C1C}">
                <a14:useLocalDpi xmlns:a14="http://schemas.microsoft.com/office/drawing/2010/main"/>
              </a:ext>
            </a:extLst>
          </a:blip>
          <a:srcRect/>
          <a:stretch/>
        </p:blipFill>
        <p:spPr>
          <a:xfrm flipH="1">
            <a:off x="5211441" y="1026698"/>
            <a:ext cx="3316077" cy="4703684"/>
          </a:xfrm>
          <a:prstGeom prst="rect">
            <a:avLst/>
          </a:prstGeom>
        </p:spPr>
      </p:pic>
      <p:sp>
        <p:nvSpPr>
          <p:cNvPr id="10" name="Rectangle: Rounded Corners 33">
            <a:extLst>
              <a:ext uri="{FF2B5EF4-FFF2-40B4-BE49-F238E27FC236}">
                <a16:creationId xmlns:a16="http://schemas.microsoft.com/office/drawing/2014/main" id="{3AAB5031-CD5E-4AED-99B5-68C156631851}"/>
              </a:ext>
            </a:extLst>
          </p:cNvPr>
          <p:cNvSpPr/>
          <p:nvPr/>
        </p:nvSpPr>
        <p:spPr>
          <a:xfrm>
            <a:off x="239804" y="1326767"/>
            <a:ext cx="4436552" cy="188379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 recently started at a new school with my friend, Jada. I’ve made some really cool new friends… but </a:t>
            </a:r>
            <a:r>
              <a:rPr lang="en-GB" sz="1600" b="1" dirty="0">
                <a:solidFill>
                  <a:schemeClr val="tx1"/>
                </a:solidFill>
                <a:latin typeface="Century Gothic" panose="020B0502020202020204" pitchFamily="34" charset="0"/>
                <a:ea typeface="Century Gothic"/>
                <a:cs typeface="Century Gothic"/>
                <a:sym typeface="Century Gothic"/>
              </a:rPr>
              <a:t>they don’t really like Jada</a:t>
            </a:r>
            <a:r>
              <a:rPr lang="en-GB" sz="1600" dirty="0">
                <a:solidFill>
                  <a:schemeClr val="tx1"/>
                </a:solidFill>
                <a:latin typeface="Century Gothic" panose="020B0502020202020204" pitchFamily="34" charset="0"/>
                <a:ea typeface="Century Gothic"/>
                <a:cs typeface="Century Gothic"/>
                <a:sym typeface="Century Gothic"/>
              </a:rPr>
              <a:t>. They say she’s </a:t>
            </a:r>
            <a:r>
              <a:rPr lang="en-GB" sz="1600" b="1" dirty="0">
                <a:solidFill>
                  <a:schemeClr val="tx1"/>
                </a:solidFill>
                <a:latin typeface="Century Gothic" panose="020B0502020202020204" pitchFamily="34" charset="0"/>
                <a:ea typeface="Century Gothic"/>
                <a:cs typeface="Century Gothic"/>
                <a:sym typeface="Century Gothic"/>
              </a:rPr>
              <a:t>boring and a teacher’s pet</a:t>
            </a:r>
            <a:r>
              <a:rPr lang="en-GB" sz="1600" dirty="0">
                <a:solidFill>
                  <a:schemeClr val="tx1"/>
                </a:solidFill>
                <a:latin typeface="Century Gothic" panose="020B0502020202020204" pitchFamily="34" charset="0"/>
                <a:ea typeface="Century Gothic"/>
                <a:cs typeface="Century Gothic"/>
                <a:sym typeface="Century Gothic"/>
              </a:rPr>
              <a:t>. They’re quite funny and sometimes </a:t>
            </a:r>
            <a:r>
              <a:rPr lang="en-GB" sz="1600" b="1" dirty="0">
                <a:solidFill>
                  <a:schemeClr val="tx1"/>
                </a:solidFill>
                <a:latin typeface="Century Gothic" panose="020B0502020202020204" pitchFamily="34" charset="0"/>
                <a:ea typeface="Century Gothic"/>
                <a:cs typeface="Century Gothic"/>
                <a:sym typeface="Century Gothic"/>
              </a:rPr>
              <a:t>I also make fun of her behind her back</a:t>
            </a:r>
            <a:r>
              <a:rPr lang="en-GB" sz="1600" dirty="0">
                <a:solidFill>
                  <a:schemeClr val="tx1"/>
                </a:solidFill>
                <a:latin typeface="Century Gothic" panose="020B0502020202020204" pitchFamily="34" charset="0"/>
                <a:ea typeface="Century Gothic"/>
                <a:cs typeface="Century Gothic"/>
                <a:sym typeface="Century Gothic"/>
              </a:rPr>
              <a:t>… but it’s </a:t>
            </a:r>
            <a:r>
              <a:rPr lang="en-GB" sz="1600" b="1" dirty="0">
                <a:solidFill>
                  <a:schemeClr val="tx1"/>
                </a:solidFill>
                <a:latin typeface="Century Gothic" panose="020B0502020202020204" pitchFamily="34" charset="0"/>
                <a:ea typeface="Century Gothic"/>
                <a:cs typeface="Century Gothic"/>
                <a:sym typeface="Century Gothic"/>
              </a:rPr>
              <a:t>just a joke!</a:t>
            </a:r>
          </a:p>
        </p:txBody>
      </p:sp>
      <p:sp>
        <p:nvSpPr>
          <p:cNvPr id="12" name="Rectangle: Rounded Corners 11">
            <a:extLst>
              <a:ext uri="{FF2B5EF4-FFF2-40B4-BE49-F238E27FC236}">
                <a16:creationId xmlns:a16="http://schemas.microsoft.com/office/drawing/2014/main" id="{82C4773E-F05B-40BC-9C32-B1F64FAC7B77}"/>
              </a:ext>
            </a:extLst>
          </p:cNvPr>
          <p:cNvSpPr/>
          <p:nvPr/>
        </p:nvSpPr>
        <p:spPr>
          <a:xfrm>
            <a:off x="239804" y="4708434"/>
            <a:ext cx="4436552" cy="504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Read the scenario and discuss:</a:t>
            </a:r>
            <a:endParaRPr lang="en-GB" sz="1600" dirty="0">
              <a:solidFill>
                <a:schemeClr val="tx1"/>
              </a:solidFill>
              <a:latin typeface="Century Gothic" panose="020B0502020202020204" pitchFamily="34" charset="0"/>
            </a:endParaRPr>
          </a:p>
        </p:txBody>
      </p:sp>
      <p:sp>
        <p:nvSpPr>
          <p:cNvPr id="14" name="Rectangle: Rounded Corners 23">
            <a:extLst>
              <a:ext uri="{FF2B5EF4-FFF2-40B4-BE49-F238E27FC236}">
                <a16:creationId xmlns:a16="http://schemas.microsoft.com/office/drawing/2014/main" id="{C34DC5D1-A603-4054-8C0D-4AF93F9B1EF9}"/>
              </a:ext>
            </a:extLst>
          </p:cNvPr>
          <p:cNvSpPr/>
          <p:nvPr/>
        </p:nvSpPr>
        <p:spPr>
          <a:xfrm>
            <a:off x="6727371" y="5453965"/>
            <a:ext cx="2176825" cy="117005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bg1"/>
                </a:solidFill>
                <a:latin typeface="Century Gothic" panose="020B0502020202020204" pitchFamily="34" charset="0"/>
              </a:rPr>
              <a:t>Would you call her  a bully? Why or why not?</a:t>
            </a:r>
          </a:p>
        </p:txBody>
      </p:sp>
      <p:sp>
        <p:nvSpPr>
          <p:cNvPr id="16" name="Rectangle: Rounded Corners 33">
            <a:extLst>
              <a:ext uri="{FF2B5EF4-FFF2-40B4-BE49-F238E27FC236}">
                <a16:creationId xmlns:a16="http://schemas.microsoft.com/office/drawing/2014/main" id="{8463A9E7-8DA2-44F3-84BB-454A9D245272}"/>
              </a:ext>
            </a:extLst>
          </p:cNvPr>
          <p:cNvSpPr/>
          <p:nvPr/>
        </p:nvSpPr>
        <p:spPr>
          <a:xfrm>
            <a:off x="2054442" y="5451534"/>
            <a:ext cx="2514394"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Why do you think she’s joining in instead of defending her friend?</a:t>
            </a:r>
          </a:p>
        </p:txBody>
      </p:sp>
      <p:sp>
        <p:nvSpPr>
          <p:cNvPr id="18" name="Rectangle: Rounded Corners 33">
            <a:extLst>
              <a:ext uri="{FF2B5EF4-FFF2-40B4-BE49-F238E27FC236}">
                <a16:creationId xmlns:a16="http://schemas.microsoft.com/office/drawing/2014/main" id="{1CA37BD2-0020-4E00-96C4-F41E6DBC01D4}"/>
              </a:ext>
            </a:extLst>
          </p:cNvPr>
          <p:cNvSpPr/>
          <p:nvPr/>
        </p:nvSpPr>
        <p:spPr>
          <a:xfrm>
            <a:off x="239804" y="5451534"/>
            <a:ext cx="1621653"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is she doing to fit in?</a:t>
            </a:r>
          </a:p>
        </p:txBody>
      </p:sp>
      <p:sp>
        <p:nvSpPr>
          <p:cNvPr id="20" name="Rectangle: Rounded Corners 33">
            <a:extLst>
              <a:ext uri="{FF2B5EF4-FFF2-40B4-BE49-F238E27FC236}">
                <a16:creationId xmlns:a16="http://schemas.microsoft.com/office/drawing/2014/main" id="{15779460-B6EC-4C90-B032-E17328E6D5E7}"/>
              </a:ext>
            </a:extLst>
          </p:cNvPr>
          <p:cNvSpPr/>
          <p:nvPr/>
        </p:nvSpPr>
        <p:spPr>
          <a:xfrm>
            <a:off x="4761821" y="5451534"/>
            <a:ext cx="1772565"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would you do in her situation?</a:t>
            </a:r>
          </a:p>
        </p:txBody>
      </p:sp>
      <p:sp>
        <p:nvSpPr>
          <p:cNvPr id="22" name="Rectangle: Rounded Corners 33">
            <a:extLst>
              <a:ext uri="{FF2B5EF4-FFF2-40B4-BE49-F238E27FC236}">
                <a16:creationId xmlns:a16="http://schemas.microsoft.com/office/drawing/2014/main" id="{7F3EB31B-702D-4ADB-9AE5-77B49A8E586C}"/>
              </a:ext>
            </a:extLst>
          </p:cNvPr>
          <p:cNvSpPr/>
          <p:nvPr/>
        </p:nvSpPr>
        <p:spPr>
          <a:xfrm>
            <a:off x="239804" y="3378540"/>
            <a:ext cx="4436552" cy="109079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 still like Jada and I still talk to her and WhatsApp her, just… </a:t>
            </a:r>
            <a:r>
              <a:rPr lang="en-GB" sz="1600" b="1" dirty="0">
                <a:solidFill>
                  <a:schemeClr val="tx1"/>
                </a:solidFill>
                <a:latin typeface="Century Gothic" panose="020B0502020202020204" pitchFamily="34" charset="0"/>
                <a:ea typeface="Century Gothic"/>
                <a:cs typeface="Century Gothic"/>
                <a:sym typeface="Century Gothic"/>
              </a:rPr>
              <a:t>not when my new friends are around</a:t>
            </a:r>
            <a:r>
              <a:rPr lang="en-GB" sz="1600" dirty="0">
                <a:solidFill>
                  <a:schemeClr val="tx1"/>
                </a:solidFill>
                <a:latin typeface="Century Gothic" panose="020B0502020202020204" pitchFamily="34" charset="0"/>
                <a:ea typeface="Century Gothic"/>
                <a:cs typeface="Century Gothic"/>
                <a:sym typeface="Century Gothic"/>
              </a:rPr>
              <a:t>.</a:t>
            </a:r>
          </a:p>
        </p:txBody>
      </p:sp>
    </p:spTree>
    <p:extLst>
      <p:ext uri="{BB962C8B-B14F-4D97-AF65-F5344CB8AC3E}">
        <p14:creationId xmlns:p14="http://schemas.microsoft.com/office/powerpoint/2010/main" val="2394992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93E43C27-A616-4BF5-A727-002A812F80EB}"/>
              </a:ext>
            </a:extLst>
          </p:cNvPr>
          <p:cNvSpPr>
            <a:spLocks noGrp="1"/>
          </p:cNvSpPr>
          <p:nvPr>
            <p:ph type="body" sz="quarter" idx="10"/>
          </p:nvPr>
        </p:nvSpPr>
        <p:spPr>
          <a:xfrm>
            <a:off x="776288" y="241911"/>
            <a:ext cx="7739062" cy="571500"/>
          </a:xfrm>
        </p:spPr>
        <p:txBody>
          <a:bodyPr/>
          <a:lstStyle/>
          <a:p>
            <a:r>
              <a:rPr lang="en-GB" dirty="0"/>
              <a:t>“Fitting the mould”</a:t>
            </a:r>
          </a:p>
        </p:txBody>
      </p:sp>
      <p:sp>
        <p:nvSpPr>
          <p:cNvPr id="6" name="Pentagon 20">
            <a:extLst>
              <a:ext uri="{FF2B5EF4-FFF2-40B4-BE49-F238E27FC236}">
                <a16:creationId xmlns:a16="http://schemas.microsoft.com/office/drawing/2014/main" id="{1A4B87B6-DB77-4DD2-AEAE-46470D5AE91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46C8417E-7D71-45FE-90E3-25029D691BC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3" name="Picture 2" descr="A picture containing person, young, standing, child&#10;&#10;Description automatically generated">
            <a:extLst>
              <a:ext uri="{FF2B5EF4-FFF2-40B4-BE49-F238E27FC236}">
                <a16:creationId xmlns:a16="http://schemas.microsoft.com/office/drawing/2014/main" id="{68217B18-5E80-4A5C-942A-C64F88DE03F7}"/>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r="-1"/>
          <a:stretch/>
        </p:blipFill>
        <p:spPr>
          <a:xfrm>
            <a:off x="77118" y="1157952"/>
            <a:ext cx="4221224" cy="4293582"/>
          </a:xfrm>
          <a:prstGeom prst="rect">
            <a:avLst/>
          </a:prstGeom>
        </p:spPr>
      </p:pic>
      <p:sp>
        <p:nvSpPr>
          <p:cNvPr id="14" name="Rectangle: Rounded Corners 33">
            <a:extLst>
              <a:ext uri="{FF2B5EF4-FFF2-40B4-BE49-F238E27FC236}">
                <a16:creationId xmlns:a16="http://schemas.microsoft.com/office/drawing/2014/main" id="{BA000041-15BD-4199-9150-D37583C8AFE7}"/>
              </a:ext>
            </a:extLst>
          </p:cNvPr>
          <p:cNvSpPr/>
          <p:nvPr/>
        </p:nvSpPr>
        <p:spPr>
          <a:xfrm>
            <a:off x="4599894" y="1157952"/>
            <a:ext cx="4314461" cy="121499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I’ve always been </a:t>
            </a:r>
            <a:r>
              <a:rPr lang="en-GB" sz="1600" b="1" dirty="0">
                <a:solidFill>
                  <a:schemeClr val="tx1"/>
                </a:solidFill>
                <a:latin typeface="Century Gothic" panose="020B0502020202020204" pitchFamily="34" charset="0"/>
                <a:ea typeface="Century Gothic"/>
                <a:cs typeface="Century Gothic"/>
                <a:sym typeface="Century Gothic"/>
              </a:rPr>
              <a:t>really into science</a:t>
            </a:r>
            <a:r>
              <a:rPr lang="en-GB" sz="1600" dirty="0">
                <a:solidFill>
                  <a:schemeClr val="tx1"/>
                </a:solidFill>
                <a:latin typeface="Century Gothic" panose="020B0502020202020204" pitchFamily="34" charset="0"/>
                <a:ea typeface="Century Gothic"/>
                <a:cs typeface="Century Gothic"/>
                <a:sym typeface="Century Gothic"/>
              </a:rPr>
              <a:t>, and my two best friends are too. We like to make up our experiments and we love Doctor Who.</a:t>
            </a:r>
          </a:p>
        </p:txBody>
      </p:sp>
      <p:sp>
        <p:nvSpPr>
          <p:cNvPr id="16" name="Rectangle: Rounded Corners 15">
            <a:extLst>
              <a:ext uri="{FF2B5EF4-FFF2-40B4-BE49-F238E27FC236}">
                <a16:creationId xmlns:a16="http://schemas.microsoft.com/office/drawing/2014/main" id="{1A9AF6E2-11C7-4A39-9B4D-79B83A5D646C}"/>
              </a:ext>
            </a:extLst>
          </p:cNvPr>
          <p:cNvSpPr/>
          <p:nvPr/>
        </p:nvSpPr>
        <p:spPr>
          <a:xfrm>
            <a:off x="4599894" y="4668663"/>
            <a:ext cx="4314461" cy="504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Read the scenario and discuss:</a:t>
            </a:r>
            <a:endParaRPr lang="en-GB" sz="1600" dirty="0">
              <a:solidFill>
                <a:schemeClr val="tx1"/>
              </a:solidFill>
              <a:latin typeface="Century Gothic" panose="020B0502020202020204" pitchFamily="34" charset="0"/>
            </a:endParaRPr>
          </a:p>
        </p:txBody>
      </p:sp>
      <p:sp>
        <p:nvSpPr>
          <p:cNvPr id="18" name="Rectangle: Rounded Corners 33">
            <a:extLst>
              <a:ext uri="{FF2B5EF4-FFF2-40B4-BE49-F238E27FC236}">
                <a16:creationId xmlns:a16="http://schemas.microsoft.com/office/drawing/2014/main" id="{45F91834-3D8A-4168-8E94-9162DB04705A}"/>
              </a:ext>
            </a:extLst>
          </p:cNvPr>
          <p:cNvSpPr/>
          <p:nvPr/>
        </p:nvSpPr>
        <p:spPr>
          <a:xfrm>
            <a:off x="4599894" y="2523645"/>
            <a:ext cx="4314461" cy="199431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But a group of boys in our class call us </a:t>
            </a:r>
            <a:r>
              <a:rPr lang="en-GB" sz="1600" b="1" dirty="0">
                <a:solidFill>
                  <a:schemeClr val="tx1"/>
                </a:solidFill>
                <a:latin typeface="Century Gothic" panose="020B0502020202020204" pitchFamily="34" charset="0"/>
                <a:ea typeface="Century Gothic"/>
                <a:cs typeface="Century Gothic"/>
                <a:sym typeface="Century Gothic"/>
              </a:rPr>
              <a:t>“The Geeks” </a:t>
            </a:r>
            <a:r>
              <a:rPr lang="en-GB" sz="1600" dirty="0">
                <a:solidFill>
                  <a:schemeClr val="tx1"/>
                </a:solidFill>
                <a:latin typeface="Century Gothic" panose="020B0502020202020204" pitchFamily="34" charset="0"/>
                <a:ea typeface="Century Gothic"/>
                <a:cs typeface="Century Gothic"/>
                <a:sym typeface="Century Gothic"/>
              </a:rPr>
              <a:t>and say that </a:t>
            </a:r>
            <a:r>
              <a:rPr lang="en-GB" sz="1600" b="1" dirty="0">
                <a:solidFill>
                  <a:schemeClr val="tx1"/>
                </a:solidFill>
                <a:latin typeface="Century Gothic" panose="020B0502020202020204" pitchFamily="34" charset="0"/>
                <a:ea typeface="Century Gothic"/>
                <a:cs typeface="Century Gothic"/>
                <a:sym typeface="Century Gothic"/>
              </a:rPr>
              <a:t>we can only play with them if we stop being “so nerdy.”</a:t>
            </a:r>
            <a:r>
              <a:rPr lang="en-GB" sz="1600" dirty="0">
                <a:solidFill>
                  <a:schemeClr val="tx1"/>
                </a:solidFill>
                <a:latin typeface="Century Gothic" panose="020B0502020202020204" pitchFamily="34" charset="0"/>
                <a:ea typeface="Century Gothic"/>
                <a:cs typeface="Century Gothic"/>
                <a:sym typeface="Century Gothic"/>
              </a:rPr>
              <a:t> I want to make friends with them, so I’m thinking of </a:t>
            </a:r>
            <a:r>
              <a:rPr lang="en-GB" sz="1600" b="1" dirty="0">
                <a:solidFill>
                  <a:schemeClr val="tx1"/>
                </a:solidFill>
                <a:latin typeface="Century Gothic" panose="020B0502020202020204" pitchFamily="34" charset="0"/>
                <a:ea typeface="Century Gothic"/>
                <a:cs typeface="Century Gothic"/>
                <a:sym typeface="Century Gothic"/>
              </a:rPr>
              <a:t>pretending that I don’t like science anymore</a:t>
            </a:r>
            <a:r>
              <a:rPr lang="en-GB" sz="1600" dirty="0">
                <a:solidFill>
                  <a:schemeClr val="tx1"/>
                </a:solidFill>
                <a:latin typeface="Century Gothic" panose="020B0502020202020204" pitchFamily="34" charset="0"/>
                <a:ea typeface="Century Gothic"/>
                <a:cs typeface="Century Gothic"/>
                <a:sym typeface="Century Gothic"/>
              </a:rPr>
              <a:t>, but still liking it when I’m at home.</a:t>
            </a:r>
          </a:p>
        </p:txBody>
      </p:sp>
      <p:sp>
        <p:nvSpPr>
          <p:cNvPr id="20" name="Rectangle: Rounded Corners 23">
            <a:extLst>
              <a:ext uri="{FF2B5EF4-FFF2-40B4-BE49-F238E27FC236}">
                <a16:creationId xmlns:a16="http://schemas.microsoft.com/office/drawing/2014/main" id="{743173D4-32B3-476A-B180-BC9E2362C559}"/>
              </a:ext>
            </a:extLst>
          </p:cNvPr>
          <p:cNvSpPr/>
          <p:nvPr/>
        </p:nvSpPr>
        <p:spPr>
          <a:xfrm>
            <a:off x="6183329" y="5453965"/>
            <a:ext cx="2720867" cy="117005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bg1"/>
                </a:solidFill>
                <a:latin typeface="Century Gothic" panose="020B0502020202020204" pitchFamily="34" charset="0"/>
              </a:rPr>
              <a:t>Would you say the group of boys are bullying them? Why or why not?</a:t>
            </a:r>
          </a:p>
        </p:txBody>
      </p:sp>
      <p:sp>
        <p:nvSpPr>
          <p:cNvPr id="22" name="Rectangle: Rounded Corners 33">
            <a:extLst>
              <a:ext uri="{FF2B5EF4-FFF2-40B4-BE49-F238E27FC236}">
                <a16:creationId xmlns:a16="http://schemas.microsoft.com/office/drawing/2014/main" id="{2C280BE7-C9B2-487E-9378-ADF4FE12C504}"/>
              </a:ext>
            </a:extLst>
          </p:cNvPr>
          <p:cNvSpPr/>
          <p:nvPr/>
        </p:nvSpPr>
        <p:spPr>
          <a:xfrm>
            <a:off x="2000733" y="5451534"/>
            <a:ext cx="2131478"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Should he pretend not to like science at school?</a:t>
            </a:r>
          </a:p>
        </p:txBody>
      </p:sp>
      <p:sp>
        <p:nvSpPr>
          <p:cNvPr id="24" name="Rectangle: Rounded Corners 33">
            <a:extLst>
              <a:ext uri="{FF2B5EF4-FFF2-40B4-BE49-F238E27FC236}">
                <a16:creationId xmlns:a16="http://schemas.microsoft.com/office/drawing/2014/main" id="{E0861FEB-84B1-4951-AFC2-7FAB3177EDE2}"/>
              </a:ext>
            </a:extLst>
          </p:cNvPr>
          <p:cNvSpPr/>
          <p:nvPr/>
        </p:nvSpPr>
        <p:spPr>
          <a:xfrm>
            <a:off x="239804" y="5451534"/>
            <a:ext cx="1621653"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is he thinking of doing to fit in?</a:t>
            </a:r>
          </a:p>
        </p:txBody>
      </p:sp>
      <p:sp>
        <p:nvSpPr>
          <p:cNvPr id="26" name="Rectangle: Rounded Corners 33">
            <a:extLst>
              <a:ext uri="{FF2B5EF4-FFF2-40B4-BE49-F238E27FC236}">
                <a16:creationId xmlns:a16="http://schemas.microsoft.com/office/drawing/2014/main" id="{1CB9DBF8-0572-4E8F-BE21-203DD8C2FADE}"/>
              </a:ext>
            </a:extLst>
          </p:cNvPr>
          <p:cNvSpPr/>
          <p:nvPr/>
        </p:nvSpPr>
        <p:spPr>
          <a:xfrm>
            <a:off x="4271487" y="5451534"/>
            <a:ext cx="1772565"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would you do in his situation?</a:t>
            </a:r>
          </a:p>
        </p:txBody>
      </p:sp>
    </p:spTree>
    <p:extLst>
      <p:ext uri="{BB962C8B-B14F-4D97-AF65-F5344CB8AC3E}">
        <p14:creationId xmlns:p14="http://schemas.microsoft.com/office/powerpoint/2010/main" val="1405417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93E43C27-A616-4BF5-A727-002A812F80EB}"/>
              </a:ext>
            </a:extLst>
          </p:cNvPr>
          <p:cNvSpPr>
            <a:spLocks noGrp="1"/>
          </p:cNvSpPr>
          <p:nvPr>
            <p:ph type="body" sz="quarter" idx="10"/>
          </p:nvPr>
        </p:nvSpPr>
        <p:spPr>
          <a:xfrm>
            <a:off x="776288" y="241911"/>
            <a:ext cx="7739062" cy="571500"/>
          </a:xfrm>
        </p:spPr>
        <p:txBody>
          <a:bodyPr/>
          <a:lstStyle/>
          <a:p>
            <a:r>
              <a:rPr lang="en-GB" dirty="0"/>
              <a:t>“Fitting the mould”</a:t>
            </a:r>
          </a:p>
        </p:txBody>
      </p:sp>
      <p:sp>
        <p:nvSpPr>
          <p:cNvPr id="6" name="Pentagon 20">
            <a:extLst>
              <a:ext uri="{FF2B5EF4-FFF2-40B4-BE49-F238E27FC236}">
                <a16:creationId xmlns:a16="http://schemas.microsoft.com/office/drawing/2014/main" id="{1A4B87B6-DB77-4DD2-AEAE-46470D5AE91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46C8417E-7D71-45FE-90E3-25029D691BC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sp>
        <p:nvSpPr>
          <p:cNvPr id="10" name="Rectangle: Rounded Corners 33">
            <a:extLst>
              <a:ext uri="{FF2B5EF4-FFF2-40B4-BE49-F238E27FC236}">
                <a16:creationId xmlns:a16="http://schemas.microsoft.com/office/drawing/2014/main" id="{9E176EEE-4B04-4B26-A3C1-06CD4F53B633}"/>
              </a:ext>
            </a:extLst>
          </p:cNvPr>
          <p:cNvSpPr/>
          <p:nvPr/>
        </p:nvSpPr>
        <p:spPr>
          <a:xfrm>
            <a:off x="192923" y="1224981"/>
            <a:ext cx="4170937" cy="15139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other day before school, my friend took a </a:t>
            </a:r>
            <a:r>
              <a:rPr lang="en-GB" sz="1600" b="1" dirty="0">
                <a:solidFill>
                  <a:schemeClr val="tx1"/>
                </a:solidFill>
                <a:latin typeface="Century Gothic" panose="020B0502020202020204" pitchFamily="34" charset="0"/>
                <a:ea typeface="Century Gothic"/>
                <a:cs typeface="Century Gothic"/>
                <a:sym typeface="Century Gothic"/>
              </a:rPr>
              <a:t>really ugly picture of me</a:t>
            </a:r>
            <a:r>
              <a:rPr lang="en-GB" sz="1600" dirty="0">
                <a:solidFill>
                  <a:schemeClr val="tx1"/>
                </a:solidFill>
                <a:latin typeface="Century Gothic" panose="020B0502020202020204" pitchFamily="34" charset="0"/>
                <a:ea typeface="Century Gothic"/>
                <a:cs typeface="Century Gothic"/>
                <a:sym typeface="Century Gothic"/>
              </a:rPr>
              <a:t>. I asked him to </a:t>
            </a:r>
            <a:r>
              <a:rPr lang="en-GB" sz="1600" b="1" dirty="0">
                <a:solidFill>
                  <a:schemeClr val="tx1"/>
                </a:solidFill>
                <a:latin typeface="Century Gothic" panose="020B0502020202020204" pitchFamily="34" charset="0"/>
                <a:ea typeface="Century Gothic"/>
                <a:cs typeface="Century Gothic"/>
                <a:sym typeface="Century Gothic"/>
              </a:rPr>
              <a:t>delete it</a:t>
            </a:r>
            <a:r>
              <a:rPr lang="en-GB" sz="1600" dirty="0">
                <a:solidFill>
                  <a:schemeClr val="tx1"/>
                </a:solidFill>
                <a:latin typeface="Century Gothic" panose="020B0502020202020204" pitchFamily="34" charset="0"/>
                <a:ea typeface="Century Gothic"/>
                <a:cs typeface="Century Gothic"/>
                <a:sym typeface="Century Gothic"/>
              </a:rPr>
              <a:t>, but some other kids thought it was </a:t>
            </a:r>
            <a:r>
              <a:rPr lang="en-GB" sz="1600" b="1" dirty="0">
                <a:solidFill>
                  <a:schemeClr val="tx1"/>
                </a:solidFill>
                <a:latin typeface="Century Gothic" panose="020B0502020202020204" pitchFamily="34" charset="0"/>
                <a:ea typeface="Century Gothic"/>
                <a:cs typeface="Century Gothic"/>
                <a:sym typeface="Century Gothic"/>
              </a:rPr>
              <a:t>really funny and begged him to send it to them, so he did</a:t>
            </a:r>
            <a:r>
              <a:rPr lang="en-GB" sz="1600" dirty="0">
                <a:solidFill>
                  <a:schemeClr val="tx1"/>
                </a:solidFill>
                <a:latin typeface="Century Gothic" panose="020B0502020202020204" pitchFamily="34" charset="0"/>
                <a:ea typeface="Century Gothic"/>
                <a:cs typeface="Century Gothic"/>
                <a:sym typeface="Century Gothic"/>
              </a:rPr>
              <a:t>. </a:t>
            </a:r>
          </a:p>
        </p:txBody>
      </p:sp>
      <p:sp>
        <p:nvSpPr>
          <p:cNvPr id="12" name="Rectangle: Rounded Corners 11">
            <a:extLst>
              <a:ext uri="{FF2B5EF4-FFF2-40B4-BE49-F238E27FC236}">
                <a16:creationId xmlns:a16="http://schemas.microsoft.com/office/drawing/2014/main" id="{A2CA4D13-18A4-426F-B965-952CE6F39E98}"/>
              </a:ext>
            </a:extLst>
          </p:cNvPr>
          <p:cNvSpPr/>
          <p:nvPr/>
        </p:nvSpPr>
        <p:spPr>
          <a:xfrm>
            <a:off x="192923" y="4715988"/>
            <a:ext cx="4170937" cy="504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Read the scenario and discuss:</a:t>
            </a:r>
            <a:endParaRPr lang="en-GB" sz="1600" dirty="0">
              <a:solidFill>
                <a:schemeClr val="tx1"/>
              </a:solidFill>
              <a:latin typeface="Century Gothic" panose="020B0502020202020204" pitchFamily="34" charset="0"/>
            </a:endParaRPr>
          </a:p>
        </p:txBody>
      </p:sp>
      <p:sp>
        <p:nvSpPr>
          <p:cNvPr id="14" name="Rectangle: Rounded Corners 33">
            <a:extLst>
              <a:ext uri="{FF2B5EF4-FFF2-40B4-BE49-F238E27FC236}">
                <a16:creationId xmlns:a16="http://schemas.microsoft.com/office/drawing/2014/main" id="{91BB1C2E-DFD4-454A-BFE2-AE92B60CB17B}"/>
              </a:ext>
            </a:extLst>
          </p:cNvPr>
          <p:cNvSpPr/>
          <p:nvPr/>
        </p:nvSpPr>
        <p:spPr>
          <a:xfrm>
            <a:off x="192923" y="2970485"/>
            <a:ext cx="4170937" cy="149961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Now at school they’re </a:t>
            </a:r>
            <a:r>
              <a:rPr lang="en-GB" sz="1600" b="1" dirty="0">
                <a:solidFill>
                  <a:schemeClr val="tx1"/>
                </a:solidFill>
                <a:latin typeface="Century Gothic" panose="020B0502020202020204" pitchFamily="34" charset="0"/>
                <a:ea typeface="Century Gothic"/>
                <a:cs typeface="Century Gothic"/>
                <a:sym typeface="Century Gothic"/>
              </a:rPr>
              <a:t>all laughing at me</a:t>
            </a:r>
            <a:r>
              <a:rPr lang="en-GB" sz="1600" dirty="0">
                <a:solidFill>
                  <a:schemeClr val="tx1"/>
                </a:solidFill>
                <a:latin typeface="Century Gothic" panose="020B0502020202020204" pitchFamily="34" charset="0"/>
                <a:ea typeface="Century Gothic"/>
                <a:cs typeface="Century Gothic"/>
                <a:sym typeface="Century Gothic"/>
              </a:rPr>
              <a:t>. I asked my friend why he did it and he says he </a:t>
            </a:r>
            <a:r>
              <a:rPr lang="en-GB" sz="1600" b="1" dirty="0">
                <a:solidFill>
                  <a:schemeClr val="tx1"/>
                </a:solidFill>
                <a:latin typeface="Century Gothic" panose="020B0502020202020204" pitchFamily="34" charset="0"/>
                <a:ea typeface="Century Gothic"/>
                <a:cs typeface="Century Gothic"/>
                <a:sym typeface="Century Gothic"/>
              </a:rPr>
              <a:t>doesn’t know and he’s sorry, </a:t>
            </a:r>
            <a:r>
              <a:rPr lang="en-GB" sz="1600" dirty="0">
                <a:solidFill>
                  <a:schemeClr val="tx1"/>
                </a:solidFill>
                <a:latin typeface="Century Gothic" panose="020B0502020202020204" pitchFamily="34" charset="0"/>
                <a:ea typeface="Century Gothic"/>
                <a:cs typeface="Century Gothic"/>
                <a:sym typeface="Century Gothic"/>
              </a:rPr>
              <a:t>but how can I trust him after </a:t>
            </a:r>
            <a:r>
              <a:rPr lang="en-GB" sz="1600" b="1" dirty="0">
                <a:solidFill>
                  <a:schemeClr val="tx1"/>
                </a:solidFill>
                <a:latin typeface="Century Gothic" panose="020B0502020202020204" pitchFamily="34" charset="0"/>
                <a:ea typeface="Century Gothic"/>
                <a:cs typeface="Century Gothic"/>
                <a:sym typeface="Century Gothic"/>
              </a:rPr>
              <a:t>he chose them over me? </a:t>
            </a:r>
          </a:p>
        </p:txBody>
      </p:sp>
      <p:sp>
        <p:nvSpPr>
          <p:cNvPr id="16" name="Rectangle: Rounded Corners 23">
            <a:extLst>
              <a:ext uri="{FF2B5EF4-FFF2-40B4-BE49-F238E27FC236}">
                <a16:creationId xmlns:a16="http://schemas.microsoft.com/office/drawing/2014/main" id="{182CC53C-20F5-4967-8F8A-6C4B3435DA8C}"/>
              </a:ext>
            </a:extLst>
          </p:cNvPr>
          <p:cNvSpPr/>
          <p:nvPr/>
        </p:nvSpPr>
        <p:spPr>
          <a:xfrm>
            <a:off x="6727371" y="5453965"/>
            <a:ext cx="2176825" cy="117005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bg1"/>
                </a:solidFill>
                <a:latin typeface="Century Gothic" panose="020B0502020202020204" pitchFamily="34" charset="0"/>
              </a:rPr>
              <a:t>Would you call his friend a bully? Why or why not?</a:t>
            </a:r>
          </a:p>
        </p:txBody>
      </p:sp>
      <p:sp>
        <p:nvSpPr>
          <p:cNvPr id="18" name="Rectangle: Rounded Corners 33">
            <a:extLst>
              <a:ext uri="{FF2B5EF4-FFF2-40B4-BE49-F238E27FC236}">
                <a16:creationId xmlns:a16="http://schemas.microsoft.com/office/drawing/2014/main" id="{9DE281EB-AD94-43BE-B9D6-26A910989C53}"/>
              </a:ext>
            </a:extLst>
          </p:cNvPr>
          <p:cNvSpPr/>
          <p:nvPr/>
        </p:nvSpPr>
        <p:spPr>
          <a:xfrm>
            <a:off x="2054442" y="5451534"/>
            <a:ext cx="2514394"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Why do you think he sent the photo instead of deleting it?</a:t>
            </a:r>
          </a:p>
        </p:txBody>
      </p:sp>
      <p:sp>
        <p:nvSpPr>
          <p:cNvPr id="20" name="Rectangle: Rounded Corners 33">
            <a:extLst>
              <a:ext uri="{FF2B5EF4-FFF2-40B4-BE49-F238E27FC236}">
                <a16:creationId xmlns:a16="http://schemas.microsoft.com/office/drawing/2014/main" id="{DAF01782-7517-4B89-B646-9B4087EA69D9}"/>
              </a:ext>
            </a:extLst>
          </p:cNvPr>
          <p:cNvSpPr/>
          <p:nvPr/>
        </p:nvSpPr>
        <p:spPr>
          <a:xfrm>
            <a:off x="239804" y="5451534"/>
            <a:ext cx="1621653"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did his friend do to fit in?</a:t>
            </a:r>
          </a:p>
        </p:txBody>
      </p:sp>
      <p:sp>
        <p:nvSpPr>
          <p:cNvPr id="22" name="Rectangle: Rounded Corners 33">
            <a:extLst>
              <a:ext uri="{FF2B5EF4-FFF2-40B4-BE49-F238E27FC236}">
                <a16:creationId xmlns:a16="http://schemas.microsoft.com/office/drawing/2014/main" id="{89A189CA-F8F0-4367-9651-2873EB472451}"/>
              </a:ext>
            </a:extLst>
          </p:cNvPr>
          <p:cNvSpPr/>
          <p:nvPr/>
        </p:nvSpPr>
        <p:spPr>
          <a:xfrm>
            <a:off x="4761821" y="5451534"/>
            <a:ext cx="1772565" cy="117492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would you do in their situation?</a:t>
            </a:r>
          </a:p>
        </p:txBody>
      </p:sp>
      <p:pic>
        <p:nvPicPr>
          <p:cNvPr id="3" name="Picture 2" descr="A smiling child wearing a blue shirt&#10;&#10;Description automatically generated">
            <a:extLst>
              <a:ext uri="{FF2B5EF4-FFF2-40B4-BE49-F238E27FC236}">
                <a16:creationId xmlns:a16="http://schemas.microsoft.com/office/drawing/2014/main" id="{1BFACD4A-DC13-4C4E-B59F-831FA0CB9C4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382180" y="946485"/>
            <a:ext cx="4783545" cy="4505050"/>
          </a:xfrm>
          <a:prstGeom prst="rect">
            <a:avLst/>
          </a:prstGeom>
        </p:spPr>
      </p:pic>
    </p:spTree>
    <p:extLst>
      <p:ext uri="{BB962C8B-B14F-4D97-AF65-F5344CB8AC3E}">
        <p14:creationId xmlns:p14="http://schemas.microsoft.com/office/powerpoint/2010/main" val="4000950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bg1"/>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bg1"/>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bg1"/>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accent5"/>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1032027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phic 23" descr="Children">
            <a:extLst>
              <a:ext uri="{FF2B5EF4-FFF2-40B4-BE49-F238E27FC236}">
                <a16:creationId xmlns:a16="http://schemas.microsoft.com/office/drawing/2014/main" id="{A4C30B7D-E6B8-493A-9615-8DF4445E46B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7659" y="4061895"/>
            <a:ext cx="2360552" cy="2360552"/>
          </a:xfrm>
          <a:prstGeom prst="rect">
            <a:avLst/>
          </a:prstGeom>
        </p:spPr>
      </p:pic>
      <p:pic>
        <p:nvPicPr>
          <p:cNvPr id="26" name="Graphic 25" descr="Brain in head">
            <a:extLst>
              <a:ext uri="{FF2B5EF4-FFF2-40B4-BE49-F238E27FC236}">
                <a16:creationId xmlns:a16="http://schemas.microsoft.com/office/drawing/2014/main" id="{F6E9904F-7458-43F7-8E0F-CB0277B9CF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795" y="4047302"/>
            <a:ext cx="2360552" cy="2360552"/>
          </a:xfrm>
          <a:prstGeom prst="rect">
            <a:avLst/>
          </a:prstGeom>
        </p:spPr>
      </p:pic>
      <p:pic>
        <p:nvPicPr>
          <p:cNvPr id="28" name="Graphic 27" descr="Classroom">
            <a:extLst>
              <a:ext uri="{FF2B5EF4-FFF2-40B4-BE49-F238E27FC236}">
                <a16:creationId xmlns:a16="http://schemas.microsoft.com/office/drawing/2014/main" id="{D20D1AF6-12B8-47A2-9509-5D228B2F007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69297" y="1381521"/>
            <a:ext cx="2360552" cy="2360552"/>
          </a:xfrm>
          <a:prstGeom prst="rect">
            <a:avLst/>
          </a:prstGeom>
        </p:spPr>
      </p:pic>
      <p:pic>
        <p:nvPicPr>
          <p:cNvPr id="30" name="Graphic 29" descr="Bunting">
            <a:extLst>
              <a:ext uri="{FF2B5EF4-FFF2-40B4-BE49-F238E27FC236}">
                <a16:creationId xmlns:a16="http://schemas.microsoft.com/office/drawing/2014/main" id="{FF41BD7E-375B-4F46-8C54-4624CFFC3A8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574563" y="1381521"/>
            <a:ext cx="2360552" cy="2360552"/>
          </a:xfrm>
          <a:prstGeom prst="rect">
            <a:avLst/>
          </a:prstGeom>
        </p:spPr>
      </p:pic>
      <p:sp>
        <p:nvSpPr>
          <p:cNvPr id="2" name="Text Placeholder 1">
            <a:extLst>
              <a:ext uri="{FF2B5EF4-FFF2-40B4-BE49-F238E27FC236}">
                <a16:creationId xmlns:a16="http://schemas.microsoft.com/office/drawing/2014/main" id="{6A352490-B7B0-4E84-981C-5E36F25159C3}"/>
              </a:ext>
            </a:extLst>
          </p:cNvPr>
          <p:cNvSpPr>
            <a:spLocks noGrp="1"/>
          </p:cNvSpPr>
          <p:nvPr>
            <p:ph type="body" sz="quarter" idx="10"/>
          </p:nvPr>
        </p:nvSpPr>
        <p:spPr/>
        <p:txBody>
          <a:bodyPr/>
          <a:lstStyle/>
          <a:p>
            <a:r>
              <a:rPr lang="en-GB" dirty="0"/>
              <a:t>Over to you!</a:t>
            </a:r>
          </a:p>
        </p:txBody>
      </p:sp>
      <p:sp>
        <p:nvSpPr>
          <p:cNvPr id="3" name="Rectangle: Rounded Corners 2">
            <a:extLst>
              <a:ext uri="{FF2B5EF4-FFF2-40B4-BE49-F238E27FC236}">
                <a16:creationId xmlns:a16="http://schemas.microsoft.com/office/drawing/2014/main" id="{BA92B85C-9788-47C0-8C93-4AEA28992ACA}"/>
              </a:ext>
            </a:extLst>
          </p:cNvPr>
          <p:cNvSpPr/>
          <p:nvPr/>
        </p:nvSpPr>
        <p:spPr>
          <a:xfrm>
            <a:off x="4908211" y="4116247"/>
            <a:ext cx="3800523" cy="222266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Vote with your thumbs (5-10 mins)</a:t>
            </a:r>
          </a:p>
          <a:p>
            <a:pPr algn="ctr"/>
            <a:r>
              <a:rPr lang="en-GB" sz="1600" dirty="0"/>
              <a:t>On the next slide, read through the different opinion and use your thumbs to show if you agree or disagree with each one.</a:t>
            </a:r>
          </a:p>
        </p:txBody>
      </p:sp>
      <p:pic>
        <p:nvPicPr>
          <p:cNvPr id="10" name="Graphic 9" descr="Thumbs up sign">
            <a:extLst>
              <a:ext uri="{FF2B5EF4-FFF2-40B4-BE49-F238E27FC236}">
                <a16:creationId xmlns:a16="http://schemas.microsoft.com/office/drawing/2014/main" id="{85645A41-A0CF-43D8-826B-8B9EE5078C8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89800" y="4613936"/>
            <a:ext cx="2222200" cy="2222200"/>
          </a:xfrm>
          <a:prstGeom prst="rect">
            <a:avLst/>
          </a:prstGeom>
        </p:spPr>
      </p:pic>
      <p:pic>
        <p:nvPicPr>
          <p:cNvPr id="12" name="Graphic 11" descr="Thumbs Down">
            <a:extLst>
              <a:ext uri="{FF2B5EF4-FFF2-40B4-BE49-F238E27FC236}">
                <a16:creationId xmlns:a16="http://schemas.microsoft.com/office/drawing/2014/main" id="{E5ED62C8-E28E-4C00-AA8C-86894033378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flipH="1">
            <a:off x="2273995" y="3925970"/>
            <a:ext cx="2222200" cy="2222200"/>
          </a:xfrm>
          <a:prstGeom prst="rect">
            <a:avLst/>
          </a:prstGeom>
        </p:spPr>
      </p:pic>
      <p:sp>
        <p:nvSpPr>
          <p:cNvPr id="14" name="Rectangle: Rounded Corners 33">
            <a:extLst>
              <a:ext uri="{FF2B5EF4-FFF2-40B4-BE49-F238E27FC236}">
                <a16:creationId xmlns:a16="http://schemas.microsoft.com/office/drawing/2014/main" id="{AF6BBB92-BBA7-49F0-8FE1-336CB0C7BB86}"/>
              </a:ext>
            </a:extLst>
          </p:cNvPr>
          <p:cNvSpPr/>
          <p:nvPr/>
        </p:nvSpPr>
        <p:spPr>
          <a:xfrm>
            <a:off x="362960" y="1505281"/>
            <a:ext cx="3617827" cy="22222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Now you’ve thought about how you fit in, how you’re different, and how </a:t>
            </a:r>
            <a:r>
              <a:rPr lang="en-GB" sz="1600" b="1" dirty="0"/>
              <a:t>peer pressure </a:t>
            </a:r>
            <a:r>
              <a:rPr lang="en-GB" sz="1600" dirty="0"/>
              <a:t>can tempt you into changing, it’s time to think about where you stand on this week’s question.</a:t>
            </a:r>
          </a:p>
        </p:txBody>
      </p:sp>
      <p:sp>
        <p:nvSpPr>
          <p:cNvPr id="16" name="Pentagon 20">
            <a:extLst>
              <a:ext uri="{FF2B5EF4-FFF2-40B4-BE49-F238E27FC236}">
                <a16:creationId xmlns:a16="http://schemas.microsoft.com/office/drawing/2014/main" id="{388DE3B5-1426-4EBD-A091-24DB8863B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9C11603-6A17-49BF-8976-B8338CB7D53E}"/>
              </a:ext>
            </a:extLst>
          </p:cNvPr>
          <p:cNvPicPr>
            <a:picLocks noChangeAspect="1"/>
          </p:cNvPicPr>
          <p:nvPr/>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0" y="203254"/>
            <a:ext cx="579600" cy="579600"/>
          </a:xfrm>
          <a:prstGeom prst="rect">
            <a:avLst/>
          </a:prstGeom>
        </p:spPr>
      </p:pic>
      <p:sp>
        <p:nvSpPr>
          <p:cNvPr id="31" name="Rectangle: Rounded Corners 33">
            <a:extLst>
              <a:ext uri="{FF2B5EF4-FFF2-40B4-BE49-F238E27FC236}">
                <a16:creationId xmlns:a16="http://schemas.microsoft.com/office/drawing/2014/main" id="{92C8C751-906C-490A-9C60-E01F665370FF}"/>
              </a:ext>
            </a:extLst>
          </p:cNvPr>
          <p:cNvSpPr/>
          <p:nvPr/>
        </p:nvSpPr>
        <p:spPr>
          <a:xfrm>
            <a:off x="2937260" y="5981782"/>
            <a:ext cx="1375348" cy="604626"/>
          </a:xfrm>
          <a:prstGeom prst="wedgeRoundRectCallout">
            <a:avLst>
              <a:gd name="adj1" fmla="val -64038"/>
              <a:gd name="adj2" fmla="val -38682"/>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I agree</a:t>
            </a:r>
          </a:p>
        </p:txBody>
      </p:sp>
      <p:sp>
        <p:nvSpPr>
          <p:cNvPr id="32" name="Rectangle: Rounded Corners 33">
            <a:extLst>
              <a:ext uri="{FF2B5EF4-FFF2-40B4-BE49-F238E27FC236}">
                <a16:creationId xmlns:a16="http://schemas.microsoft.com/office/drawing/2014/main" id="{874959B0-526A-4B47-8071-385341ADB01B}"/>
              </a:ext>
            </a:extLst>
          </p:cNvPr>
          <p:cNvSpPr/>
          <p:nvPr/>
        </p:nvSpPr>
        <p:spPr>
          <a:xfrm>
            <a:off x="544397" y="4147595"/>
            <a:ext cx="1375348" cy="604626"/>
          </a:xfrm>
          <a:prstGeom prst="wedgeRoundRectCallout">
            <a:avLst>
              <a:gd name="adj1" fmla="val 61723"/>
              <a:gd name="adj2" fmla="val 28735"/>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I disagree</a:t>
            </a:r>
          </a:p>
        </p:txBody>
      </p:sp>
      <p:sp>
        <p:nvSpPr>
          <p:cNvPr id="33" name="Text Placeholder 3">
            <a:extLst>
              <a:ext uri="{FF2B5EF4-FFF2-40B4-BE49-F238E27FC236}">
                <a16:creationId xmlns:a16="http://schemas.microsoft.com/office/drawing/2014/main" id="{6C950EC1-A227-4923-A545-2F95873F99AE}"/>
              </a:ext>
            </a:extLst>
          </p:cNvPr>
          <p:cNvSpPr txBox="1">
            <a:spLocks/>
          </p:cNvSpPr>
          <p:nvPr/>
        </p:nvSpPr>
        <p:spPr>
          <a:xfrm>
            <a:off x="4850620" y="2198959"/>
            <a:ext cx="3536414" cy="1196649"/>
          </a:xfrm>
          <a:prstGeom prst="rect">
            <a:avLst/>
          </a:prstGeom>
        </p:spPr>
        <p:txBody>
          <a:bodyPr/>
          <a:lst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Bef>
                <a:spcPts val="0"/>
              </a:spcBef>
              <a:buSzPct val="25000"/>
            </a:pPr>
            <a:r>
              <a:rPr lang="en-GB" sz="2800" b="1" dirty="0">
                <a:latin typeface="Century Gothic" panose="020B0502020202020204" pitchFamily="34" charset="0"/>
                <a:ea typeface="Lato"/>
                <a:cs typeface="Lato"/>
                <a:sym typeface="Lato"/>
              </a:rPr>
              <a:t>Is it important to fit in at school?</a:t>
            </a:r>
          </a:p>
        </p:txBody>
      </p:sp>
    </p:spTree>
    <p:extLst>
      <p:ext uri="{BB962C8B-B14F-4D97-AF65-F5344CB8AC3E}">
        <p14:creationId xmlns:p14="http://schemas.microsoft.com/office/powerpoint/2010/main" val="23963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aphic 27" descr="Thumbs up sign">
            <a:extLst>
              <a:ext uri="{FF2B5EF4-FFF2-40B4-BE49-F238E27FC236}">
                <a16:creationId xmlns:a16="http://schemas.microsoft.com/office/drawing/2014/main" id="{112EAE67-544C-41FA-A84E-5ED874C0C5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5321" y="1984030"/>
            <a:ext cx="5650720" cy="5650720"/>
          </a:xfrm>
          <a:prstGeom prst="rect">
            <a:avLst/>
          </a:prstGeom>
        </p:spPr>
      </p:pic>
      <p:pic>
        <p:nvPicPr>
          <p:cNvPr id="34" name="Graphic 33" descr="Thumbs Down">
            <a:extLst>
              <a:ext uri="{FF2B5EF4-FFF2-40B4-BE49-F238E27FC236}">
                <a16:creationId xmlns:a16="http://schemas.microsoft.com/office/drawing/2014/main" id="{93BBA6D8-CBFC-4B15-801D-43E42DF81A5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3967515" y="1157117"/>
            <a:ext cx="5650720" cy="5650720"/>
          </a:xfrm>
          <a:prstGeom prst="rect">
            <a:avLst/>
          </a:prstGeom>
        </p:spPr>
      </p:pic>
      <p:sp>
        <p:nvSpPr>
          <p:cNvPr id="2" name="Text Placeholder 1">
            <a:extLst>
              <a:ext uri="{FF2B5EF4-FFF2-40B4-BE49-F238E27FC236}">
                <a16:creationId xmlns:a16="http://schemas.microsoft.com/office/drawing/2014/main" id="{E3DB6EB1-2675-4E3C-B58E-2E7CBA9E4B3A}"/>
              </a:ext>
            </a:extLst>
          </p:cNvPr>
          <p:cNvSpPr>
            <a:spLocks noGrp="1"/>
          </p:cNvSpPr>
          <p:nvPr>
            <p:ph type="body" sz="quarter" idx="10"/>
          </p:nvPr>
        </p:nvSpPr>
        <p:spPr/>
        <p:txBody>
          <a:bodyPr/>
          <a:lstStyle/>
          <a:p>
            <a:r>
              <a:rPr lang="en-GB" dirty="0"/>
              <a:t>Over to you!</a:t>
            </a:r>
          </a:p>
        </p:txBody>
      </p:sp>
      <p:sp>
        <p:nvSpPr>
          <p:cNvPr id="3" name="Rectangle: Rounded Corners 33">
            <a:extLst>
              <a:ext uri="{FF2B5EF4-FFF2-40B4-BE49-F238E27FC236}">
                <a16:creationId xmlns:a16="http://schemas.microsoft.com/office/drawing/2014/main" id="{87A51029-47F5-4251-8A65-347F5D429DDE}"/>
              </a:ext>
            </a:extLst>
          </p:cNvPr>
          <p:cNvSpPr/>
          <p:nvPr/>
        </p:nvSpPr>
        <p:spPr>
          <a:xfrm>
            <a:off x="5397383" y="1969585"/>
            <a:ext cx="2119910" cy="1413996"/>
          </a:xfrm>
          <a:prstGeom prst="wedgeRoundRectCallout">
            <a:avLst>
              <a:gd name="adj1" fmla="val 65728"/>
              <a:gd name="adj2" fmla="val 140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“Fitting in with a group just </a:t>
            </a:r>
            <a:r>
              <a:rPr lang="en-GB" sz="1600" b="1" dirty="0">
                <a:solidFill>
                  <a:schemeClr val="tx1"/>
                </a:solidFill>
                <a:latin typeface="Century Gothic" panose="020B0502020202020204" pitchFamily="34" charset="0"/>
                <a:ea typeface="Century Gothic"/>
                <a:cs typeface="Century Gothic"/>
                <a:sym typeface="Century Gothic"/>
              </a:rPr>
              <a:t>makes school a lot easier</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4" name="Rectangle: Rounded Corners 33">
            <a:extLst>
              <a:ext uri="{FF2B5EF4-FFF2-40B4-BE49-F238E27FC236}">
                <a16:creationId xmlns:a16="http://schemas.microsoft.com/office/drawing/2014/main" id="{CF2C5F03-14F4-4A22-BF37-B0115F337F5D}"/>
              </a:ext>
            </a:extLst>
          </p:cNvPr>
          <p:cNvSpPr/>
          <p:nvPr/>
        </p:nvSpPr>
        <p:spPr>
          <a:xfrm>
            <a:off x="448566" y="2267609"/>
            <a:ext cx="3044561" cy="817122"/>
          </a:xfrm>
          <a:prstGeom prst="wedgeRoundRectCallout">
            <a:avLst>
              <a:gd name="adj1" fmla="val 59370"/>
              <a:gd name="adj2" fmla="val 1702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t>
            </a:r>
            <a:r>
              <a:rPr lang="en-GB" sz="1600" b="1" dirty="0">
                <a:solidFill>
                  <a:schemeClr val="tx1"/>
                </a:solidFill>
                <a:latin typeface="Century Gothic" panose="020B0502020202020204" pitchFamily="34" charset="0"/>
                <a:ea typeface="Century Gothic"/>
                <a:cs typeface="Century Gothic"/>
                <a:sym typeface="Century Gothic"/>
              </a:rPr>
              <a:t>Everyone’s different </a:t>
            </a:r>
            <a:r>
              <a:rPr lang="en-GB" sz="1600" dirty="0">
                <a:solidFill>
                  <a:schemeClr val="tx1"/>
                </a:solidFill>
                <a:latin typeface="Century Gothic" panose="020B0502020202020204" pitchFamily="34" charset="0"/>
                <a:ea typeface="Century Gothic"/>
                <a:cs typeface="Century Gothic"/>
                <a:sym typeface="Century Gothic"/>
              </a:rPr>
              <a:t>and we should </a:t>
            </a:r>
            <a:r>
              <a:rPr lang="en-GB" sz="1600" b="1" dirty="0">
                <a:solidFill>
                  <a:schemeClr val="tx1"/>
                </a:solidFill>
                <a:latin typeface="Century Gothic" panose="020B0502020202020204" pitchFamily="34" charset="0"/>
                <a:ea typeface="Century Gothic"/>
                <a:cs typeface="Century Gothic"/>
                <a:sym typeface="Century Gothic"/>
              </a:rPr>
              <a:t>celebrate</a:t>
            </a:r>
            <a:r>
              <a:rPr lang="en-GB" sz="1600" dirty="0">
                <a:solidFill>
                  <a:schemeClr val="tx1"/>
                </a:solidFill>
                <a:latin typeface="Century Gothic" panose="020B0502020202020204" pitchFamily="34" charset="0"/>
                <a:ea typeface="Century Gothic"/>
                <a:cs typeface="Century Gothic"/>
                <a:sym typeface="Century Gothic"/>
              </a:rPr>
              <a:t> that.”</a:t>
            </a:r>
          </a:p>
        </p:txBody>
      </p:sp>
      <p:sp>
        <p:nvSpPr>
          <p:cNvPr id="5" name="Rectangle: Rounded Corners 33">
            <a:extLst>
              <a:ext uri="{FF2B5EF4-FFF2-40B4-BE49-F238E27FC236}">
                <a16:creationId xmlns:a16="http://schemas.microsoft.com/office/drawing/2014/main" id="{DD8890C5-7A51-4AC9-A42F-B75EA9D383BA}"/>
              </a:ext>
            </a:extLst>
          </p:cNvPr>
          <p:cNvSpPr/>
          <p:nvPr/>
        </p:nvSpPr>
        <p:spPr>
          <a:xfrm>
            <a:off x="448566" y="5200354"/>
            <a:ext cx="2521857" cy="1346324"/>
          </a:xfrm>
          <a:prstGeom prst="wedgeRoundRectCallout">
            <a:avLst>
              <a:gd name="adj1" fmla="val 61704"/>
              <a:gd name="adj2" fmla="val -658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“Being yourself and doing the right thing is much </a:t>
            </a:r>
            <a:r>
              <a:rPr lang="en-GB" sz="1600" b="1" dirty="0">
                <a:solidFill>
                  <a:schemeClr val="tx1"/>
                </a:solidFill>
                <a:latin typeface="Century Gothic" panose="020B0502020202020204" pitchFamily="34" charset="0"/>
                <a:ea typeface="Century Gothic"/>
                <a:cs typeface="Century Gothic"/>
                <a:sym typeface="Century Gothic"/>
              </a:rPr>
              <a:t>more important than fitting in</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6" name="Rectangle: Rounded Corners 33">
            <a:extLst>
              <a:ext uri="{FF2B5EF4-FFF2-40B4-BE49-F238E27FC236}">
                <a16:creationId xmlns:a16="http://schemas.microsoft.com/office/drawing/2014/main" id="{C03B5DDA-F7E2-445C-B2AA-6B9F065A55E6}"/>
              </a:ext>
            </a:extLst>
          </p:cNvPr>
          <p:cNvSpPr/>
          <p:nvPr/>
        </p:nvSpPr>
        <p:spPr>
          <a:xfrm>
            <a:off x="1629550" y="3418554"/>
            <a:ext cx="2521857" cy="1447977"/>
          </a:xfrm>
          <a:prstGeom prst="wedgeRoundRectCallout">
            <a:avLst>
              <a:gd name="adj1" fmla="val -64584"/>
              <a:gd name="adj2" fmla="val 3906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“Sometimes it’s easier to go along with the crowd, </a:t>
            </a:r>
            <a:r>
              <a:rPr lang="en-GB" sz="1600" b="1" dirty="0">
                <a:solidFill>
                  <a:schemeClr val="tx1"/>
                </a:solidFill>
                <a:latin typeface="Century Gothic" panose="020B0502020202020204" pitchFamily="34" charset="0"/>
                <a:ea typeface="Century Gothic"/>
                <a:cs typeface="Century Gothic"/>
                <a:sym typeface="Century Gothic"/>
              </a:rPr>
              <a:t>even if you know it’s not right</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7" name="Rectangle: Rounded Corners 33">
            <a:extLst>
              <a:ext uri="{FF2B5EF4-FFF2-40B4-BE49-F238E27FC236}">
                <a16:creationId xmlns:a16="http://schemas.microsoft.com/office/drawing/2014/main" id="{1B6628D1-6315-49F5-8B67-4EE3A9FFD353}"/>
              </a:ext>
            </a:extLst>
          </p:cNvPr>
          <p:cNvSpPr/>
          <p:nvPr/>
        </p:nvSpPr>
        <p:spPr>
          <a:xfrm>
            <a:off x="5803593" y="3687376"/>
            <a:ext cx="3052691" cy="1206767"/>
          </a:xfrm>
          <a:prstGeom prst="wedgeRoundRectCallout">
            <a:avLst>
              <a:gd name="adj1" fmla="val -60082"/>
              <a:gd name="adj2" fmla="val 1213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“If your friends are expecting you to change who you are, then </a:t>
            </a:r>
            <a:r>
              <a:rPr lang="en-GB" sz="1600" b="1" dirty="0">
                <a:solidFill>
                  <a:schemeClr val="tx1"/>
                </a:solidFill>
                <a:latin typeface="Century Gothic" panose="020B0502020202020204" pitchFamily="34" charset="0"/>
                <a:ea typeface="Century Gothic"/>
                <a:cs typeface="Century Gothic"/>
                <a:sym typeface="Century Gothic"/>
              </a:rPr>
              <a:t>they’re not really your friends</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8" name="Rectangle: Rounded Corners 33">
            <a:extLst>
              <a:ext uri="{FF2B5EF4-FFF2-40B4-BE49-F238E27FC236}">
                <a16:creationId xmlns:a16="http://schemas.microsoft.com/office/drawing/2014/main" id="{F883C2D6-6E45-403F-9036-8995F2711CD2}"/>
              </a:ext>
            </a:extLst>
          </p:cNvPr>
          <p:cNvSpPr/>
          <p:nvPr/>
        </p:nvSpPr>
        <p:spPr>
          <a:xfrm>
            <a:off x="4632324" y="5274973"/>
            <a:ext cx="3082509" cy="1152148"/>
          </a:xfrm>
          <a:prstGeom prst="wedgeRoundRectCallout">
            <a:avLst>
              <a:gd name="adj1" fmla="val 56341"/>
              <a:gd name="adj2" fmla="val 719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 is a lot of </a:t>
            </a:r>
            <a:r>
              <a:rPr lang="en-GB" sz="1600" b="1" dirty="0">
                <a:solidFill>
                  <a:schemeClr val="tx1"/>
                </a:solidFill>
                <a:latin typeface="Century Gothic" panose="020B0502020202020204" pitchFamily="34" charset="0"/>
                <a:ea typeface="Century Gothic"/>
                <a:cs typeface="Century Gothic"/>
                <a:sym typeface="Century Gothic"/>
              </a:rPr>
              <a:t>pressure</a:t>
            </a:r>
            <a:r>
              <a:rPr lang="en-GB" sz="1600" dirty="0">
                <a:solidFill>
                  <a:schemeClr val="tx1"/>
                </a:solidFill>
                <a:latin typeface="Century Gothic" panose="020B0502020202020204" pitchFamily="34" charset="0"/>
                <a:ea typeface="Century Gothic"/>
                <a:cs typeface="Century Gothic"/>
                <a:sym typeface="Century Gothic"/>
              </a:rPr>
              <a:t> to fit in at school, you really </a:t>
            </a:r>
            <a:r>
              <a:rPr lang="en-GB" sz="1600" b="1" dirty="0">
                <a:solidFill>
                  <a:schemeClr val="tx1"/>
                </a:solidFill>
                <a:latin typeface="Century Gothic" panose="020B0502020202020204" pitchFamily="34" charset="0"/>
                <a:ea typeface="Century Gothic"/>
                <a:cs typeface="Century Gothic"/>
                <a:sym typeface="Century Gothic"/>
              </a:rPr>
              <a:t>can’t avoid it</a:t>
            </a:r>
            <a:r>
              <a:rPr lang="en-GB" sz="1600" dirty="0">
                <a:solidFill>
                  <a:schemeClr val="tx1"/>
                </a:solidFill>
                <a:latin typeface="Century Gothic" panose="020B0502020202020204" pitchFamily="34" charset="0"/>
                <a:ea typeface="Century Gothic"/>
                <a:cs typeface="Century Gothic"/>
                <a:sym typeface="Century Gothic"/>
              </a:rPr>
              <a:t>.” </a:t>
            </a:r>
          </a:p>
        </p:txBody>
      </p:sp>
      <p:pic>
        <p:nvPicPr>
          <p:cNvPr id="12" name="Graphic 11" descr="Close">
            <a:extLst>
              <a:ext uri="{FF2B5EF4-FFF2-40B4-BE49-F238E27FC236}">
                <a16:creationId xmlns:a16="http://schemas.microsoft.com/office/drawing/2014/main" id="{20D16B07-59C1-46FB-AE4F-6DCDC9D6716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92749" y="5321221"/>
            <a:ext cx="914400" cy="914400"/>
          </a:xfrm>
          <a:prstGeom prst="rect">
            <a:avLst/>
          </a:prstGeom>
        </p:spPr>
      </p:pic>
      <p:pic>
        <p:nvPicPr>
          <p:cNvPr id="14" name="Graphic 13" descr="Checkmark">
            <a:extLst>
              <a:ext uri="{FF2B5EF4-FFF2-40B4-BE49-F238E27FC236}">
                <a16:creationId xmlns:a16="http://schemas.microsoft.com/office/drawing/2014/main" id="{7F52DBA8-744B-463F-8A2D-F709B862090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85000" y="5592934"/>
            <a:ext cx="914400" cy="914400"/>
          </a:xfrm>
          <a:prstGeom prst="rect">
            <a:avLst/>
          </a:prstGeom>
        </p:spPr>
      </p:pic>
      <p:pic>
        <p:nvPicPr>
          <p:cNvPr id="16" name="Graphic 15" descr="Children">
            <a:extLst>
              <a:ext uri="{FF2B5EF4-FFF2-40B4-BE49-F238E27FC236}">
                <a16:creationId xmlns:a16="http://schemas.microsoft.com/office/drawing/2014/main" id="{E87FA7ED-9C3A-48BD-AC6D-A7467460AF7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79523" y="3631390"/>
            <a:ext cx="914400" cy="914400"/>
          </a:xfrm>
          <a:prstGeom prst="rect">
            <a:avLst/>
          </a:prstGeom>
        </p:spPr>
      </p:pic>
      <p:pic>
        <p:nvPicPr>
          <p:cNvPr id="18" name="Graphic 17" descr="Brain in head">
            <a:extLst>
              <a:ext uri="{FF2B5EF4-FFF2-40B4-BE49-F238E27FC236}">
                <a16:creationId xmlns:a16="http://schemas.microsoft.com/office/drawing/2014/main" id="{45F184D3-C609-4DAF-B9F8-B66F4663230E}"/>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19088" y="3605565"/>
            <a:ext cx="914400" cy="914400"/>
          </a:xfrm>
          <a:prstGeom prst="rect">
            <a:avLst/>
          </a:prstGeom>
        </p:spPr>
      </p:pic>
      <p:pic>
        <p:nvPicPr>
          <p:cNvPr id="20" name="Graphic 19" descr="Classroom">
            <a:extLst>
              <a:ext uri="{FF2B5EF4-FFF2-40B4-BE49-F238E27FC236}">
                <a16:creationId xmlns:a16="http://schemas.microsoft.com/office/drawing/2014/main" id="{97291691-BA5A-4D59-8E25-656A14EAAF2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941884" y="2176757"/>
            <a:ext cx="914400" cy="914400"/>
          </a:xfrm>
          <a:prstGeom prst="rect">
            <a:avLst/>
          </a:prstGeom>
        </p:spPr>
      </p:pic>
      <p:pic>
        <p:nvPicPr>
          <p:cNvPr id="26" name="Graphic 25" descr="Bunting">
            <a:extLst>
              <a:ext uri="{FF2B5EF4-FFF2-40B4-BE49-F238E27FC236}">
                <a16:creationId xmlns:a16="http://schemas.microsoft.com/office/drawing/2014/main" id="{E18FE3BB-079D-4E72-898C-8153E6E4424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988055" y="2073391"/>
            <a:ext cx="914400" cy="914400"/>
          </a:xfrm>
          <a:prstGeom prst="rect">
            <a:avLst/>
          </a:prstGeom>
        </p:spPr>
      </p:pic>
      <p:pic>
        <p:nvPicPr>
          <p:cNvPr id="30" name="Graphic 29" descr="Thumbs up sign">
            <a:extLst>
              <a:ext uri="{FF2B5EF4-FFF2-40B4-BE49-F238E27FC236}">
                <a16:creationId xmlns:a16="http://schemas.microsoft.com/office/drawing/2014/main" id="{49D1F52B-8D14-496E-8849-7BBF7DF2396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5592" y="1031033"/>
            <a:ext cx="914400" cy="914400"/>
          </a:xfrm>
          <a:prstGeom prst="rect">
            <a:avLst/>
          </a:prstGeom>
        </p:spPr>
      </p:pic>
      <p:pic>
        <p:nvPicPr>
          <p:cNvPr id="32" name="Graphic 31" descr="Thumbs Down">
            <a:extLst>
              <a:ext uri="{FF2B5EF4-FFF2-40B4-BE49-F238E27FC236}">
                <a16:creationId xmlns:a16="http://schemas.microsoft.com/office/drawing/2014/main" id="{EFE3FA8C-D1E6-44D8-B99D-7EA002F34AD6}"/>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flipH="1">
            <a:off x="8306719" y="1062985"/>
            <a:ext cx="914400" cy="914400"/>
          </a:xfrm>
          <a:prstGeom prst="rect">
            <a:avLst/>
          </a:prstGeom>
        </p:spPr>
      </p:pic>
      <p:sp>
        <p:nvSpPr>
          <p:cNvPr id="36" name="Rectangle: Rounded Corners 35">
            <a:extLst>
              <a:ext uri="{FF2B5EF4-FFF2-40B4-BE49-F238E27FC236}">
                <a16:creationId xmlns:a16="http://schemas.microsoft.com/office/drawing/2014/main" id="{6E47DC4B-684D-4685-8751-737C5A701513}"/>
              </a:ext>
            </a:extLst>
          </p:cNvPr>
          <p:cNvSpPr/>
          <p:nvPr/>
        </p:nvSpPr>
        <p:spPr>
          <a:xfrm>
            <a:off x="2964012" y="1168016"/>
            <a:ext cx="3336623" cy="6279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Use your thumbs to show if you agree or disagree.</a:t>
            </a:r>
            <a:endParaRPr lang="en-GB" sz="1600" dirty="0"/>
          </a:p>
        </p:txBody>
      </p:sp>
      <p:sp>
        <p:nvSpPr>
          <p:cNvPr id="37" name="Rectangle: Rounded Corners 33">
            <a:extLst>
              <a:ext uri="{FF2B5EF4-FFF2-40B4-BE49-F238E27FC236}">
                <a16:creationId xmlns:a16="http://schemas.microsoft.com/office/drawing/2014/main" id="{609894B2-F8A5-498D-BBB8-8A842D4DDC54}"/>
              </a:ext>
            </a:extLst>
          </p:cNvPr>
          <p:cNvSpPr/>
          <p:nvPr/>
        </p:nvSpPr>
        <p:spPr>
          <a:xfrm>
            <a:off x="1061747" y="1168016"/>
            <a:ext cx="1375348" cy="604626"/>
          </a:xfrm>
          <a:prstGeom prst="wedgeRoundRectCallout">
            <a:avLst>
              <a:gd name="adj1" fmla="val -60033"/>
              <a:gd name="adj2" fmla="val -11351"/>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I agree</a:t>
            </a:r>
          </a:p>
        </p:txBody>
      </p:sp>
      <p:sp>
        <p:nvSpPr>
          <p:cNvPr id="38" name="Rectangle: Rounded Corners 33">
            <a:extLst>
              <a:ext uri="{FF2B5EF4-FFF2-40B4-BE49-F238E27FC236}">
                <a16:creationId xmlns:a16="http://schemas.microsoft.com/office/drawing/2014/main" id="{C8B49B21-C5B9-49FF-96F2-A67A2315551F}"/>
              </a:ext>
            </a:extLst>
          </p:cNvPr>
          <p:cNvSpPr/>
          <p:nvPr/>
        </p:nvSpPr>
        <p:spPr>
          <a:xfrm>
            <a:off x="6783484" y="1165767"/>
            <a:ext cx="1375348" cy="604626"/>
          </a:xfrm>
          <a:prstGeom prst="wedgeRoundRectCallout">
            <a:avLst>
              <a:gd name="adj1" fmla="val 59320"/>
              <a:gd name="adj2" fmla="val 19625"/>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I disagree</a:t>
            </a:r>
          </a:p>
        </p:txBody>
      </p:sp>
      <p:sp>
        <p:nvSpPr>
          <p:cNvPr id="40" name="Pentagon 20">
            <a:extLst>
              <a:ext uri="{FF2B5EF4-FFF2-40B4-BE49-F238E27FC236}">
                <a16:creationId xmlns:a16="http://schemas.microsoft.com/office/drawing/2014/main" id="{7894EA33-CB55-4530-99C4-6F9099CD27F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2" name="Graphic 15" descr="Chat">
            <a:extLst>
              <a:ext uri="{FF2B5EF4-FFF2-40B4-BE49-F238E27FC236}">
                <a16:creationId xmlns:a16="http://schemas.microsoft.com/office/drawing/2014/main" id="{3E4EBEB8-598F-4D82-B029-EDAFBEDEE228}"/>
              </a:ext>
            </a:extLst>
          </p:cNvPr>
          <p:cNvPicPr>
            <a:picLocks noChangeAspect="1"/>
          </p:cNvPicPr>
          <p:nvPr/>
        </p:nvPicPr>
        <p:blipFill>
          <a:blip r:embed="rId22" cstate="screen">
            <a:extLst>
              <a:ext uri="{28A0092B-C50C-407E-A947-70E740481C1C}">
                <a14:useLocalDpi xmlns:a14="http://schemas.microsoft.com/office/drawing/2010/main"/>
              </a:ext>
              <a:ext uri="{96DAC541-7B7A-43D3-8B79-37D633B846F1}">
                <asvg:svgBlip xmlns:asvg="http://schemas.microsoft.com/office/drawing/2016/SVG/main" r:embed="rId23"/>
              </a:ext>
            </a:extLst>
          </a:blip>
          <a:stretch>
            <a:fillRect/>
          </a:stretch>
        </p:blipFill>
        <p:spPr>
          <a:xfrm>
            <a:off x="0" y="203254"/>
            <a:ext cx="579600" cy="579600"/>
          </a:xfrm>
          <a:prstGeom prst="rect">
            <a:avLst/>
          </a:prstGeom>
        </p:spPr>
      </p:pic>
    </p:spTree>
    <p:extLst>
      <p:ext uri="{BB962C8B-B14F-4D97-AF65-F5344CB8AC3E}">
        <p14:creationId xmlns:p14="http://schemas.microsoft.com/office/powerpoint/2010/main" val="300437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bg1"/>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bg1"/>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accent5"/>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158555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14">
            <a:extLst>
              <a:ext uri="{FF2B5EF4-FFF2-40B4-BE49-F238E27FC236}">
                <a16:creationId xmlns:a16="http://schemas.microsoft.com/office/drawing/2014/main" id="{BDE68EB1-6699-4A24-ADF3-B9EC3CC935E9}"/>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 will…</a:t>
            </a:r>
          </a:p>
        </p:txBody>
      </p:sp>
      <p:sp>
        <p:nvSpPr>
          <p:cNvPr id="13" name="Pentagon 20">
            <a:extLst>
              <a:ext uri="{FF2B5EF4-FFF2-40B4-BE49-F238E27FC236}">
                <a16:creationId xmlns:a16="http://schemas.microsoft.com/office/drawing/2014/main" id="{1278A034-016A-4984-B167-3B08AC96E36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4" descr="Pencil">
            <a:extLst>
              <a:ext uri="{FF2B5EF4-FFF2-40B4-BE49-F238E27FC236}">
                <a16:creationId xmlns:a16="http://schemas.microsoft.com/office/drawing/2014/main" id="{1DF4A315-0DB9-4014-8897-FCDF4D73643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2102" y="158439"/>
            <a:ext cx="579600" cy="579600"/>
          </a:xfrm>
          <a:prstGeom prst="rect">
            <a:avLst/>
          </a:prstGeom>
        </p:spPr>
      </p:pic>
      <p:sp>
        <p:nvSpPr>
          <p:cNvPr id="18" name="Rectangle: Rounded Corners 17">
            <a:extLst>
              <a:ext uri="{FF2B5EF4-FFF2-40B4-BE49-F238E27FC236}">
                <a16:creationId xmlns:a16="http://schemas.microsoft.com/office/drawing/2014/main" id="{FFC70D42-EDFB-415E-AF7F-43DC86E49B2D}"/>
              </a:ext>
            </a:extLst>
          </p:cNvPr>
          <p:cNvSpPr/>
          <p:nvPr/>
        </p:nvSpPr>
        <p:spPr>
          <a:xfrm>
            <a:off x="5521211" y="2353156"/>
            <a:ext cx="3270246" cy="188682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 will… (3-5 mins)</a:t>
            </a:r>
          </a:p>
          <a:p>
            <a:pPr algn="ctr"/>
            <a:r>
              <a:rPr lang="en-GB" sz="1600" dirty="0"/>
              <a:t>Take a post it note, or a piece of paper and write a pledge to help stop bullying in your school. Use the examples to help you!</a:t>
            </a:r>
          </a:p>
        </p:txBody>
      </p:sp>
      <p:sp>
        <p:nvSpPr>
          <p:cNvPr id="2" name="Rectangle: Rounded Corners 1">
            <a:extLst>
              <a:ext uri="{FF2B5EF4-FFF2-40B4-BE49-F238E27FC236}">
                <a16:creationId xmlns:a16="http://schemas.microsoft.com/office/drawing/2014/main" id="{EF186F61-9B0E-4F60-A006-5BDE90BEF7D4}"/>
              </a:ext>
            </a:extLst>
          </p:cNvPr>
          <p:cNvSpPr/>
          <p:nvPr/>
        </p:nvSpPr>
        <p:spPr>
          <a:xfrm>
            <a:off x="267697" y="1126966"/>
            <a:ext cx="8523763" cy="96624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Now that you’ve learned more about yourselves and your peers, and seen how bullying can affect people, it’s time to think about </a:t>
            </a:r>
            <a:r>
              <a:rPr lang="en-GB" sz="1600" b="1" dirty="0"/>
              <a:t>what you can do to stop bullying altogether!</a:t>
            </a:r>
          </a:p>
        </p:txBody>
      </p:sp>
      <p:sp>
        <p:nvSpPr>
          <p:cNvPr id="8" name="Speech Bubble: Rectangle with Corners Rounded 7">
            <a:extLst>
              <a:ext uri="{FF2B5EF4-FFF2-40B4-BE49-F238E27FC236}">
                <a16:creationId xmlns:a16="http://schemas.microsoft.com/office/drawing/2014/main" id="{5E7ADAB6-19C6-4D24-9212-C19FA382C9C4}"/>
              </a:ext>
            </a:extLst>
          </p:cNvPr>
          <p:cNvSpPr/>
          <p:nvPr/>
        </p:nvSpPr>
        <p:spPr>
          <a:xfrm>
            <a:off x="6371133" y="4536857"/>
            <a:ext cx="1570403" cy="674716"/>
          </a:xfrm>
          <a:prstGeom prst="wedgeRoundRectCallout">
            <a:avLst>
              <a:gd name="adj1" fmla="val -56012"/>
              <a:gd name="adj2" fmla="val -25484"/>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Pledge:</a:t>
            </a:r>
          </a:p>
          <a:p>
            <a:pPr algn="ctr"/>
            <a:r>
              <a:rPr lang="en-GB" sz="1600" dirty="0">
                <a:solidFill>
                  <a:schemeClr val="tx1"/>
                </a:solidFill>
                <a:ea typeface="Lato" panose="020F0502020204030203" pitchFamily="34" charset="0"/>
                <a:cs typeface="Century Gothic"/>
              </a:rPr>
              <a:t>A promise</a:t>
            </a:r>
          </a:p>
        </p:txBody>
      </p:sp>
      <p:sp>
        <p:nvSpPr>
          <p:cNvPr id="19" name="Rectangle: Rounded Corners 18">
            <a:extLst>
              <a:ext uri="{FF2B5EF4-FFF2-40B4-BE49-F238E27FC236}">
                <a16:creationId xmlns:a16="http://schemas.microsoft.com/office/drawing/2014/main" id="{E25ACDF7-741E-4610-85E0-A2366A7DDB02}"/>
              </a:ext>
            </a:extLst>
          </p:cNvPr>
          <p:cNvSpPr/>
          <p:nvPr/>
        </p:nvSpPr>
        <p:spPr>
          <a:xfrm>
            <a:off x="5521213" y="5459824"/>
            <a:ext cx="3270245" cy="117747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Extra idea:</a:t>
            </a:r>
          </a:p>
          <a:p>
            <a:pPr algn="ctr"/>
            <a:r>
              <a:rPr lang="en-GB" sz="1600" dirty="0">
                <a:solidFill>
                  <a:schemeClr val="bg1"/>
                </a:solidFill>
              </a:rPr>
              <a:t>Why not make a display of your pledges in your classroom?</a:t>
            </a:r>
          </a:p>
        </p:txBody>
      </p:sp>
      <p:pic>
        <p:nvPicPr>
          <p:cNvPr id="57" name="Picture 56" descr="A picture containing shape&#10;&#10;Description automatically generated">
            <a:extLst>
              <a:ext uri="{FF2B5EF4-FFF2-40B4-BE49-F238E27FC236}">
                <a16:creationId xmlns:a16="http://schemas.microsoft.com/office/drawing/2014/main" id="{C9027D67-8012-4A69-A4D7-926FC5D848FC}"/>
              </a:ext>
            </a:extLst>
          </p:cNvPr>
          <p:cNvPicPr>
            <a:picLocks noChangeAspect="1"/>
          </p:cNvPicPr>
          <p:nvPr/>
        </p:nvPicPr>
        <p:blipFill rotWithShape="1">
          <a:blip r:embed="rId5" cstate="hqprint">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a:ext>
            </a:extLst>
          </a:blip>
          <a:srcRect/>
          <a:stretch/>
        </p:blipFill>
        <p:spPr>
          <a:xfrm>
            <a:off x="82739" y="2305390"/>
            <a:ext cx="2721372" cy="2459407"/>
          </a:xfrm>
          <a:prstGeom prst="rect">
            <a:avLst/>
          </a:prstGeom>
        </p:spPr>
      </p:pic>
      <p:pic>
        <p:nvPicPr>
          <p:cNvPr id="61" name="Picture 60" descr="A picture containing shape&#10;&#10;Description automatically generated">
            <a:extLst>
              <a:ext uri="{FF2B5EF4-FFF2-40B4-BE49-F238E27FC236}">
                <a16:creationId xmlns:a16="http://schemas.microsoft.com/office/drawing/2014/main" id="{642F15A2-D07C-4784-BB1D-45EE92B482B9}"/>
              </a:ext>
            </a:extLst>
          </p:cNvPr>
          <p:cNvPicPr>
            <a:picLocks noChangeAspect="1"/>
          </p:cNvPicPr>
          <p:nvPr/>
        </p:nvPicPr>
        <p:blipFill rotWithShape="1">
          <a:blip r:embed="rId6" cstate="hq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2845733" y="2242624"/>
            <a:ext cx="2431637" cy="2459407"/>
          </a:xfrm>
          <a:prstGeom prst="rect">
            <a:avLst/>
          </a:prstGeom>
        </p:spPr>
      </p:pic>
      <p:pic>
        <p:nvPicPr>
          <p:cNvPr id="65" name="Picture 64" descr="A picture containing shape&#10;&#10;Description automatically generated">
            <a:extLst>
              <a:ext uri="{FF2B5EF4-FFF2-40B4-BE49-F238E27FC236}">
                <a16:creationId xmlns:a16="http://schemas.microsoft.com/office/drawing/2014/main" id="{C4E566A6-9482-425A-A3DE-2D47256FD3E2}"/>
              </a:ext>
            </a:extLst>
          </p:cNvPr>
          <p:cNvPicPr>
            <a:picLocks noChangeAspect="1"/>
          </p:cNvPicPr>
          <p:nvPr/>
        </p:nvPicPr>
        <p:blipFill rotWithShape="1">
          <a:blip r:embed="rId7" cstate="hq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58706" y="4401902"/>
            <a:ext cx="2486431" cy="2748357"/>
          </a:xfrm>
          <a:prstGeom prst="rect">
            <a:avLst/>
          </a:prstGeom>
        </p:spPr>
      </p:pic>
      <p:pic>
        <p:nvPicPr>
          <p:cNvPr id="67" name="Picture 66" descr="A picture containing shape&#10;&#10;Description automatically generated">
            <a:extLst>
              <a:ext uri="{FF2B5EF4-FFF2-40B4-BE49-F238E27FC236}">
                <a16:creationId xmlns:a16="http://schemas.microsoft.com/office/drawing/2014/main" id="{413F594E-AD60-482B-9865-0C27C340223A}"/>
              </a:ext>
            </a:extLst>
          </p:cNvPr>
          <p:cNvPicPr>
            <a:picLocks noChangeAspect="1"/>
          </p:cNvPicPr>
          <p:nvPr/>
        </p:nvPicPr>
        <p:blipFill rotWithShape="1">
          <a:blip r:embed="rId8" cstate="hq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2649978" y="4346378"/>
            <a:ext cx="2486431" cy="2748357"/>
          </a:xfrm>
          <a:prstGeom prst="rect">
            <a:avLst/>
          </a:prstGeom>
        </p:spPr>
      </p:pic>
      <p:sp>
        <p:nvSpPr>
          <p:cNvPr id="5" name="Shape 114">
            <a:extLst>
              <a:ext uri="{FF2B5EF4-FFF2-40B4-BE49-F238E27FC236}">
                <a16:creationId xmlns:a16="http://schemas.microsoft.com/office/drawing/2014/main" id="{3D19E74B-78AE-4497-AECA-7E6E2BDF6678}"/>
              </a:ext>
            </a:extLst>
          </p:cNvPr>
          <p:cNvSpPr/>
          <p:nvPr/>
        </p:nvSpPr>
        <p:spPr>
          <a:xfrm>
            <a:off x="574399" y="2720945"/>
            <a:ext cx="1970738" cy="91737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b="1" dirty="0">
                <a:solidFill>
                  <a:sysClr val="windowText" lastClr="000000"/>
                </a:solidFill>
                <a:latin typeface="Century Gothic" panose="020B0502020202020204" pitchFamily="34" charset="0"/>
                <a:ea typeface="Lato"/>
                <a:cs typeface="Lato"/>
                <a:sym typeface="Lato"/>
              </a:rPr>
              <a:t>I will always be myself!</a:t>
            </a:r>
          </a:p>
        </p:txBody>
      </p:sp>
      <p:sp>
        <p:nvSpPr>
          <p:cNvPr id="69" name="Shape 114">
            <a:extLst>
              <a:ext uri="{FF2B5EF4-FFF2-40B4-BE49-F238E27FC236}">
                <a16:creationId xmlns:a16="http://schemas.microsoft.com/office/drawing/2014/main" id="{80178E05-4379-47C9-8604-E798C340FE7F}"/>
              </a:ext>
            </a:extLst>
          </p:cNvPr>
          <p:cNvSpPr/>
          <p:nvPr/>
        </p:nvSpPr>
        <p:spPr>
          <a:xfrm>
            <a:off x="3230538" y="2807178"/>
            <a:ext cx="1905871" cy="91737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b="1" dirty="0">
                <a:solidFill>
                  <a:sysClr val="windowText" lastClr="000000"/>
                </a:solidFill>
                <a:latin typeface="Century Gothic" panose="020B0502020202020204" pitchFamily="34" charset="0"/>
                <a:ea typeface="Lato"/>
                <a:cs typeface="Lato"/>
                <a:sym typeface="Lato"/>
              </a:rPr>
              <a:t>I will not hide my differences from others.</a:t>
            </a:r>
          </a:p>
        </p:txBody>
      </p:sp>
      <p:sp>
        <p:nvSpPr>
          <p:cNvPr id="71" name="Shape 114">
            <a:extLst>
              <a:ext uri="{FF2B5EF4-FFF2-40B4-BE49-F238E27FC236}">
                <a16:creationId xmlns:a16="http://schemas.microsoft.com/office/drawing/2014/main" id="{9151E1EC-FBC7-41C1-BEF8-4BAF1D0D1F11}"/>
              </a:ext>
            </a:extLst>
          </p:cNvPr>
          <p:cNvSpPr/>
          <p:nvPr/>
        </p:nvSpPr>
        <p:spPr>
          <a:xfrm>
            <a:off x="552365" y="4896666"/>
            <a:ext cx="1761177" cy="91737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000" b="1" dirty="0">
                <a:solidFill>
                  <a:sysClr val="windowText" lastClr="000000"/>
                </a:solidFill>
                <a:latin typeface="Century Gothic" panose="020B0502020202020204" pitchFamily="34" charset="0"/>
                <a:ea typeface="Lato"/>
                <a:cs typeface="Lato"/>
                <a:sym typeface="Lato"/>
              </a:rPr>
              <a:t>I will celebrate my friends’ differences.</a:t>
            </a:r>
          </a:p>
        </p:txBody>
      </p:sp>
      <p:sp>
        <p:nvSpPr>
          <p:cNvPr id="73" name="Shape 114">
            <a:extLst>
              <a:ext uri="{FF2B5EF4-FFF2-40B4-BE49-F238E27FC236}">
                <a16:creationId xmlns:a16="http://schemas.microsoft.com/office/drawing/2014/main" id="{212DB3C9-E046-435C-9A58-E04893E95341}"/>
              </a:ext>
            </a:extLst>
          </p:cNvPr>
          <p:cNvSpPr/>
          <p:nvPr/>
        </p:nvSpPr>
        <p:spPr>
          <a:xfrm>
            <a:off x="3163367" y="5199742"/>
            <a:ext cx="1662025" cy="91737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000" b="1" dirty="0">
                <a:solidFill>
                  <a:sysClr val="windowText" lastClr="000000"/>
                </a:solidFill>
                <a:latin typeface="Century Gothic" panose="020B0502020202020204" pitchFamily="34" charset="0"/>
                <a:ea typeface="Lato"/>
                <a:cs typeface="Lato"/>
                <a:sym typeface="Lato"/>
              </a:rPr>
              <a:t>I will…</a:t>
            </a:r>
          </a:p>
        </p:txBody>
      </p:sp>
      <p:pic>
        <p:nvPicPr>
          <p:cNvPr id="9" name="Picture 8" descr="A picture containing graphics, clock, drawing&#10;&#10;Description automatically generated">
            <a:extLst>
              <a:ext uri="{FF2B5EF4-FFF2-40B4-BE49-F238E27FC236}">
                <a16:creationId xmlns:a16="http://schemas.microsoft.com/office/drawing/2014/main" id="{517068C7-218D-47D8-AC71-8040CE3F8C75}"/>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318992" y="4488235"/>
            <a:ext cx="780740" cy="1170196"/>
          </a:xfrm>
          <a:prstGeom prst="rect">
            <a:avLst/>
          </a:prstGeom>
        </p:spPr>
      </p:pic>
    </p:spTree>
    <p:extLst>
      <p:ext uri="{BB962C8B-B14F-4D97-AF65-F5344CB8AC3E}">
        <p14:creationId xmlns:p14="http://schemas.microsoft.com/office/powerpoint/2010/main" val="1742898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35CB9D43-C22F-43AA-AF82-811194485ADF}"/>
              </a:ext>
            </a:extLst>
          </p:cNvPr>
          <p:cNvSpPr txBox="1">
            <a:spLocks/>
          </p:cNvSpPr>
          <p:nvPr/>
        </p:nvSpPr>
        <p:spPr>
          <a:xfrm>
            <a:off x="5371811" y="5364427"/>
            <a:ext cx="1814272" cy="1105200"/>
          </a:xfrm>
          <a:prstGeom prst="roundRect">
            <a:avLst/>
          </a:prstGeom>
          <a:solidFill>
            <a:schemeClr val="accent5"/>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Where do I fit in?</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206083" y="1388899"/>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432004" y="3000565"/>
            <a:ext cx="1814272" cy="1103776"/>
          </a:xfrm>
          <a:solidFill>
            <a:schemeClr val="bg1"/>
          </a:solidFill>
        </p:spPr>
        <p:txBody>
          <a:bodyPr/>
          <a:lstStyle/>
          <a:p>
            <a:r>
              <a:rPr lang="en-GB" dirty="0"/>
              <a:t>Just like everybody else?</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3166722" y="2962268"/>
            <a:ext cx="1980000" cy="1180370"/>
          </a:xfrm>
          <a:solidFill>
            <a:schemeClr val="bg1"/>
          </a:solidFill>
        </p:spPr>
        <p:txBody>
          <a:bodyPr anchor="ctr"/>
          <a:lstStyle/>
          <a:p>
            <a:r>
              <a:rPr lang="en-GB" dirty="0"/>
              <a:t>“Fitting the mould”</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2674864" y="5125375"/>
            <a:ext cx="1980000" cy="1180800"/>
          </a:xfrm>
          <a:solidFill>
            <a:schemeClr val="bg1"/>
          </a:solidFill>
        </p:spPr>
        <p:txBody>
          <a:bodyPr/>
          <a:lstStyle/>
          <a:p>
            <a:r>
              <a:rPr lang="en-GB" dirty="0"/>
              <a:t>Ext: I will…</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476144" y="4020175"/>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Over to you!</a:t>
            </a:r>
          </a:p>
        </p:txBody>
      </p:sp>
      <p:pic>
        <p:nvPicPr>
          <p:cNvPr id="8" name="Picture 7" descr="A picture containing drawing&#10;&#10;Description automatically generated">
            <a:extLst>
              <a:ext uri="{FF2B5EF4-FFF2-40B4-BE49-F238E27FC236}">
                <a16:creationId xmlns:a16="http://schemas.microsoft.com/office/drawing/2014/main" id="{8B059ADA-06BE-4AF1-95B3-5DA134B9E239}"/>
              </a:ext>
            </a:extLst>
          </p:cNvPr>
          <p:cNvPicPr>
            <a:picLocks noChangeAspect="1"/>
          </p:cNvPicPr>
          <p:nvPr/>
        </p:nvPicPr>
        <p:blipFill>
          <a:blip r:embed="rId3"/>
          <a:stretch>
            <a:fillRect/>
          </a:stretch>
        </p:blipFill>
        <p:spPr>
          <a:xfrm>
            <a:off x="7866365" y="2649199"/>
            <a:ext cx="952500" cy="9525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D6A1D77-8B29-4792-8E3D-332D0E7EECA9}"/>
              </a:ext>
            </a:extLst>
          </p:cNvPr>
          <p:cNvPicPr>
            <a:picLocks noChangeAspect="1"/>
          </p:cNvPicPr>
          <p:nvPr/>
        </p:nvPicPr>
        <p:blipFill>
          <a:blip r:embed="rId4"/>
          <a:stretch>
            <a:fillRect/>
          </a:stretch>
        </p:blipFill>
        <p:spPr>
          <a:xfrm>
            <a:off x="3461668" y="1407835"/>
            <a:ext cx="952500" cy="952500"/>
          </a:xfrm>
          <a:prstGeom prst="rect">
            <a:avLst/>
          </a:prstGeom>
        </p:spPr>
      </p:pic>
      <p:pic>
        <p:nvPicPr>
          <p:cNvPr id="14" name="Picture 13" descr="A close up of a sign&#10;&#10;Description automatically generated">
            <a:extLst>
              <a:ext uri="{FF2B5EF4-FFF2-40B4-BE49-F238E27FC236}">
                <a16:creationId xmlns:a16="http://schemas.microsoft.com/office/drawing/2014/main" id="{03905E5F-98D8-4163-A64D-01990039F9AE}"/>
              </a:ext>
            </a:extLst>
          </p:cNvPr>
          <p:cNvPicPr>
            <a:picLocks noChangeAspect="1"/>
          </p:cNvPicPr>
          <p:nvPr/>
        </p:nvPicPr>
        <p:blipFill>
          <a:blip r:embed="rId5"/>
          <a:stretch>
            <a:fillRect/>
          </a:stretch>
        </p:blipFill>
        <p:spPr>
          <a:xfrm>
            <a:off x="6913865" y="1407835"/>
            <a:ext cx="952500" cy="952500"/>
          </a:xfrm>
          <a:prstGeom prst="rect">
            <a:avLst/>
          </a:prstGeom>
        </p:spPr>
      </p:pic>
      <p:pic>
        <p:nvPicPr>
          <p:cNvPr id="16" name="Picture 15" descr="A close up of a sign&#10;&#10;Description automatically generated">
            <a:extLst>
              <a:ext uri="{FF2B5EF4-FFF2-40B4-BE49-F238E27FC236}">
                <a16:creationId xmlns:a16="http://schemas.microsoft.com/office/drawing/2014/main" id="{F5035CF4-E309-46EC-8258-5BC85161F08B}"/>
              </a:ext>
            </a:extLst>
          </p:cNvPr>
          <p:cNvPicPr>
            <a:picLocks noChangeAspect="1"/>
          </p:cNvPicPr>
          <p:nvPr/>
        </p:nvPicPr>
        <p:blipFill>
          <a:blip r:embed="rId6"/>
          <a:stretch>
            <a:fillRect/>
          </a:stretch>
        </p:blipFill>
        <p:spPr>
          <a:xfrm>
            <a:off x="6637105" y="4888177"/>
            <a:ext cx="952500" cy="95250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74220B2-85DD-4A55-A675-A481F5B920CB}"/>
              </a:ext>
            </a:extLst>
          </p:cNvPr>
          <p:cNvPicPr>
            <a:picLocks noChangeAspect="1"/>
          </p:cNvPicPr>
          <p:nvPr/>
        </p:nvPicPr>
        <p:blipFill>
          <a:blip r:embed="rId7"/>
          <a:stretch>
            <a:fillRect/>
          </a:stretch>
        </p:blipFill>
        <p:spPr>
          <a:xfrm>
            <a:off x="2273061" y="5146784"/>
            <a:ext cx="952500" cy="952500"/>
          </a:xfrm>
          <a:prstGeom prst="rect">
            <a:avLst/>
          </a:prstGeom>
        </p:spPr>
      </p:pic>
      <p:pic>
        <p:nvPicPr>
          <p:cNvPr id="20" name="Picture 19" descr="A picture containing drawing, clock&#10;&#10;Description automatically generated">
            <a:extLst>
              <a:ext uri="{FF2B5EF4-FFF2-40B4-BE49-F238E27FC236}">
                <a16:creationId xmlns:a16="http://schemas.microsoft.com/office/drawing/2014/main" id="{BD0B75A1-AB6E-4424-80E3-85986EB2F701}"/>
              </a:ext>
            </a:extLst>
          </p:cNvPr>
          <p:cNvPicPr>
            <a:picLocks noChangeAspect="1"/>
          </p:cNvPicPr>
          <p:nvPr/>
        </p:nvPicPr>
        <p:blipFill>
          <a:blip r:embed="rId8"/>
          <a:stretch>
            <a:fillRect/>
          </a:stretch>
        </p:blipFill>
        <p:spPr>
          <a:xfrm>
            <a:off x="91696" y="3552453"/>
            <a:ext cx="952500" cy="952500"/>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CB13BF7F-A867-4C11-8BA8-43F2E64D9025}"/>
              </a:ext>
            </a:extLst>
          </p:cNvPr>
          <p:cNvPicPr>
            <a:picLocks noChangeAspect="1"/>
          </p:cNvPicPr>
          <p:nvPr/>
        </p:nvPicPr>
        <p:blipFill>
          <a:blip r:embed="rId9"/>
          <a:stretch>
            <a:fillRect/>
          </a:stretch>
        </p:blipFill>
        <p:spPr>
          <a:xfrm>
            <a:off x="4762324" y="3076203"/>
            <a:ext cx="952500" cy="952500"/>
          </a:xfrm>
          <a:prstGeom prst="rect">
            <a:avLst/>
          </a:prstGeom>
        </p:spPr>
      </p:pic>
    </p:spTree>
    <p:extLst>
      <p:ext uri="{BB962C8B-B14F-4D97-AF65-F5344CB8AC3E}">
        <p14:creationId xmlns:p14="http://schemas.microsoft.com/office/powerpoint/2010/main" val="24590176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a:extLst>
              <a:ext uri="{FF2B5EF4-FFF2-40B4-BE49-F238E27FC236}">
                <a16:creationId xmlns:a16="http://schemas.microsoft.com/office/drawing/2014/main" id="{360386B1-81E0-4528-ACAA-B41EB6ABDD30}"/>
              </a:ext>
            </a:extLst>
          </p:cNvPr>
          <p:cNvSpPr/>
          <p:nvPr/>
        </p:nvSpPr>
        <p:spPr>
          <a:xfrm>
            <a:off x="313697" y="1200999"/>
            <a:ext cx="3398988" cy="42949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US" sz="1600" b="1" dirty="0">
                <a:solidFill>
                  <a:schemeClr val="tx1"/>
                </a:solidFill>
                <a:latin typeface="Century Gothic"/>
                <a:ea typeface="Lato" panose="020F0502020204030203" pitchFamily="34" charset="0"/>
                <a:cs typeface="Century Gothic"/>
              </a:rPr>
              <a:t>Learn more: </a:t>
            </a:r>
            <a:r>
              <a:rPr lang="en-US" sz="1600" dirty="0">
                <a:solidFill>
                  <a:schemeClr val="tx1"/>
                </a:solidFill>
                <a:latin typeface="Century Gothic"/>
                <a:ea typeface="Lato" panose="020F0502020204030203" pitchFamily="34" charset="0"/>
                <a:cs typeface="Century Gothic"/>
              </a:rPr>
              <a:t>Anti-Bullying Week</a:t>
            </a:r>
          </a:p>
        </p:txBody>
      </p:sp>
      <p:sp>
        <p:nvSpPr>
          <p:cNvPr id="7" name="Rectangle: Rounded Corners 33">
            <a:extLst>
              <a:ext uri="{FF2B5EF4-FFF2-40B4-BE49-F238E27FC236}">
                <a16:creationId xmlns:a16="http://schemas.microsoft.com/office/drawing/2014/main" id="{E0FB5E42-3B4C-4C5B-9A6F-14BB79B60FAD}"/>
              </a:ext>
            </a:extLst>
          </p:cNvPr>
          <p:cNvSpPr/>
          <p:nvPr/>
        </p:nvSpPr>
        <p:spPr>
          <a:xfrm>
            <a:off x="275166" y="1760031"/>
            <a:ext cx="3900227" cy="214838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If you haven’t already, head over the </a:t>
            </a:r>
            <a:r>
              <a:rPr lang="en-GB" sz="1600" b="1" dirty="0">
                <a:solidFill>
                  <a:schemeClr val="tx1"/>
                </a:solidFill>
                <a:latin typeface="Century Gothic"/>
                <a:ea typeface="Century Gothic"/>
                <a:cs typeface="Century Gothic"/>
                <a:sym typeface="Century Gothic"/>
                <a:hlinkClick r:id="rId3"/>
              </a:rPr>
              <a:t>Anti-Bullying Alliance</a:t>
            </a:r>
            <a:r>
              <a:rPr lang="en-GB" sz="1600" b="1" dirty="0">
                <a:solidFill>
                  <a:schemeClr val="tx1"/>
                </a:solidFill>
                <a:latin typeface="Century Gothic"/>
                <a:ea typeface="Century Gothic"/>
                <a:cs typeface="Century Gothic"/>
                <a:sym typeface="Century Gothic"/>
              </a:rPr>
              <a:t>’s </a:t>
            </a:r>
            <a:r>
              <a:rPr lang="en-GB" sz="1600" dirty="0">
                <a:solidFill>
                  <a:schemeClr val="tx1"/>
                </a:solidFill>
                <a:latin typeface="Century Gothic"/>
                <a:ea typeface="Century Gothic"/>
                <a:cs typeface="Century Gothic"/>
                <a:sym typeface="Century Gothic"/>
              </a:rPr>
              <a:t>website to find all of their resources for </a:t>
            </a:r>
            <a:r>
              <a:rPr lang="en-GB" sz="1600" b="1" dirty="0">
                <a:solidFill>
                  <a:schemeClr val="tx1"/>
                </a:solidFill>
                <a:latin typeface="Century Gothic"/>
                <a:ea typeface="Century Gothic"/>
                <a:cs typeface="Century Gothic"/>
                <a:sym typeface="Century Gothic"/>
              </a:rPr>
              <a:t>2020’s Anti-Bullying Week</a:t>
            </a:r>
            <a:r>
              <a:rPr lang="en-GB" sz="1600" dirty="0">
                <a:solidFill>
                  <a:schemeClr val="tx1"/>
                </a:solidFill>
                <a:latin typeface="Century Gothic"/>
                <a:ea typeface="Century Gothic"/>
                <a:cs typeface="Century Gothic"/>
                <a:sym typeface="Century Gothic"/>
              </a:rPr>
              <a:t>, including an assembly, lesson and even a poster that you can put up in your school!</a:t>
            </a:r>
          </a:p>
        </p:txBody>
      </p:sp>
      <p:sp>
        <p:nvSpPr>
          <p:cNvPr id="9" name="Rectangle: Rounded Corners 18">
            <a:extLst>
              <a:ext uri="{FF2B5EF4-FFF2-40B4-BE49-F238E27FC236}">
                <a16:creationId xmlns:a16="http://schemas.microsoft.com/office/drawing/2014/main" id="{B2CD602F-0645-47A4-ABD5-ECAB362D9549}"/>
              </a:ext>
            </a:extLst>
          </p:cNvPr>
          <p:cNvSpPr/>
          <p:nvPr/>
        </p:nvSpPr>
        <p:spPr>
          <a:xfrm>
            <a:off x="3712685" y="4120309"/>
            <a:ext cx="5117618" cy="247840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lnSpc>
                <a:spcPct val="150000"/>
              </a:lnSpc>
              <a:defRPr/>
            </a:pPr>
            <a:r>
              <a:rPr lang="en-GB" sz="1600" b="1" dirty="0">
                <a:solidFill>
                  <a:schemeClr val="tx1"/>
                </a:solidFill>
                <a:ea typeface="Lato" panose="020F0502020204030203" pitchFamily="34" charset="0"/>
                <a:cs typeface="Century Gothic"/>
              </a:rPr>
              <a:t>Career Spotlight: </a:t>
            </a:r>
          </a:p>
          <a:p>
            <a:pPr algn="ctr">
              <a:defRPr/>
            </a:pPr>
            <a:r>
              <a:rPr lang="en-GB" sz="1600" dirty="0">
                <a:solidFill>
                  <a:schemeClr val="tx1"/>
                </a:solidFill>
                <a:ea typeface="Lato" panose="020F0502020204030203" pitchFamily="34" charset="0"/>
                <a:cs typeface="Century Gothic"/>
              </a:rPr>
              <a:t>What kind of person do you think it takes to make </a:t>
            </a:r>
            <a:r>
              <a:rPr lang="en-GB" sz="1600" b="1" dirty="0">
                <a:solidFill>
                  <a:schemeClr val="tx1"/>
                </a:solidFill>
                <a:ea typeface="Lato" panose="020F0502020204030203" pitchFamily="34" charset="0"/>
                <a:cs typeface="Century Gothic"/>
              </a:rPr>
              <a:t>everyone feel like they fit in?</a:t>
            </a:r>
            <a:r>
              <a:rPr lang="en-GB" sz="1600" dirty="0">
                <a:solidFill>
                  <a:schemeClr val="tx1"/>
                </a:solidFill>
                <a:ea typeface="Lato" panose="020F0502020204030203" pitchFamily="34" charset="0"/>
                <a:cs typeface="Century Gothic"/>
              </a:rPr>
              <a:t> This week, we’d like you to a job advert for an </a:t>
            </a:r>
            <a:r>
              <a:rPr lang="en-GB" sz="1600" b="1" dirty="0">
                <a:solidFill>
                  <a:schemeClr val="tx1"/>
                </a:solidFill>
                <a:ea typeface="Lato" panose="020F0502020204030203" pitchFamily="34" charset="0"/>
                <a:cs typeface="Century Gothic"/>
              </a:rPr>
              <a:t>Anti-Bullying Officer</a:t>
            </a:r>
            <a:r>
              <a:rPr lang="en-GB" sz="1600" dirty="0">
                <a:solidFill>
                  <a:schemeClr val="tx1"/>
                </a:solidFill>
                <a:ea typeface="Lato" panose="020F0502020204030203" pitchFamily="34" charset="0"/>
                <a:cs typeface="Century Gothic"/>
              </a:rPr>
              <a:t> for your class! Think about what sort of </a:t>
            </a:r>
            <a:r>
              <a:rPr lang="en-GB" sz="1600" b="1" dirty="0">
                <a:solidFill>
                  <a:schemeClr val="tx1"/>
                </a:solidFill>
                <a:ea typeface="Lato" panose="020F0502020204030203" pitchFamily="34" charset="0"/>
                <a:cs typeface="Century Gothic"/>
              </a:rPr>
              <a:t>skills</a:t>
            </a:r>
            <a:r>
              <a:rPr lang="en-GB" sz="1600" dirty="0">
                <a:solidFill>
                  <a:schemeClr val="tx1"/>
                </a:solidFill>
                <a:ea typeface="Lato" panose="020F0502020204030203" pitchFamily="34" charset="0"/>
                <a:cs typeface="Century Gothic"/>
              </a:rPr>
              <a:t> they should have, any </a:t>
            </a:r>
            <a:r>
              <a:rPr lang="en-GB" sz="1600" b="1" dirty="0">
                <a:solidFill>
                  <a:schemeClr val="tx1"/>
                </a:solidFill>
                <a:ea typeface="Lato" panose="020F0502020204030203" pitchFamily="34" charset="0"/>
                <a:cs typeface="Century Gothic"/>
              </a:rPr>
              <a:t>experience</a:t>
            </a:r>
            <a:r>
              <a:rPr lang="en-GB" sz="1600" dirty="0">
                <a:solidFill>
                  <a:schemeClr val="tx1"/>
                </a:solidFill>
                <a:ea typeface="Lato" panose="020F0502020204030203" pitchFamily="34" charset="0"/>
                <a:cs typeface="Century Gothic"/>
              </a:rPr>
              <a:t> they need, and what their </a:t>
            </a:r>
            <a:r>
              <a:rPr lang="en-GB" sz="1600" b="1" dirty="0">
                <a:solidFill>
                  <a:schemeClr val="tx1"/>
                </a:solidFill>
                <a:ea typeface="Lato" panose="020F0502020204030203" pitchFamily="34" charset="0"/>
                <a:cs typeface="Century Gothic"/>
              </a:rPr>
              <a:t>responsibilities</a:t>
            </a:r>
            <a:r>
              <a:rPr lang="en-GB" sz="1600" dirty="0">
                <a:solidFill>
                  <a:schemeClr val="tx1"/>
                </a:solidFill>
                <a:ea typeface="Lato" panose="020F0502020204030203" pitchFamily="34" charset="0"/>
                <a:cs typeface="Century Gothic"/>
              </a:rPr>
              <a:t> might be. Then, why not apply for the job for your class!</a:t>
            </a:r>
            <a:endParaRPr lang="en-GB" sz="1600" b="1" dirty="0">
              <a:solidFill>
                <a:schemeClr val="tx1"/>
              </a:solidFill>
              <a:ea typeface="Lato" panose="020F0502020204030203" pitchFamily="34" charset="0"/>
              <a:cs typeface="Century Gothic"/>
            </a:endParaRPr>
          </a:p>
        </p:txBody>
      </p:sp>
      <p:pic>
        <p:nvPicPr>
          <p:cNvPr id="3" name="Picture 2">
            <a:extLst>
              <a:ext uri="{FF2B5EF4-FFF2-40B4-BE49-F238E27FC236}">
                <a16:creationId xmlns:a16="http://schemas.microsoft.com/office/drawing/2014/main" id="{C4F2B23F-E981-4469-82B8-AC09B01167B3}"/>
              </a:ext>
            </a:extLst>
          </p:cNvPr>
          <p:cNvPicPr>
            <a:picLocks noChangeAspect="1"/>
          </p:cNvPicPr>
          <p:nvPr/>
        </p:nvPicPr>
        <p:blipFill>
          <a:blip r:embed="rId4"/>
          <a:stretch>
            <a:fillRect/>
          </a:stretch>
        </p:blipFill>
        <p:spPr>
          <a:xfrm>
            <a:off x="313697" y="4120309"/>
            <a:ext cx="3000172" cy="2478404"/>
          </a:xfrm>
          <a:prstGeom prst="rect">
            <a:avLst/>
          </a:prstGeom>
        </p:spPr>
      </p:pic>
      <p:pic>
        <p:nvPicPr>
          <p:cNvPr id="1030" name="Picture 6" descr="Anti-Bullying Week 2020: United Against Bullying | Anti-Bullying Alliance">
            <a:hlinkClick r:id="rId3"/>
            <a:extLst>
              <a:ext uri="{FF2B5EF4-FFF2-40B4-BE49-F238E27FC236}">
                <a16:creationId xmlns:a16="http://schemas.microsoft.com/office/drawing/2014/main" id="{E6403C6A-882F-4F8E-9B76-4D0CB34EE081}"/>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4493037" y="1149483"/>
            <a:ext cx="4337267" cy="2758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185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a:xfrm>
            <a:off x="412751" y="2140961"/>
            <a:ext cx="4176713" cy="3493938"/>
          </a:xfrm>
        </p:spPr>
        <p:txBody>
          <a:bodyPr>
            <a:normAutofit/>
          </a:bodyPr>
          <a:lstStyle/>
          <a:p>
            <a:r>
              <a:rPr lang="en-GB" sz="1800" dirty="0"/>
              <a:t>Making friends and joining groups is an important part of school life.</a:t>
            </a:r>
          </a:p>
          <a:p>
            <a:r>
              <a:rPr lang="en-GB" sz="1800" dirty="0"/>
              <a:t>Things are just easier if you fit in than if you stand out. </a:t>
            </a:r>
          </a:p>
          <a:p>
            <a:r>
              <a:rPr lang="en-GB" sz="1800" dirty="0"/>
              <a:t>You’re less likely to be bullied at school if you fit in with everyone else. </a:t>
            </a:r>
          </a:p>
          <a:p>
            <a:r>
              <a:rPr lang="en-GB" sz="1800" dirty="0"/>
              <a:t>…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3502156"/>
          </a:xfrm>
        </p:spPr>
        <p:txBody>
          <a:bodyPr>
            <a:normAutofit/>
          </a:bodyPr>
          <a:lstStyle/>
          <a:p>
            <a:r>
              <a:rPr lang="en-GB" sz="1800" dirty="0"/>
              <a:t>It’s always important to be yourself, even if that means you don’t always fit in. </a:t>
            </a:r>
          </a:p>
          <a:p>
            <a:r>
              <a:rPr lang="en-GB" sz="1800" dirty="0"/>
              <a:t>Fitting in is boring, standing out is much more fun!</a:t>
            </a:r>
          </a:p>
          <a:p>
            <a:r>
              <a:rPr lang="en-GB" sz="1800" dirty="0"/>
              <a:t>School should be a time where you find out who you are and what you enjoy. You can’t do that if you’re trying to fit in</a:t>
            </a:r>
          </a:p>
          <a:p>
            <a:r>
              <a:rPr lang="en-GB" sz="1800" dirty="0"/>
              <a:t>… </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1375141" y="268915"/>
            <a:ext cx="6393718" cy="713203"/>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 it important to fit in at school?</a:t>
            </a:r>
          </a:p>
        </p:txBody>
      </p:sp>
      <p:pic>
        <p:nvPicPr>
          <p:cNvPr id="6" name="Picture 5" descr="A close up of a sign&#10;&#10;Description automatically generated">
            <a:extLst>
              <a:ext uri="{FF2B5EF4-FFF2-40B4-BE49-F238E27FC236}">
                <a16:creationId xmlns:a16="http://schemas.microsoft.com/office/drawing/2014/main" id="{3F422973-A11A-4DA6-A7A5-226C18F71A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pic>
        <p:nvPicPr>
          <p:cNvPr id="5" name="Picture 4" descr="A picture containing clock, drawing&#10;&#10;Description automatically generated">
            <a:extLst>
              <a:ext uri="{FF2B5EF4-FFF2-40B4-BE49-F238E27FC236}">
                <a16:creationId xmlns:a16="http://schemas.microsoft.com/office/drawing/2014/main" id="{53779B70-B382-464C-A09A-7FB3B350D7D5}"/>
              </a:ext>
            </a:extLst>
          </p:cNvPr>
          <p:cNvPicPr>
            <a:picLocks noChangeAspect="1"/>
          </p:cNvPicPr>
          <p:nvPr/>
        </p:nvPicPr>
        <p:blipFill>
          <a:blip r:embed="rId4" cstate="hqprint">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238353" y="5677166"/>
            <a:ext cx="615315" cy="950606"/>
          </a:xfrm>
          <a:prstGeom prst="rect">
            <a:avLst/>
          </a:prstGeom>
        </p:spPr>
      </p:pic>
      <p:sp>
        <p:nvSpPr>
          <p:cNvPr id="9" name="Rectangle: Rounded Corners 8">
            <a:extLst>
              <a:ext uri="{FF2B5EF4-FFF2-40B4-BE49-F238E27FC236}">
                <a16:creationId xmlns:a16="http://schemas.microsoft.com/office/drawing/2014/main" id="{97E5FF45-A66F-4ED1-9C1D-02C45FAE3D1A}"/>
              </a:ext>
            </a:extLst>
          </p:cNvPr>
          <p:cNvSpPr/>
          <p:nvPr/>
        </p:nvSpPr>
        <p:spPr>
          <a:xfrm>
            <a:off x="1075718" y="5858349"/>
            <a:ext cx="7175916" cy="736372"/>
          </a:xfrm>
          <a:prstGeom prst="round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t>We will be </a:t>
            </a:r>
            <a:r>
              <a:rPr lang="en-GB" sz="1300" b="1" dirty="0"/>
              <a:t>sharing your thoughts on this topic </a:t>
            </a:r>
            <a:r>
              <a:rPr lang="en-GB" sz="1300" dirty="0"/>
              <a:t>with the </a:t>
            </a:r>
            <a:r>
              <a:rPr lang="en-GB" sz="1300" b="1" dirty="0"/>
              <a:t>Anti-Bullying Alliance, Ditch the Label, the NSPCC, Bullying UK</a:t>
            </a:r>
            <a:r>
              <a:rPr lang="en-GB" sz="1300" dirty="0"/>
              <a:t>, and some </a:t>
            </a:r>
            <a:r>
              <a:rPr lang="en-GB" sz="1300" b="1" dirty="0"/>
              <a:t>famous faces</a:t>
            </a:r>
            <a:r>
              <a:rPr lang="en-GB" sz="1300" dirty="0"/>
              <a:t> who have shared their </a:t>
            </a:r>
            <a:r>
              <a:rPr lang="en-GB" sz="1300" b="1" dirty="0"/>
              <a:t>experiences of bullying</a:t>
            </a:r>
            <a:r>
              <a:rPr lang="en-GB" sz="1300" dirty="0"/>
              <a:t>. </a:t>
            </a:r>
          </a:p>
        </p:txBody>
      </p:sp>
    </p:spTree>
    <p:extLst>
      <p:ext uri="{BB962C8B-B14F-4D97-AF65-F5344CB8AC3E}">
        <p14:creationId xmlns:p14="http://schemas.microsoft.com/office/powerpoint/2010/main" val="1277686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https://www.surveymonkey.co.uk/r/vfs-primary-fitting-in</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hlinkClick r:id="rId7"/>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themeOverride>
</file>

<file path=docProps/app.xml><?xml version="1.0" encoding="utf-8"?>
<Properties xmlns="http://schemas.openxmlformats.org/officeDocument/2006/extended-properties" xmlns:vt="http://schemas.openxmlformats.org/officeDocument/2006/docPropsVTypes">
  <Template>VfS Primary V2</Template>
  <TotalTime>11352</TotalTime>
  <Words>3057</Words>
  <Application>Microsoft Office PowerPoint</Application>
  <PresentationFormat>On-screen Show (4:3)</PresentationFormat>
  <Paragraphs>334</Paragraphs>
  <Slides>32</Slides>
  <Notes>28</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32</vt:i4>
      </vt:variant>
    </vt:vector>
  </HeadingPairs>
  <TitlesOfParts>
    <vt:vector size="39"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2357</cp:revision>
  <dcterms:created xsi:type="dcterms:W3CDTF">2020-02-10T11:54:09Z</dcterms:created>
  <dcterms:modified xsi:type="dcterms:W3CDTF">2020-11-12T14:15:16Z</dcterms:modified>
</cp:coreProperties>
</file>