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58" r:id="rId2"/>
    <p:sldId id="275" r:id="rId3"/>
    <p:sldId id="277" r:id="rId4"/>
    <p:sldId id="276" r:id="rId5"/>
    <p:sldId id="278" r:id="rId6"/>
    <p:sldId id="282" r:id="rId7"/>
    <p:sldId id="279" r:id="rId8"/>
    <p:sldId id="280" r:id="rId9"/>
    <p:sldId id="281" r:id="rId10"/>
    <p:sldId id="283" r:id="rId11"/>
    <p:sldId id="284" r:id="rId12"/>
    <p:sldId id="285" r:id="rId13"/>
    <p:sldId id="286" r:id="rId14"/>
    <p:sldId id="287" r:id="rId15"/>
    <p:sldId id="288" r:id="rId16"/>
    <p:sldId id="289" r:id="rId17"/>
    <p:sldId id="290" r:id="rId18"/>
    <p:sldId id="291" r:id="rId19"/>
    <p:sldId id="292" r:id="rId20"/>
    <p:sldId id="293" r:id="rId21"/>
    <p:sldId id="267" r:id="rId22"/>
  </p:sldIdLst>
  <p:sldSz cx="9144000" cy="6858000" type="screen4x3"/>
  <p:notesSz cx="6858000" cy="9144000"/>
  <p:embeddedFontLst>
    <p:embeddedFont>
      <p:font typeface="Calibri" panose="020F0502020204030204" pitchFamily="34" charset="0"/>
      <p:regular r:id="rId25"/>
      <p:bold r:id="rId26"/>
      <p:italic r:id="rId27"/>
      <p:boldItalic r:id="rId28"/>
    </p:embeddedFont>
    <p:embeddedFont>
      <p:font typeface="Twinkl" pitchFamily="2"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BD95"/>
    <a:srgbClr val="FFFFFF"/>
    <a:srgbClr val="E94E13"/>
    <a:srgbClr val="E51E21"/>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p:scale>
          <a:sx n="73" d="100"/>
          <a:sy n="73" d="100"/>
        </p:scale>
        <p:origin x="1110" y="99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5" name="Title 5">
            <a:extLst>
              <a:ext uri="{FF2B5EF4-FFF2-40B4-BE49-F238E27FC236}">
                <a16:creationId xmlns:a16="http://schemas.microsoft.com/office/drawing/2014/main" id="{E5FEC350-376D-47A5-9859-7F5D18705D8B}"/>
              </a:ext>
            </a:extLst>
          </p:cNvPr>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5.tiff"/><Relationship Id="rId3" Type="http://schemas.openxmlformats.org/officeDocument/2006/relationships/image" Target="../media/image10.tiff"/><Relationship Id="rId7" Type="http://schemas.openxmlformats.org/officeDocument/2006/relationships/image" Target="../media/image14.tiff"/><Relationship Id="rId2" Type="http://schemas.openxmlformats.org/officeDocument/2006/relationships/image" Target="../media/image9.tiff"/><Relationship Id="rId1" Type="http://schemas.openxmlformats.org/officeDocument/2006/relationships/slideLayout" Target="../slideLayouts/slideLayout2.xml"/><Relationship Id="rId6" Type="http://schemas.openxmlformats.org/officeDocument/2006/relationships/image" Target="../media/image13.tiff"/><Relationship Id="rId5" Type="http://schemas.openxmlformats.org/officeDocument/2006/relationships/image" Target="../media/image12.tiff"/><Relationship Id="rId4" Type="http://schemas.openxmlformats.org/officeDocument/2006/relationships/image" Target="../media/image11.tiff"/></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tiff"/></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54F6EB-02B7-4582-8948-28F940F539A7}"/>
              </a:ext>
            </a:extLst>
          </p:cNvPr>
          <p:cNvSpPr>
            <a:spLocks noChangeArrowheads="1"/>
          </p:cNvSpPr>
          <p:nvPr/>
        </p:nvSpPr>
        <p:spPr bwMode="auto">
          <a:xfrm>
            <a:off x="864335" y="2669337"/>
            <a:ext cx="741533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dirty="0">
                <a:latin typeface="+mn-lt"/>
              </a:rPr>
              <a:t>To find out about the Maya Civilisation </a:t>
            </a:r>
          </a:p>
          <a:p>
            <a:pPr algn="ctr">
              <a:spcBef>
                <a:spcPct val="0"/>
              </a:spcBef>
              <a:buFontTx/>
              <a:buNone/>
            </a:pPr>
            <a:r>
              <a:rPr lang="en-GB" altLang="en-US" dirty="0">
                <a:latin typeface="+mn-lt"/>
              </a:rPr>
              <a:t>Develop knowledge and understanding of world history.</a:t>
            </a:r>
          </a:p>
        </p:txBody>
      </p:sp>
      <p:sp>
        <p:nvSpPr>
          <p:cNvPr id="4" name="TextBox 3">
            <a:extLst>
              <a:ext uri="{FF2B5EF4-FFF2-40B4-BE49-F238E27FC236}">
                <a16:creationId xmlns:a16="http://schemas.microsoft.com/office/drawing/2014/main" id="{6EF4F6BB-735A-48A1-ACEB-16870930D117}"/>
              </a:ext>
            </a:extLst>
          </p:cNvPr>
          <p:cNvSpPr txBox="1"/>
          <p:nvPr/>
        </p:nvSpPr>
        <p:spPr>
          <a:xfrm>
            <a:off x="1023457" y="763398"/>
            <a:ext cx="7164198" cy="707886"/>
          </a:xfrm>
          <a:prstGeom prst="rect">
            <a:avLst/>
          </a:prstGeom>
          <a:noFill/>
        </p:spPr>
        <p:txBody>
          <a:bodyPr wrap="square" rtlCol="0">
            <a:spAutoFit/>
          </a:bodyPr>
          <a:lstStyle/>
          <a:p>
            <a:pPr algn="ctr"/>
            <a:r>
              <a:rPr lang="en-GB" sz="4000" b="1" dirty="0"/>
              <a:t>Learning Outcome</a:t>
            </a:r>
          </a:p>
        </p:txBody>
      </p:sp>
      <p:cxnSp>
        <p:nvCxnSpPr>
          <p:cNvPr id="6" name="Straight Connector 5">
            <a:extLst>
              <a:ext uri="{FF2B5EF4-FFF2-40B4-BE49-F238E27FC236}">
                <a16:creationId xmlns:a16="http://schemas.microsoft.com/office/drawing/2014/main" id="{9B39B4ED-E25B-42BD-9E64-9BB1E6ABF75C}"/>
              </a:ext>
            </a:extLst>
          </p:cNvPr>
          <p:cNvCxnSpPr>
            <a:cxnSpLocks/>
          </p:cNvCxnSpPr>
          <p:nvPr/>
        </p:nvCxnSpPr>
        <p:spPr>
          <a:xfrm>
            <a:off x="1023457" y="2410339"/>
            <a:ext cx="7323320" cy="0"/>
          </a:xfrm>
          <a:prstGeom prst="line">
            <a:avLst/>
          </a:prstGeom>
          <a:ln w="57150">
            <a:solidFill>
              <a:srgbClr val="E94E13"/>
            </a:solidFill>
            <a:prstDash val="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798BEAB7-36DF-424B-B59E-3EA9AA4E5257}"/>
              </a:ext>
            </a:extLst>
          </p:cNvPr>
          <p:cNvCxnSpPr>
            <a:cxnSpLocks/>
          </p:cNvCxnSpPr>
          <p:nvPr/>
        </p:nvCxnSpPr>
        <p:spPr>
          <a:xfrm>
            <a:off x="956345" y="4525763"/>
            <a:ext cx="7323320" cy="0"/>
          </a:xfrm>
          <a:prstGeom prst="line">
            <a:avLst/>
          </a:prstGeom>
          <a:ln w="57150">
            <a:solidFill>
              <a:srgbClr val="E94E1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8331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9823C-F4A0-4CD2-9B82-961C09F3D5C4}"/>
              </a:ext>
            </a:extLst>
          </p:cNvPr>
          <p:cNvSpPr>
            <a:spLocks noGrp="1"/>
          </p:cNvSpPr>
          <p:nvPr>
            <p:ph type="title"/>
          </p:nvPr>
        </p:nvSpPr>
        <p:spPr/>
        <p:txBody>
          <a:bodyPr/>
          <a:lstStyle/>
          <a:p>
            <a:r>
              <a:rPr lang="en-GB" dirty="0"/>
              <a:t>Where did they live?</a:t>
            </a:r>
          </a:p>
        </p:txBody>
      </p:sp>
      <p:sp>
        <p:nvSpPr>
          <p:cNvPr id="3" name="Rectangle 2">
            <a:extLst>
              <a:ext uri="{FF2B5EF4-FFF2-40B4-BE49-F238E27FC236}">
                <a16:creationId xmlns:a16="http://schemas.microsoft.com/office/drawing/2014/main" id="{CD977EC6-CA80-4FC3-8C5B-DC30A6BED7FF}"/>
              </a:ext>
            </a:extLst>
          </p:cNvPr>
          <p:cNvSpPr>
            <a:spLocks noChangeArrowheads="1"/>
          </p:cNvSpPr>
          <p:nvPr/>
        </p:nvSpPr>
        <p:spPr bwMode="auto">
          <a:xfrm>
            <a:off x="691338" y="5584141"/>
            <a:ext cx="2840037" cy="369887"/>
          </a:xfrm>
          <a:prstGeom prst="rect">
            <a:avLst/>
          </a:prstGeom>
          <a:noFill/>
          <a:ln w="57150">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dirty="0">
                <a:latin typeface="+mn-lt"/>
              </a:rPr>
              <a:t>Mexico &amp; Central America</a:t>
            </a:r>
          </a:p>
        </p:txBody>
      </p:sp>
      <p:sp>
        <p:nvSpPr>
          <p:cNvPr id="4" name="Oval 3">
            <a:extLst>
              <a:ext uri="{FF2B5EF4-FFF2-40B4-BE49-F238E27FC236}">
                <a16:creationId xmlns:a16="http://schemas.microsoft.com/office/drawing/2014/main" id="{832FDA9B-76D7-45CC-A0A2-FC80F52FDA33}"/>
              </a:ext>
            </a:extLst>
          </p:cNvPr>
          <p:cNvSpPr/>
          <p:nvPr/>
        </p:nvSpPr>
        <p:spPr>
          <a:xfrm>
            <a:off x="2956376" y="1473201"/>
            <a:ext cx="5453189" cy="3999221"/>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a:ln w="57150">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Arrow Connector 5">
            <a:extLst>
              <a:ext uri="{FF2B5EF4-FFF2-40B4-BE49-F238E27FC236}">
                <a16:creationId xmlns:a16="http://schemas.microsoft.com/office/drawing/2014/main" id="{D9C29E84-B243-471F-B42B-F618ACF69F12}"/>
              </a:ext>
            </a:extLst>
          </p:cNvPr>
          <p:cNvCxnSpPr>
            <a:cxnSpLocks/>
            <a:stCxn id="3" idx="0"/>
          </p:cNvCxnSpPr>
          <p:nvPr/>
        </p:nvCxnSpPr>
        <p:spPr>
          <a:xfrm flipV="1">
            <a:off x="2111357" y="3429001"/>
            <a:ext cx="1797913" cy="2155140"/>
          </a:xfrm>
          <a:prstGeom prst="straightConnector1">
            <a:avLst/>
          </a:prstGeom>
          <a:ln w="57150">
            <a:solidFill>
              <a:srgbClr val="E94E13"/>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6577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9823C-F4A0-4CD2-9B82-961C09F3D5C4}"/>
              </a:ext>
            </a:extLst>
          </p:cNvPr>
          <p:cNvSpPr>
            <a:spLocks noGrp="1"/>
          </p:cNvSpPr>
          <p:nvPr>
            <p:ph type="title"/>
          </p:nvPr>
        </p:nvSpPr>
        <p:spPr/>
        <p:txBody>
          <a:bodyPr/>
          <a:lstStyle/>
          <a:p>
            <a:r>
              <a:rPr lang="en-GB" dirty="0"/>
              <a:t>Where did they live?</a:t>
            </a:r>
          </a:p>
        </p:txBody>
      </p:sp>
      <p:sp>
        <p:nvSpPr>
          <p:cNvPr id="3" name="Rectangle 2">
            <a:extLst>
              <a:ext uri="{FF2B5EF4-FFF2-40B4-BE49-F238E27FC236}">
                <a16:creationId xmlns:a16="http://schemas.microsoft.com/office/drawing/2014/main" id="{CD977EC6-CA80-4FC3-8C5B-DC30A6BED7FF}"/>
              </a:ext>
            </a:extLst>
          </p:cNvPr>
          <p:cNvSpPr>
            <a:spLocks noChangeArrowheads="1"/>
          </p:cNvSpPr>
          <p:nvPr/>
        </p:nvSpPr>
        <p:spPr bwMode="auto">
          <a:xfrm>
            <a:off x="5368955" y="1653899"/>
            <a:ext cx="3111749" cy="369332"/>
          </a:xfrm>
          <a:prstGeom prst="rect">
            <a:avLst/>
          </a:prstGeom>
          <a:noFill/>
          <a:ln w="57150">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dirty="0">
                <a:latin typeface="+mn-lt"/>
              </a:rPr>
              <a:t>Yucatán Peninsula of Mexico</a:t>
            </a:r>
          </a:p>
        </p:txBody>
      </p:sp>
      <p:sp>
        <p:nvSpPr>
          <p:cNvPr id="4" name="Oval 3">
            <a:extLst>
              <a:ext uri="{FF2B5EF4-FFF2-40B4-BE49-F238E27FC236}">
                <a16:creationId xmlns:a16="http://schemas.microsoft.com/office/drawing/2014/main" id="{832FDA9B-76D7-45CC-A0A2-FC80F52FDA33}"/>
              </a:ext>
            </a:extLst>
          </p:cNvPr>
          <p:cNvSpPr/>
          <p:nvPr/>
        </p:nvSpPr>
        <p:spPr>
          <a:xfrm>
            <a:off x="595619" y="1473201"/>
            <a:ext cx="4773336" cy="4773336"/>
          </a:xfrm>
          <a:prstGeom prst="ellipse">
            <a:avLst/>
          </a:prstGeom>
          <a:blipFill>
            <a:blip r:embed="rId2"/>
            <a:stretch>
              <a:fillRect/>
            </a:stretch>
          </a:blipFill>
          <a:ln w="57150">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Arrow Connector 5">
            <a:extLst>
              <a:ext uri="{FF2B5EF4-FFF2-40B4-BE49-F238E27FC236}">
                <a16:creationId xmlns:a16="http://schemas.microsoft.com/office/drawing/2014/main" id="{D9C29E84-B243-471F-B42B-F618ACF69F12}"/>
              </a:ext>
            </a:extLst>
          </p:cNvPr>
          <p:cNvCxnSpPr>
            <a:cxnSpLocks/>
            <a:stCxn id="3" idx="2"/>
          </p:cNvCxnSpPr>
          <p:nvPr/>
        </p:nvCxnSpPr>
        <p:spPr>
          <a:xfrm flipH="1">
            <a:off x="5368955" y="2023231"/>
            <a:ext cx="1555875" cy="904527"/>
          </a:xfrm>
          <a:prstGeom prst="straightConnector1">
            <a:avLst/>
          </a:prstGeom>
          <a:ln w="57150">
            <a:solidFill>
              <a:srgbClr val="E94E13"/>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1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9823C-F4A0-4CD2-9B82-961C09F3D5C4}"/>
              </a:ext>
            </a:extLst>
          </p:cNvPr>
          <p:cNvSpPr>
            <a:spLocks noGrp="1"/>
          </p:cNvSpPr>
          <p:nvPr>
            <p:ph type="title"/>
          </p:nvPr>
        </p:nvSpPr>
        <p:spPr>
          <a:xfrm>
            <a:off x="457198" y="2125846"/>
            <a:ext cx="8220075" cy="994306"/>
          </a:xfrm>
        </p:spPr>
        <p:txBody>
          <a:bodyPr/>
          <a:lstStyle/>
          <a:p>
            <a:r>
              <a:rPr lang="en-GB" dirty="0"/>
              <a:t>Maya or Mayan?</a:t>
            </a:r>
          </a:p>
        </p:txBody>
      </p:sp>
      <p:sp>
        <p:nvSpPr>
          <p:cNvPr id="5" name="Rectangle: Rounded Corners 4">
            <a:extLst>
              <a:ext uri="{FF2B5EF4-FFF2-40B4-BE49-F238E27FC236}">
                <a16:creationId xmlns:a16="http://schemas.microsoft.com/office/drawing/2014/main" id="{88C679C4-9D9F-4DDC-B756-D250B7CA9DC3}"/>
              </a:ext>
            </a:extLst>
          </p:cNvPr>
          <p:cNvSpPr/>
          <p:nvPr/>
        </p:nvSpPr>
        <p:spPr>
          <a:xfrm>
            <a:off x="2072081" y="2125846"/>
            <a:ext cx="4865614" cy="994306"/>
          </a:xfrm>
          <a:prstGeom prst="roundRect">
            <a:avLst/>
          </a:prstGeom>
          <a:noFill/>
          <a:ln w="57150">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2">
            <a:extLst>
              <a:ext uri="{FF2B5EF4-FFF2-40B4-BE49-F238E27FC236}">
                <a16:creationId xmlns:a16="http://schemas.microsoft.com/office/drawing/2014/main" id="{6BF1E116-3306-4E0D-BACC-AB2EC08E11AA}"/>
              </a:ext>
            </a:extLst>
          </p:cNvPr>
          <p:cNvSpPr>
            <a:spLocks noChangeArrowheads="1"/>
          </p:cNvSpPr>
          <p:nvPr/>
        </p:nvSpPr>
        <p:spPr bwMode="auto">
          <a:xfrm>
            <a:off x="1520825" y="3359150"/>
            <a:ext cx="61023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2000" dirty="0">
                <a:latin typeface="+mn-lt"/>
              </a:rPr>
              <a:t>Although it’s possible to find mention of the ‘Mayan’ Civilisation, academics use ‘Maya’ to describe all aspects of the civilisation and people, ‘Mayan’ is used only to describe the language. ‘Maya’ is both singular and plural. </a:t>
            </a:r>
          </a:p>
        </p:txBody>
      </p:sp>
    </p:spTree>
    <p:extLst>
      <p:ext uri="{BB962C8B-B14F-4D97-AF65-F5344CB8AC3E}">
        <p14:creationId xmlns:p14="http://schemas.microsoft.com/office/powerpoint/2010/main" val="1343356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CDD99-A6CD-4DCF-9A6D-B03CB5AAF8FF}"/>
              </a:ext>
            </a:extLst>
          </p:cNvPr>
          <p:cNvSpPr>
            <a:spLocks noGrp="1"/>
          </p:cNvSpPr>
          <p:nvPr>
            <p:ph type="title"/>
          </p:nvPr>
        </p:nvSpPr>
        <p:spPr>
          <a:xfrm>
            <a:off x="457198" y="555095"/>
            <a:ext cx="8220075" cy="994306"/>
          </a:xfrm>
        </p:spPr>
        <p:txBody>
          <a:bodyPr/>
          <a:lstStyle/>
          <a:p>
            <a:r>
              <a:rPr lang="en-GB" dirty="0"/>
              <a:t>What were the differences between Aztecs and Maya?</a:t>
            </a:r>
          </a:p>
        </p:txBody>
      </p:sp>
      <p:pic>
        <p:nvPicPr>
          <p:cNvPr id="3" name="Picture 2">
            <a:extLst>
              <a:ext uri="{FF2B5EF4-FFF2-40B4-BE49-F238E27FC236}">
                <a16:creationId xmlns:a16="http://schemas.microsoft.com/office/drawing/2014/main" id="{657A46DC-CB16-4FCB-BF7C-4F0E7347C4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58755" y="2289243"/>
            <a:ext cx="6616959" cy="3992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a:extLst>
              <a:ext uri="{FF2B5EF4-FFF2-40B4-BE49-F238E27FC236}">
                <a16:creationId xmlns:a16="http://schemas.microsoft.com/office/drawing/2014/main" id="{371C6431-7E00-4494-8810-B70516EC8948}"/>
              </a:ext>
            </a:extLst>
          </p:cNvPr>
          <p:cNvSpPr>
            <a:spLocks noChangeArrowheads="1"/>
          </p:cNvSpPr>
          <p:nvPr/>
        </p:nvSpPr>
        <p:spPr bwMode="auto">
          <a:xfrm>
            <a:off x="489414" y="1570749"/>
            <a:ext cx="81375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latin typeface="+mn-lt"/>
              </a:rPr>
              <a:t>Aztecs and Maya are both ancient American civilisations, but there are important differences between them.</a:t>
            </a:r>
          </a:p>
        </p:txBody>
      </p:sp>
    </p:spTree>
    <p:extLst>
      <p:ext uri="{BB962C8B-B14F-4D97-AF65-F5344CB8AC3E}">
        <p14:creationId xmlns:p14="http://schemas.microsoft.com/office/powerpoint/2010/main" val="360707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AA10256E-C813-4B3D-A691-BCA4A36772D3}"/>
              </a:ext>
            </a:extLst>
          </p:cNvPr>
          <p:cNvSpPr/>
          <p:nvPr/>
        </p:nvSpPr>
        <p:spPr>
          <a:xfrm>
            <a:off x="695325" y="1680547"/>
            <a:ext cx="5193747" cy="4325970"/>
          </a:xfrm>
          <a:prstGeom prst="roundRect">
            <a:avLst/>
          </a:prstGeom>
          <a:noFill/>
          <a:ln w="57150">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5C9823C-F4A0-4CD2-9B82-961C09F3D5C4}"/>
              </a:ext>
            </a:extLst>
          </p:cNvPr>
          <p:cNvSpPr>
            <a:spLocks noGrp="1"/>
          </p:cNvSpPr>
          <p:nvPr>
            <p:ph type="title"/>
          </p:nvPr>
        </p:nvSpPr>
        <p:spPr>
          <a:xfrm>
            <a:off x="457198" y="545570"/>
            <a:ext cx="8220075" cy="994306"/>
          </a:xfrm>
        </p:spPr>
        <p:txBody>
          <a:bodyPr/>
          <a:lstStyle/>
          <a:p>
            <a:pPr algn="ctr"/>
            <a:r>
              <a:rPr lang="en-GB" altLang="en-US" dirty="0">
                <a:latin typeface="+mn-lt"/>
              </a:rPr>
              <a:t>When was the Maya Civilisation?</a:t>
            </a:r>
          </a:p>
        </p:txBody>
      </p:sp>
      <p:sp>
        <p:nvSpPr>
          <p:cNvPr id="7" name="Rectangle 4">
            <a:extLst>
              <a:ext uri="{FF2B5EF4-FFF2-40B4-BE49-F238E27FC236}">
                <a16:creationId xmlns:a16="http://schemas.microsoft.com/office/drawing/2014/main" id="{30CD2D91-F594-4F15-8D01-A3E0110F6FE6}"/>
              </a:ext>
            </a:extLst>
          </p:cNvPr>
          <p:cNvSpPr>
            <a:spLocks noChangeArrowheads="1"/>
          </p:cNvSpPr>
          <p:nvPr/>
        </p:nvSpPr>
        <p:spPr bwMode="auto">
          <a:xfrm>
            <a:off x="922265" y="1880241"/>
            <a:ext cx="477455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The Maya civilisation came into being around 2000 BC but the Classic Period from around AD 200 onwards was when their cities became large and powerful. </a:t>
            </a:r>
          </a:p>
        </p:txBody>
      </p:sp>
      <p:sp>
        <p:nvSpPr>
          <p:cNvPr id="8" name="Rectangle 6">
            <a:extLst>
              <a:ext uri="{FF2B5EF4-FFF2-40B4-BE49-F238E27FC236}">
                <a16:creationId xmlns:a16="http://schemas.microsoft.com/office/drawing/2014/main" id="{716FC6AB-488C-42AD-81AF-0462D03C921C}"/>
              </a:ext>
            </a:extLst>
          </p:cNvPr>
          <p:cNvSpPr>
            <a:spLocks noChangeArrowheads="1"/>
          </p:cNvSpPr>
          <p:nvPr/>
        </p:nvSpPr>
        <p:spPr bwMode="auto">
          <a:xfrm>
            <a:off x="922265" y="3161354"/>
            <a:ext cx="4774559"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j-lt"/>
              </a:rPr>
              <a:t>By AD 900 the major cities of </a:t>
            </a:r>
            <a:r>
              <a:rPr lang="en-GB" altLang="en-US" sz="1800" dirty="0" err="1">
                <a:solidFill>
                  <a:srgbClr val="000000"/>
                </a:solidFill>
                <a:latin typeface="+mj-lt"/>
              </a:rPr>
              <a:t>Palanque</a:t>
            </a:r>
            <a:r>
              <a:rPr lang="en-GB" altLang="en-US" sz="1800" dirty="0">
                <a:solidFill>
                  <a:srgbClr val="000000"/>
                </a:solidFill>
                <a:latin typeface="+mj-lt"/>
              </a:rPr>
              <a:t>, Tikal and Copan had been mysteriously abandoned. No one knows for sure why. Perhaps they stretched the farming too far, perhaps the climate changed and affected food production, maybe there was an illness that swept through the population. </a:t>
            </a:r>
          </a:p>
        </p:txBody>
      </p:sp>
      <p:sp>
        <p:nvSpPr>
          <p:cNvPr id="9" name="Rectangle 10">
            <a:extLst>
              <a:ext uri="{FF2B5EF4-FFF2-40B4-BE49-F238E27FC236}">
                <a16:creationId xmlns:a16="http://schemas.microsoft.com/office/drawing/2014/main" id="{B24CB1E4-CACA-448F-AE6C-8BAB350DA46C}"/>
              </a:ext>
            </a:extLst>
          </p:cNvPr>
          <p:cNvSpPr>
            <a:spLocks noChangeArrowheads="1"/>
          </p:cNvSpPr>
          <p:nvPr/>
        </p:nvSpPr>
        <p:spPr bwMode="auto">
          <a:xfrm>
            <a:off x="922265" y="4994916"/>
            <a:ext cx="4774559"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By AD 1500 the Maya were a long way past their prime and the cities had fallen to ruin. </a:t>
            </a:r>
          </a:p>
        </p:txBody>
      </p:sp>
      <p:pic>
        <p:nvPicPr>
          <p:cNvPr id="10" name="Picture 9">
            <a:extLst>
              <a:ext uri="{FF2B5EF4-FFF2-40B4-BE49-F238E27FC236}">
                <a16:creationId xmlns:a16="http://schemas.microsoft.com/office/drawing/2014/main" id="{B78D45DD-E23A-46E7-8BAA-39A74FEEB0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9956" y="1999250"/>
            <a:ext cx="3045204" cy="3556361"/>
          </a:xfrm>
          <a:prstGeom prst="rect">
            <a:avLst/>
          </a:prstGeom>
        </p:spPr>
      </p:pic>
    </p:spTree>
    <p:extLst>
      <p:ext uri="{BB962C8B-B14F-4D97-AF65-F5344CB8AC3E}">
        <p14:creationId xmlns:p14="http://schemas.microsoft.com/office/powerpoint/2010/main" val="2478496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0D4701B5-945C-45E2-B42D-40E9A9A09BA3}"/>
              </a:ext>
            </a:extLst>
          </p:cNvPr>
          <p:cNvSpPr>
            <a:spLocks noChangeArrowheads="1"/>
          </p:cNvSpPr>
          <p:nvPr/>
        </p:nvSpPr>
        <p:spPr bwMode="auto">
          <a:xfrm>
            <a:off x="1108723" y="2899826"/>
            <a:ext cx="6962063" cy="1077218"/>
          </a:xfrm>
          <a:prstGeom prst="rect">
            <a:avLst/>
          </a:prstGeom>
          <a:noFill/>
          <a:ln w="38100">
            <a:solidFill>
              <a:srgbClr val="E94E13"/>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The first Maya ‘lost city in the jungle’ was visited by an American explorer, John Lloyd Stevens, in 1839. </a:t>
            </a:r>
          </a:p>
          <a:p>
            <a:pPr algn="ctr">
              <a:spcBef>
                <a:spcPct val="0"/>
              </a:spcBef>
              <a:buFontTx/>
              <a:buNone/>
            </a:pPr>
            <a:r>
              <a:rPr lang="en-GB" altLang="en-US" sz="1600" dirty="0">
                <a:solidFill>
                  <a:srgbClr val="000000"/>
                </a:solidFill>
                <a:latin typeface="+mn-lt"/>
              </a:rPr>
              <a:t>Photography was not established at this time so he travelled with a British artist, Frederick </a:t>
            </a:r>
            <a:r>
              <a:rPr lang="en-GB" altLang="en-US" sz="1600" dirty="0" err="1">
                <a:solidFill>
                  <a:srgbClr val="000000"/>
                </a:solidFill>
                <a:latin typeface="+mn-lt"/>
              </a:rPr>
              <a:t>Catherwood</a:t>
            </a:r>
            <a:r>
              <a:rPr lang="en-GB" altLang="en-US" sz="1600" dirty="0">
                <a:solidFill>
                  <a:srgbClr val="000000"/>
                </a:solidFill>
                <a:latin typeface="+mn-lt"/>
              </a:rPr>
              <a:t>, who drew pictures of what they found.</a:t>
            </a:r>
            <a:endParaRPr lang="en-GB" altLang="en-US" sz="1600" dirty="0">
              <a:latin typeface="+mn-lt"/>
            </a:endParaRPr>
          </a:p>
        </p:txBody>
      </p:sp>
      <p:grpSp>
        <p:nvGrpSpPr>
          <p:cNvPr id="23" name="Group 22">
            <a:extLst>
              <a:ext uri="{FF2B5EF4-FFF2-40B4-BE49-F238E27FC236}">
                <a16:creationId xmlns:a16="http://schemas.microsoft.com/office/drawing/2014/main" id="{52CA3430-174D-4095-A00B-F24E040A4D9B}"/>
              </a:ext>
            </a:extLst>
          </p:cNvPr>
          <p:cNvGrpSpPr/>
          <p:nvPr/>
        </p:nvGrpSpPr>
        <p:grpSpPr>
          <a:xfrm>
            <a:off x="4231591" y="1854758"/>
            <a:ext cx="5188586" cy="4408253"/>
            <a:chOff x="4231591" y="1854758"/>
            <a:chExt cx="5188586" cy="4408253"/>
          </a:xfrm>
        </p:grpSpPr>
        <p:pic>
          <p:nvPicPr>
            <p:cNvPr id="18" name="Picture 17">
              <a:extLst>
                <a:ext uri="{FF2B5EF4-FFF2-40B4-BE49-F238E27FC236}">
                  <a16:creationId xmlns:a16="http://schemas.microsoft.com/office/drawing/2014/main" id="{0D15393C-1D5A-43B5-8F90-DA638EF1FF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9558" y="2013358"/>
              <a:ext cx="2010647" cy="4249653"/>
            </a:xfrm>
            <a:prstGeom prst="rect">
              <a:avLst/>
            </a:prstGeom>
          </p:spPr>
        </p:pic>
        <p:pic>
          <p:nvPicPr>
            <p:cNvPr id="17" name="Picture 16">
              <a:extLst>
                <a:ext uri="{FF2B5EF4-FFF2-40B4-BE49-F238E27FC236}">
                  <a16:creationId xmlns:a16="http://schemas.microsoft.com/office/drawing/2014/main" id="{12AF635F-CEC4-4747-8942-9E839263F27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494459" y="1854759"/>
              <a:ext cx="1923795" cy="4398269"/>
            </a:xfrm>
            <a:prstGeom prst="rect">
              <a:avLst/>
            </a:prstGeom>
          </p:spPr>
        </p:pic>
        <p:pic>
          <p:nvPicPr>
            <p:cNvPr id="13" name="Picture 12">
              <a:extLst>
                <a:ext uri="{FF2B5EF4-FFF2-40B4-BE49-F238E27FC236}">
                  <a16:creationId xmlns:a16="http://schemas.microsoft.com/office/drawing/2014/main" id="{CA290EBD-77CB-493A-AE8C-764209F7D0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231591" y="3791824"/>
              <a:ext cx="4445681" cy="2461205"/>
            </a:xfrm>
            <a:prstGeom prst="rect">
              <a:avLst/>
            </a:prstGeom>
          </p:spPr>
        </p:pic>
        <p:pic>
          <p:nvPicPr>
            <p:cNvPr id="15" name="Picture 14">
              <a:extLst>
                <a:ext uri="{FF2B5EF4-FFF2-40B4-BE49-F238E27FC236}">
                  <a16:creationId xmlns:a16="http://schemas.microsoft.com/office/drawing/2014/main" id="{516E2432-289E-4880-970C-B3812587EE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39215" y="1854758"/>
              <a:ext cx="2080962" cy="4398269"/>
            </a:xfrm>
            <a:prstGeom prst="rect">
              <a:avLst/>
            </a:prstGeom>
          </p:spPr>
        </p:pic>
        <p:pic>
          <p:nvPicPr>
            <p:cNvPr id="16" name="Picture 15">
              <a:extLst>
                <a:ext uri="{FF2B5EF4-FFF2-40B4-BE49-F238E27FC236}">
                  <a16:creationId xmlns:a16="http://schemas.microsoft.com/office/drawing/2014/main" id="{4AC4818E-D7FD-45B7-8FC6-41A7F3ABEE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39100" y="2667699"/>
              <a:ext cx="1696334" cy="3585328"/>
            </a:xfrm>
            <a:prstGeom prst="rect">
              <a:avLst/>
            </a:prstGeom>
          </p:spPr>
        </p:pic>
      </p:grpSp>
      <p:sp>
        <p:nvSpPr>
          <p:cNvPr id="2" name="Title 1">
            <a:extLst>
              <a:ext uri="{FF2B5EF4-FFF2-40B4-BE49-F238E27FC236}">
                <a16:creationId xmlns:a16="http://schemas.microsoft.com/office/drawing/2014/main" id="{75C9823C-F4A0-4CD2-9B82-961C09F3D5C4}"/>
              </a:ext>
            </a:extLst>
          </p:cNvPr>
          <p:cNvSpPr>
            <a:spLocks noGrp="1"/>
          </p:cNvSpPr>
          <p:nvPr>
            <p:ph type="title"/>
          </p:nvPr>
        </p:nvSpPr>
        <p:spPr>
          <a:xfrm>
            <a:off x="457198" y="537618"/>
            <a:ext cx="8220075" cy="994306"/>
          </a:xfrm>
        </p:spPr>
        <p:txBody>
          <a:bodyPr/>
          <a:lstStyle/>
          <a:p>
            <a:pPr algn="ctr"/>
            <a:r>
              <a:rPr lang="en-GB" altLang="en-US" dirty="0">
                <a:latin typeface="+mn-lt"/>
              </a:rPr>
              <a:t>How do we know about the Maya?</a:t>
            </a:r>
          </a:p>
        </p:txBody>
      </p:sp>
      <p:grpSp>
        <p:nvGrpSpPr>
          <p:cNvPr id="22" name="Group 21">
            <a:extLst>
              <a:ext uri="{FF2B5EF4-FFF2-40B4-BE49-F238E27FC236}">
                <a16:creationId xmlns:a16="http://schemas.microsoft.com/office/drawing/2014/main" id="{04784F3E-9621-4D14-80C1-1AFA0AC715D0}"/>
              </a:ext>
            </a:extLst>
          </p:cNvPr>
          <p:cNvGrpSpPr/>
          <p:nvPr/>
        </p:nvGrpSpPr>
        <p:grpSpPr>
          <a:xfrm>
            <a:off x="-269555" y="1854758"/>
            <a:ext cx="5093415" cy="4398271"/>
            <a:chOff x="-269555" y="1854758"/>
            <a:chExt cx="5093415" cy="4398271"/>
          </a:xfrm>
        </p:grpSpPr>
        <p:pic>
          <p:nvPicPr>
            <p:cNvPr id="10" name="Picture 9">
              <a:extLst>
                <a:ext uri="{FF2B5EF4-FFF2-40B4-BE49-F238E27FC236}">
                  <a16:creationId xmlns:a16="http://schemas.microsoft.com/office/drawing/2014/main" id="{205BA41E-1111-488C-9C52-23AE744D55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904" y="1854760"/>
              <a:ext cx="2080962" cy="4398269"/>
            </a:xfrm>
            <a:prstGeom prst="rect">
              <a:avLst/>
            </a:prstGeom>
          </p:spPr>
        </p:pic>
        <p:pic>
          <p:nvPicPr>
            <p:cNvPr id="4" name="Picture 3">
              <a:extLst>
                <a:ext uri="{FF2B5EF4-FFF2-40B4-BE49-F238E27FC236}">
                  <a16:creationId xmlns:a16="http://schemas.microsoft.com/office/drawing/2014/main" id="{7BEAA0D4-01C4-467C-857C-B1519B40C75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198" y="3628749"/>
              <a:ext cx="4366662" cy="2624280"/>
            </a:xfrm>
            <a:prstGeom prst="rect">
              <a:avLst/>
            </a:prstGeom>
          </p:spPr>
        </p:pic>
        <p:pic>
          <p:nvPicPr>
            <p:cNvPr id="14" name="Picture 13">
              <a:extLst>
                <a:ext uri="{FF2B5EF4-FFF2-40B4-BE49-F238E27FC236}">
                  <a16:creationId xmlns:a16="http://schemas.microsoft.com/office/drawing/2014/main" id="{0D20BB22-D49B-4588-8F60-8B5204629B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56166" y="1854758"/>
              <a:ext cx="2080962" cy="4398269"/>
            </a:xfrm>
            <a:prstGeom prst="rect">
              <a:avLst/>
            </a:prstGeom>
          </p:spPr>
        </p:pic>
        <p:pic>
          <p:nvPicPr>
            <p:cNvPr id="19" name="Picture 18">
              <a:extLst>
                <a:ext uri="{FF2B5EF4-FFF2-40B4-BE49-F238E27FC236}">
                  <a16:creationId xmlns:a16="http://schemas.microsoft.com/office/drawing/2014/main" id="{4999EED1-D911-44FD-9E10-3C17D5989BC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9555" y="2859149"/>
              <a:ext cx="1566723" cy="3311386"/>
            </a:xfrm>
            <a:prstGeom prst="rect">
              <a:avLst/>
            </a:prstGeom>
          </p:spPr>
        </p:pic>
      </p:grpSp>
      <p:sp>
        <p:nvSpPr>
          <p:cNvPr id="20" name="Rectangle 19">
            <a:extLst>
              <a:ext uri="{FF2B5EF4-FFF2-40B4-BE49-F238E27FC236}">
                <a16:creationId xmlns:a16="http://schemas.microsoft.com/office/drawing/2014/main" id="{DAD7A7DA-5943-4433-A92B-58275E6F5820}"/>
              </a:ext>
            </a:extLst>
          </p:cNvPr>
          <p:cNvSpPr/>
          <p:nvPr/>
        </p:nvSpPr>
        <p:spPr>
          <a:xfrm>
            <a:off x="0" y="537619"/>
            <a:ext cx="444011" cy="6211954"/>
          </a:xfrm>
          <a:prstGeom prst="rect">
            <a:avLst/>
          </a:prstGeom>
          <a:solidFill>
            <a:srgbClr val="F9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BCD2512B-9091-49F8-AD1D-9658CAEC92EA}"/>
              </a:ext>
            </a:extLst>
          </p:cNvPr>
          <p:cNvSpPr/>
          <p:nvPr/>
        </p:nvSpPr>
        <p:spPr>
          <a:xfrm>
            <a:off x="8706349" y="428832"/>
            <a:ext cx="444011" cy="6211954"/>
          </a:xfrm>
          <a:prstGeom prst="rect">
            <a:avLst/>
          </a:prstGeom>
          <a:solidFill>
            <a:srgbClr val="F9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8370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1.66667E-6 -2.22222E-6 L -0.54323 -2.22222E-6 " pathEditMode="relative" rAng="0" ptsTypes="AA">
                                      <p:cBhvr>
                                        <p:cTn id="6" dur="2000" fill="hold"/>
                                        <p:tgtEl>
                                          <p:spTgt spid="22"/>
                                        </p:tgtEl>
                                        <p:attrNameLst>
                                          <p:attrName>ppt_x</p:attrName>
                                          <p:attrName>ppt_y</p:attrName>
                                        </p:attrNameLst>
                                      </p:cBhvr>
                                      <p:rCtr x="-27153" y="0"/>
                                    </p:animMotion>
                                  </p:childTnLst>
                                </p:cTn>
                              </p:par>
                              <p:par>
                                <p:cTn id="7" presetID="63" presetClass="path" presetSubtype="0" accel="50000" decel="50000" fill="hold" nodeType="withEffect">
                                  <p:stCondLst>
                                    <p:cond delay="0"/>
                                  </p:stCondLst>
                                  <p:childTnLst>
                                    <p:animMotion origin="layout" path="M 2.22222E-6 3.33333E-6 L 0.57274 3.33333E-6 " pathEditMode="relative" rAng="0" ptsTypes="AA">
                                      <p:cBhvr>
                                        <p:cTn id="8" dur="2000" fill="hold"/>
                                        <p:tgtEl>
                                          <p:spTgt spid="23"/>
                                        </p:tgtEl>
                                        <p:attrNameLst>
                                          <p:attrName>ppt_x</p:attrName>
                                          <p:attrName>ppt_y</p:attrName>
                                        </p:attrNameLst>
                                      </p:cBhvr>
                                      <p:rCtr x="28628" y="0"/>
                                    </p:animMotion>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ACA80-E465-47CB-8E92-2463C14E709F}"/>
              </a:ext>
            </a:extLst>
          </p:cNvPr>
          <p:cNvSpPr>
            <a:spLocks noGrp="1"/>
          </p:cNvSpPr>
          <p:nvPr>
            <p:ph type="title"/>
          </p:nvPr>
        </p:nvSpPr>
        <p:spPr/>
        <p:txBody>
          <a:bodyPr/>
          <a:lstStyle/>
          <a:p>
            <a:r>
              <a:rPr lang="en-GB" dirty="0"/>
              <a:t>Who were they?</a:t>
            </a:r>
          </a:p>
        </p:txBody>
      </p:sp>
      <p:sp>
        <p:nvSpPr>
          <p:cNvPr id="3" name="Rectangle 2">
            <a:extLst>
              <a:ext uri="{FF2B5EF4-FFF2-40B4-BE49-F238E27FC236}">
                <a16:creationId xmlns:a16="http://schemas.microsoft.com/office/drawing/2014/main" id="{3FADB390-0C60-4410-8504-DD851DEB8612}"/>
              </a:ext>
            </a:extLst>
          </p:cNvPr>
          <p:cNvSpPr>
            <a:spLocks noChangeArrowheads="1"/>
          </p:cNvSpPr>
          <p:nvPr/>
        </p:nvSpPr>
        <p:spPr bwMode="auto">
          <a:xfrm>
            <a:off x="1216943" y="1702870"/>
            <a:ext cx="64627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latin typeface="+mn-lt"/>
              </a:rPr>
              <a:t>The Mayas were scholars who invented their own system of writing and were skilled astronomers and mathematicians.</a:t>
            </a:r>
          </a:p>
        </p:txBody>
      </p:sp>
      <p:sp>
        <p:nvSpPr>
          <p:cNvPr id="4" name="Oval 3">
            <a:extLst>
              <a:ext uri="{FF2B5EF4-FFF2-40B4-BE49-F238E27FC236}">
                <a16:creationId xmlns:a16="http://schemas.microsoft.com/office/drawing/2014/main" id="{80C2D32A-C7B7-4F0D-9070-E408D33EA860}"/>
              </a:ext>
            </a:extLst>
          </p:cNvPr>
          <p:cNvSpPr/>
          <p:nvPr/>
        </p:nvSpPr>
        <p:spPr>
          <a:xfrm>
            <a:off x="1216943" y="2809875"/>
            <a:ext cx="3538540" cy="2943225"/>
          </a:xfrm>
          <a:prstGeom prst="ellipse">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4EA92994-C239-4A7B-A0EF-A154E0C3F8BF}"/>
              </a:ext>
            </a:extLst>
          </p:cNvPr>
          <p:cNvSpPr/>
          <p:nvPr/>
        </p:nvSpPr>
        <p:spPr>
          <a:xfrm>
            <a:off x="4141115" y="2809874"/>
            <a:ext cx="3538540" cy="2943225"/>
          </a:xfrm>
          <a:prstGeom prst="ellipse">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2561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8EB55-A838-4C21-9B39-1A0B4CDB7106}"/>
              </a:ext>
            </a:extLst>
          </p:cNvPr>
          <p:cNvSpPr>
            <a:spLocks noGrp="1"/>
          </p:cNvSpPr>
          <p:nvPr>
            <p:ph type="title"/>
          </p:nvPr>
        </p:nvSpPr>
        <p:spPr>
          <a:xfrm>
            <a:off x="457198" y="564620"/>
            <a:ext cx="8220075" cy="994306"/>
          </a:xfrm>
        </p:spPr>
        <p:txBody>
          <a:bodyPr/>
          <a:lstStyle/>
          <a:p>
            <a:pPr algn="ctr"/>
            <a:r>
              <a:rPr lang="en-GB" dirty="0"/>
              <a:t>Did they have written communication?</a:t>
            </a:r>
          </a:p>
        </p:txBody>
      </p:sp>
      <p:sp>
        <p:nvSpPr>
          <p:cNvPr id="3" name="Rectangle 2">
            <a:extLst>
              <a:ext uri="{FF2B5EF4-FFF2-40B4-BE49-F238E27FC236}">
                <a16:creationId xmlns:a16="http://schemas.microsoft.com/office/drawing/2014/main" id="{E9F49E57-80C8-4522-9A17-35EC9F2101F1}"/>
              </a:ext>
            </a:extLst>
          </p:cNvPr>
          <p:cNvSpPr>
            <a:spLocks noChangeArrowheads="1"/>
          </p:cNvSpPr>
          <p:nvPr/>
        </p:nvSpPr>
        <p:spPr bwMode="auto">
          <a:xfrm>
            <a:off x="804135" y="2777965"/>
            <a:ext cx="2836687"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latin typeface="+mn-lt"/>
              </a:rPr>
              <a:t>The glyphs represent whole words like place names and names of gods, or syllables. </a:t>
            </a:r>
          </a:p>
          <a:p>
            <a:pPr algn="ctr">
              <a:spcBef>
                <a:spcPct val="0"/>
              </a:spcBef>
              <a:buNone/>
            </a:pPr>
            <a:r>
              <a:rPr lang="en-GB" altLang="en-US" sz="1600" dirty="0">
                <a:latin typeface="+mn-lt"/>
              </a:rPr>
              <a:t>Many syllables could be represented by more than one glyph. </a:t>
            </a:r>
          </a:p>
          <a:p>
            <a:pPr algn="ctr">
              <a:spcBef>
                <a:spcPct val="0"/>
              </a:spcBef>
              <a:buNone/>
            </a:pPr>
            <a:endParaRPr lang="en-GB" altLang="en-US" sz="1600" dirty="0">
              <a:latin typeface="+mn-lt"/>
            </a:endParaRPr>
          </a:p>
          <a:p>
            <a:pPr algn="ctr">
              <a:spcBef>
                <a:spcPct val="0"/>
              </a:spcBef>
              <a:buNone/>
            </a:pPr>
            <a:r>
              <a:rPr lang="en-GB" altLang="en-US" sz="1600" dirty="0">
                <a:latin typeface="+mn-lt"/>
              </a:rPr>
              <a:t>The script was read left to right, top to bottom, like in English, but it was usually written in columns, with a pair of glyphs on each row.</a:t>
            </a:r>
          </a:p>
          <a:p>
            <a:pPr algn="ctr">
              <a:spcBef>
                <a:spcPct val="0"/>
              </a:spcBef>
              <a:buFontTx/>
              <a:buNone/>
            </a:pPr>
            <a:endParaRPr lang="en-GB" altLang="en-US" sz="1800" dirty="0">
              <a:latin typeface="Sassoon Infant Md" pitchFamily="50" charset="0"/>
            </a:endParaRPr>
          </a:p>
          <a:p>
            <a:pPr>
              <a:spcBef>
                <a:spcPct val="0"/>
              </a:spcBef>
              <a:buFontTx/>
              <a:buNone/>
            </a:pPr>
            <a:r>
              <a:rPr lang="en-GB" altLang="en-US" sz="1800" dirty="0">
                <a:latin typeface="Arial" panose="020B0604020202020204" pitchFamily="34" charset="0"/>
              </a:rPr>
              <a:t> </a:t>
            </a:r>
          </a:p>
        </p:txBody>
      </p:sp>
      <p:pic>
        <p:nvPicPr>
          <p:cNvPr id="10" name="Picture 5">
            <a:extLst>
              <a:ext uri="{FF2B5EF4-FFF2-40B4-BE49-F238E27FC236}">
                <a16:creationId xmlns:a16="http://schemas.microsoft.com/office/drawing/2014/main" id="{94D87990-FF4E-421E-A010-2D563F6A9D1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18723" y="2749435"/>
            <a:ext cx="4344433" cy="341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a:extLst>
              <a:ext uri="{FF2B5EF4-FFF2-40B4-BE49-F238E27FC236}">
                <a16:creationId xmlns:a16="http://schemas.microsoft.com/office/drawing/2014/main" id="{1E16C9E5-853E-4E63-851D-41BF61E9FD35}"/>
              </a:ext>
            </a:extLst>
          </p:cNvPr>
          <p:cNvSpPr>
            <a:spLocks noChangeArrowheads="1"/>
          </p:cNvSpPr>
          <p:nvPr/>
        </p:nvSpPr>
        <p:spPr bwMode="auto">
          <a:xfrm>
            <a:off x="611188" y="1646740"/>
            <a:ext cx="78216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latin typeface="+mn-lt"/>
              </a:rPr>
              <a:t>The Maya developed a writing system using a hieroglyphic text, which is a set of picture symbols. They carved on stone or ceramics as well as writing on paper made from the inner bark of certain trees, cloth or animal skin. </a:t>
            </a:r>
          </a:p>
        </p:txBody>
      </p:sp>
    </p:spTree>
    <p:extLst>
      <p:ext uri="{BB962C8B-B14F-4D97-AF65-F5344CB8AC3E}">
        <p14:creationId xmlns:p14="http://schemas.microsoft.com/office/powerpoint/2010/main" val="8566049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699E7-FF11-467B-8410-BBB31EF0D487}"/>
              </a:ext>
            </a:extLst>
          </p:cNvPr>
          <p:cNvSpPr>
            <a:spLocks noGrp="1"/>
          </p:cNvSpPr>
          <p:nvPr>
            <p:ph type="title"/>
          </p:nvPr>
        </p:nvSpPr>
        <p:spPr/>
        <p:txBody>
          <a:bodyPr/>
          <a:lstStyle/>
          <a:p>
            <a:r>
              <a:rPr lang="en-GB" dirty="0"/>
              <a:t>What did their books look like?</a:t>
            </a:r>
          </a:p>
        </p:txBody>
      </p:sp>
      <p:sp>
        <p:nvSpPr>
          <p:cNvPr id="3" name="Rectangle 2">
            <a:extLst>
              <a:ext uri="{FF2B5EF4-FFF2-40B4-BE49-F238E27FC236}">
                <a16:creationId xmlns:a16="http://schemas.microsoft.com/office/drawing/2014/main" id="{D364CC1A-82C8-48B8-AFE3-4F34B3994137}"/>
              </a:ext>
            </a:extLst>
          </p:cNvPr>
          <p:cNvSpPr>
            <a:spLocks noChangeArrowheads="1"/>
          </p:cNvSpPr>
          <p:nvPr/>
        </p:nvSpPr>
        <p:spPr bwMode="auto">
          <a:xfrm>
            <a:off x="719135" y="1541987"/>
            <a:ext cx="76962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latin typeface="+mn-lt"/>
              </a:rPr>
              <a:t>A codex was a book made from paper folded concertina style.</a:t>
            </a:r>
          </a:p>
          <a:p>
            <a:pPr algn="ctr">
              <a:spcBef>
                <a:spcPct val="0"/>
              </a:spcBef>
              <a:buFontTx/>
              <a:buNone/>
            </a:pPr>
            <a:r>
              <a:rPr lang="en-GB" altLang="en-US" sz="1800" dirty="0">
                <a:latin typeface="+mn-lt"/>
              </a:rPr>
              <a:t>There are three important codices that survived which give us important clues about Maya beliefs and their astronomical observations.</a:t>
            </a:r>
          </a:p>
        </p:txBody>
      </p:sp>
      <p:pic>
        <p:nvPicPr>
          <p:cNvPr id="5" name="Picture 4">
            <a:extLst>
              <a:ext uri="{FF2B5EF4-FFF2-40B4-BE49-F238E27FC236}">
                <a16:creationId xmlns:a16="http://schemas.microsoft.com/office/drawing/2014/main" id="{C697CE8A-63DF-4A1D-B4FF-B1567EC8C3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0034" y="2572144"/>
            <a:ext cx="5911913" cy="3639889"/>
          </a:xfrm>
          <a:prstGeom prst="rect">
            <a:avLst/>
          </a:prstGeom>
        </p:spPr>
      </p:pic>
    </p:spTree>
    <p:extLst>
      <p:ext uri="{BB962C8B-B14F-4D97-AF65-F5344CB8AC3E}">
        <p14:creationId xmlns:p14="http://schemas.microsoft.com/office/powerpoint/2010/main" val="3910490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D58A8499-D335-4AD3-9EC7-E22E97BF1084}"/>
              </a:ext>
            </a:extLst>
          </p:cNvPr>
          <p:cNvSpPr/>
          <p:nvPr/>
        </p:nvSpPr>
        <p:spPr>
          <a:xfrm>
            <a:off x="4814250" y="5685576"/>
            <a:ext cx="2929034" cy="485053"/>
          </a:xfrm>
          <a:prstGeom prst="round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F8FDB6F-A48C-47C1-8DD2-7F555503DF12}"/>
              </a:ext>
            </a:extLst>
          </p:cNvPr>
          <p:cNvSpPr>
            <a:spLocks noGrp="1"/>
          </p:cNvSpPr>
          <p:nvPr>
            <p:ph type="title"/>
          </p:nvPr>
        </p:nvSpPr>
        <p:spPr/>
        <p:txBody>
          <a:bodyPr/>
          <a:lstStyle/>
          <a:p>
            <a:r>
              <a:rPr lang="en-GB" dirty="0"/>
              <a:t>Did they follow a calendar?</a:t>
            </a:r>
          </a:p>
        </p:txBody>
      </p:sp>
      <p:sp>
        <p:nvSpPr>
          <p:cNvPr id="4" name="Rectangle 2">
            <a:extLst>
              <a:ext uri="{FF2B5EF4-FFF2-40B4-BE49-F238E27FC236}">
                <a16:creationId xmlns:a16="http://schemas.microsoft.com/office/drawing/2014/main" id="{0BC8714F-51FC-4C7B-B566-2AA3CDDC8B59}"/>
              </a:ext>
            </a:extLst>
          </p:cNvPr>
          <p:cNvSpPr>
            <a:spLocks noChangeArrowheads="1"/>
          </p:cNvSpPr>
          <p:nvPr/>
        </p:nvSpPr>
        <p:spPr bwMode="auto">
          <a:xfrm>
            <a:off x="466727" y="1473201"/>
            <a:ext cx="799465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latin typeface="+mn-lt"/>
              </a:rPr>
              <a:t>The Maya were very scientifically minded. They studied the stars and planets and were able to track Venus and Mars with impressive accuracy. They understood the phases of the moon and predicted lunar and solar eclipses. Some of their buildings included observatories and their dramatics temples were aligned specifically in accordance with dramatic features of the heavens at certain times of the year.</a:t>
            </a:r>
          </a:p>
        </p:txBody>
      </p:sp>
      <p:sp>
        <p:nvSpPr>
          <p:cNvPr id="5" name="Rectangle 4">
            <a:extLst>
              <a:ext uri="{FF2B5EF4-FFF2-40B4-BE49-F238E27FC236}">
                <a16:creationId xmlns:a16="http://schemas.microsoft.com/office/drawing/2014/main" id="{97086217-6D4D-42BF-A599-1A395C10AE4D}"/>
              </a:ext>
            </a:extLst>
          </p:cNvPr>
          <p:cNvSpPr/>
          <p:nvPr/>
        </p:nvSpPr>
        <p:spPr>
          <a:xfrm>
            <a:off x="716595" y="3101698"/>
            <a:ext cx="3638122" cy="3046988"/>
          </a:xfrm>
          <a:prstGeom prst="rect">
            <a:avLst/>
          </a:prstGeom>
        </p:spPr>
        <p:txBody>
          <a:bodyPr wrap="square">
            <a:spAutoFit/>
          </a:bodyPr>
          <a:lstStyle/>
          <a:p>
            <a:pPr>
              <a:spcBef>
                <a:spcPct val="0"/>
              </a:spcBef>
              <a:buFontTx/>
              <a:buNone/>
            </a:pPr>
            <a:r>
              <a:rPr lang="en-GB" altLang="en-US" sz="1600" dirty="0"/>
              <a:t>They developed a system of counting and recording time that included the concept of zero. They devised a solar calendar that is similar to the one we use today. Aspects of their calendar can also be found in their buildings, for example there are 365 steps on the pyramid temple at </a:t>
            </a:r>
            <a:r>
              <a:rPr lang="en-GB" altLang="en-US" sz="1600" dirty="0" err="1"/>
              <a:t>Chichen</a:t>
            </a:r>
            <a:r>
              <a:rPr lang="en-GB" altLang="en-US" sz="1600" dirty="0"/>
              <a:t> Itza to match the number of days in the year. They had a second calendar with a year of 200 days that was used for religious ceremonies.</a:t>
            </a:r>
          </a:p>
        </p:txBody>
      </p:sp>
      <p:graphicFrame>
        <p:nvGraphicFramePr>
          <p:cNvPr id="6" name="Table 5">
            <a:extLst>
              <a:ext uri="{FF2B5EF4-FFF2-40B4-BE49-F238E27FC236}">
                <a16:creationId xmlns:a16="http://schemas.microsoft.com/office/drawing/2014/main" id="{529F7B34-5D4E-46AD-BE0F-01D3C6CC401A}"/>
              </a:ext>
            </a:extLst>
          </p:cNvPr>
          <p:cNvGraphicFramePr>
            <a:graphicFrameLocks noGrp="1"/>
          </p:cNvGraphicFramePr>
          <p:nvPr>
            <p:extLst>
              <p:ext uri="{D42A27DB-BD31-4B8C-83A1-F6EECF244321}">
                <p14:modId xmlns:p14="http://schemas.microsoft.com/office/powerpoint/2010/main" val="1445880129"/>
              </p:ext>
            </p:extLst>
          </p:nvPr>
        </p:nvGraphicFramePr>
        <p:xfrm>
          <a:off x="4814249" y="5729817"/>
          <a:ext cx="2929035" cy="396570"/>
        </p:xfrm>
        <a:graphic>
          <a:graphicData uri="http://schemas.openxmlformats.org/drawingml/2006/table">
            <a:tbl>
              <a:tblPr/>
              <a:tblGrid>
                <a:gridCol w="2929035">
                  <a:extLst>
                    <a:ext uri="{9D8B030D-6E8A-4147-A177-3AD203B41FA5}">
                      <a16:colId xmlns:a16="http://schemas.microsoft.com/office/drawing/2014/main" val="20000"/>
                    </a:ext>
                  </a:extLst>
                </a:gridCol>
              </a:tblGrid>
              <a:tr h="363522">
                <a:tc>
                  <a:txBody>
                    <a:bodyPr/>
                    <a:lstStyle/>
                    <a:p>
                      <a:pPr algn="ctr"/>
                      <a:r>
                        <a:rPr lang="en-GB" sz="2000" b="1" dirty="0">
                          <a:solidFill>
                            <a:srgbClr val="FFFFFF"/>
                          </a:solidFill>
                          <a:effectLst/>
                          <a:latin typeface="+mn-lt"/>
                        </a:rPr>
                        <a:t>Mayan Calendar</a:t>
                      </a:r>
                    </a:p>
                  </a:txBody>
                  <a:tcPr marL="91448" marR="91448" marT="45885" marB="45885" anchor="ctr">
                    <a:lnL>
                      <a:noFill/>
                    </a:lnL>
                    <a:lnR>
                      <a:noFill/>
                    </a:lnR>
                    <a:lnT>
                      <a:noFill/>
                    </a:lnT>
                    <a:lnB>
                      <a:noFill/>
                    </a:lnB>
                  </a:tcPr>
                </a:tc>
                <a:extLst>
                  <a:ext uri="{0D108BD9-81ED-4DB2-BD59-A6C34878D82A}">
                    <a16:rowId xmlns:a16="http://schemas.microsoft.com/office/drawing/2014/main" val="10000"/>
                  </a:ext>
                </a:extLst>
              </a:tr>
            </a:tbl>
          </a:graphicData>
        </a:graphic>
      </p:graphicFrame>
      <p:pic>
        <p:nvPicPr>
          <p:cNvPr id="8" name="Picture 7">
            <a:extLst>
              <a:ext uri="{FF2B5EF4-FFF2-40B4-BE49-F238E27FC236}">
                <a16:creationId xmlns:a16="http://schemas.microsoft.com/office/drawing/2014/main" id="{8FC5EF43-97BA-4641-9CFC-4128B286B7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42311" y="2973775"/>
            <a:ext cx="2672912" cy="2600901"/>
          </a:xfrm>
          <a:prstGeom prst="rect">
            <a:avLst/>
          </a:prstGeom>
        </p:spPr>
      </p:pic>
    </p:spTree>
    <p:extLst>
      <p:ext uri="{BB962C8B-B14F-4D97-AF65-F5344CB8AC3E}">
        <p14:creationId xmlns:p14="http://schemas.microsoft.com/office/powerpoint/2010/main" val="3691585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6FFC7-DD93-408F-B03C-A7CFA44C8D8A}"/>
              </a:ext>
            </a:extLst>
          </p:cNvPr>
          <p:cNvSpPr>
            <a:spLocks noGrp="1"/>
          </p:cNvSpPr>
          <p:nvPr>
            <p:ph type="title"/>
          </p:nvPr>
        </p:nvSpPr>
        <p:spPr/>
        <p:txBody>
          <a:bodyPr/>
          <a:lstStyle/>
          <a:p>
            <a:r>
              <a:rPr lang="en-GB" dirty="0"/>
              <a:t>How did they count?</a:t>
            </a:r>
          </a:p>
        </p:txBody>
      </p:sp>
      <p:sp>
        <p:nvSpPr>
          <p:cNvPr id="3" name="Rectangle 2">
            <a:extLst>
              <a:ext uri="{FF2B5EF4-FFF2-40B4-BE49-F238E27FC236}">
                <a16:creationId xmlns:a16="http://schemas.microsoft.com/office/drawing/2014/main" id="{75B9D72A-3D2B-4555-8F2E-5267E3C6257B}"/>
              </a:ext>
            </a:extLst>
          </p:cNvPr>
          <p:cNvSpPr>
            <a:spLocks noChangeArrowheads="1"/>
          </p:cNvSpPr>
          <p:nvPr/>
        </p:nvSpPr>
        <p:spPr bwMode="auto">
          <a:xfrm>
            <a:off x="917575" y="1329350"/>
            <a:ext cx="7308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latin typeface="+mn-lt"/>
                <a:ea typeface="Sassoon Infant Rg" panose="02000503030000020003" pitchFamily="50" charset="0"/>
                <a:cs typeface="Sassoon Infant Rg" panose="02000503030000020003" pitchFamily="50" charset="0"/>
              </a:rPr>
              <a:t>The numbers 1-19 are formed in a similar way to Roman Numerals.</a:t>
            </a:r>
          </a:p>
        </p:txBody>
      </p:sp>
      <p:sp>
        <p:nvSpPr>
          <p:cNvPr id="4" name="Rectangle 11">
            <a:extLst>
              <a:ext uri="{FF2B5EF4-FFF2-40B4-BE49-F238E27FC236}">
                <a16:creationId xmlns:a16="http://schemas.microsoft.com/office/drawing/2014/main" id="{8082DACD-77F4-4E86-B959-01CB0E729204}"/>
              </a:ext>
            </a:extLst>
          </p:cNvPr>
          <p:cNvSpPr>
            <a:spLocks noChangeArrowheads="1"/>
          </p:cNvSpPr>
          <p:nvPr/>
        </p:nvSpPr>
        <p:spPr bwMode="auto">
          <a:xfrm>
            <a:off x="4275138" y="2325688"/>
            <a:ext cx="39243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latin typeface="+mj-lt"/>
                <a:ea typeface="Sassoon Infant Rg" panose="02000503030000020003" pitchFamily="50" charset="0"/>
                <a:cs typeface="Sassoon Infant Rg" panose="02000503030000020003" pitchFamily="50" charset="0"/>
              </a:rPr>
              <a:t>Different numbers are made by stacking the lines and lining up the circles on top. </a:t>
            </a:r>
          </a:p>
          <a:p>
            <a:pPr algn="ctr">
              <a:spcBef>
                <a:spcPct val="0"/>
              </a:spcBef>
              <a:buFontTx/>
              <a:buNone/>
            </a:pPr>
            <a:endParaRPr lang="en-GB" altLang="en-US" sz="1800" dirty="0">
              <a:latin typeface="+mj-lt"/>
              <a:ea typeface="Sassoon Infant Rg" panose="02000503030000020003" pitchFamily="50" charset="0"/>
              <a:cs typeface="Sassoon Infant Rg" panose="02000503030000020003" pitchFamily="50" charset="0"/>
            </a:endParaRPr>
          </a:p>
          <a:p>
            <a:pPr algn="ctr">
              <a:spcBef>
                <a:spcPct val="0"/>
              </a:spcBef>
              <a:buFontTx/>
              <a:buNone/>
            </a:pPr>
            <a:r>
              <a:rPr lang="en-GB" altLang="en-US" sz="1800" dirty="0">
                <a:latin typeface="+mj-lt"/>
                <a:ea typeface="Sassoon Infant Rg" panose="02000503030000020003" pitchFamily="50" charset="0"/>
                <a:cs typeface="Sassoon Infant Rg" panose="02000503030000020003" pitchFamily="50" charset="0"/>
              </a:rPr>
              <a:t>5 circles = a new line.</a:t>
            </a:r>
          </a:p>
        </p:txBody>
      </p:sp>
      <p:pic>
        <p:nvPicPr>
          <p:cNvPr id="5" name="Picture 2">
            <a:extLst>
              <a:ext uri="{FF2B5EF4-FFF2-40B4-BE49-F238E27FC236}">
                <a16:creationId xmlns:a16="http://schemas.microsoft.com/office/drawing/2014/main" id="{3EB6ECDB-BC3F-478C-87DF-AA946FBAB06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0775" y="1916113"/>
            <a:ext cx="13700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Connector 5">
            <a:extLst>
              <a:ext uri="{FF2B5EF4-FFF2-40B4-BE49-F238E27FC236}">
                <a16:creationId xmlns:a16="http://schemas.microsoft.com/office/drawing/2014/main" id="{1F46AC13-E049-4A61-88B6-3380A6B4EFDE}"/>
              </a:ext>
            </a:extLst>
          </p:cNvPr>
          <p:cNvCxnSpPr/>
          <p:nvPr/>
        </p:nvCxnSpPr>
        <p:spPr>
          <a:xfrm>
            <a:off x="1190625" y="3940175"/>
            <a:ext cx="1230313" cy="0"/>
          </a:xfrm>
          <a:prstGeom prst="line">
            <a:avLst/>
          </a:prstGeom>
          <a:ln w="57150"/>
        </p:spPr>
        <p:style>
          <a:lnRef idx="1">
            <a:schemeClr val="dk1"/>
          </a:lnRef>
          <a:fillRef idx="0">
            <a:schemeClr val="dk1"/>
          </a:fillRef>
          <a:effectRef idx="0">
            <a:schemeClr val="dk1"/>
          </a:effectRef>
          <a:fontRef idx="minor">
            <a:schemeClr val="tx1"/>
          </a:fontRef>
        </p:style>
      </p:cxnSp>
      <p:sp>
        <p:nvSpPr>
          <p:cNvPr id="7" name="Oval 6">
            <a:extLst>
              <a:ext uri="{FF2B5EF4-FFF2-40B4-BE49-F238E27FC236}">
                <a16:creationId xmlns:a16="http://schemas.microsoft.com/office/drawing/2014/main" id="{D9923EBA-8048-4834-A295-0CA38E2C1C83}"/>
              </a:ext>
            </a:extLst>
          </p:cNvPr>
          <p:cNvSpPr/>
          <p:nvPr/>
        </p:nvSpPr>
        <p:spPr>
          <a:xfrm>
            <a:off x="1714500" y="3044825"/>
            <a:ext cx="182563" cy="18256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3">
            <a:extLst>
              <a:ext uri="{FF2B5EF4-FFF2-40B4-BE49-F238E27FC236}">
                <a16:creationId xmlns:a16="http://schemas.microsoft.com/office/drawing/2014/main" id="{8746D248-6536-4663-AE50-9FC5D99C2186}"/>
              </a:ext>
            </a:extLst>
          </p:cNvPr>
          <p:cNvSpPr>
            <a:spLocks noChangeArrowheads="1"/>
          </p:cNvSpPr>
          <p:nvPr/>
        </p:nvSpPr>
        <p:spPr bwMode="auto">
          <a:xfrm>
            <a:off x="2795588" y="1398588"/>
            <a:ext cx="1152525" cy="2903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200000"/>
              </a:lnSpc>
              <a:spcBef>
                <a:spcPct val="0"/>
              </a:spcBef>
              <a:buFontTx/>
              <a:buNone/>
            </a:pPr>
            <a:r>
              <a:rPr lang="en-GB" altLang="en-US" dirty="0">
                <a:latin typeface="+mn-lt"/>
              </a:rPr>
              <a:t>= 0 </a:t>
            </a:r>
          </a:p>
          <a:p>
            <a:pPr>
              <a:lnSpc>
                <a:spcPct val="200000"/>
              </a:lnSpc>
              <a:spcBef>
                <a:spcPct val="0"/>
              </a:spcBef>
              <a:buFontTx/>
              <a:buNone/>
            </a:pPr>
            <a:r>
              <a:rPr lang="en-GB" altLang="en-US" dirty="0">
                <a:latin typeface="+mn-lt"/>
              </a:rPr>
              <a:t>= 1 </a:t>
            </a:r>
          </a:p>
          <a:p>
            <a:pPr>
              <a:lnSpc>
                <a:spcPct val="200000"/>
              </a:lnSpc>
              <a:spcBef>
                <a:spcPct val="0"/>
              </a:spcBef>
              <a:buFontTx/>
              <a:buNone/>
            </a:pPr>
            <a:r>
              <a:rPr lang="en-GB" altLang="en-US" dirty="0">
                <a:latin typeface="+mn-lt"/>
              </a:rPr>
              <a:t>= 5</a:t>
            </a:r>
          </a:p>
        </p:txBody>
      </p:sp>
      <p:sp>
        <p:nvSpPr>
          <p:cNvPr id="9" name="Rectangle 8">
            <a:extLst>
              <a:ext uri="{FF2B5EF4-FFF2-40B4-BE49-F238E27FC236}">
                <a16:creationId xmlns:a16="http://schemas.microsoft.com/office/drawing/2014/main" id="{49EA4EE0-BC92-489C-968E-E5D1E46FE307}"/>
              </a:ext>
            </a:extLst>
          </p:cNvPr>
          <p:cNvSpPr/>
          <p:nvPr/>
        </p:nvSpPr>
        <p:spPr>
          <a:xfrm>
            <a:off x="1331913" y="4404002"/>
            <a:ext cx="6480175" cy="1785937"/>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3">
            <a:extLst>
              <a:ext uri="{FF2B5EF4-FFF2-40B4-BE49-F238E27FC236}">
                <a16:creationId xmlns:a16="http://schemas.microsoft.com/office/drawing/2014/main" id="{C11B3C49-C3A4-48E9-94C0-316AD533E90D}"/>
              </a:ext>
            </a:extLst>
          </p:cNvPr>
          <p:cNvSpPr>
            <a:spLocks noChangeArrowheads="1"/>
          </p:cNvSpPr>
          <p:nvPr/>
        </p:nvSpPr>
        <p:spPr bwMode="auto">
          <a:xfrm>
            <a:off x="1604963" y="4508777"/>
            <a:ext cx="5934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b="1" dirty="0">
                <a:solidFill>
                  <a:srgbClr val="FFFFFF"/>
                </a:solidFill>
                <a:latin typeface="+mn-lt"/>
              </a:rPr>
              <a:t>Can you work out what these numbers would be?</a:t>
            </a:r>
          </a:p>
        </p:txBody>
      </p:sp>
      <p:sp>
        <p:nvSpPr>
          <p:cNvPr id="11" name="Oval 10">
            <a:extLst>
              <a:ext uri="{FF2B5EF4-FFF2-40B4-BE49-F238E27FC236}">
                <a16:creationId xmlns:a16="http://schemas.microsoft.com/office/drawing/2014/main" id="{256141DA-B88D-4F97-B350-27B1CC5A89EA}"/>
              </a:ext>
            </a:extLst>
          </p:cNvPr>
          <p:cNvSpPr/>
          <p:nvPr/>
        </p:nvSpPr>
        <p:spPr>
          <a:xfrm>
            <a:off x="2389188" y="5169177"/>
            <a:ext cx="144462" cy="144462"/>
          </a:xfrm>
          <a:prstGeom prst="ellipse">
            <a:avLst/>
          </a:prstGeom>
          <a:solidFill>
            <a:srgbClr val="FFFFFF"/>
          </a:solidFill>
          <a:ln>
            <a:solidFill>
              <a:srgbClr val="FFFFFF"/>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GB"/>
          </a:p>
        </p:txBody>
      </p:sp>
      <p:cxnSp>
        <p:nvCxnSpPr>
          <p:cNvPr id="12" name="Straight Connector 11">
            <a:extLst>
              <a:ext uri="{FF2B5EF4-FFF2-40B4-BE49-F238E27FC236}">
                <a16:creationId xmlns:a16="http://schemas.microsoft.com/office/drawing/2014/main" id="{498E8540-EA6E-4EB6-87C0-8866B19E7FBA}"/>
              </a:ext>
            </a:extLst>
          </p:cNvPr>
          <p:cNvCxnSpPr/>
          <p:nvPr/>
        </p:nvCxnSpPr>
        <p:spPr>
          <a:xfrm>
            <a:off x="1968500" y="5458102"/>
            <a:ext cx="1042988" cy="0"/>
          </a:xfrm>
          <a:prstGeom prst="line">
            <a:avLst/>
          </a:prstGeom>
          <a:ln w="57150">
            <a:solidFill>
              <a:srgbClr val="FFFFFF"/>
            </a:solidFill>
          </a:ln>
        </p:spPr>
        <p:style>
          <a:lnRef idx="1">
            <a:schemeClr val="dk1"/>
          </a:lnRef>
          <a:fillRef idx="0">
            <a:schemeClr val="dk1"/>
          </a:fillRef>
          <a:effectRef idx="0">
            <a:schemeClr val="dk1"/>
          </a:effectRef>
          <a:fontRef idx="minor">
            <a:schemeClr val="tx1"/>
          </a:fontRef>
        </p:style>
      </p:cxnSp>
      <p:sp>
        <p:nvSpPr>
          <p:cNvPr id="13" name="Oval 12">
            <a:extLst>
              <a:ext uri="{FF2B5EF4-FFF2-40B4-BE49-F238E27FC236}">
                <a16:creationId xmlns:a16="http://schemas.microsoft.com/office/drawing/2014/main" id="{6E482D6C-3733-4D76-9852-4D25C630CE34}"/>
              </a:ext>
            </a:extLst>
          </p:cNvPr>
          <p:cNvSpPr/>
          <p:nvPr/>
        </p:nvSpPr>
        <p:spPr>
          <a:xfrm>
            <a:off x="5507038" y="5192989"/>
            <a:ext cx="144462" cy="144463"/>
          </a:xfrm>
          <a:prstGeom prst="ellipse">
            <a:avLst/>
          </a:prstGeom>
          <a:solidFill>
            <a:srgbClr val="FFFFFF"/>
          </a:solidFill>
          <a:ln>
            <a:solidFill>
              <a:srgbClr val="FFFFFF"/>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GB"/>
          </a:p>
        </p:txBody>
      </p:sp>
      <p:cxnSp>
        <p:nvCxnSpPr>
          <p:cNvPr id="14" name="Straight Connector 13">
            <a:extLst>
              <a:ext uri="{FF2B5EF4-FFF2-40B4-BE49-F238E27FC236}">
                <a16:creationId xmlns:a16="http://schemas.microsoft.com/office/drawing/2014/main" id="{B07DC195-FB5C-4B1E-980A-DE894A011577}"/>
              </a:ext>
            </a:extLst>
          </p:cNvPr>
          <p:cNvCxnSpPr/>
          <p:nvPr/>
        </p:nvCxnSpPr>
        <p:spPr>
          <a:xfrm>
            <a:off x="5086350" y="5481914"/>
            <a:ext cx="1044575" cy="0"/>
          </a:xfrm>
          <a:prstGeom prst="line">
            <a:avLst/>
          </a:prstGeom>
          <a:ln w="57150">
            <a:solidFill>
              <a:srgbClr val="FFFFFF"/>
            </a:solidFill>
          </a:ln>
        </p:spPr>
        <p:style>
          <a:lnRef idx="1">
            <a:schemeClr val="dk1"/>
          </a:lnRef>
          <a:fillRef idx="0">
            <a:schemeClr val="dk1"/>
          </a:fillRef>
          <a:effectRef idx="0">
            <a:schemeClr val="dk1"/>
          </a:effectRef>
          <a:fontRef idx="minor">
            <a:schemeClr val="tx1"/>
          </a:fontRef>
        </p:style>
      </p:cxnSp>
      <p:sp>
        <p:nvSpPr>
          <p:cNvPr id="15" name="Oval 14">
            <a:extLst>
              <a:ext uri="{FF2B5EF4-FFF2-40B4-BE49-F238E27FC236}">
                <a16:creationId xmlns:a16="http://schemas.microsoft.com/office/drawing/2014/main" id="{437D9FE4-1002-44BA-8122-CA6A747870FA}"/>
              </a:ext>
            </a:extLst>
          </p:cNvPr>
          <p:cNvSpPr/>
          <p:nvPr/>
        </p:nvSpPr>
        <p:spPr>
          <a:xfrm>
            <a:off x="5794375" y="5192989"/>
            <a:ext cx="144463" cy="144463"/>
          </a:xfrm>
          <a:prstGeom prst="ellipse">
            <a:avLst/>
          </a:prstGeom>
          <a:solidFill>
            <a:srgbClr val="FFFFFF"/>
          </a:solidFill>
          <a:ln>
            <a:solidFill>
              <a:srgbClr val="FFFFFF"/>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GB"/>
          </a:p>
        </p:txBody>
      </p:sp>
      <p:sp>
        <p:nvSpPr>
          <p:cNvPr id="16" name="Oval 15">
            <a:extLst>
              <a:ext uri="{FF2B5EF4-FFF2-40B4-BE49-F238E27FC236}">
                <a16:creationId xmlns:a16="http://schemas.microsoft.com/office/drawing/2014/main" id="{8B598086-3717-4C68-81F8-8CFDB6463CCD}"/>
              </a:ext>
            </a:extLst>
          </p:cNvPr>
          <p:cNvSpPr/>
          <p:nvPr/>
        </p:nvSpPr>
        <p:spPr>
          <a:xfrm>
            <a:off x="5246688" y="5192989"/>
            <a:ext cx="144462" cy="144463"/>
          </a:xfrm>
          <a:prstGeom prst="ellipse">
            <a:avLst/>
          </a:prstGeom>
          <a:solidFill>
            <a:srgbClr val="FFFFFF"/>
          </a:solidFill>
          <a:ln>
            <a:solidFill>
              <a:srgbClr val="FFFFFF"/>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GB"/>
          </a:p>
        </p:txBody>
      </p:sp>
      <p:cxnSp>
        <p:nvCxnSpPr>
          <p:cNvPr id="17" name="Straight Connector 16">
            <a:extLst>
              <a:ext uri="{FF2B5EF4-FFF2-40B4-BE49-F238E27FC236}">
                <a16:creationId xmlns:a16="http://schemas.microsoft.com/office/drawing/2014/main" id="{DAB17DD6-921E-4723-B7D6-8D37AED70667}"/>
              </a:ext>
            </a:extLst>
          </p:cNvPr>
          <p:cNvCxnSpPr/>
          <p:nvPr/>
        </p:nvCxnSpPr>
        <p:spPr>
          <a:xfrm>
            <a:off x="5086350" y="5748614"/>
            <a:ext cx="1044575" cy="0"/>
          </a:xfrm>
          <a:prstGeom prst="line">
            <a:avLst/>
          </a:prstGeom>
          <a:ln w="57150">
            <a:solidFill>
              <a:srgbClr val="FFFFFF"/>
            </a:solidFill>
          </a:ln>
        </p:spPr>
        <p:style>
          <a:lnRef idx="1">
            <a:schemeClr val="dk1"/>
          </a:lnRef>
          <a:fillRef idx="0">
            <a:schemeClr val="dk1"/>
          </a:fillRef>
          <a:effectRef idx="0">
            <a:schemeClr val="dk1"/>
          </a:effectRef>
          <a:fontRef idx="minor">
            <a:schemeClr val="tx1"/>
          </a:fontRef>
        </p:style>
      </p:cxnSp>
      <p:sp>
        <p:nvSpPr>
          <p:cNvPr id="18" name="TextBox 17">
            <a:extLst>
              <a:ext uri="{FF2B5EF4-FFF2-40B4-BE49-F238E27FC236}">
                <a16:creationId xmlns:a16="http://schemas.microsoft.com/office/drawing/2014/main" id="{751DB1C5-64E1-4F74-9E47-B4A32151A2BB}"/>
              </a:ext>
            </a:extLst>
          </p:cNvPr>
          <p:cNvSpPr txBox="1">
            <a:spLocks noChangeArrowheads="1"/>
          </p:cNvSpPr>
          <p:nvPr/>
        </p:nvSpPr>
        <p:spPr bwMode="auto">
          <a:xfrm>
            <a:off x="3213100" y="5158064"/>
            <a:ext cx="7921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3600" b="1" dirty="0">
                <a:solidFill>
                  <a:srgbClr val="FFFFFF"/>
                </a:solidFill>
                <a:latin typeface="+mn-lt"/>
              </a:rPr>
              <a:t>6</a:t>
            </a:r>
          </a:p>
        </p:txBody>
      </p:sp>
      <p:sp>
        <p:nvSpPr>
          <p:cNvPr id="19" name="TextBox 18">
            <a:extLst>
              <a:ext uri="{FF2B5EF4-FFF2-40B4-BE49-F238E27FC236}">
                <a16:creationId xmlns:a16="http://schemas.microsoft.com/office/drawing/2014/main" id="{7678CC2A-86EB-4424-A0DB-E0FD2D5F30D8}"/>
              </a:ext>
            </a:extLst>
          </p:cNvPr>
          <p:cNvSpPr txBox="1">
            <a:spLocks noChangeArrowheads="1"/>
          </p:cNvSpPr>
          <p:nvPr/>
        </p:nvSpPr>
        <p:spPr bwMode="auto">
          <a:xfrm>
            <a:off x="6735763" y="5158064"/>
            <a:ext cx="7334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3600" b="1" dirty="0">
                <a:solidFill>
                  <a:srgbClr val="FFFFFF"/>
                </a:solidFill>
                <a:latin typeface="+mn-lt"/>
              </a:rPr>
              <a:t>13</a:t>
            </a:r>
          </a:p>
        </p:txBody>
      </p:sp>
    </p:spTree>
    <p:extLst>
      <p:ext uri="{BB962C8B-B14F-4D97-AF65-F5344CB8AC3E}">
        <p14:creationId xmlns:p14="http://schemas.microsoft.com/office/powerpoint/2010/main" val="1622275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49403-6C39-4041-8D6B-01761C603FA0}"/>
              </a:ext>
            </a:extLst>
          </p:cNvPr>
          <p:cNvSpPr>
            <a:spLocks noGrp="1"/>
          </p:cNvSpPr>
          <p:nvPr>
            <p:ph type="title"/>
          </p:nvPr>
        </p:nvSpPr>
        <p:spPr/>
        <p:txBody>
          <a:bodyPr/>
          <a:lstStyle/>
          <a:p>
            <a:r>
              <a:rPr lang="en-GB" dirty="0"/>
              <a:t>What did they wear?</a:t>
            </a:r>
          </a:p>
        </p:txBody>
      </p:sp>
      <p:sp>
        <p:nvSpPr>
          <p:cNvPr id="3" name="Rectangle 2">
            <a:extLst>
              <a:ext uri="{FF2B5EF4-FFF2-40B4-BE49-F238E27FC236}">
                <a16:creationId xmlns:a16="http://schemas.microsoft.com/office/drawing/2014/main" id="{96BE9CF0-442D-48BE-A1A7-FFE74521AADF}"/>
              </a:ext>
            </a:extLst>
          </p:cNvPr>
          <p:cNvSpPr>
            <a:spLocks noChangeArrowheads="1"/>
          </p:cNvSpPr>
          <p:nvPr/>
        </p:nvSpPr>
        <p:spPr bwMode="auto">
          <a:xfrm>
            <a:off x="4652966" y="3586394"/>
            <a:ext cx="392426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en-GB" altLang="en-US" sz="1600" dirty="0">
                <a:latin typeface="+mn-lt"/>
              </a:rPr>
              <a:t>A wealthy Maya might wear animal skins and a distinctive headdress decorated with quetzal or macaw feathers. The more important he was, the bigger the headdress!</a:t>
            </a:r>
          </a:p>
          <a:p>
            <a:pPr algn="ctr">
              <a:spcBef>
                <a:spcPct val="0"/>
              </a:spcBef>
              <a:buNone/>
            </a:pPr>
            <a:endParaRPr lang="en-GB" altLang="en-US" sz="1600" dirty="0">
              <a:latin typeface="+mn-lt"/>
            </a:endParaRPr>
          </a:p>
          <a:p>
            <a:pPr algn="ctr">
              <a:spcBef>
                <a:spcPct val="0"/>
              </a:spcBef>
              <a:buNone/>
            </a:pPr>
            <a:r>
              <a:rPr lang="en-GB" altLang="en-US" sz="1600" dirty="0">
                <a:solidFill>
                  <a:srgbClr val="000000"/>
                </a:solidFill>
                <a:latin typeface="+mn-lt"/>
              </a:rPr>
              <a:t>They made jewellery from jade, a precious stone.</a:t>
            </a:r>
            <a:endParaRPr lang="en-GB" altLang="en-US" sz="1400" dirty="0">
              <a:latin typeface="+mn-lt"/>
            </a:endParaRPr>
          </a:p>
          <a:p>
            <a:pPr algn="ctr">
              <a:spcBef>
                <a:spcPct val="0"/>
              </a:spcBef>
              <a:buNone/>
            </a:pPr>
            <a:endParaRPr lang="en-GB" altLang="en-US" sz="1600" dirty="0">
              <a:latin typeface="+mn-lt"/>
            </a:endParaRPr>
          </a:p>
          <a:p>
            <a:pPr algn="ctr">
              <a:spcBef>
                <a:spcPct val="0"/>
              </a:spcBef>
              <a:buNone/>
            </a:pPr>
            <a:r>
              <a:rPr lang="en-GB" altLang="en-US" sz="1600" dirty="0">
                <a:solidFill>
                  <a:srgbClr val="000000"/>
                </a:solidFill>
                <a:latin typeface="+mn-lt"/>
              </a:rPr>
              <a:t>Both men and women grew their hair long and had tattoos.</a:t>
            </a:r>
            <a:endParaRPr lang="en-GB" altLang="en-US" sz="1600" dirty="0">
              <a:latin typeface="+mn-lt"/>
            </a:endParaRPr>
          </a:p>
          <a:p>
            <a:pPr algn="ctr">
              <a:spcBef>
                <a:spcPct val="0"/>
              </a:spcBef>
              <a:buNone/>
            </a:pPr>
            <a:endParaRPr lang="en-GB" altLang="en-US" sz="1600" dirty="0">
              <a:latin typeface="Sassoon Infant Md" pitchFamily="50" charset="0"/>
            </a:endParaRPr>
          </a:p>
          <a:p>
            <a:pPr algn="ctr">
              <a:spcBef>
                <a:spcPct val="0"/>
              </a:spcBef>
              <a:buFontTx/>
              <a:buNone/>
            </a:pPr>
            <a:endParaRPr lang="en-GB" altLang="en-US" sz="1600" dirty="0">
              <a:latin typeface="Sassoon Infant Md" pitchFamily="50" charset="0"/>
            </a:endParaRPr>
          </a:p>
        </p:txBody>
      </p:sp>
      <p:sp>
        <p:nvSpPr>
          <p:cNvPr id="6" name="Rectangle 5">
            <a:extLst>
              <a:ext uri="{FF2B5EF4-FFF2-40B4-BE49-F238E27FC236}">
                <a16:creationId xmlns:a16="http://schemas.microsoft.com/office/drawing/2014/main" id="{02819A9C-DFC5-4325-B766-9625A30F9AE6}"/>
              </a:ext>
            </a:extLst>
          </p:cNvPr>
          <p:cNvSpPr/>
          <p:nvPr/>
        </p:nvSpPr>
        <p:spPr>
          <a:xfrm>
            <a:off x="768235" y="1636144"/>
            <a:ext cx="4126494" cy="1815882"/>
          </a:xfrm>
          <a:prstGeom prst="rect">
            <a:avLst/>
          </a:prstGeom>
        </p:spPr>
        <p:txBody>
          <a:bodyPr wrap="square">
            <a:spAutoFit/>
          </a:bodyPr>
          <a:lstStyle/>
          <a:p>
            <a:pPr algn="ctr">
              <a:spcBef>
                <a:spcPct val="0"/>
              </a:spcBef>
              <a:buFontTx/>
              <a:buNone/>
            </a:pPr>
            <a:r>
              <a:rPr lang="en-GB" altLang="en-US" sz="1600" dirty="0"/>
              <a:t>Men wore a simple loin cloth. If it was cold they also wore a cloak called a ‘manta’. </a:t>
            </a:r>
          </a:p>
          <a:p>
            <a:pPr algn="ctr">
              <a:spcBef>
                <a:spcPct val="0"/>
              </a:spcBef>
              <a:buFontTx/>
              <a:buNone/>
            </a:pPr>
            <a:endParaRPr lang="en-GB" altLang="en-US" sz="1600" dirty="0"/>
          </a:p>
          <a:p>
            <a:pPr algn="ctr">
              <a:spcBef>
                <a:spcPct val="0"/>
              </a:spcBef>
              <a:buNone/>
            </a:pPr>
            <a:r>
              <a:rPr lang="en-GB" altLang="en-US" sz="1600" dirty="0"/>
              <a:t>Women wore simple dresses with little shape. The cloth was made from plant fibres like cotton. Plants were used to make colourful dyes. </a:t>
            </a:r>
          </a:p>
        </p:txBody>
      </p:sp>
      <p:pic>
        <p:nvPicPr>
          <p:cNvPr id="8" name="Picture 7">
            <a:extLst>
              <a:ext uri="{FF2B5EF4-FFF2-40B4-BE49-F238E27FC236}">
                <a16:creationId xmlns:a16="http://schemas.microsoft.com/office/drawing/2014/main" id="{7D6BA307-0290-481F-95AB-20021CC79EE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276" y="3726822"/>
            <a:ext cx="3433760" cy="2427562"/>
          </a:xfrm>
          <a:prstGeom prst="rect">
            <a:avLst/>
          </a:prstGeom>
        </p:spPr>
      </p:pic>
      <p:pic>
        <p:nvPicPr>
          <p:cNvPr id="9" name="Picture 8">
            <a:extLst>
              <a:ext uri="{FF2B5EF4-FFF2-40B4-BE49-F238E27FC236}">
                <a16:creationId xmlns:a16="http://schemas.microsoft.com/office/drawing/2014/main" id="{B4E80582-714B-4E95-A367-10334ED450D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5615" y="1294384"/>
            <a:ext cx="680767" cy="1838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a:extLst>
              <a:ext uri="{FF2B5EF4-FFF2-40B4-BE49-F238E27FC236}">
                <a16:creationId xmlns:a16="http://schemas.microsoft.com/office/drawing/2014/main" id="{338C805E-B6FA-496C-9470-B9B8A7076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73948" y="1517662"/>
            <a:ext cx="590425" cy="2065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a:extLst>
              <a:ext uri="{FF2B5EF4-FFF2-40B4-BE49-F238E27FC236}">
                <a16:creationId xmlns:a16="http://schemas.microsoft.com/office/drawing/2014/main" id="{3E9545CF-2ADF-4DDB-986B-4571654A61A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23078" y="1294384"/>
            <a:ext cx="971712" cy="223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0485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AB22B465-E2A1-49C8-A793-163540E1D935}"/>
              </a:ext>
            </a:extLst>
          </p:cNvPr>
          <p:cNvSpPr/>
          <p:nvPr/>
        </p:nvSpPr>
        <p:spPr>
          <a:xfrm>
            <a:off x="896053" y="3052165"/>
            <a:ext cx="5802233" cy="2343649"/>
          </a:xfrm>
          <a:prstGeom prst="roundRect">
            <a:avLst/>
          </a:prstGeom>
          <a:solidFill>
            <a:srgbClr val="F9BD95"/>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52CE0CA-009A-4F51-A112-AD96E9B7715D}"/>
              </a:ext>
            </a:extLst>
          </p:cNvPr>
          <p:cNvSpPr>
            <a:spLocks noGrp="1"/>
          </p:cNvSpPr>
          <p:nvPr>
            <p:ph type="title"/>
          </p:nvPr>
        </p:nvSpPr>
        <p:spPr>
          <a:xfrm>
            <a:off x="457199" y="670365"/>
            <a:ext cx="4980786" cy="994306"/>
          </a:xfrm>
        </p:spPr>
        <p:txBody>
          <a:bodyPr/>
          <a:lstStyle/>
          <a:p>
            <a:r>
              <a:rPr lang="en-GB" altLang="en-US" dirty="0">
                <a:latin typeface="+mn-lt"/>
              </a:rPr>
              <a:t>Was there a ranking system?</a:t>
            </a:r>
            <a:endParaRPr lang="en-GB" dirty="0">
              <a:latin typeface="+mn-lt"/>
            </a:endParaRPr>
          </a:p>
        </p:txBody>
      </p:sp>
      <p:sp>
        <p:nvSpPr>
          <p:cNvPr id="3" name="Rectangle 2">
            <a:extLst>
              <a:ext uri="{FF2B5EF4-FFF2-40B4-BE49-F238E27FC236}">
                <a16:creationId xmlns:a16="http://schemas.microsoft.com/office/drawing/2014/main" id="{85C676F5-41D8-43AB-88B4-0A54BBEB2CB4}"/>
              </a:ext>
            </a:extLst>
          </p:cNvPr>
          <p:cNvSpPr>
            <a:spLocks noChangeArrowheads="1"/>
          </p:cNvSpPr>
          <p:nvPr/>
        </p:nvSpPr>
        <p:spPr bwMode="auto">
          <a:xfrm>
            <a:off x="1291530" y="3485325"/>
            <a:ext cx="300565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latin typeface="+mn-lt"/>
              </a:rPr>
              <a:t>There were different levels in society (the size of their headdress was a good clue as to how important someone was).</a:t>
            </a:r>
          </a:p>
        </p:txBody>
      </p:sp>
      <p:grpSp>
        <p:nvGrpSpPr>
          <p:cNvPr id="29" name="Group 24">
            <a:extLst>
              <a:ext uri="{FF2B5EF4-FFF2-40B4-BE49-F238E27FC236}">
                <a16:creationId xmlns:a16="http://schemas.microsoft.com/office/drawing/2014/main" id="{E2677971-E18F-41EF-B684-01B0A0B44872}"/>
              </a:ext>
            </a:extLst>
          </p:cNvPr>
          <p:cNvGrpSpPr>
            <a:grpSpLocks/>
          </p:cNvGrpSpPr>
          <p:nvPr/>
        </p:nvGrpSpPr>
        <p:grpSpPr bwMode="auto">
          <a:xfrm>
            <a:off x="3581400" y="1381125"/>
            <a:ext cx="4800600" cy="4724401"/>
            <a:chOff x="2411413" y="2204864"/>
            <a:chExt cx="3960812" cy="3889375"/>
          </a:xfrm>
        </p:grpSpPr>
        <p:sp>
          <p:nvSpPr>
            <p:cNvPr id="30" name="Isosceles Triangle 29">
              <a:extLst>
                <a:ext uri="{FF2B5EF4-FFF2-40B4-BE49-F238E27FC236}">
                  <a16:creationId xmlns:a16="http://schemas.microsoft.com/office/drawing/2014/main" id="{E2CF0A95-5445-4BCE-A5E9-4867E8A1027A}"/>
                </a:ext>
              </a:extLst>
            </p:cNvPr>
            <p:cNvSpPr/>
            <p:nvPr/>
          </p:nvSpPr>
          <p:spPr>
            <a:xfrm>
              <a:off x="2411413" y="2204864"/>
              <a:ext cx="3960812" cy="3889375"/>
            </a:xfrm>
            <a:prstGeom prst="triangle">
              <a:avLst/>
            </a:prstGeom>
            <a:solidFill>
              <a:srgbClr val="FFC521"/>
            </a:solidFill>
            <a:ln>
              <a:solidFill>
                <a:schemeClr val="tx1"/>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en-GB"/>
            </a:p>
          </p:txBody>
        </p:sp>
        <p:sp>
          <p:nvSpPr>
            <p:cNvPr id="31" name="Rectangle 3">
              <a:extLst>
                <a:ext uri="{FF2B5EF4-FFF2-40B4-BE49-F238E27FC236}">
                  <a16:creationId xmlns:a16="http://schemas.microsoft.com/office/drawing/2014/main" id="{FA570F74-C4B4-4946-A6B4-95463A4BBCEA}"/>
                </a:ext>
              </a:extLst>
            </p:cNvPr>
            <p:cNvSpPr>
              <a:spLocks noChangeArrowheads="1"/>
            </p:cNvSpPr>
            <p:nvPr/>
          </p:nvSpPr>
          <p:spPr bwMode="auto">
            <a:xfrm>
              <a:off x="4033928" y="2991164"/>
              <a:ext cx="715782" cy="278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latin typeface="Sassoon Infant Md" pitchFamily="50" charset="0"/>
                </a:rPr>
                <a:t>the King</a:t>
              </a:r>
            </a:p>
          </p:txBody>
        </p:sp>
        <p:cxnSp>
          <p:nvCxnSpPr>
            <p:cNvPr id="32" name="Straight Connector 31">
              <a:extLst>
                <a:ext uri="{FF2B5EF4-FFF2-40B4-BE49-F238E27FC236}">
                  <a16:creationId xmlns:a16="http://schemas.microsoft.com/office/drawing/2014/main" id="{C7437151-7868-4FAA-B2EB-FEA5F172D9B1}"/>
                </a:ext>
              </a:extLst>
            </p:cNvPr>
            <p:cNvCxnSpPr/>
            <p:nvPr/>
          </p:nvCxnSpPr>
          <p:spPr>
            <a:xfrm>
              <a:off x="3780387" y="3430414"/>
              <a:ext cx="122286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2697E00-FC80-46CA-A70C-B71BB67E5313}"/>
                </a:ext>
              </a:extLst>
            </p:cNvPr>
            <p:cNvCxnSpPr/>
            <p:nvPr/>
          </p:nvCxnSpPr>
          <p:spPr>
            <a:xfrm>
              <a:off x="3275359" y="4438477"/>
              <a:ext cx="223292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E28B304-899F-49AB-8197-D02CA514258E}"/>
                </a:ext>
              </a:extLst>
            </p:cNvPr>
            <p:cNvCxnSpPr/>
            <p:nvPr/>
          </p:nvCxnSpPr>
          <p:spPr>
            <a:xfrm>
              <a:off x="2840210" y="5302077"/>
              <a:ext cx="310321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
              <a:extLst>
                <a:ext uri="{FF2B5EF4-FFF2-40B4-BE49-F238E27FC236}">
                  <a16:creationId xmlns:a16="http://schemas.microsoft.com/office/drawing/2014/main" id="{C26F096D-B218-42E1-9A8C-4D056C2E6B86}"/>
                </a:ext>
              </a:extLst>
            </p:cNvPr>
            <p:cNvSpPr>
              <a:spLocks noChangeArrowheads="1"/>
            </p:cNvSpPr>
            <p:nvPr/>
          </p:nvSpPr>
          <p:spPr bwMode="auto">
            <a:xfrm>
              <a:off x="3635555" y="3555100"/>
              <a:ext cx="151252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a:latin typeface="Sassoon Infant Md" pitchFamily="50" charset="0"/>
                </a:rPr>
                <a:t>the King’s family/ other leaders</a:t>
              </a:r>
            </a:p>
          </p:txBody>
        </p:sp>
        <p:sp>
          <p:nvSpPr>
            <p:cNvPr id="36" name="Rectangle 3">
              <a:extLst>
                <a:ext uri="{FF2B5EF4-FFF2-40B4-BE49-F238E27FC236}">
                  <a16:creationId xmlns:a16="http://schemas.microsoft.com/office/drawing/2014/main" id="{8ACB7456-32A0-4FED-B3FE-8CA819615DC1}"/>
                </a:ext>
              </a:extLst>
            </p:cNvPr>
            <p:cNvSpPr>
              <a:spLocks noChangeArrowheads="1"/>
            </p:cNvSpPr>
            <p:nvPr/>
          </p:nvSpPr>
          <p:spPr bwMode="auto">
            <a:xfrm>
              <a:off x="3635555" y="4720278"/>
              <a:ext cx="15125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a:latin typeface="Sassoon Infant Md" pitchFamily="50" charset="0"/>
                </a:rPr>
                <a:t>farmers</a:t>
              </a:r>
            </a:p>
          </p:txBody>
        </p:sp>
        <p:sp>
          <p:nvSpPr>
            <p:cNvPr id="37" name="Rectangle 3">
              <a:extLst>
                <a:ext uri="{FF2B5EF4-FFF2-40B4-BE49-F238E27FC236}">
                  <a16:creationId xmlns:a16="http://schemas.microsoft.com/office/drawing/2014/main" id="{FE85539D-C908-48FD-9E27-8675BAD52665}"/>
                </a:ext>
              </a:extLst>
            </p:cNvPr>
            <p:cNvSpPr>
              <a:spLocks noChangeArrowheads="1"/>
            </p:cNvSpPr>
            <p:nvPr/>
          </p:nvSpPr>
          <p:spPr bwMode="auto">
            <a:xfrm>
              <a:off x="3635555" y="5529216"/>
              <a:ext cx="15125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a:latin typeface="Sassoon Infant Md" pitchFamily="50" charset="0"/>
                </a:rPr>
                <a:t>slaves</a:t>
              </a:r>
            </a:p>
          </p:txBody>
        </p:sp>
      </p:grpSp>
      <p:pic>
        <p:nvPicPr>
          <p:cNvPr id="38" name="Picture 30">
            <a:extLst>
              <a:ext uri="{FF2B5EF4-FFF2-40B4-BE49-F238E27FC236}">
                <a16:creationId xmlns:a16="http://schemas.microsoft.com/office/drawing/2014/main" id="{EB1871AB-151B-4F6C-922B-3E56E8A7CE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80223" y="4240077"/>
            <a:ext cx="491566" cy="172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1743">
            <a:extLst>
              <a:ext uri="{FF2B5EF4-FFF2-40B4-BE49-F238E27FC236}">
                <a16:creationId xmlns:a16="http://schemas.microsoft.com/office/drawing/2014/main" id="{E9F50AD7-02CB-43D9-96CB-2B27C01F7F5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53231" y="4240077"/>
            <a:ext cx="640408" cy="172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1744">
            <a:extLst>
              <a:ext uri="{FF2B5EF4-FFF2-40B4-BE49-F238E27FC236}">
                <a16:creationId xmlns:a16="http://schemas.microsoft.com/office/drawing/2014/main" id="{399A0EF2-D27F-41A8-BA25-742A0AD835E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59516" y="546961"/>
            <a:ext cx="755956" cy="1739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6428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87E13-4221-469F-9572-6446CA66655F}"/>
              </a:ext>
            </a:extLst>
          </p:cNvPr>
          <p:cNvSpPr>
            <a:spLocks noGrp="1"/>
          </p:cNvSpPr>
          <p:nvPr>
            <p:ph type="title"/>
          </p:nvPr>
        </p:nvSpPr>
        <p:spPr>
          <a:xfrm>
            <a:off x="457198" y="478895"/>
            <a:ext cx="8220075" cy="994306"/>
          </a:xfrm>
        </p:spPr>
        <p:txBody>
          <a:bodyPr/>
          <a:lstStyle/>
          <a:p>
            <a:r>
              <a:rPr lang="en-GB" dirty="0"/>
              <a:t>Did they play team games?</a:t>
            </a:r>
          </a:p>
        </p:txBody>
      </p:sp>
      <p:sp>
        <p:nvSpPr>
          <p:cNvPr id="3" name="Rectangle 11">
            <a:extLst>
              <a:ext uri="{FF2B5EF4-FFF2-40B4-BE49-F238E27FC236}">
                <a16:creationId xmlns:a16="http://schemas.microsoft.com/office/drawing/2014/main" id="{29A2B52F-D1EE-4ABA-9701-BF6F5C611E44}"/>
              </a:ext>
            </a:extLst>
          </p:cNvPr>
          <p:cNvSpPr>
            <a:spLocks noChangeArrowheads="1"/>
          </p:cNvSpPr>
          <p:nvPr/>
        </p:nvSpPr>
        <p:spPr bwMode="auto">
          <a:xfrm>
            <a:off x="703154" y="1427137"/>
            <a:ext cx="540774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400" dirty="0">
                <a:solidFill>
                  <a:srgbClr val="000000"/>
                </a:solidFill>
                <a:latin typeface="+mn-lt"/>
              </a:rPr>
              <a:t>The ball game ‘</a:t>
            </a:r>
            <a:r>
              <a:rPr lang="en-GB" altLang="en-US" sz="1400" dirty="0" err="1">
                <a:solidFill>
                  <a:srgbClr val="000000"/>
                </a:solidFill>
                <a:latin typeface="+mn-lt"/>
              </a:rPr>
              <a:t>pok</a:t>
            </a:r>
            <a:r>
              <a:rPr lang="en-GB" altLang="en-US" sz="1400" dirty="0">
                <a:solidFill>
                  <a:srgbClr val="000000"/>
                </a:solidFill>
                <a:latin typeface="+mn-lt"/>
              </a:rPr>
              <a:t> a </a:t>
            </a:r>
            <a:r>
              <a:rPr lang="en-GB" altLang="en-US" sz="1400" dirty="0" err="1">
                <a:solidFill>
                  <a:srgbClr val="000000"/>
                </a:solidFill>
                <a:latin typeface="+mn-lt"/>
              </a:rPr>
              <a:t>tok</a:t>
            </a:r>
            <a:r>
              <a:rPr lang="en-GB" altLang="en-US" sz="1400" dirty="0">
                <a:solidFill>
                  <a:srgbClr val="000000"/>
                </a:solidFill>
                <a:latin typeface="+mn-lt"/>
              </a:rPr>
              <a:t>’ was played in front of huge crowds. </a:t>
            </a:r>
          </a:p>
          <a:p>
            <a:pPr algn="ctr">
              <a:spcBef>
                <a:spcPct val="0"/>
              </a:spcBef>
              <a:buFontTx/>
              <a:buNone/>
            </a:pPr>
            <a:r>
              <a:rPr lang="en-GB" altLang="en-US" sz="1400" dirty="0">
                <a:solidFill>
                  <a:srgbClr val="000000"/>
                </a:solidFill>
                <a:latin typeface="+mn-lt"/>
              </a:rPr>
              <a:t>Players on each team would use their hips, knees and elbows to try and keep the heavy rubber ball in the air and pass it through their stone hoop. They would wear thick padding around their waists and pads on their knees and elbows. </a:t>
            </a:r>
          </a:p>
          <a:p>
            <a:pPr algn="ctr">
              <a:spcBef>
                <a:spcPct val="0"/>
              </a:spcBef>
              <a:buFontTx/>
              <a:buNone/>
            </a:pPr>
            <a:endParaRPr lang="en-GB" altLang="en-US" sz="1400" dirty="0">
              <a:latin typeface="+mn-lt"/>
            </a:endParaRPr>
          </a:p>
        </p:txBody>
      </p:sp>
      <p:sp>
        <p:nvSpPr>
          <p:cNvPr id="4" name="Rectangle 14">
            <a:extLst>
              <a:ext uri="{FF2B5EF4-FFF2-40B4-BE49-F238E27FC236}">
                <a16:creationId xmlns:a16="http://schemas.microsoft.com/office/drawing/2014/main" id="{F05484E8-DBD0-4C13-BFEE-5AB7AD7EDB4F}"/>
              </a:ext>
            </a:extLst>
          </p:cNvPr>
          <p:cNvSpPr>
            <a:spLocks noChangeArrowheads="1"/>
          </p:cNvSpPr>
          <p:nvPr/>
        </p:nvSpPr>
        <p:spPr bwMode="auto">
          <a:xfrm>
            <a:off x="6249112" y="4888301"/>
            <a:ext cx="2305048"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400" dirty="0">
                <a:latin typeface="+mn-lt"/>
              </a:rPr>
              <a:t>There were thirteen ball courts in </a:t>
            </a:r>
            <a:r>
              <a:rPr lang="en-GB" altLang="en-US" sz="1400" dirty="0" err="1">
                <a:latin typeface="+mn-lt"/>
              </a:rPr>
              <a:t>Chichen</a:t>
            </a:r>
            <a:r>
              <a:rPr lang="en-GB" altLang="en-US" sz="1400" dirty="0">
                <a:latin typeface="+mn-lt"/>
              </a:rPr>
              <a:t> Itza, the largest was almost 150 metres long and the walls were 8 metres high!</a:t>
            </a:r>
          </a:p>
        </p:txBody>
      </p:sp>
      <p:pic>
        <p:nvPicPr>
          <p:cNvPr id="6" name="Picture 5">
            <a:extLst>
              <a:ext uri="{FF2B5EF4-FFF2-40B4-BE49-F238E27FC236}">
                <a16:creationId xmlns:a16="http://schemas.microsoft.com/office/drawing/2014/main" id="{50C64623-9D19-4F87-8D63-646A1EE0E0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37369" y="2750382"/>
            <a:ext cx="3339308" cy="2360787"/>
          </a:xfrm>
          <a:prstGeom prst="rect">
            <a:avLst/>
          </a:prstGeom>
        </p:spPr>
      </p:pic>
      <p:pic>
        <p:nvPicPr>
          <p:cNvPr id="8" name="Picture 7">
            <a:extLst>
              <a:ext uri="{FF2B5EF4-FFF2-40B4-BE49-F238E27FC236}">
                <a16:creationId xmlns:a16="http://schemas.microsoft.com/office/drawing/2014/main" id="{7F5FF760-BCB3-4F66-AA8C-3A6490423C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6940" y="1473201"/>
            <a:ext cx="2183908" cy="3116030"/>
          </a:xfrm>
          <a:prstGeom prst="rect">
            <a:avLst/>
          </a:prstGeom>
        </p:spPr>
      </p:pic>
      <p:sp>
        <p:nvSpPr>
          <p:cNvPr id="10" name="Rectangle 9">
            <a:extLst>
              <a:ext uri="{FF2B5EF4-FFF2-40B4-BE49-F238E27FC236}">
                <a16:creationId xmlns:a16="http://schemas.microsoft.com/office/drawing/2014/main" id="{CF339FBF-AFD4-4D9B-A245-E15F50B706C7}"/>
              </a:ext>
            </a:extLst>
          </p:cNvPr>
          <p:cNvSpPr/>
          <p:nvPr/>
        </p:nvSpPr>
        <p:spPr>
          <a:xfrm>
            <a:off x="703153" y="5260182"/>
            <a:ext cx="5407740" cy="954107"/>
          </a:xfrm>
          <a:prstGeom prst="rect">
            <a:avLst/>
          </a:prstGeom>
        </p:spPr>
        <p:txBody>
          <a:bodyPr wrap="square">
            <a:spAutoFit/>
          </a:bodyPr>
          <a:lstStyle/>
          <a:p>
            <a:pPr algn="ctr">
              <a:spcBef>
                <a:spcPct val="0"/>
              </a:spcBef>
              <a:buFontTx/>
              <a:buNone/>
            </a:pPr>
            <a:r>
              <a:rPr lang="en-GB" altLang="en-US" sz="1400" dirty="0">
                <a:solidFill>
                  <a:srgbClr val="000000"/>
                </a:solidFill>
              </a:rPr>
              <a:t>Stone carvings show that the game was played to the death! </a:t>
            </a:r>
          </a:p>
          <a:p>
            <a:pPr algn="ctr">
              <a:spcBef>
                <a:spcPct val="0"/>
              </a:spcBef>
              <a:buFontTx/>
              <a:buNone/>
            </a:pPr>
            <a:r>
              <a:rPr lang="en-GB" altLang="en-US" sz="1400" dirty="0">
                <a:solidFill>
                  <a:srgbClr val="000000"/>
                </a:solidFill>
              </a:rPr>
              <a:t>Teams could be anything from just one player to eleven. The losing person/team </a:t>
            </a:r>
            <a:r>
              <a:rPr lang="en-GB" altLang="en-US" sz="1400" dirty="0"/>
              <a:t>was decapitated and sometimes used for human sacrifice</a:t>
            </a:r>
            <a:r>
              <a:rPr lang="en-GB" altLang="en-US" sz="1400" dirty="0">
                <a:solidFill>
                  <a:srgbClr val="000000"/>
                </a:solidFill>
              </a:rPr>
              <a:t>.</a:t>
            </a:r>
          </a:p>
        </p:txBody>
      </p:sp>
    </p:spTree>
    <p:extLst>
      <p:ext uri="{BB962C8B-B14F-4D97-AF65-F5344CB8AC3E}">
        <p14:creationId xmlns:p14="http://schemas.microsoft.com/office/powerpoint/2010/main" val="371599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FB940-DAE6-4E23-9623-5BA94FBCB405}"/>
              </a:ext>
            </a:extLst>
          </p:cNvPr>
          <p:cNvSpPr>
            <a:spLocks noGrp="1"/>
          </p:cNvSpPr>
          <p:nvPr>
            <p:ph type="title"/>
          </p:nvPr>
        </p:nvSpPr>
        <p:spPr/>
        <p:txBody>
          <a:bodyPr/>
          <a:lstStyle/>
          <a:p>
            <a:r>
              <a:rPr lang="en-GB" dirty="0"/>
              <a:t>What did they eat?</a:t>
            </a:r>
          </a:p>
        </p:txBody>
      </p:sp>
      <p:sp>
        <p:nvSpPr>
          <p:cNvPr id="3" name="Rectangle 2">
            <a:extLst>
              <a:ext uri="{FF2B5EF4-FFF2-40B4-BE49-F238E27FC236}">
                <a16:creationId xmlns:a16="http://schemas.microsoft.com/office/drawing/2014/main" id="{9387CAEB-3FB5-438D-A065-1B9227416143}"/>
              </a:ext>
            </a:extLst>
          </p:cNvPr>
          <p:cNvSpPr>
            <a:spLocks noChangeArrowheads="1"/>
          </p:cNvSpPr>
          <p:nvPr/>
        </p:nvSpPr>
        <p:spPr bwMode="auto">
          <a:xfrm>
            <a:off x="676173" y="1884644"/>
            <a:ext cx="324918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latin typeface="+mn-lt"/>
              </a:rPr>
              <a:t>The Maya developed efficient farming techniques and grew crops like maize, squash, beans and root vegetables.</a:t>
            </a:r>
          </a:p>
        </p:txBody>
      </p:sp>
      <p:sp>
        <p:nvSpPr>
          <p:cNvPr id="4" name="Rectangle 4">
            <a:extLst>
              <a:ext uri="{FF2B5EF4-FFF2-40B4-BE49-F238E27FC236}">
                <a16:creationId xmlns:a16="http://schemas.microsoft.com/office/drawing/2014/main" id="{A3760C5B-C935-45C7-B750-077469C75A6B}"/>
              </a:ext>
            </a:extLst>
          </p:cNvPr>
          <p:cNvSpPr>
            <a:spLocks noChangeArrowheads="1"/>
          </p:cNvSpPr>
          <p:nvPr/>
        </p:nvSpPr>
        <p:spPr bwMode="auto">
          <a:xfrm>
            <a:off x="4122518" y="3287584"/>
            <a:ext cx="4475381"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600" dirty="0">
                <a:solidFill>
                  <a:srgbClr val="000000"/>
                </a:solidFill>
                <a:latin typeface="+mn-lt"/>
              </a:rPr>
              <a:t>Maize was a very important crop, it made up 80% of their diet. </a:t>
            </a:r>
            <a:endParaRPr lang="en-GB" altLang="en-US" sz="1600" dirty="0">
              <a:latin typeface="+mn-lt"/>
            </a:endParaRPr>
          </a:p>
          <a:p>
            <a:pPr>
              <a:spcBef>
                <a:spcPct val="0"/>
              </a:spcBef>
              <a:buFontTx/>
              <a:buNone/>
            </a:pPr>
            <a:r>
              <a:rPr lang="en-GB" altLang="en-US" sz="1600" dirty="0">
                <a:solidFill>
                  <a:srgbClr val="000000"/>
                </a:solidFill>
                <a:latin typeface="+mn-lt"/>
              </a:rPr>
              <a:t>The corn from maize was soaked to bring out the grain, rolled into a dough and used to make tortillas, the bread that is still eaten widely today. It could be eaten on its own or used to wrap beans or vegetables. </a:t>
            </a:r>
          </a:p>
          <a:p>
            <a:pPr>
              <a:spcBef>
                <a:spcPct val="0"/>
              </a:spcBef>
              <a:buFontTx/>
              <a:buNone/>
            </a:pPr>
            <a:r>
              <a:rPr lang="en-GB" altLang="en-US" sz="1600" dirty="0">
                <a:solidFill>
                  <a:srgbClr val="000000"/>
                </a:solidFill>
                <a:latin typeface="+mn-lt"/>
              </a:rPr>
              <a:t>The maize dough could also be mixed with water and boiled to make a loose porridge called pozole. </a:t>
            </a:r>
          </a:p>
          <a:p>
            <a:pPr>
              <a:spcBef>
                <a:spcPct val="0"/>
              </a:spcBef>
              <a:buFontTx/>
              <a:buNone/>
            </a:pPr>
            <a:r>
              <a:rPr lang="en-GB" altLang="en-US" sz="1600" dirty="0">
                <a:solidFill>
                  <a:srgbClr val="000000"/>
                </a:solidFill>
                <a:latin typeface="+mn-lt"/>
              </a:rPr>
              <a:t>It could even be a drink, mixed with water and sweetened with honey.</a:t>
            </a:r>
          </a:p>
        </p:txBody>
      </p:sp>
      <p:pic>
        <p:nvPicPr>
          <p:cNvPr id="8" name="Picture 7">
            <a:extLst>
              <a:ext uri="{FF2B5EF4-FFF2-40B4-BE49-F238E27FC236}">
                <a16:creationId xmlns:a16="http://schemas.microsoft.com/office/drawing/2014/main" id="{E2DF0282-8BCE-4456-854B-00F4E68FC7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6174" y="3624392"/>
            <a:ext cx="3249188" cy="2297075"/>
          </a:xfrm>
          <a:prstGeom prst="rect">
            <a:avLst/>
          </a:prstGeom>
        </p:spPr>
      </p:pic>
      <p:pic>
        <p:nvPicPr>
          <p:cNvPr id="10" name="Picture 9">
            <a:extLst>
              <a:ext uri="{FF2B5EF4-FFF2-40B4-BE49-F238E27FC236}">
                <a16:creationId xmlns:a16="http://schemas.microsoft.com/office/drawing/2014/main" id="{2D4E8A82-8EE2-44B0-A74E-02FEE73FD5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91643" y="1473201"/>
            <a:ext cx="2224302" cy="1559290"/>
          </a:xfrm>
          <a:prstGeom prst="rect">
            <a:avLst/>
          </a:prstGeom>
        </p:spPr>
      </p:pic>
      <p:pic>
        <p:nvPicPr>
          <p:cNvPr id="6" name="Picture 5">
            <a:extLst>
              <a:ext uri="{FF2B5EF4-FFF2-40B4-BE49-F238E27FC236}">
                <a16:creationId xmlns:a16="http://schemas.microsoft.com/office/drawing/2014/main" id="{0E977B22-F51D-4789-ABED-04BB57B361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036216">
            <a:off x="6633879" y="1589140"/>
            <a:ext cx="1338743" cy="1668226"/>
          </a:xfrm>
          <a:prstGeom prst="rect">
            <a:avLst/>
          </a:prstGeom>
        </p:spPr>
      </p:pic>
      <p:sp>
        <p:nvSpPr>
          <p:cNvPr id="11" name="Rectangle: Rounded Corners 10">
            <a:extLst>
              <a:ext uri="{FF2B5EF4-FFF2-40B4-BE49-F238E27FC236}">
                <a16:creationId xmlns:a16="http://schemas.microsoft.com/office/drawing/2014/main" id="{2FC2BDD9-3517-4005-9B04-80A976C8A368}"/>
              </a:ext>
            </a:extLst>
          </p:cNvPr>
          <p:cNvSpPr/>
          <p:nvPr/>
        </p:nvSpPr>
        <p:spPr>
          <a:xfrm>
            <a:off x="676175" y="1526103"/>
            <a:ext cx="3249188" cy="1767024"/>
          </a:xfrm>
          <a:prstGeom prst="roundRect">
            <a:avLst/>
          </a:prstGeom>
          <a:noFill/>
          <a:ln w="57150">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41067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2D056-C33A-40DF-9996-FDE19973E14D}"/>
              </a:ext>
            </a:extLst>
          </p:cNvPr>
          <p:cNvSpPr>
            <a:spLocks noGrp="1"/>
          </p:cNvSpPr>
          <p:nvPr>
            <p:ph type="title"/>
          </p:nvPr>
        </p:nvSpPr>
        <p:spPr>
          <a:xfrm>
            <a:off x="457198" y="478895"/>
            <a:ext cx="8220075" cy="994306"/>
          </a:xfrm>
        </p:spPr>
        <p:txBody>
          <a:bodyPr/>
          <a:lstStyle/>
          <a:p>
            <a:r>
              <a:rPr lang="en-GB" dirty="0"/>
              <a:t>What did their cities look like?</a:t>
            </a:r>
          </a:p>
        </p:txBody>
      </p:sp>
      <p:sp>
        <p:nvSpPr>
          <p:cNvPr id="3" name="Rectangle 11">
            <a:extLst>
              <a:ext uri="{FF2B5EF4-FFF2-40B4-BE49-F238E27FC236}">
                <a16:creationId xmlns:a16="http://schemas.microsoft.com/office/drawing/2014/main" id="{23CCC682-3C53-497E-896E-4ABAA2C7E259}"/>
              </a:ext>
            </a:extLst>
          </p:cNvPr>
          <p:cNvSpPr>
            <a:spLocks noChangeArrowheads="1"/>
          </p:cNvSpPr>
          <p:nvPr/>
        </p:nvSpPr>
        <p:spPr bwMode="auto">
          <a:xfrm>
            <a:off x="673078" y="1581042"/>
            <a:ext cx="3821113" cy="160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400" dirty="0">
                <a:solidFill>
                  <a:srgbClr val="000000"/>
                </a:solidFill>
                <a:latin typeface="+mn-lt"/>
              </a:rPr>
              <a:t>The Maya were the first people to build large cities in America. They included temples, palaces, pyramids. The walls were plastered and sometimes painted red, an important colour to the Maya that had religious significance. Other walls might be decorated with hieroglyphs or paintings of gods.</a:t>
            </a:r>
            <a:endParaRPr lang="en-GB" altLang="en-US" sz="1400" dirty="0">
              <a:latin typeface="+mn-lt"/>
            </a:endParaRPr>
          </a:p>
        </p:txBody>
      </p:sp>
      <p:sp>
        <p:nvSpPr>
          <p:cNvPr id="4" name="Rectangle 5">
            <a:extLst>
              <a:ext uri="{FF2B5EF4-FFF2-40B4-BE49-F238E27FC236}">
                <a16:creationId xmlns:a16="http://schemas.microsoft.com/office/drawing/2014/main" id="{D8B04945-3AAF-41D0-B4BD-D981D2A5BB74}"/>
              </a:ext>
            </a:extLst>
          </p:cNvPr>
          <p:cNvSpPr>
            <a:spLocks noChangeArrowheads="1"/>
          </p:cNvSpPr>
          <p:nvPr/>
        </p:nvSpPr>
        <p:spPr bwMode="auto">
          <a:xfrm>
            <a:off x="4649811" y="1490665"/>
            <a:ext cx="400893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400" dirty="0">
                <a:latin typeface="+mn-lt"/>
              </a:rPr>
              <a:t>The main cities discovered include </a:t>
            </a:r>
            <a:r>
              <a:rPr lang="en-GB" altLang="en-US" sz="1400" dirty="0" err="1">
                <a:latin typeface="+mn-lt"/>
              </a:rPr>
              <a:t>Chichen</a:t>
            </a:r>
            <a:r>
              <a:rPr lang="en-GB" altLang="en-US" sz="1400" dirty="0">
                <a:latin typeface="+mn-lt"/>
              </a:rPr>
              <a:t> Itza, Copan, Palenque and Tikal. Each of these cities had the distinctive pyramid shaped temples at the centre with stairs up each face of the pyramid. Shrines were built at the top of these temples. Other temples contained bodies of dead rulers. Each city also had at least one ball court for the very popular game of </a:t>
            </a:r>
            <a:r>
              <a:rPr lang="en-GB" altLang="en-US" sz="1400" dirty="0" err="1">
                <a:latin typeface="+mn-lt"/>
              </a:rPr>
              <a:t>pok</a:t>
            </a:r>
            <a:r>
              <a:rPr lang="en-GB" altLang="en-US" sz="1400" dirty="0">
                <a:latin typeface="+mn-lt"/>
              </a:rPr>
              <a:t> a </a:t>
            </a:r>
            <a:r>
              <a:rPr lang="en-GB" altLang="en-US" sz="1400" dirty="0" err="1">
                <a:latin typeface="+mn-lt"/>
              </a:rPr>
              <a:t>tok</a:t>
            </a:r>
            <a:r>
              <a:rPr lang="en-GB" altLang="en-US" sz="1400" dirty="0">
                <a:latin typeface="+mn-lt"/>
              </a:rPr>
              <a:t>. </a:t>
            </a:r>
          </a:p>
        </p:txBody>
      </p:sp>
      <p:pic>
        <p:nvPicPr>
          <p:cNvPr id="8" name="Picture 7">
            <a:extLst>
              <a:ext uri="{FF2B5EF4-FFF2-40B4-BE49-F238E27FC236}">
                <a16:creationId xmlns:a16="http://schemas.microsoft.com/office/drawing/2014/main" id="{D7941D09-E99F-405F-B1DC-8468DC2776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2053" y="3782912"/>
            <a:ext cx="3476625" cy="2457866"/>
          </a:xfrm>
          <a:prstGeom prst="rect">
            <a:avLst/>
          </a:prstGeom>
        </p:spPr>
      </p:pic>
      <p:pic>
        <p:nvPicPr>
          <p:cNvPr id="10" name="Picture 9">
            <a:extLst>
              <a:ext uri="{FF2B5EF4-FFF2-40B4-BE49-F238E27FC236}">
                <a16:creationId xmlns:a16="http://schemas.microsoft.com/office/drawing/2014/main" id="{4DC6F8A0-CAC7-43ED-9DF7-894CE91533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5324" y="3782912"/>
            <a:ext cx="3476625" cy="2457866"/>
          </a:xfrm>
          <a:prstGeom prst="rect">
            <a:avLst/>
          </a:prstGeom>
        </p:spPr>
      </p:pic>
    </p:spTree>
    <p:extLst>
      <p:ext uri="{BB962C8B-B14F-4D97-AF65-F5344CB8AC3E}">
        <p14:creationId xmlns:p14="http://schemas.microsoft.com/office/powerpoint/2010/main" val="5193929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BF83E-A25E-433A-B814-74C9A6ED27BE}"/>
              </a:ext>
            </a:extLst>
          </p:cNvPr>
          <p:cNvSpPr>
            <a:spLocks noGrp="1"/>
          </p:cNvSpPr>
          <p:nvPr>
            <p:ph type="title"/>
          </p:nvPr>
        </p:nvSpPr>
        <p:spPr/>
        <p:txBody>
          <a:bodyPr/>
          <a:lstStyle/>
          <a:p>
            <a:r>
              <a:rPr lang="en-GB" dirty="0"/>
              <a:t>What were their homes like?</a:t>
            </a:r>
          </a:p>
        </p:txBody>
      </p:sp>
      <p:sp>
        <p:nvSpPr>
          <p:cNvPr id="3" name="Rectangle 4">
            <a:extLst>
              <a:ext uri="{FF2B5EF4-FFF2-40B4-BE49-F238E27FC236}">
                <a16:creationId xmlns:a16="http://schemas.microsoft.com/office/drawing/2014/main" id="{53AF751F-1E48-46B8-9B26-8E8D68E94700}"/>
              </a:ext>
            </a:extLst>
          </p:cNvPr>
          <p:cNvSpPr>
            <a:spLocks noChangeArrowheads="1"/>
          </p:cNvSpPr>
          <p:nvPr/>
        </p:nvSpPr>
        <p:spPr bwMode="auto">
          <a:xfrm>
            <a:off x="991477" y="1633405"/>
            <a:ext cx="711429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They lived in simple mud brick houses with thatched roofs, around the outside of the cities. </a:t>
            </a:r>
            <a:endParaRPr lang="en-GB" altLang="en-US" sz="1800" dirty="0">
              <a:latin typeface="+mn-lt"/>
            </a:endParaRPr>
          </a:p>
        </p:txBody>
      </p:sp>
      <p:sp>
        <p:nvSpPr>
          <p:cNvPr id="5" name="Rectangle 8">
            <a:extLst>
              <a:ext uri="{FF2B5EF4-FFF2-40B4-BE49-F238E27FC236}">
                <a16:creationId xmlns:a16="http://schemas.microsoft.com/office/drawing/2014/main" id="{EF96F90F-269C-4E32-BE5C-78367A8EEE6E}"/>
              </a:ext>
            </a:extLst>
          </p:cNvPr>
          <p:cNvSpPr>
            <a:spLocks noChangeArrowheads="1"/>
          </p:cNvSpPr>
          <p:nvPr/>
        </p:nvSpPr>
        <p:spPr bwMode="auto">
          <a:xfrm>
            <a:off x="795334" y="5224595"/>
            <a:ext cx="754380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en-GB" altLang="en-US" sz="1600" dirty="0">
                <a:solidFill>
                  <a:srgbClr val="000000"/>
                </a:solidFill>
                <a:latin typeface="+mn-lt"/>
              </a:rPr>
              <a:t>A typical house would have just one or two rooms and very little furniture. Reed mats were used to sit on and slighter thicker mats would be used to sleep on.</a:t>
            </a:r>
            <a:endParaRPr lang="en-GB" altLang="en-US" sz="1600" dirty="0">
              <a:latin typeface="+mn-lt"/>
            </a:endParaRPr>
          </a:p>
          <a:p>
            <a:pPr algn="ctr">
              <a:spcBef>
                <a:spcPct val="0"/>
              </a:spcBef>
              <a:buFontTx/>
              <a:buNone/>
            </a:pPr>
            <a:r>
              <a:rPr lang="en-GB" altLang="en-US" sz="1600" dirty="0">
                <a:solidFill>
                  <a:srgbClr val="000000"/>
                </a:solidFill>
                <a:latin typeface="+mn-lt"/>
              </a:rPr>
              <a:t>The houses were built on platforms of mud or stone to protect them from floods.</a:t>
            </a:r>
            <a:endParaRPr lang="en-GB" altLang="en-US" sz="1600" dirty="0">
              <a:latin typeface="+mn-lt"/>
            </a:endParaRPr>
          </a:p>
        </p:txBody>
      </p:sp>
      <p:pic>
        <p:nvPicPr>
          <p:cNvPr id="7" name="Picture 6">
            <a:extLst>
              <a:ext uri="{FF2B5EF4-FFF2-40B4-BE49-F238E27FC236}">
                <a16:creationId xmlns:a16="http://schemas.microsoft.com/office/drawing/2014/main" id="{FEC1CBCD-AAB7-4C8C-8726-2717A8C945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05100" y="2674805"/>
            <a:ext cx="3925683" cy="2378923"/>
          </a:xfrm>
          <a:prstGeom prst="rect">
            <a:avLst/>
          </a:prstGeom>
        </p:spPr>
      </p:pic>
      <p:sp>
        <p:nvSpPr>
          <p:cNvPr id="8" name="Rectangle: Rounded Corners 7">
            <a:extLst>
              <a:ext uri="{FF2B5EF4-FFF2-40B4-BE49-F238E27FC236}">
                <a16:creationId xmlns:a16="http://schemas.microsoft.com/office/drawing/2014/main" id="{F17B3207-C266-4CC8-BB00-FB91318286E2}"/>
              </a:ext>
            </a:extLst>
          </p:cNvPr>
          <p:cNvSpPr/>
          <p:nvPr/>
        </p:nvSpPr>
        <p:spPr>
          <a:xfrm>
            <a:off x="991476" y="1449874"/>
            <a:ext cx="7114299" cy="994306"/>
          </a:xfrm>
          <a:prstGeom prst="roundRect">
            <a:avLst/>
          </a:prstGeom>
          <a:noFill/>
          <a:ln w="57150">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8234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hord 6">
            <a:extLst>
              <a:ext uri="{FF2B5EF4-FFF2-40B4-BE49-F238E27FC236}">
                <a16:creationId xmlns:a16="http://schemas.microsoft.com/office/drawing/2014/main" id="{51C822D9-06E5-4631-895B-62332C9273CF}"/>
              </a:ext>
            </a:extLst>
          </p:cNvPr>
          <p:cNvSpPr/>
          <p:nvPr/>
        </p:nvSpPr>
        <p:spPr>
          <a:xfrm rot="6749660">
            <a:off x="5305088" y="2797959"/>
            <a:ext cx="3043220" cy="3043220"/>
          </a:xfrm>
          <a:prstGeom prst="chord">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50C84F7-B710-4E90-9C2B-A40A8C47B037}"/>
              </a:ext>
            </a:extLst>
          </p:cNvPr>
          <p:cNvSpPr>
            <a:spLocks noGrp="1"/>
          </p:cNvSpPr>
          <p:nvPr>
            <p:ph type="title"/>
          </p:nvPr>
        </p:nvSpPr>
        <p:spPr/>
        <p:txBody>
          <a:bodyPr/>
          <a:lstStyle/>
          <a:p>
            <a:r>
              <a:rPr lang="en-GB" dirty="0"/>
              <a:t>Did they worship gods?</a:t>
            </a:r>
          </a:p>
        </p:txBody>
      </p:sp>
      <p:sp>
        <p:nvSpPr>
          <p:cNvPr id="3" name="Rectangle 4">
            <a:extLst>
              <a:ext uri="{FF2B5EF4-FFF2-40B4-BE49-F238E27FC236}">
                <a16:creationId xmlns:a16="http://schemas.microsoft.com/office/drawing/2014/main" id="{E457B22C-A5F4-4496-A354-EABF32387174}"/>
              </a:ext>
            </a:extLst>
          </p:cNvPr>
          <p:cNvSpPr>
            <a:spLocks noChangeArrowheads="1"/>
          </p:cNvSpPr>
          <p:nvPr/>
        </p:nvSpPr>
        <p:spPr bwMode="auto">
          <a:xfrm>
            <a:off x="855240" y="4906977"/>
            <a:ext cx="389973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The maize god was highly respected as the Maya believed he had the power to control whether crops grew or not.</a:t>
            </a:r>
          </a:p>
        </p:txBody>
      </p:sp>
      <p:sp>
        <p:nvSpPr>
          <p:cNvPr id="4" name="Rectangle 5">
            <a:extLst>
              <a:ext uri="{FF2B5EF4-FFF2-40B4-BE49-F238E27FC236}">
                <a16:creationId xmlns:a16="http://schemas.microsoft.com/office/drawing/2014/main" id="{FD49F6AA-8E9E-46A4-A910-D5C5F989BFB3}"/>
              </a:ext>
            </a:extLst>
          </p:cNvPr>
          <p:cNvSpPr>
            <a:spLocks noChangeArrowheads="1"/>
          </p:cNvSpPr>
          <p:nvPr/>
        </p:nvSpPr>
        <p:spPr bwMode="auto">
          <a:xfrm>
            <a:off x="856828" y="1767514"/>
            <a:ext cx="389973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The Maya had over 150 gods. They were mainly gods of nature. Many sacrifices of crops, animals, blood, and even humans (usually prisoners, or men who lost the ball game) were offered to the gods to bring good fortune. </a:t>
            </a:r>
          </a:p>
        </p:txBody>
      </p:sp>
      <p:sp>
        <p:nvSpPr>
          <p:cNvPr id="5" name="Rectangle 8">
            <a:extLst>
              <a:ext uri="{FF2B5EF4-FFF2-40B4-BE49-F238E27FC236}">
                <a16:creationId xmlns:a16="http://schemas.microsoft.com/office/drawing/2014/main" id="{ECBBDEA0-DB41-4C42-A391-45291600B5DB}"/>
              </a:ext>
            </a:extLst>
          </p:cNvPr>
          <p:cNvSpPr>
            <a:spLocks noChangeArrowheads="1"/>
          </p:cNvSpPr>
          <p:nvPr/>
        </p:nvSpPr>
        <p:spPr bwMode="auto">
          <a:xfrm>
            <a:off x="856828" y="3706577"/>
            <a:ext cx="389973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The most important god was the sun god. He went down to the underworld at sunset and became a jaguar god. </a:t>
            </a:r>
          </a:p>
        </p:txBody>
      </p:sp>
      <p:pic>
        <p:nvPicPr>
          <p:cNvPr id="6" name="Picture 10">
            <a:extLst>
              <a:ext uri="{FF2B5EF4-FFF2-40B4-BE49-F238E27FC236}">
                <a16:creationId xmlns:a16="http://schemas.microsoft.com/office/drawing/2014/main" id="{240982AF-EFBB-41F3-B24F-F3DE446C6EB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33142" y="1964354"/>
            <a:ext cx="2587115" cy="3115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77267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313</TotalTime>
  <Words>1363</Words>
  <Application>Microsoft Office PowerPoint</Application>
  <PresentationFormat>On-screen Show (4:3)</PresentationFormat>
  <Paragraphs>84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Twinkl</vt:lpstr>
      <vt:lpstr>Arial</vt:lpstr>
      <vt:lpstr>Twinkl Sb</vt:lpstr>
      <vt:lpstr>Sassoon Infant Md</vt:lpstr>
      <vt:lpstr>Calibri</vt:lpstr>
      <vt:lpstr>Office Theme</vt:lpstr>
      <vt:lpstr>PowerPoint Presentation</vt:lpstr>
      <vt:lpstr>PowerPoint Presentation</vt:lpstr>
      <vt:lpstr>Where did they live?</vt:lpstr>
      <vt:lpstr>Where did they live?</vt:lpstr>
      <vt:lpstr>Maya or Mayan?</vt:lpstr>
      <vt:lpstr>What were the differences between Aztecs and Maya?</vt:lpstr>
      <vt:lpstr>When was the Maya Civilisation?</vt:lpstr>
      <vt:lpstr>How do we know about the Maya?</vt:lpstr>
      <vt:lpstr>Who were they?</vt:lpstr>
      <vt:lpstr>Did they have written communication?</vt:lpstr>
      <vt:lpstr>What did their books look like?</vt:lpstr>
      <vt:lpstr>Did they follow a calendar?</vt:lpstr>
      <vt:lpstr>How did they count?</vt:lpstr>
      <vt:lpstr>What did they wear?</vt:lpstr>
      <vt:lpstr>Was there a ranking system?</vt:lpstr>
      <vt:lpstr>Did they play team games?</vt:lpstr>
      <vt:lpstr>What did they eat?</vt:lpstr>
      <vt:lpstr>What did their cities look like?</vt:lpstr>
      <vt:lpstr>What were their homes like?</vt:lpstr>
      <vt:lpstr>Did they worship gods?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Georgina Paulson</dc:creator>
  <cp:lastModifiedBy>Georgina Paulson</cp:lastModifiedBy>
  <cp:revision>17</cp:revision>
  <dcterms:created xsi:type="dcterms:W3CDTF">2020-06-30T12:41:03Z</dcterms:created>
  <dcterms:modified xsi:type="dcterms:W3CDTF">2020-06-30T17:54:15Z</dcterms:modified>
</cp:coreProperties>
</file>