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92" r:id="rId3"/>
    <p:sldId id="264" r:id="rId4"/>
    <p:sldId id="272" r:id="rId5"/>
    <p:sldId id="274" r:id="rId6"/>
    <p:sldId id="273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6" r:id="rId18"/>
    <p:sldId id="287" r:id="rId19"/>
    <p:sldId id="288" r:id="rId20"/>
    <p:sldId id="289" r:id="rId21"/>
    <p:sldId id="290" r:id="rId22"/>
    <p:sldId id="291" r:id="rId23"/>
    <p:sldId id="267" r:id="rId24"/>
  </p:sldIdLst>
  <p:sldSz cx="9144000" cy="6858000" type="screen4x3"/>
  <p:notesSz cx="6858000" cy="9144000"/>
  <p:embeddedFontLst>
    <p:embeddedFont>
      <p:font typeface="Sassoon Infant Rg" panose="02000503030000020003" charset="0"/>
      <p:regular r:id="rId27"/>
      <p:bold r:id="rId28"/>
    </p:embeddedFont>
    <p:embeddedFont>
      <p:font typeface="Twinkl SemiBold" pitchFamily="2" charset="0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  <p:embeddedFont>
      <p:font typeface="Sassoon Infant Md" panose="02000603050000020003" charset="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81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240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60" y="108"/>
      </p:cViewPr>
      <p:guideLst>
        <p:guide orient="horz" pos="2183"/>
        <p:guide pos="2880"/>
        <p:guide pos="340"/>
        <p:guide orient="horz" pos="3974"/>
        <p:guide pos="5420"/>
        <p:guide orient="horz" pos="3816"/>
        <p:guide pos="476"/>
        <p:guide orient="horz" pos="2409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+mn-lt"/>
              </a:rPr>
              <a:t>Different Beliefs</a:t>
            </a:r>
            <a:endParaRPr lang="en-GB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32" y="1261684"/>
            <a:ext cx="7840136" cy="433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707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+mn-lt"/>
              </a:rPr>
              <a:t>Different Beliefs</a:t>
            </a:r>
            <a:endParaRPr lang="en-GB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People have many different beliefs and gods that they worship. </a:t>
            </a:r>
          </a:p>
          <a:p>
            <a:pPr algn="ctr">
              <a:spcBef>
                <a:spcPct val="0"/>
              </a:spcBef>
            </a:pPr>
            <a:r>
              <a:rPr lang="en-GB" altLang="en-US" dirty="0"/>
              <a:t>We wear lots of different clothes and pray in different ways in different places but everyone is special!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83" y="3300313"/>
            <a:ext cx="7669433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051" y="937327"/>
            <a:ext cx="1754123" cy="2461429"/>
          </a:xfrm>
          <a:prstGeom prst="rect">
            <a:avLst/>
          </a:prstGeom>
        </p:spPr>
      </p:pic>
      <p:pic>
        <p:nvPicPr>
          <p:cNvPr id="1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t="13611" r="23286" b="21388"/>
          <a:stretch>
            <a:fillRect/>
          </a:stretch>
        </p:blipFill>
        <p:spPr bwMode="auto">
          <a:xfrm>
            <a:off x="965323" y="721976"/>
            <a:ext cx="1857356" cy="2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2"/>
          <p:cNvSpPr txBox="1">
            <a:spLocks noChangeArrowheads="1"/>
          </p:cNvSpPr>
          <p:nvPr/>
        </p:nvSpPr>
        <p:spPr bwMode="auto">
          <a:xfrm>
            <a:off x="4639112" y="1573017"/>
            <a:ext cx="3482975" cy="11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Christian children like to wear a cross </a:t>
            </a:r>
            <a:br>
              <a:rPr lang="en-GB" altLang="en-US" sz="2300" dirty="0">
                <a:latin typeface="+mn-lt"/>
              </a:rPr>
            </a:br>
            <a:r>
              <a:rPr lang="en-GB" altLang="en-US" sz="2300" dirty="0">
                <a:latin typeface="+mn-lt"/>
              </a:rPr>
              <a:t>and chain.</a:t>
            </a:r>
          </a:p>
        </p:txBody>
      </p:sp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823485" y="3756120"/>
            <a:ext cx="340201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Jewish children like to wear a Magen David (star of David).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300" dirty="0">
              <a:latin typeface="+mn-lt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Jewish boys wear a Kippah.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079" y="3521279"/>
            <a:ext cx="1704050" cy="24508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28" y="3604998"/>
            <a:ext cx="1997562" cy="2380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75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8" t="12500" r="11110" b="13611"/>
          <a:stretch>
            <a:fillRect/>
          </a:stretch>
        </p:blipFill>
        <p:spPr bwMode="auto">
          <a:xfrm>
            <a:off x="2639765" y="704675"/>
            <a:ext cx="2104355" cy="277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2" t="11389" r="8556" b="14305"/>
          <a:stretch>
            <a:fillRect/>
          </a:stretch>
        </p:blipFill>
        <p:spPr bwMode="auto">
          <a:xfrm>
            <a:off x="672259" y="619886"/>
            <a:ext cx="1934845" cy="271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4976667" y="1676778"/>
            <a:ext cx="2759075" cy="1320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Sikh boys like to have their hair short. Some Sikh boys wear a </a:t>
            </a:r>
            <a:r>
              <a:rPr lang="en-GB" altLang="en-US" sz="1800" dirty="0" err="1">
                <a:latin typeface="+mn-lt"/>
              </a:rPr>
              <a:t>Romala</a:t>
            </a:r>
            <a:r>
              <a:rPr lang="en-GB" altLang="en-US" sz="1800" dirty="0">
                <a:latin typeface="+mn-lt"/>
              </a:rPr>
              <a:t> over their hair.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61"/>
          <a:stretch>
            <a:fillRect/>
          </a:stretch>
        </p:blipFill>
        <p:spPr bwMode="auto">
          <a:xfrm>
            <a:off x="6172884" y="3460172"/>
            <a:ext cx="2700337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939" y="3598285"/>
            <a:ext cx="1855788" cy="243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1077999" y="4195474"/>
            <a:ext cx="302736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Muslim Boys like to wear a </a:t>
            </a:r>
            <a:r>
              <a:rPr lang="en-GB" altLang="en-US" sz="1800" dirty="0" err="1">
                <a:latin typeface="+mn-lt"/>
              </a:rPr>
              <a:t>Topi</a:t>
            </a:r>
            <a:r>
              <a:rPr lang="en-GB" altLang="en-US" sz="1800" dirty="0">
                <a:latin typeface="+mn-lt"/>
              </a:rPr>
              <a:t> on their head.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Buddhist boys like to have their head shaven.</a:t>
            </a:r>
          </a:p>
        </p:txBody>
      </p:sp>
    </p:spTree>
    <p:extLst>
      <p:ext uri="{BB962C8B-B14F-4D97-AF65-F5344CB8AC3E}">
        <p14:creationId xmlns:p14="http://schemas.microsoft.com/office/powerpoint/2010/main" val="145719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1109663"/>
            <a:ext cx="2347913" cy="267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88" y="1349375"/>
            <a:ext cx="2132012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60093" y="3898988"/>
            <a:ext cx="60198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Sassoon Infant Md" panose="02000603050000020003" pitchFamily="50" charset="0"/>
              </a:rPr>
              <a:t>Sometimes you can see things in different religions which are quite similar to others.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Sassoon Infant Md" panose="02000603050000020003" pitchFamily="50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Sassoon Infant Md" panose="02000603050000020003" pitchFamily="50" charset="0"/>
              </a:rPr>
              <a:t>A Christian girl may wear a headdress to their first communion which covers their hair.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Sassoon Infant Md" panose="02000603050000020003" pitchFamily="50" charset="0"/>
              </a:rPr>
              <a:t>A Muslim girl may wear a Hijab which covers their hair also.</a:t>
            </a:r>
          </a:p>
        </p:txBody>
      </p:sp>
    </p:spTree>
    <p:extLst>
      <p:ext uri="{BB962C8B-B14F-4D97-AF65-F5344CB8AC3E}">
        <p14:creationId xmlns:p14="http://schemas.microsoft.com/office/powerpoint/2010/main" val="3493560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1006475" y="1158875"/>
            <a:ext cx="18319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Sikh girls wear </a:t>
            </a:r>
            <a:r>
              <a:rPr lang="en-GB" altLang="en-US" sz="1800" dirty="0" err="1">
                <a:latin typeface="+mn-lt"/>
              </a:rPr>
              <a:t>Shalwar</a:t>
            </a:r>
            <a:r>
              <a:rPr lang="en-GB" altLang="en-US" sz="1800" dirty="0">
                <a:latin typeface="+mn-lt"/>
              </a:rPr>
              <a:t> </a:t>
            </a:r>
            <a:r>
              <a:rPr lang="en-GB" altLang="en-US" sz="1800" dirty="0" err="1">
                <a:latin typeface="+mn-lt"/>
              </a:rPr>
              <a:t>Kameez</a:t>
            </a:r>
            <a:r>
              <a:rPr lang="en-GB" altLang="en-US" sz="1800" dirty="0">
                <a:latin typeface="+mn-lt"/>
              </a:rPr>
              <a:t>.</a:t>
            </a: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6269576" y="4621198"/>
            <a:ext cx="2011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Hindu girls wear a Sari.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063" y="681085"/>
            <a:ext cx="3594513" cy="534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6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763136" y="5780276"/>
            <a:ext cx="5608197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Christians worship in a church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694" y="525069"/>
            <a:ext cx="4901609" cy="525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13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2034378" y="5768482"/>
            <a:ext cx="5065713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Sikhs worship at a </a:t>
            </a:r>
            <a:r>
              <a:rPr lang="en-GB" altLang="en-US" sz="2300" dirty="0" err="1">
                <a:latin typeface="+mn-lt"/>
              </a:rPr>
              <a:t>Gurdwara</a:t>
            </a:r>
            <a:endParaRPr lang="en-GB" altLang="en-US" sz="2300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935" y="1302017"/>
            <a:ext cx="6218459" cy="410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51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1975655" y="5768482"/>
            <a:ext cx="50657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>
                <a:latin typeface="+mn-lt"/>
              </a:rPr>
              <a:t>Hindus worship in a </a:t>
            </a:r>
            <a:r>
              <a:rPr lang="en-GB" altLang="en-US" sz="2400" dirty="0" err="1">
                <a:latin typeface="+mn-lt"/>
              </a:rPr>
              <a:t>Mandir</a:t>
            </a:r>
            <a:endParaRPr lang="en-GB" altLang="en-US" sz="2400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136" y="1578637"/>
            <a:ext cx="6236749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74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73589" y="5756988"/>
            <a:ext cx="3977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/>
              <a:t>Buddhists worship in a Wat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04" y="1194622"/>
            <a:ext cx="5560034" cy="446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6615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943" y="549275"/>
            <a:ext cx="3502583" cy="52226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23254" y="5771920"/>
            <a:ext cx="43156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/>
              <a:t>Jews worship in a Synagogue </a:t>
            </a:r>
          </a:p>
        </p:txBody>
      </p:sp>
    </p:spTree>
    <p:extLst>
      <p:ext uri="{BB962C8B-B14F-4D97-AF65-F5344CB8AC3E}">
        <p14:creationId xmlns:p14="http://schemas.microsoft.com/office/powerpoint/2010/main" val="2274403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083" y="765175"/>
            <a:ext cx="4991022" cy="4971726"/>
          </a:xfrm>
          <a:prstGeom prst="rect">
            <a:avLst/>
          </a:prstGeom>
        </p:spPr>
      </p:pic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033608" y="5746455"/>
            <a:ext cx="49154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Muslims worship in a Mosque</a:t>
            </a:r>
          </a:p>
        </p:txBody>
      </p:sp>
    </p:spTree>
    <p:extLst>
      <p:ext uri="{BB962C8B-B14F-4D97-AF65-F5344CB8AC3E}">
        <p14:creationId xmlns:p14="http://schemas.microsoft.com/office/powerpoint/2010/main" val="1653230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0543" y="1439229"/>
            <a:ext cx="3625850" cy="13542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Table called the Altar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Chalice cup with red wine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Bowl with bread or wafers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Holy Book called the Bible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064" y="2602967"/>
            <a:ext cx="5444426" cy="3492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3664280" y="3029203"/>
            <a:ext cx="1229386" cy="479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FF0000"/>
                </a:solidFill>
                <a:latin typeface="Sassoon Infant Md" panose="02000603050000020003" pitchFamily="50" charset="0"/>
              </a:rPr>
              <a:t>2</a:t>
            </a: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5138554" y="3291406"/>
            <a:ext cx="1229386" cy="479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FF0000"/>
                </a:solidFill>
                <a:latin typeface="Sassoon Infant Md" panose="02000603050000020003" pitchFamily="50" charset="0"/>
              </a:rPr>
              <a:t>3</a:t>
            </a:r>
          </a:p>
        </p:txBody>
      </p:sp>
      <p:sp>
        <p:nvSpPr>
          <p:cNvPr id="8" name="TextBox 15"/>
          <p:cNvSpPr txBox="1">
            <a:spLocks noChangeArrowheads="1"/>
          </p:cNvSpPr>
          <p:nvPr/>
        </p:nvSpPr>
        <p:spPr bwMode="auto">
          <a:xfrm>
            <a:off x="6583145" y="2316802"/>
            <a:ext cx="1229386" cy="477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FF0000"/>
                </a:solidFill>
                <a:latin typeface="Sassoon Infant Md" panose="02000603050000020003" pitchFamily="50" charset="0"/>
              </a:rPr>
              <a:t>4</a:t>
            </a:r>
          </a:p>
        </p:txBody>
      </p:sp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2361318" y="4310010"/>
            <a:ext cx="5056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FF0000"/>
                </a:solidFill>
                <a:latin typeface="Sassoon Infant Md" panose="02000603050000020003" pitchFamily="50" charset="0"/>
              </a:rPr>
              <a:t>1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/>
              <a:t>Inside the Church</a:t>
            </a:r>
          </a:p>
        </p:txBody>
      </p:sp>
    </p:spTree>
    <p:extLst>
      <p:ext uri="{BB962C8B-B14F-4D97-AF65-F5344CB8AC3E}">
        <p14:creationId xmlns:p14="http://schemas.microsoft.com/office/powerpoint/2010/main" val="4206715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6010275"/>
            <a:ext cx="873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82012" y="1801571"/>
            <a:ext cx="278401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latin typeface="Sassoon Infant Md" panose="02000603050000020003" pitchFamily="50" charset="0"/>
              </a:rPr>
              <a:t>Inside the </a:t>
            </a:r>
            <a:r>
              <a:rPr lang="en-GB" sz="1600" b="1" dirty="0" err="1">
                <a:latin typeface="Sassoon Infant Md" panose="02000603050000020003" pitchFamily="50" charset="0"/>
              </a:rPr>
              <a:t>Gurdwara</a:t>
            </a:r>
            <a:endParaRPr lang="en-GB" sz="1600" b="1" dirty="0">
              <a:latin typeface="Sassoon Infant Md" panose="02000603050000020003" pitchFamily="50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>
              <a:latin typeface="Sassoon Infant Md" panose="02000603050000020003" pitchFamily="50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Silk cloth called a </a:t>
            </a:r>
            <a:r>
              <a:rPr lang="en-GB" sz="1600" dirty="0" err="1">
                <a:latin typeface="Sassoon Infant Md" panose="02000603050000020003" pitchFamily="50" charset="0"/>
              </a:rPr>
              <a:t>Romala</a:t>
            </a:r>
            <a:r>
              <a:rPr lang="en-GB" sz="1600" dirty="0">
                <a:latin typeface="Sassoon Infant Md" panose="02000603050000020003" pitchFamily="50" charset="0"/>
              </a:rPr>
              <a:t> covering the Guru </a:t>
            </a:r>
            <a:r>
              <a:rPr lang="en-GB" sz="1600" dirty="0" err="1">
                <a:latin typeface="Sassoon Infant Md" panose="02000603050000020003" pitchFamily="50" charset="0"/>
              </a:rPr>
              <a:t>Granth</a:t>
            </a:r>
            <a:r>
              <a:rPr lang="en-GB" sz="1600" dirty="0">
                <a:latin typeface="Sassoon Infant Md" panose="02000603050000020003" pitchFamily="50" charset="0"/>
              </a:rPr>
              <a:t> Sahib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Fan called a </a:t>
            </a:r>
            <a:r>
              <a:rPr lang="en-GB" sz="1600" dirty="0" err="1">
                <a:latin typeface="Sassoon Infant Md" panose="02000603050000020003" pitchFamily="50" charset="0"/>
              </a:rPr>
              <a:t>Chauri</a:t>
            </a:r>
            <a:endParaRPr lang="en-GB" sz="1600" dirty="0">
              <a:latin typeface="Sassoon Infant Md" panose="02000603050000020003" pitchFamily="50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Canopy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Money donation box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Offering of fruit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>
              <a:latin typeface="Sassoon Infant Md" panose="02000603050000020003" pitchFamily="50" charset="0"/>
            </a:endParaRPr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746" y="1669541"/>
            <a:ext cx="5114231" cy="410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7"/>
          <p:cNvSpPr txBox="1">
            <a:spLocks noChangeArrowheads="1"/>
          </p:cNvSpPr>
          <p:nvPr/>
        </p:nvSpPr>
        <p:spPr bwMode="auto">
          <a:xfrm>
            <a:off x="5842198" y="3713244"/>
            <a:ext cx="1235669" cy="48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FF0000"/>
                </a:solidFill>
                <a:latin typeface="Sassoon Infant Md" panose="02000603050000020003" pitchFamily="50" charset="0"/>
              </a:rPr>
              <a:t>1</a:t>
            </a:r>
          </a:p>
        </p:txBody>
      </p: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5295221" y="5779611"/>
            <a:ext cx="1235669" cy="48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FF0000"/>
                </a:solidFill>
                <a:latin typeface="Sassoon Infant Md" panose="02000603050000020003" pitchFamily="50" charset="0"/>
              </a:rPr>
              <a:t>2</a:t>
            </a:r>
          </a:p>
        </p:txBody>
      </p:sp>
      <p:sp>
        <p:nvSpPr>
          <p:cNvPr id="8" name="TextBox 19"/>
          <p:cNvSpPr txBox="1">
            <a:spLocks noChangeArrowheads="1"/>
          </p:cNvSpPr>
          <p:nvPr/>
        </p:nvSpPr>
        <p:spPr bwMode="auto">
          <a:xfrm>
            <a:off x="2948195" y="1868442"/>
            <a:ext cx="1235669" cy="479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FF0000"/>
                </a:solidFill>
                <a:latin typeface="Sassoon Infant Md" panose="02000603050000020003" pitchFamily="50" charset="0"/>
              </a:rPr>
              <a:t>3</a:t>
            </a: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97945" y="4849463"/>
            <a:ext cx="1235669" cy="48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FF0000"/>
                </a:solidFill>
                <a:latin typeface="Sassoon Infant Md" panose="02000603050000020003" pitchFamily="50" charset="0"/>
              </a:rPr>
              <a:t>4</a:t>
            </a:r>
          </a:p>
        </p:txBody>
      </p:sp>
      <p:sp>
        <p:nvSpPr>
          <p:cNvPr id="10" name="TextBox 23"/>
          <p:cNvSpPr txBox="1">
            <a:spLocks noChangeArrowheads="1"/>
          </p:cNvSpPr>
          <p:nvPr/>
        </p:nvSpPr>
        <p:spPr bwMode="auto">
          <a:xfrm>
            <a:off x="6254917" y="5190081"/>
            <a:ext cx="1235669" cy="48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FF0000"/>
                </a:solidFill>
                <a:latin typeface="Sassoon Infant Md" panose="02000603050000020003" pitchFamily="50" charset="0"/>
              </a:rPr>
              <a:t>5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>
                <a:latin typeface="Sassoon Infant Md" panose="02000603050000020003" pitchFamily="50" charset="0"/>
              </a:rPr>
              <a:t>Inside the </a:t>
            </a:r>
            <a:r>
              <a:rPr lang="en-GB" dirty="0" err="1">
                <a:latin typeface="Sassoon Infant Md" panose="02000603050000020003" pitchFamily="50" charset="0"/>
              </a:rPr>
              <a:t>Gurdwara</a:t>
            </a:r>
            <a:endParaRPr lang="en-GB" dirty="0">
              <a:latin typeface="Sassoon Infant Md" panose="0200060305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920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2869" y="1929059"/>
            <a:ext cx="3627438" cy="20928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Light called the </a:t>
            </a:r>
            <a:r>
              <a:rPr lang="en-GB" sz="1600" dirty="0" err="1">
                <a:latin typeface="Sassoon Infant Md" panose="02000603050000020003" pitchFamily="50" charset="0"/>
              </a:rPr>
              <a:t>Ner</a:t>
            </a:r>
            <a:r>
              <a:rPr lang="en-GB" sz="1600" dirty="0">
                <a:latin typeface="Sassoon Infant Md" panose="02000603050000020003" pitchFamily="50" charset="0"/>
              </a:rPr>
              <a:t> </a:t>
            </a:r>
            <a:r>
              <a:rPr lang="en-GB" sz="1600" dirty="0" err="1">
                <a:latin typeface="Sassoon Infant Md" panose="02000603050000020003" pitchFamily="50" charset="0"/>
              </a:rPr>
              <a:t>Tamid</a:t>
            </a:r>
            <a:endParaRPr lang="en-GB" sz="1600" dirty="0">
              <a:latin typeface="Sassoon Infant Md" panose="02000603050000020003" pitchFamily="50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Cupboard called the Ark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Curtain with a candlestick called a Menorah on it.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Jewish Holy Book called the Torah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Torah Scrolls covered by curtain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 err="1">
                <a:latin typeface="Sassoon Infant Md" panose="02000603050000020003" pitchFamily="50" charset="0"/>
              </a:rPr>
              <a:t>Magen</a:t>
            </a:r>
            <a:r>
              <a:rPr lang="en-GB" sz="1600" dirty="0">
                <a:latin typeface="Sassoon Infant Md" panose="02000603050000020003" pitchFamily="50" charset="0"/>
              </a:rPr>
              <a:t> David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>
              <a:latin typeface="Sassoon Infant Md" panose="02000603050000020003" pitchFamily="50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62766" y="1614436"/>
            <a:ext cx="4322966" cy="4395839"/>
            <a:chOff x="1255713" y="3041650"/>
            <a:chExt cx="2919412" cy="2968625"/>
          </a:xfrm>
        </p:grpSpPr>
        <p:pic>
          <p:nvPicPr>
            <p:cNvPr id="3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713" y="3041650"/>
              <a:ext cx="2919412" cy="2968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3"/>
            <p:cNvSpPr txBox="1">
              <a:spLocks noChangeArrowheads="1"/>
            </p:cNvSpPr>
            <p:nvPr/>
          </p:nvSpPr>
          <p:spPr bwMode="auto">
            <a:xfrm>
              <a:off x="2443163" y="3294063"/>
              <a:ext cx="7889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1</a:t>
              </a:r>
            </a:p>
          </p:txBody>
        </p:sp>
        <p:sp>
          <p:nvSpPr>
            <p:cNvPr id="6" name="TextBox 11"/>
            <p:cNvSpPr txBox="1">
              <a:spLocks noChangeArrowheads="1"/>
            </p:cNvSpPr>
            <p:nvPr/>
          </p:nvSpPr>
          <p:spPr bwMode="auto">
            <a:xfrm>
              <a:off x="1677988" y="3806825"/>
              <a:ext cx="7905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2</a:t>
              </a:r>
            </a:p>
          </p:txBody>
        </p:sp>
        <p:sp>
          <p:nvSpPr>
            <p:cNvPr id="7" name="TextBox 14"/>
            <p:cNvSpPr txBox="1">
              <a:spLocks noChangeArrowheads="1"/>
            </p:cNvSpPr>
            <p:nvPr/>
          </p:nvSpPr>
          <p:spPr bwMode="auto">
            <a:xfrm>
              <a:off x="2487613" y="4278313"/>
              <a:ext cx="7889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3</a:t>
              </a:r>
            </a:p>
          </p:txBody>
        </p:sp>
        <p:sp>
          <p:nvSpPr>
            <p:cNvPr id="8" name="TextBox 15"/>
            <p:cNvSpPr txBox="1">
              <a:spLocks noChangeArrowheads="1"/>
            </p:cNvSpPr>
            <p:nvPr/>
          </p:nvSpPr>
          <p:spPr bwMode="auto">
            <a:xfrm>
              <a:off x="2232025" y="4613275"/>
              <a:ext cx="78898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4</a:t>
              </a:r>
            </a:p>
          </p:txBody>
        </p:sp>
        <p:sp>
          <p:nvSpPr>
            <p:cNvPr id="9" name="TextBox 20"/>
            <p:cNvSpPr txBox="1">
              <a:spLocks noChangeArrowheads="1"/>
            </p:cNvSpPr>
            <p:nvPr/>
          </p:nvSpPr>
          <p:spPr bwMode="auto">
            <a:xfrm>
              <a:off x="2973388" y="3887788"/>
              <a:ext cx="7889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5</a:t>
              </a:r>
            </a:p>
          </p:txBody>
        </p:sp>
        <p:sp>
          <p:nvSpPr>
            <p:cNvPr id="10" name="TextBox 21"/>
            <p:cNvSpPr txBox="1">
              <a:spLocks noChangeArrowheads="1"/>
            </p:cNvSpPr>
            <p:nvPr/>
          </p:nvSpPr>
          <p:spPr bwMode="auto">
            <a:xfrm>
              <a:off x="2320925" y="5664200"/>
              <a:ext cx="78898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6</a:t>
              </a:r>
            </a:p>
          </p:txBody>
        </p:sp>
      </p:grp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latin typeface="Sassoon Infant Md" panose="02000603050000020003" pitchFamily="50" charset="0"/>
              </a:rPr>
              <a:t>Inside the Synagogue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361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Md" panose="02000603050000020003" pitchFamily="50" charset="0"/>
              </a:rPr>
              <a:t>Inside the Wat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75660" y="2513873"/>
            <a:ext cx="347662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Statue of Buddha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Candles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Vase of flowers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Incense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Offering of fruit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196206" y="1709074"/>
            <a:ext cx="4700019" cy="4028588"/>
            <a:chOff x="4629150" y="2937312"/>
            <a:chExt cx="3267075" cy="280035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9150" y="2956362"/>
              <a:ext cx="3267075" cy="278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7"/>
            <p:cNvSpPr txBox="1">
              <a:spLocks noChangeArrowheads="1"/>
            </p:cNvSpPr>
            <p:nvPr/>
          </p:nvSpPr>
          <p:spPr bwMode="auto">
            <a:xfrm>
              <a:off x="5502275" y="2937312"/>
              <a:ext cx="78898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1</a:t>
              </a:r>
            </a:p>
          </p:txBody>
        </p:sp>
        <p:sp>
          <p:nvSpPr>
            <p:cNvPr id="6" name="TextBox 18"/>
            <p:cNvSpPr txBox="1">
              <a:spLocks noChangeArrowheads="1"/>
            </p:cNvSpPr>
            <p:nvPr/>
          </p:nvSpPr>
          <p:spPr bwMode="auto">
            <a:xfrm>
              <a:off x="7027863" y="3219887"/>
              <a:ext cx="7889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2</a:t>
              </a:r>
            </a:p>
          </p:txBody>
        </p:sp>
        <p:sp>
          <p:nvSpPr>
            <p:cNvPr id="7" name="TextBox 19"/>
            <p:cNvSpPr txBox="1">
              <a:spLocks noChangeArrowheads="1"/>
            </p:cNvSpPr>
            <p:nvPr/>
          </p:nvSpPr>
          <p:spPr bwMode="auto">
            <a:xfrm>
              <a:off x="4654550" y="3508812"/>
              <a:ext cx="78898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3</a:t>
              </a:r>
            </a:p>
          </p:txBody>
        </p:sp>
        <p:sp>
          <p:nvSpPr>
            <p:cNvPr id="8" name="TextBox 22"/>
            <p:cNvSpPr txBox="1">
              <a:spLocks noChangeArrowheads="1"/>
            </p:cNvSpPr>
            <p:nvPr/>
          </p:nvSpPr>
          <p:spPr bwMode="auto">
            <a:xfrm>
              <a:off x="5410200" y="3897750"/>
              <a:ext cx="78898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4</a:t>
              </a:r>
            </a:p>
          </p:txBody>
        </p:sp>
        <p:sp>
          <p:nvSpPr>
            <p:cNvPr id="9" name="TextBox 23"/>
            <p:cNvSpPr txBox="1">
              <a:spLocks noChangeArrowheads="1"/>
            </p:cNvSpPr>
            <p:nvPr/>
          </p:nvSpPr>
          <p:spPr bwMode="auto">
            <a:xfrm>
              <a:off x="6581775" y="3615175"/>
              <a:ext cx="79057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3576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Inside a </a:t>
            </a:r>
            <a:r>
              <a:rPr lang="en-GB" dirty="0" err="1">
                <a:latin typeface="+mn-lt"/>
              </a:rPr>
              <a:t>Mandir</a:t>
            </a:r>
            <a:endParaRPr lang="en-GB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1385" y="1618854"/>
            <a:ext cx="3625850" cy="1846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Ganesh, the God for good luck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Bowl of sweets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Orange fruit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Sacred flame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Prayer Bell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Incense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>
              <a:latin typeface="Sassoon Infant Md" panose="02000603050000020003" pitchFamily="50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310755" y="1501818"/>
            <a:ext cx="5956417" cy="4406449"/>
            <a:chOff x="2436590" y="1686376"/>
            <a:chExt cx="5956417" cy="4406449"/>
          </a:xfrm>
        </p:grpSpPr>
        <p:pic>
          <p:nvPicPr>
            <p:cNvPr id="3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6590" y="1686376"/>
              <a:ext cx="5956417" cy="4406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3"/>
            <p:cNvSpPr txBox="1">
              <a:spLocks noChangeArrowheads="1"/>
            </p:cNvSpPr>
            <p:nvPr/>
          </p:nvSpPr>
          <p:spPr bwMode="auto">
            <a:xfrm>
              <a:off x="3413097" y="2776491"/>
              <a:ext cx="1344386" cy="52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1</a:t>
              </a:r>
            </a:p>
          </p:txBody>
        </p:sp>
        <p:sp>
          <p:nvSpPr>
            <p:cNvPr id="6" name="TextBox 11"/>
            <p:cNvSpPr txBox="1">
              <a:spLocks noChangeArrowheads="1"/>
            </p:cNvSpPr>
            <p:nvPr/>
          </p:nvSpPr>
          <p:spPr bwMode="auto">
            <a:xfrm>
              <a:off x="4316568" y="5426607"/>
              <a:ext cx="1344386" cy="52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2</a:t>
              </a:r>
            </a:p>
          </p:txBody>
        </p:sp>
        <p:sp>
          <p:nvSpPr>
            <p:cNvPr id="7" name="TextBox 14"/>
            <p:cNvSpPr txBox="1">
              <a:spLocks noChangeArrowheads="1"/>
            </p:cNvSpPr>
            <p:nvPr/>
          </p:nvSpPr>
          <p:spPr bwMode="auto">
            <a:xfrm>
              <a:off x="2972856" y="5043581"/>
              <a:ext cx="48284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FF0000"/>
                  </a:solidFill>
                  <a:latin typeface="Sassoon Infant Md" panose="02000603050000020003" pitchFamily="50" charset="0"/>
                </a:rPr>
                <a:t>3</a:t>
              </a:r>
            </a:p>
          </p:txBody>
        </p:sp>
        <p:sp>
          <p:nvSpPr>
            <p:cNvPr id="8" name="TextBox 15"/>
            <p:cNvSpPr txBox="1">
              <a:spLocks noChangeArrowheads="1"/>
            </p:cNvSpPr>
            <p:nvPr/>
          </p:nvSpPr>
          <p:spPr bwMode="auto">
            <a:xfrm>
              <a:off x="3710647" y="4672699"/>
              <a:ext cx="1344386" cy="52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4</a:t>
              </a:r>
            </a:p>
          </p:txBody>
        </p:sp>
        <p:sp>
          <p:nvSpPr>
            <p:cNvPr id="9" name="TextBox 20"/>
            <p:cNvSpPr txBox="1">
              <a:spLocks noChangeArrowheads="1"/>
            </p:cNvSpPr>
            <p:nvPr/>
          </p:nvSpPr>
          <p:spPr bwMode="auto">
            <a:xfrm>
              <a:off x="5082083" y="4594253"/>
              <a:ext cx="1344387" cy="52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5</a:t>
              </a:r>
            </a:p>
          </p:txBody>
        </p:sp>
        <p:sp>
          <p:nvSpPr>
            <p:cNvPr id="10" name="TextBox 21"/>
            <p:cNvSpPr txBox="1">
              <a:spLocks noChangeArrowheads="1"/>
            </p:cNvSpPr>
            <p:nvPr/>
          </p:nvSpPr>
          <p:spPr bwMode="auto">
            <a:xfrm>
              <a:off x="6642871" y="4580729"/>
              <a:ext cx="1344386" cy="52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04018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Inside the Mosque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69621" y="1569836"/>
            <a:ext cx="244119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Arch marking the direction of Mecca called a </a:t>
            </a:r>
            <a:r>
              <a:rPr lang="en-GB" sz="1600" dirty="0" err="1">
                <a:latin typeface="Sassoon Infant Md" panose="02000603050000020003" pitchFamily="50" charset="0"/>
              </a:rPr>
              <a:t>Mihrab</a:t>
            </a:r>
            <a:endParaRPr lang="en-GB" sz="1600" dirty="0">
              <a:latin typeface="Sassoon Infant Md" panose="02000603050000020003" pitchFamily="50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Platform where the Imam gives his talk called a </a:t>
            </a:r>
            <a:r>
              <a:rPr lang="en-GB" sz="1600" dirty="0" err="1">
                <a:latin typeface="Sassoon Infant Md" panose="02000603050000020003" pitchFamily="50" charset="0"/>
              </a:rPr>
              <a:t>Minbar</a:t>
            </a:r>
            <a:endParaRPr lang="en-GB" sz="1600" dirty="0">
              <a:latin typeface="Sassoon Infant Md" panose="02000603050000020003" pitchFamily="50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Prayer mat facing the </a:t>
            </a:r>
            <a:r>
              <a:rPr lang="en-GB" sz="1600" dirty="0" err="1">
                <a:latin typeface="Sassoon Infant Md" panose="02000603050000020003" pitchFamily="50" charset="0"/>
              </a:rPr>
              <a:t>Mihrab</a:t>
            </a:r>
            <a:endParaRPr lang="en-GB" sz="1600" dirty="0">
              <a:latin typeface="Sassoon Infant Md" panose="02000603050000020003" pitchFamily="50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Sassoon Infant Md" panose="02000603050000020003" pitchFamily="50" charset="0"/>
              </a:rPr>
              <a:t>Shoe rack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20728" y="2077397"/>
            <a:ext cx="5309619" cy="4063010"/>
            <a:chOff x="747232" y="3221038"/>
            <a:chExt cx="3584866" cy="27432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673" y="3221038"/>
              <a:ext cx="3273425" cy="2743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7"/>
            <p:cNvSpPr txBox="1">
              <a:spLocks noChangeArrowheads="1"/>
            </p:cNvSpPr>
            <p:nvPr/>
          </p:nvSpPr>
          <p:spPr bwMode="auto">
            <a:xfrm>
              <a:off x="917386" y="3351213"/>
              <a:ext cx="788987" cy="306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1</a:t>
              </a:r>
            </a:p>
          </p:txBody>
        </p:sp>
        <p:sp>
          <p:nvSpPr>
            <p:cNvPr id="6" name="TextBox 18"/>
            <p:cNvSpPr txBox="1">
              <a:spLocks noChangeArrowheads="1"/>
            </p:cNvSpPr>
            <p:nvPr/>
          </p:nvSpPr>
          <p:spPr bwMode="auto">
            <a:xfrm>
              <a:off x="2920811" y="3817938"/>
              <a:ext cx="7889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2</a:t>
              </a:r>
            </a:p>
          </p:txBody>
        </p:sp>
        <p:sp>
          <p:nvSpPr>
            <p:cNvPr id="7" name="TextBox 19"/>
            <p:cNvSpPr txBox="1">
              <a:spLocks noChangeArrowheads="1"/>
            </p:cNvSpPr>
            <p:nvPr/>
          </p:nvSpPr>
          <p:spPr bwMode="auto">
            <a:xfrm>
              <a:off x="2020698" y="5656263"/>
              <a:ext cx="311441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FF0000"/>
                  </a:solidFill>
                  <a:latin typeface="Sassoon Infant Md" panose="02000603050000020003" pitchFamily="50" charset="0"/>
                </a:rPr>
                <a:t>3</a:t>
              </a:r>
            </a:p>
          </p:txBody>
        </p:sp>
        <p:sp>
          <p:nvSpPr>
            <p:cNvPr id="8" name="TextBox 19"/>
            <p:cNvSpPr txBox="1">
              <a:spLocks noChangeArrowheads="1"/>
            </p:cNvSpPr>
            <p:nvPr/>
          </p:nvSpPr>
          <p:spPr bwMode="auto">
            <a:xfrm>
              <a:off x="747232" y="4933156"/>
              <a:ext cx="311441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FF0000"/>
                  </a:solidFill>
                  <a:latin typeface="Sassoon Infant Md" panose="02000603050000020003" pitchFamily="50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2064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3702050" y="1150938"/>
            <a:ext cx="16033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800" dirty="0">
                <a:latin typeface="+mn-lt"/>
              </a:rPr>
              <a:t>◄ In a Hindu home, a family shrine is set up each morning.</a:t>
            </a: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984250" y="4024313"/>
            <a:ext cx="178276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► In a Sikh home, children will say prayers in the mornings and evenings.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6072188" y="4024313"/>
            <a:ext cx="2011362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▲ In a Christian home, some children will say prayers before they go to bed.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238" y="1066800"/>
            <a:ext cx="2720975" cy="241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158875"/>
            <a:ext cx="2633663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3635375"/>
            <a:ext cx="29337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313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6478587" y="3579813"/>
            <a:ext cx="1792957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▲ In a Muslim home, the Father will lead the family prayers every morning and evening.</a:t>
            </a:r>
          </a:p>
        </p:txBody>
      </p:sp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3444875" y="1238250"/>
            <a:ext cx="178435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◄ In a Buddhist home, everyone will meditate in silence.</a:t>
            </a:r>
          </a:p>
        </p:txBody>
      </p:sp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5188" y="3656013"/>
            <a:ext cx="201295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► In a Jewish home, a family meal is eaten every Friday evening and the Father blesses his children.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14" y="1081836"/>
            <a:ext cx="7602371" cy="469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90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02937" y="4306815"/>
            <a:ext cx="61023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3600" dirty="0"/>
              <a:t>Be lovely to everyone, no matter what they believe in.</a:t>
            </a:r>
            <a:endParaRPr lang="en-GB" sz="3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2" y="1688992"/>
            <a:ext cx="7736495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62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119</TotalTime>
  <Words>481</Words>
  <Application>Microsoft Office PowerPoint</Application>
  <PresentationFormat>On-screen Show (4:3)</PresentationFormat>
  <Paragraphs>99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Sassoon Infant Rg</vt:lpstr>
      <vt:lpstr>Twinkl SemiBold</vt:lpstr>
      <vt:lpstr>Calibri</vt:lpstr>
      <vt:lpstr>Twinkl</vt:lpstr>
      <vt:lpstr>Arial</vt:lpstr>
      <vt:lpstr>Sassoon Infant Md</vt:lpstr>
      <vt:lpstr>Office Theme</vt:lpstr>
      <vt:lpstr>PowerPoint Presentation</vt:lpstr>
      <vt:lpstr>Different Beliefs</vt:lpstr>
      <vt:lpstr>Different Beliefs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Inside the Church</vt:lpstr>
      <vt:lpstr>Inside the Gurdwara</vt:lpstr>
      <vt:lpstr>Inside the Synagogue</vt:lpstr>
      <vt:lpstr>Inside the Wat</vt:lpstr>
      <vt:lpstr>Inside a Mandir</vt:lpstr>
      <vt:lpstr>Inside the Mosque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Alice Hawkes</cp:lastModifiedBy>
  <cp:revision>17</cp:revision>
  <dcterms:created xsi:type="dcterms:W3CDTF">2017-09-25T08:15:23Z</dcterms:created>
  <dcterms:modified xsi:type="dcterms:W3CDTF">2019-12-13T08:41:21Z</dcterms:modified>
</cp:coreProperties>
</file>