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91" r:id="rId7"/>
    <p:sldId id="284" r:id="rId8"/>
    <p:sldId id="288" r:id="rId9"/>
    <p:sldId id="277" r:id="rId10"/>
    <p:sldId id="286" r:id="rId11"/>
  </p:sldIdLst>
  <p:sldSz cx="9144000" cy="6858000" type="screen4x3"/>
  <p:notesSz cx="6858000" cy="9144000"/>
  <p:embeddedFontLst>
    <p:embeddedFont>
      <p:font typeface="Kalam" panose="02000000000000000000" pitchFamily="2" charset="0"/>
      <p:regular r:id="rId14"/>
    </p:embeddedFont>
    <p:embeddedFont>
      <p:font typeface="Tuffy-TTF" panose="020B0603060100000000" pitchFamily="34" charset="0"/>
      <p:regular r:id="rId15"/>
      <p:bold r:id="rId16"/>
      <p:italic r:id="rId17"/>
      <p:boldItalic r:id="rId18"/>
    </p:embeddedFont>
    <p:embeddedFont>
      <p:font typeface="Calibri" panose="020F0502020204030204" pitchFamily="34" charset="0"/>
      <p:regular r:id="rId19"/>
      <p:bold r:id="rId20"/>
      <p:italic r:id="rId21"/>
      <p:boldItalic r:id="rId22"/>
    </p:embeddedFont>
    <p:embeddedFont>
      <p:font typeface="Twinkl" pitchFamily="2" charset="0"/>
      <p:regular r:id="rId23"/>
      <p:bold r:id="rId24"/>
    </p:embeddedFont>
    <p:embeddedFont>
      <p:font typeface="Cambria Math" panose="02040503050406030204" pitchFamily="18" charset="0"/>
      <p:regular r:id="rId25"/>
    </p:embeddedFont>
    <p:embeddedFont>
      <p:font typeface="Tuffy" panose="020B0603060100000000"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541"/>
    <a:srgbClr val="F49BA0"/>
    <a:srgbClr val="FFEDA8"/>
    <a:srgbClr val="019541"/>
    <a:srgbClr val="003E15"/>
    <a:srgbClr val="E5C800"/>
    <a:srgbClr val="FAB003"/>
    <a:srgbClr val="F39BA1"/>
    <a:srgbClr val="87BD31"/>
    <a:srgbClr val="B9D2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04" d="100"/>
          <a:sy n="104" d="100"/>
        </p:scale>
        <p:origin x="294" y="102"/>
      </p:cViewPr>
      <p:guideLst>
        <p:guide orient="horz" pos="2160"/>
        <p:guide pos="2880"/>
        <p:guide pos="340"/>
        <p:guide orient="horz" pos="3952"/>
        <p:guide pos="5420"/>
        <p:guide orient="horz" pos="346"/>
        <p:guide pos="476"/>
        <p:guide orient="horz" pos="504"/>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planit-maths-primary-teaching-resources-year-6/planit-maths-primary-teaching-resources-year-6-number---fractions/planit-maths-primary-teaching-resources-year-6-number---fractions-multiply-one-digit-numbers-with-up-to-two-decimal-places-by-whole-number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winkl.co.uk/resources/planit-maths-primary-teaching-resources-year-6/planit-maths-primary-teaching-resources-year-6-number---fractions/planit-maths-primary-teaching-resources-year-6-number---fractions-multiply-one-digit-numbers-with-up-to-two-decimal-places-by-whole-numbers" TargetMode="External"/><Relationship Id="rId1" Type="http://schemas.openxmlformats.org/officeDocument/2006/relationships/slideLayout" Target="../slideLayouts/slideLayout4.xml"/><Relationship Id="rId5" Type="http://schemas.openxmlformats.org/officeDocument/2006/relationships/image" Target="../media/image26.jpe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planit-maths-primary-teaching-resources-year-6/planit-maths-primary-teaching-resources-year-6-number---fractions/planit-maths-primary-teaching-resources-year-6-number---fractions-multiply-one-digit-numbers-with-up-to-two-decimal-places-by-whole-number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F2C2801B-3F26-4388-9415-C41073283A2A}"/>
              </a:ext>
            </a:extLst>
          </p:cNvPr>
          <p:cNvSpPr/>
          <p:nvPr/>
        </p:nvSpPr>
        <p:spPr>
          <a:xfrm>
            <a:off x="-1" y="5425440"/>
            <a:ext cx="1820091" cy="1432559"/>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Multiply one-digit numbers with up to two decimal places by whole numbers.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019C867C-1011-430E-9325-A7292E51AFA5}"/>
              </a:ext>
            </a:extLst>
          </p:cNvPr>
          <p:cNvSpPr txBox="1"/>
          <p:nvPr/>
        </p:nvSpPr>
        <p:spPr>
          <a:xfrm>
            <a:off x="755650" y="1341438"/>
            <a:ext cx="7632700" cy="2980508"/>
          </a:xfrm>
          <a:prstGeom prst="rect">
            <a:avLst/>
          </a:prstGeom>
          <a:solidFill>
            <a:schemeClr val="bg1"/>
          </a:solidFill>
          <a:ln w="28575">
            <a:solidFill>
              <a:srgbClr val="E9506C"/>
            </a:solidFill>
          </a:ln>
        </p:spPr>
        <p:txBody>
          <a:bodyPr wrap="square" lIns="108000" tIns="108000" rIns="108000" bIns="108000" rtlCol="0">
            <a:noAutofit/>
          </a:bodyPr>
          <a:lstStyle/>
          <a:p>
            <a:pPr algn="ctr"/>
            <a:endParaRPr lang="en-GB"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8" name="TextBox 7"/>
          <p:cNvSpPr txBox="1"/>
          <p:nvPr/>
        </p:nvSpPr>
        <p:spPr>
          <a:xfrm>
            <a:off x="755650" y="1341438"/>
            <a:ext cx="7632700" cy="495108"/>
          </a:xfrm>
          <a:prstGeom prst="rect">
            <a:avLst/>
          </a:prstGeom>
          <a:solidFill>
            <a:srgbClr val="E9506C"/>
          </a:solidFill>
          <a:ln w="28575">
            <a:solidFill>
              <a:srgbClr val="E9506C"/>
            </a:solidFill>
          </a:ln>
        </p:spPr>
        <p:txBody>
          <a:bodyPr wrap="square" lIns="108000" tIns="108000" rIns="108000" bIns="108000" rtlCol="0">
            <a:spAutoFit/>
          </a:bodyPr>
          <a:lstStyle/>
          <a:p>
            <a:pPr algn="ctr"/>
            <a:r>
              <a:rPr lang="en-GB" b="1" dirty="0">
                <a:solidFill>
                  <a:schemeClr val="bg1"/>
                </a:solidFill>
              </a:rPr>
              <a:t>Use bar model B to help you give the total value of bar model A. </a:t>
            </a:r>
          </a:p>
        </p:txBody>
      </p:sp>
      <p:sp>
        <p:nvSpPr>
          <p:cNvPr id="9" name="Rectangle 8">
            <a:extLst>
              <a:ext uri="{FF2B5EF4-FFF2-40B4-BE49-F238E27FC236}">
                <a16:creationId xmlns:a16="http://schemas.microsoft.com/office/drawing/2014/main" id="{4C1968EC-DFE5-4E2C-834D-CD7BD71AF253}"/>
              </a:ext>
            </a:extLst>
          </p:cNvPr>
          <p:cNvSpPr/>
          <p:nvPr/>
        </p:nvSpPr>
        <p:spPr>
          <a:xfrm>
            <a:off x="447430" y="670981"/>
            <a:ext cx="314921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Decimals by Integers </a:t>
            </a:r>
          </a:p>
        </p:txBody>
      </p:sp>
      <p:sp>
        <p:nvSpPr>
          <p:cNvPr id="97" name="Rectangle 96"/>
          <p:cNvSpPr/>
          <p:nvPr/>
        </p:nvSpPr>
        <p:spPr>
          <a:xfrm>
            <a:off x="3596640"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59664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0" name="Table 9">
            <a:extLst>
              <a:ext uri="{FF2B5EF4-FFF2-40B4-BE49-F238E27FC236}">
                <a16:creationId xmlns:a16="http://schemas.microsoft.com/office/drawing/2014/main" id="{12EE5FC7-44CB-4EE3-BC73-02C4A9C1452E}"/>
              </a:ext>
            </a:extLst>
          </p:cNvPr>
          <p:cNvGraphicFramePr>
            <a:graphicFrameLocks noGrp="1"/>
          </p:cNvGraphicFramePr>
          <p:nvPr>
            <p:extLst>
              <p:ext uri="{D42A27DB-BD31-4B8C-83A1-F6EECF244321}">
                <p14:modId xmlns:p14="http://schemas.microsoft.com/office/powerpoint/2010/main" val="2593039457"/>
              </p:ext>
            </p:extLst>
          </p:nvPr>
        </p:nvGraphicFramePr>
        <p:xfrm>
          <a:off x="1207782" y="2266078"/>
          <a:ext cx="6728436" cy="533547"/>
        </p:xfrm>
        <a:graphic>
          <a:graphicData uri="http://schemas.openxmlformats.org/drawingml/2006/table">
            <a:tbl>
              <a:tblPr firstRow="1" firstCol="1" bandRow="1"/>
              <a:tblGrid>
                <a:gridCol w="1682109">
                  <a:extLst>
                    <a:ext uri="{9D8B030D-6E8A-4147-A177-3AD203B41FA5}">
                      <a16:colId xmlns:a16="http://schemas.microsoft.com/office/drawing/2014/main" val="4204447639"/>
                    </a:ext>
                  </a:extLst>
                </a:gridCol>
                <a:gridCol w="1682109">
                  <a:extLst>
                    <a:ext uri="{9D8B030D-6E8A-4147-A177-3AD203B41FA5}">
                      <a16:colId xmlns:a16="http://schemas.microsoft.com/office/drawing/2014/main" val="1774543686"/>
                    </a:ext>
                  </a:extLst>
                </a:gridCol>
                <a:gridCol w="1682109">
                  <a:extLst>
                    <a:ext uri="{9D8B030D-6E8A-4147-A177-3AD203B41FA5}">
                      <a16:colId xmlns:a16="http://schemas.microsoft.com/office/drawing/2014/main" val="4095825432"/>
                    </a:ext>
                  </a:extLst>
                </a:gridCol>
                <a:gridCol w="1682109">
                  <a:extLst>
                    <a:ext uri="{9D8B030D-6E8A-4147-A177-3AD203B41FA5}">
                      <a16:colId xmlns:a16="http://schemas.microsoft.com/office/drawing/2014/main" val="3235796507"/>
                    </a:ext>
                  </a:extLst>
                </a:gridCol>
              </a:tblGrid>
              <a:tr h="533547">
                <a:tc>
                  <a:txBody>
                    <a:bodyPr/>
                    <a:lstStyle/>
                    <a:p>
                      <a:pPr>
                        <a:lnSpc>
                          <a:spcPct val="107000"/>
                        </a:lnSpc>
                        <a:spcAft>
                          <a:spcPts val="0"/>
                        </a:spcAft>
                      </a:pPr>
                      <a:r>
                        <a:rPr lang="en-GB" sz="1600" dirty="0">
                          <a:solidFill>
                            <a:srgbClr val="00B050"/>
                          </a:solidFill>
                          <a:effectLst/>
                          <a:latin typeface="Cambria Math" panose="02040503050406030204" pitchFamily="18"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B9D26D"/>
                    </a:solidFill>
                  </a:tcPr>
                </a:tc>
                <a:tc>
                  <a:txBody>
                    <a:bodyPr/>
                    <a:lstStyle/>
                    <a:p>
                      <a:pPr>
                        <a:lnSpc>
                          <a:spcPct val="107000"/>
                        </a:lnSpc>
                        <a:spcAft>
                          <a:spcPts val="0"/>
                        </a:spcAft>
                      </a:pPr>
                      <a:r>
                        <a:rPr lang="en-GB" sz="1600" dirty="0">
                          <a:solidFill>
                            <a:srgbClr val="00B050"/>
                          </a:solidFill>
                          <a:effectLst/>
                          <a:latin typeface="Cambria Math" panose="02040503050406030204" pitchFamily="18"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B9D26D"/>
                    </a:solidFill>
                  </a:tcPr>
                </a:tc>
                <a:tc>
                  <a:txBody>
                    <a:bodyPr/>
                    <a:lstStyle/>
                    <a:p>
                      <a:pPr>
                        <a:lnSpc>
                          <a:spcPct val="107000"/>
                        </a:lnSpc>
                        <a:spcAft>
                          <a:spcPts val="0"/>
                        </a:spcAft>
                      </a:pPr>
                      <a:r>
                        <a:rPr lang="en-GB" sz="1600" dirty="0">
                          <a:solidFill>
                            <a:srgbClr val="00B050"/>
                          </a:solidFill>
                          <a:effectLst/>
                          <a:latin typeface="Cambria Math" panose="02040503050406030204" pitchFamily="18"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B9D26D"/>
                    </a:solidFill>
                  </a:tcPr>
                </a:tc>
                <a:tc>
                  <a:txBody>
                    <a:bodyPr/>
                    <a:lstStyle/>
                    <a:p>
                      <a:pPr>
                        <a:lnSpc>
                          <a:spcPct val="107000"/>
                        </a:lnSpc>
                        <a:spcAft>
                          <a:spcPts val="0"/>
                        </a:spcAft>
                      </a:pPr>
                      <a:r>
                        <a:rPr lang="en-GB" sz="1600" dirty="0">
                          <a:solidFill>
                            <a:srgbClr val="00B050"/>
                          </a:solidFill>
                          <a:effectLst/>
                          <a:latin typeface="Cambria Math" panose="02040503050406030204" pitchFamily="18"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B9D26D"/>
                    </a:solidFill>
                  </a:tcPr>
                </a:tc>
                <a:extLst>
                  <a:ext uri="{0D108BD9-81ED-4DB2-BD59-A6C34878D82A}">
                    <a16:rowId xmlns:a16="http://schemas.microsoft.com/office/drawing/2014/main" val="2681501272"/>
                  </a:ext>
                </a:extLst>
              </a:tr>
            </a:tbl>
          </a:graphicData>
        </a:graphic>
      </p:graphicFrame>
      <p:graphicFrame>
        <p:nvGraphicFramePr>
          <p:cNvPr id="11" name="Table 10">
            <a:extLst>
              <a:ext uri="{FF2B5EF4-FFF2-40B4-BE49-F238E27FC236}">
                <a16:creationId xmlns:a16="http://schemas.microsoft.com/office/drawing/2014/main" id="{6471E9CD-7902-43FE-A6AC-38C220A9CE3E}"/>
              </a:ext>
            </a:extLst>
          </p:cNvPr>
          <p:cNvGraphicFramePr>
            <a:graphicFrameLocks noGrp="1"/>
          </p:cNvGraphicFramePr>
          <p:nvPr>
            <p:extLst>
              <p:ext uri="{D42A27DB-BD31-4B8C-83A1-F6EECF244321}">
                <p14:modId xmlns:p14="http://schemas.microsoft.com/office/powerpoint/2010/main" val="1079559875"/>
              </p:ext>
            </p:extLst>
          </p:nvPr>
        </p:nvGraphicFramePr>
        <p:xfrm>
          <a:off x="1207781" y="3345339"/>
          <a:ext cx="1682991" cy="533547"/>
        </p:xfrm>
        <a:graphic>
          <a:graphicData uri="http://schemas.openxmlformats.org/drawingml/2006/table">
            <a:tbl>
              <a:tblPr firstRow="1" firstCol="1" bandRow="1"/>
              <a:tblGrid>
                <a:gridCol w="560997">
                  <a:extLst>
                    <a:ext uri="{9D8B030D-6E8A-4147-A177-3AD203B41FA5}">
                      <a16:colId xmlns:a16="http://schemas.microsoft.com/office/drawing/2014/main" val="457398885"/>
                    </a:ext>
                  </a:extLst>
                </a:gridCol>
                <a:gridCol w="560997">
                  <a:extLst>
                    <a:ext uri="{9D8B030D-6E8A-4147-A177-3AD203B41FA5}">
                      <a16:colId xmlns:a16="http://schemas.microsoft.com/office/drawing/2014/main" val="4072198522"/>
                    </a:ext>
                  </a:extLst>
                </a:gridCol>
                <a:gridCol w="560997">
                  <a:extLst>
                    <a:ext uri="{9D8B030D-6E8A-4147-A177-3AD203B41FA5}">
                      <a16:colId xmlns:a16="http://schemas.microsoft.com/office/drawing/2014/main" val="1390817884"/>
                    </a:ext>
                  </a:extLst>
                </a:gridCol>
              </a:tblGrid>
              <a:tr h="533547">
                <a:tc>
                  <a:txBody>
                    <a:bodyPr/>
                    <a:lstStyle/>
                    <a:p>
                      <a:pPr algn="ctr">
                        <a:lnSpc>
                          <a:spcPct val="107000"/>
                        </a:lnSpc>
                        <a:spcAft>
                          <a:spcPts val="0"/>
                        </a:spcAft>
                      </a:pPr>
                      <a:r>
                        <a:rPr lang="en-GB" sz="1600" dirty="0">
                          <a:effectLst/>
                          <a:latin typeface="+mn-lt"/>
                          <a:ea typeface="Calibri" panose="020F0502020204030204" pitchFamily="34" charset="0"/>
                          <a:cs typeface="Calibri" panose="020F0502020204030204" pitchFamily="34" charset="0"/>
                        </a:rPr>
                        <a:t>0.89</a:t>
                      </a:r>
                    </a:p>
                  </a:txBody>
                  <a:tcPr marL="68580" marR="68580" marT="0" marB="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DEC2"/>
                    </a:solidFill>
                  </a:tcPr>
                </a:tc>
                <a:tc>
                  <a:txBody>
                    <a:bodyPr/>
                    <a:lstStyle/>
                    <a:p>
                      <a:pPr algn="ctr">
                        <a:lnSpc>
                          <a:spcPct val="107000"/>
                        </a:lnSpc>
                        <a:spcAft>
                          <a:spcPts val="0"/>
                        </a:spcAft>
                      </a:pPr>
                      <a:endParaRPr lang="en-GB" sz="1600"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DEC2"/>
                    </a:solidFill>
                  </a:tcPr>
                </a:tc>
                <a:tc>
                  <a:txBody>
                    <a:bodyPr/>
                    <a:lstStyle/>
                    <a:p>
                      <a:pPr algn="ctr">
                        <a:lnSpc>
                          <a:spcPct val="107000"/>
                        </a:lnSpc>
                        <a:spcAft>
                          <a:spcPts val="0"/>
                        </a:spcAft>
                      </a:pPr>
                      <a:endParaRPr lang="en-GB" sz="1600"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DEC2"/>
                    </a:solidFill>
                  </a:tcPr>
                </a:tc>
                <a:extLst>
                  <a:ext uri="{0D108BD9-81ED-4DB2-BD59-A6C34878D82A}">
                    <a16:rowId xmlns:a16="http://schemas.microsoft.com/office/drawing/2014/main" val="2404510116"/>
                  </a:ext>
                </a:extLst>
              </a:tr>
            </a:tbl>
          </a:graphicData>
        </a:graphic>
      </p:graphicFrame>
      <p:sp>
        <p:nvSpPr>
          <p:cNvPr id="3" name="Rectangle 2">
            <a:extLst>
              <a:ext uri="{FF2B5EF4-FFF2-40B4-BE49-F238E27FC236}">
                <a16:creationId xmlns:a16="http://schemas.microsoft.com/office/drawing/2014/main" id="{4789AF61-2132-4678-86B7-1531F535CD6B}"/>
              </a:ext>
            </a:extLst>
          </p:cNvPr>
          <p:cNvSpPr/>
          <p:nvPr/>
        </p:nvSpPr>
        <p:spPr>
          <a:xfrm>
            <a:off x="834031" y="3427446"/>
            <a:ext cx="325730"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B</a:t>
            </a:r>
            <a:endParaRPr lang="en-GB" dirty="0"/>
          </a:p>
        </p:txBody>
      </p:sp>
      <p:sp>
        <p:nvSpPr>
          <p:cNvPr id="13" name="Rectangle 12">
            <a:extLst>
              <a:ext uri="{FF2B5EF4-FFF2-40B4-BE49-F238E27FC236}">
                <a16:creationId xmlns:a16="http://schemas.microsoft.com/office/drawing/2014/main" id="{4D6AB3EF-6105-4772-8C5A-C127C99DFC8E}"/>
              </a:ext>
            </a:extLst>
          </p:cNvPr>
          <p:cNvSpPr/>
          <p:nvPr/>
        </p:nvSpPr>
        <p:spPr>
          <a:xfrm>
            <a:off x="834031" y="2348185"/>
            <a:ext cx="325730"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A</a:t>
            </a:r>
            <a:endParaRPr lang="en-GB" dirty="0"/>
          </a:p>
        </p:txBody>
      </p:sp>
      <p:sp>
        <p:nvSpPr>
          <p:cNvPr id="12" name="Rectangle 11">
            <a:extLst>
              <a:ext uri="{FF2B5EF4-FFF2-40B4-BE49-F238E27FC236}">
                <a16:creationId xmlns:a16="http://schemas.microsoft.com/office/drawing/2014/main" id="{7C521A90-21EB-41DC-9614-6042337748CA}"/>
              </a:ext>
            </a:extLst>
          </p:cNvPr>
          <p:cNvSpPr/>
          <p:nvPr/>
        </p:nvSpPr>
        <p:spPr>
          <a:xfrm>
            <a:off x="1745346" y="3441488"/>
            <a:ext cx="607859" cy="341247"/>
          </a:xfrm>
          <a:prstGeom prst="rect">
            <a:avLst/>
          </a:prstGeom>
        </p:spPr>
        <p:txBody>
          <a:bodyPr wrap="none">
            <a:spAutoFit/>
          </a:bodyPr>
          <a:lstStyle/>
          <a:p>
            <a:pPr algn="ctr">
              <a:lnSpc>
                <a:spcPct val="107000"/>
              </a:lnSpc>
              <a:spcAft>
                <a:spcPts val="0"/>
              </a:spcAft>
            </a:pPr>
            <a:r>
              <a:rPr lang="en-GB" sz="1600" b="1" dirty="0">
                <a:ea typeface="Calibri" panose="020F0502020204030204" pitchFamily="34" charset="0"/>
                <a:cs typeface="Calibri" panose="020F0502020204030204" pitchFamily="34" charset="0"/>
              </a:rPr>
              <a:t>0.89</a:t>
            </a:r>
          </a:p>
        </p:txBody>
      </p:sp>
      <p:sp>
        <p:nvSpPr>
          <p:cNvPr id="19" name="Rectangle 18">
            <a:extLst>
              <a:ext uri="{FF2B5EF4-FFF2-40B4-BE49-F238E27FC236}">
                <a16:creationId xmlns:a16="http://schemas.microsoft.com/office/drawing/2014/main" id="{1D122B12-60EA-49FA-BD79-C3C95BB2C652}"/>
              </a:ext>
            </a:extLst>
          </p:cNvPr>
          <p:cNvSpPr/>
          <p:nvPr/>
        </p:nvSpPr>
        <p:spPr>
          <a:xfrm>
            <a:off x="2297796" y="3441488"/>
            <a:ext cx="607859" cy="341247"/>
          </a:xfrm>
          <a:prstGeom prst="rect">
            <a:avLst/>
          </a:prstGeom>
        </p:spPr>
        <p:txBody>
          <a:bodyPr wrap="none">
            <a:spAutoFit/>
          </a:bodyPr>
          <a:lstStyle/>
          <a:p>
            <a:pPr algn="ctr">
              <a:lnSpc>
                <a:spcPct val="107000"/>
              </a:lnSpc>
              <a:spcAft>
                <a:spcPts val="0"/>
              </a:spcAft>
            </a:pPr>
            <a:r>
              <a:rPr lang="en-GB" sz="1600" b="1" dirty="0">
                <a:ea typeface="Calibri" panose="020F0502020204030204" pitchFamily="34" charset="0"/>
                <a:cs typeface="Calibri" panose="020F0502020204030204" pitchFamily="34" charset="0"/>
              </a:rPr>
              <a:t>0.89</a:t>
            </a:r>
          </a:p>
        </p:txBody>
      </p:sp>
      <p:sp>
        <p:nvSpPr>
          <p:cNvPr id="14" name="Rectangle 13">
            <a:extLst>
              <a:ext uri="{FF2B5EF4-FFF2-40B4-BE49-F238E27FC236}">
                <a16:creationId xmlns:a16="http://schemas.microsoft.com/office/drawing/2014/main" id="{D0DAB5A4-974D-4179-ADA1-F4157486022F}"/>
              </a:ext>
            </a:extLst>
          </p:cNvPr>
          <p:cNvSpPr/>
          <p:nvPr/>
        </p:nvSpPr>
        <p:spPr>
          <a:xfrm>
            <a:off x="2938792" y="3441488"/>
            <a:ext cx="819455" cy="372346"/>
          </a:xfrm>
          <a:prstGeom prst="rect">
            <a:avLst/>
          </a:prstGeom>
        </p:spPr>
        <p:txBody>
          <a:bodyPr wrap="none">
            <a:spAutoFit/>
          </a:bodyPr>
          <a:lstStyle/>
          <a:p>
            <a:pPr>
              <a:lnSpc>
                <a:spcPct val="107000"/>
              </a:lnSpc>
              <a:spcAft>
                <a:spcPts val="0"/>
              </a:spcAft>
            </a:pPr>
            <a:r>
              <a:rPr lang="en-GB" b="1" dirty="0">
                <a:ea typeface="Calibri" panose="020F0502020204030204" pitchFamily="34" charset="0"/>
                <a:cs typeface="Calibri" panose="020F0502020204030204" pitchFamily="34" charset="0"/>
              </a:rPr>
              <a:t>= 2.67</a:t>
            </a:r>
          </a:p>
        </p:txBody>
      </p:sp>
      <p:sp>
        <p:nvSpPr>
          <p:cNvPr id="21" name="Rectangle 20">
            <a:extLst>
              <a:ext uri="{FF2B5EF4-FFF2-40B4-BE49-F238E27FC236}">
                <a16:creationId xmlns:a16="http://schemas.microsoft.com/office/drawing/2014/main" id="{F1F529FC-27DB-45DD-A39F-07B779759A5D}"/>
              </a:ext>
            </a:extLst>
          </p:cNvPr>
          <p:cNvSpPr/>
          <p:nvPr/>
        </p:nvSpPr>
        <p:spPr>
          <a:xfrm>
            <a:off x="1741339" y="2350820"/>
            <a:ext cx="615874" cy="372346"/>
          </a:xfrm>
          <a:prstGeom prst="rect">
            <a:avLst/>
          </a:prstGeom>
        </p:spPr>
        <p:txBody>
          <a:bodyPr wrap="none">
            <a:spAutoFit/>
          </a:bodyPr>
          <a:lstStyle/>
          <a:p>
            <a:pPr algn="ctr">
              <a:lnSpc>
                <a:spcPct val="107000"/>
              </a:lnSpc>
              <a:spcAft>
                <a:spcPts val="0"/>
              </a:spcAft>
            </a:pPr>
            <a:r>
              <a:rPr lang="en-GB" b="1" dirty="0">
                <a:ea typeface="Calibri" panose="020F0502020204030204" pitchFamily="34" charset="0"/>
                <a:cs typeface="Calibri" panose="020F0502020204030204" pitchFamily="34" charset="0"/>
              </a:rPr>
              <a:t>2.67</a:t>
            </a:r>
          </a:p>
        </p:txBody>
      </p:sp>
      <p:sp>
        <p:nvSpPr>
          <p:cNvPr id="22" name="Rectangle 21">
            <a:extLst>
              <a:ext uri="{FF2B5EF4-FFF2-40B4-BE49-F238E27FC236}">
                <a16:creationId xmlns:a16="http://schemas.microsoft.com/office/drawing/2014/main" id="{F9D74E75-D22E-4A08-BA16-84213DD4B4A5}"/>
              </a:ext>
            </a:extLst>
          </p:cNvPr>
          <p:cNvSpPr/>
          <p:nvPr/>
        </p:nvSpPr>
        <p:spPr>
          <a:xfrm>
            <a:off x="3436789" y="2350820"/>
            <a:ext cx="615874" cy="372346"/>
          </a:xfrm>
          <a:prstGeom prst="rect">
            <a:avLst/>
          </a:prstGeom>
        </p:spPr>
        <p:txBody>
          <a:bodyPr wrap="none">
            <a:spAutoFit/>
          </a:bodyPr>
          <a:lstStyle/>
          <a:p>
            <a:pPr algn="ctr">
              <a:lnSpc>
                <a:spcPct val="107000"/>
              </a:lnSpc>
              <a:spcAft>
                <a:spcPts val="0"/>
              </a:spcAft>
            </a:pPr>
            <a:r>
              <a:rPr lang="en-GB" b="1" dirty="0">
                <a:ea typeface="Calibri" panose="020F0502020204030204" pitchFamily="34" charset="0"/>
                <a:cs typeface="Calibri" panose="020F0502020204030204" pitchFamily="34" charset="0"/>
              </a:rPr>
              <a:t>2.67</a:t>
            </a:r>
          </a:p>
        </p:txBody>
      </p:sp>
      <p:sp>
        <p:nvSpPr>
          <p:cNvPr id="23" name="Rectangle 22">
            <a:extLst>
              <a:ext uri="{FF2B5EF4-FFF2-40B4-BE49-F238E27FC236}">
                <a16:creationId xmlns:a16="http://schemas.microsoft.com/office/drawing/2014/main" id="{B5764DC1-C937-487D-9A90-1CA986BC32BA}"/>
              </a:ext>
            </a:extLst>
          </p:cNvPr>
          <p:cNvSpPr/>
          <p:nvPr/>
        </p:nvSpPr>
        <p:spPr>
          <a:xfrm>
            <a:off x="5081439" y="2350820"/>
            <a:ext cx="615874" cy="372346"/>
          </a:xfrm>
          <a:prstGeom prst="rect">
            <a:avLst/>
          </a:prstGeom>
        </p:spPr>
        <p:txBody>
          <a:bodyPr wrap="none">
            <a:spAutoFit/>
          </a:bodyPr>
          <a:lstStyle/>
          <a:p>
            <a:pPr algn="ctr">
              <a:lnSpc>
                <a:spcPct val="107000"/>
              </a:lnSpc>
              <a:spcAft>
                <a:spcPts val="0"/>
              </a:spcAft>
            </a:pPr>
            <a:r>
              <a:rPr lang="en-GB" b="1" dirty="0">
                <a:ea typeface="Calibri" panose="020F0502020204030204" pitchFamily="34" charset="0"/>
                <a:cs typeface="Calibri" panose="020F0502020204030204" pitchFamily="34" charset="0"/>
              </a:rPr>
              <a:t>2.67</a:t>
            </a:r>
          </a:p>
        </p:txBody>
      </p:sp>
      <p:sp>
        <p:nvSpPr>
          <p:cNvPr id="24" name="Rectangle 23">
            <a:extLst>
              <a:ext uri="{FF2B5EF4-FFF2-40B4-BE49-F238E27FC236}">
                <a16:creationId xmlns:a16="http://schemas.microsoft.com/office/drawing/2014/main" id="{87CC49AB-E55B-4D1D-8FFE-075B3F188A20}"/>
              </a:ext>
            </a:extLst>
          </p:cNvPr>
          <p:cNvSpPr/>
          <p:nvPr/>
        </p:nvSpPr>
        <p:spPr>
          <a:xfrm>
            <a:off x="6776889" y="2350820"/>
            <a:ext cx="615874" cy="372346"/>
          </a:xfrm>
          <a:prstGeom prst="rect">
            <a:avLst/>
          </a:prstGeom>
        </p:spPr>
        <p:txBody>
          <a:bodyPr wrap="none">
            <a:spAutoFit/>
          </a:bodyPr>
          <a:lstStyle/>
          <a:p>
            <a:pPr algn="ctr">
              <a:lnSpc>
                <a:spcPct val="107000"/>
              </a:lnSpc>
              <a:spcAft>
                <a:spcPts val="0"/>
              </a:spcAft>
            </a:pPr>
            <a:r>
              <a:rPr lang="en-GB" b="1" dirty="0">
                <a:ea typeface="Calibri" panose="020F0502020204030204" pitchFamily="34" charset="0"/>
                <a:cs typeface="Calibri" panose="020F0502020204030204" pitchFamily="34" charset="0"/>
              </a:rPr>
              <a:t>2.67</a:t>
            </a:r>
          </a:p>
        </p:txBody>
      </p:sp>
      <p:pic>
        <p:nvPicPr>
          <p:cNvPr id="31" name="Picture 30">
            <a:extLst>
              <a:ext uri="{FF2B5EF4-FFF2-40B4-BE49-F238E27FC236}">
                <a16:creationId xmlns:a16="http://schemas.microsoft.com/office/drawing/2014/main" id="{D1D6CB38-E5B0-4A51-B2DB-0D12F9452B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355"/>
          <a:stretch/>
        </p:blipFill>
        <p:spPr>
          <a:xfrm>
            <a:off x="4374270" y="3429001"/>
            <a:ext cx="2219319" cy="2980508"/>
          </a:xfrm>
          <a:prstGeom prst="rect">
            <a:avLst/>
          </a:prstGeom>
        </p:spPr>
      </p:pic>
      <p:pic>
        <p:nvPicPr>
          <p:cNvPr id="32" name="Picture 31">
            <a:extLst>
              <a:ext uri="{FF2B5EF4-FFF2-40B4-BE49-F238E27FC236}">
                <a16:creationId xmlns:a16="http://schemas.microsoft.com/office/drawing/2014/main" id="{F187F604-D40E-4AF4-B10F-4AC9496449C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440"/>
          <a:stretch/>
        </p:blipFill>
        <p:spPr>
          <a:xfrm>
            <a:off x="5726114" y="3612111"/>
            <a:ext cx="2363898" cy="2797398"/>
          </a:xfrm>
          <a:prstGeom prst="rect">
            <a:avLst/>
          </a:prstGeom>
        </p:spPr>
      </p:pic>
      <p:sp>
        <p:nvSpPr>
          <p:cNvPr id="34" name="TextBox 33">
            <a:extLst>
              <a:ext uri="{FF2B5EF4-FFF2-40B4-BE49-F238E27FC236}">
                <a16:creationId xmlns:a16="http://schemas.microsoft.com/office/drawing/2014/main" id="{A57640BF-9358-4F15-9B62-49BF6CAB6BAA}"/>
              </a:ext>
            </a:extLst>
          </p:cNvPr>
          <p:cNvSpPr txBox="1"/>
          <p:nvPr/>
        </p:nvSpPr>
        <p:spPr>
          <a:xfrm>
            <a:off x="755650" y="4963810"/>
            <a:ext cx="3111500" cy="770780"/>
          </a:xfrm>
          <a:prstGeom prst="rect">
            <a:avLst/>
          </a:prstGeom>
          <a:solidFill>
            <a:schemeClr val="bg1"/>
          </a:solidFill>
          <a:ln w="28575">
            <a:solidFill>
              <a:srgbClr val="009541"/>
            </a:solidFill>
          </a:ln>
        </p:spPr>
        <p:txBody>
          <a:bodyPr wrap="square" lIns="108000" tIns="108000" rIns="108000" bIns="108000" rtlCol="0" anchor="ctr">
            <a:noAutofit/>
          </a:bodyPr>
          <a:lstStyle/>
          <a:p>
            <a:pPr algn="ctr">
              <a:lnSpc>
                <a:spcPct val="107000"/>
              </a:lnSpc>
              <a:spcAft>
                <a:spcPts val="0"/>
              </a:spcAft>
            </a:pPr>
            <a:r>
              <a:rPr lang="en-GB" sz="2000" b="1" dirty="0">
                <a:ea typeface="Calibri" panose="020F0502020204030204" pitchFamily="34" charset="0"/>
                <a:cs typeface="Calibri" panose="020F0502020204030204" pitchFamily="34" charset="0"/>
              </a:rPr>
              <a:t>A = 2.67 × 4 = 10.68</a:t>
            </a:r>
            <a:endParaRPr lang="en-GB" sz="1400" b="1" dirty="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9" grpId="0"/>
      <p:bldP spid="14" grpId="0"/>
      <p:bldP spid="21" grpId="0"/>
      <p:bldP spid="22" grpId="0"/>
      <p:bldP spid="23" grpId="0"/>
      <p:bldP spid="24" grpId="0"/>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8" name="TextBox 7"/>
          <p:cNvSpPr txBox="1"/>
          <p:nvPr/>
        </p:nvSpPr>
        <p:spPr>
          <a:xfrm>
            <a:off x="755650" y="1341438"/>
            <a:ext cx="7632700" cy="495108"/>
          </a:xfrm>
          <a:prstGeom prst="rect">
            <a:avLst/>
          </a:prstGeom>
          <a:solidFill>
            <a:srgbClr val="E9506C"/>
          </a:solidFill>
          <a:ln w="28575">
            <a:solidFill>
              <a:srgbClr val="E9506C"/>
            </a:solidFill>
          </a:ln>
        </p:spPr>
        <p:txBody>
          <a:bodyPr wrap="square" lIns="108000" tIns="108000" rIns="108000" bIns="108000" rtlCol="0">
            <a:spAutoFit/>
          </a:bodyPr>
          <a:lstStyle/>
          <a:p>
            <a:pPr algn="ctr"/>
            <a:r>
              <a:rPr lang="en-GB" b="1" dirty="0">
                <a:solidFill>
                  <a:schemeClr val="bg1"/>
                </a:solidFill>
              </a:rPr>
              <a:t>Complete this multiplication table with the missing numbers:</a:t>
            </a:r>
          </a:p>
        </p:txBody>
      </p:sp>
      <p:sp>
        <p:nvSpPr>
          <p:cNvPr id="9" name="Rectangle 8">
            <a:extLst>
              <a:ext uri="{FF2B5EF4-FFF2-40B4-BE49-F238E27FC236}">
                <a16:creationId xmlns:a16="http://schemas.microsoft.com/office/drawing/2014/main" id="{4C1968EC-DFE5-4E2C-834D-CD7BD71AF253}"/>
              </a:ext>
            </a:extLst>
          </p:cNvPr>
          <p:cNvSpPr/>
          <p:nvPr/>
        </p:nvSpPr>
        <p:spPr>
          <a:xfrm>
            <a:off x="447430" y="670981"/>
            <a:ext cx="314921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Decimals by Integers </a:t>
            </a:r>
          </a:p>
        </p:txBody>
      </p:sp>
      <p:sp>
        <p:nvSpPr>
          <p:cNvPr id="97" name="Rectangle 96"/>
          <p:cNvSpPr/>
          <p:nvPr/>
        </p:nvSpPr>
        <p:spPr>
          <a:xfrm>
            <a:off x="3596640"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59664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EB59E797-6842-4D6C-AF88-4285D30605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569" t="1940" r="6569" b="29912"/>
          <a:stretch/>
        </p:blipFill>
        <p:spPr>
          <a:xfrm>
            <a:off x="755650" y="1862032"/>
            <a:ext cx="7632700" cy="4267306"/>
          </a:xfrm>
          <a:prstGeom prst="rect">
            <a:avLst/>
          </a:prstGeom>
        </p:spPr>
      </p:pic>
      <p:pic>
        <p:nvPicPr>
          <p:cNvPr id="31" name="Picture 30">
            <a:extLst>
              <a:ext uri="{FF2B5EF4-FFF2-40B4-BE49-F238E27FC236}">
                <a16:creationId xmlns:a16="http://schemas.microsoft.com/office/drawing/2014/main" id="{ECB06608-4BB1-4881-A522-186EF9E348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8225" y="2169659"/>
            <a:ext cx="5314950" cy="3238224"/>
          </a:xfrm>
          <a:prstGeom prst="rect">
            <a:avLst/>
          </a:prstGeom>
        </p:spPr>
      </p:pic>
      <p:graphicFrame>
        <p:nvGraphicFramePr>
          <p:cNvPr id="25" name="Table 24">
            <a:extLst>
              <a:ext uri="{FF2B5EF4-FFF2-40B4-BE49-F238E27FC236}">
                <a16:creationId xmlns:a16="http://schemas.microsoft.com/office/drawing/2014/main" id="{448DC5EB-ABB3-4D6B-AE85-C1F0D42AE744}"/>
              </a:ext>
            </a:extLst>
          </p:cNvPr>
          <p:cNvGraphicFramePr>
            <a:graphicFrameLocks noGrp="1"/>
          </p:cNvGraphicFramePr>
          <p:nvPr>
            <p:extLst>
              <p:ext uri="{D42A27DB-BD31-4B8C-83A1-F6EECF244321}">
                <p14:modId xmlns:p14="http://schemas.microsoft.com/office/powerpoint/2010/main" val="3284743220"/>
              </p:ext>
            </p:extLst>
          </p:nvPr>
        </p:nvGraphicFramePr>
        <p:xfrm>
          <a:off x="1598676" y="2969635"/>
          <a:ext cx="4211466" cy="1510899"/>
        </p:xfrm>
        <a:graphic>
          <a:graphicData uri="http://schemas.openxmlformats.org/drawingml/2006/table">
            <a:tbl>
              <a:tblPr firstRow="1" firstCol="1" bandRow="1"/>
              <a:tblGrid>
                <a:gridCol w="1403548">
                  <a:extLst>
                    <a:ext uri="{9D8B030D-6E8A-4147-A177-3AD203B41FA5}">
                      <a16:colId xmlns:a16="http://schemas.microsoft.com/office/drawing/2014/main" val="3557716288"/>
                    </a:ext>
                  </a:extLst>
                </a:gridCol>
                <a:gridCol w="1403959">
                  <a:extLst>
                    <a:ext uri="{9D8B030D-6E8A-4147-A177-3AD203B41FA5}">
                      <a16:colId xmlns:a16="http://schemas.microsoft.com/office/drawing/2014/main" val="3156767345"/>
                    </a:ext>
                  </a:extLst>
                </a:gridCol>
                <a:gridCol w="1403959">
                  <a:extLst>
                    <a:ext uri="{9D8B030D-6E8A-4147-A177-3AD203B41FA5}">
                      <a16:colId xmlns:a16="http://schemas.microsoft.com/office/drawing/2014/main" val="3792820482"/>
                    </a:ext>
                  </a:extLst>
                </a:gridCol>
              </a:tblGrid>
              <a:tr h="503633">
                <a:tc>
                  <a:txBody>
                    <a:bodyPr/>
                    <a:lstStyle/>
                    <a:p>
                      <a:pPr algn="ctr">
                        <a:lnSpc>
                          <a:spcPct val="107000"/>
                        </a:lnSpc>
                        <a:spcAft>
                          <a:spcPts val="0"/>
                        </a:spcAft>
                      </a:pPr>
                      <a:r>
                        <a:rPr lang="en-GB" sz="2200" b="1" dirty="0">
                          <a:effectLst/>
                          <a:latin typeface="Kalam" panose="02000000000000000000" pitchFamily="2" charset="0"/>
                          <a:ea typeface="Calibri" panose="020F0502020204030204" pitchFamily="34" charset="0"/>
                          <a:cs typeface="Kalam" panose="02000000000000000000" pitchFamily="2" charset="0"/>
                        </a:rPr>
                        <a:t>×</a:t>
                      </a:r>
                    </a:p>
                  </a:txBody>
                  <a:tcPr marL="63779" marR="63779"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88CCC1"/>
                    </a:solidFill>
                  </a:tcPr>
                </a:tc>
                <a:tc>
                  <a:txBody>
                    <a:bodyPr/>
                    <a:lstStyle/>
                    <a:p>
                      <a:pPr algn="ctr">
                        <a:lnSpc>
                          <a:spcPct val="107000"/>
                        </a:lnSpc>
                        <a:spcAft>
                          <a:spcPts val="0"/>
                        </a:spcAft>
                      </a:pPr>
                      <a:r>
                        <a:rPr lang="en-GB" sz="2200" b="0" dirty="0">
                          <a:solidFill>
                            <a:srgbClr val="222222"/>
                          </a:solidFill>
                          <a:effectLst/>
                          <a:latin typeface="Kalam" panose="02000000000000000000" pitchFamily="2" charset="0"/>
                          <a:ea typeface="Times New Roman" panose="02020603050405020304" pitchFamily="18" charset="0"/>
                          <a:cs typeface="Kalam" panose="02000000000000000000" pitchFamily="2" charset="0"/>
                        </a:rPr>
                        <a:t>2.87</a:t>
                      </a: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88CCC1"/>
                    </a:solidFill>
                  </a:tcPr>
                </a:tc>
                <a:tc>
                  <a:txBody>
                    <a:bodyPr/>
                    <a:lstStyle/>
                    <a:p>
                      <a:pPr algn="ctr">
                        <a:lnSpc>
                          <a:spcPct val="107000"/>
                        </a:lnSpc>
                        <a:spcAft>
                          <a:spcPts val="0"/>
                        </a:spcAft>
                      </a:pPr>
                      <a:r>
                        <a:rPr lang="en-GB" sz="2200" b="0" dirty="0">
                          <a:solidFill>
                            <a:srgbClr val="222222"/>
                          </a:solidFill>
                          <a:effectLst/>
                          <a:latin typeface="Kalam" panose="02000000000000000000" pitchFamily="2" charset="0"/>
                          <a:ea typeface="Times New Roman" panose="02020603050405020304" pitchFamily="18" charset="0"/>
                          <a:cs typeface="Kalam" panose="02000000000000000000" pitchFamily="2" charset="0"/>
                        </a:rPr>
                        <a:t>3.45</a:t>
                      </a: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88CCC1"/>
                    </a:solidFill>
                  </a:tcPr>
                </a:tc>
                <a:extLst>
                  <a:ext uri="{0D108BD9-81ED-4DB2-BD59-A6C34878D82A}">
                    <a16:rowId xmlns:a16="http://schemas.microsoft.com/office/drawing/2014/main" val="3651334855"/>
                  </a:ext>
                </a:extLst>
              </a:tr>
              <a:tr h="503633">
                <a:tc>
                  <a:txBody>
                    <a:bodyPr/>
                    <a:lstStyle/>
                    <a:p>
                      <a:pPr algn="ctr">
                        <a:lnSpc>
                          <a:spcPct val="107000"/>
                        </a:lnSpc>
                        <a:spcAft>
                          <a:spcPts val="0"/>
                        </a:spcAft>
                      </a:pPr>
                      <a:r>
                        <a:rPr lang="en-GB" sz="2200" b="0" dirty="0">
                          <a:solidFill>
                            <a:srgbClr val="222222"/>
                          </a:solidFill>
                          <a:effectLst/>
                          <a:latin typeface="Kalam" panose="02000000000000000000" pitchFamily="2" charset="0"/>
                          <a:ea typeface="Times New Roman" panose="02020603050405020304" pitchFamily="18" charset="0"/>
                          <a:cs typeface="Kalam" panose="02000000000000000000" pitchFamily="2" charset="0"/>
                        </a:rPr>
                        <a:t>4</a:t>
                      </a: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8CCC1"/>
                    </a:solidFill>
                  </a:tcPr>
                </a:tc>
                <a:tc>
                  <a:txBody>
                    <a:bodyPr/>
                    <a:lstStyle/>
                    <a:p>
                      <a:pPr algn="ctr">
                        <a:lnSpc>
                          <a:spcPct val="107000"/>
                        </a:lnSpc>
                        <a:spcAft>
                          <a:spcPts val="0"/>
                        </a:spcAft>
                      </a:pP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40516041"/>
                  </a:ext>
                </a:extLst>
              </a:tr>
              <a:tr h="503633">
                <a:tc>
                  <a:txBody>
                    <a:bodyPr/>
                    <a:lstStyle/>
                    <a:p>
                      <a:pPr algn="ctr">
                        <a:lnSpc>
                          <a:spcPct val="107000"/>
                        </a:lnSpc>
                        <a:spcAft>
                          <a:spcPts val="0"/>
                        </a:spcAft>
                      </a:pPr>
                      <a:r>
                        <a:rPr lang="en-GB" sz="2200" b="0" dirty="0">
                          <a:solidFill>
                            <a:srgbClr val="222222"/>
                          </a:solidFill>
                          <a:effectLst/>
                          <a:latin typeface="Kalam" panose="02000000000000000000" pitchFamily="2" charset="0"/>
                          <a:ea typeface="Times New Roman" panose="02020603050405020304" pitchFamily="18" charset="0"/>
                          <a:cs typeface="Kalam" panose="02000000000000000000" pitchFamily="2" charset="0"/>
                        </a:rPr>
                        <a:t>6</a:t>
                      </a: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88CCC1"/>
                    </a:solidFill>
                  </a:tcPr>
                </a:tc>
                <a:tc>
                  <a:txBody>
                    <a:bodyPr/>
                    <a:lstStyle/>
                    <a:p>
                      <a:pPr algn="ctr">
                        <a:lnSpc>
                          <a:spcPct val="107000"/>
                        </a:lnSpc>
                        <a:spcAft>
                          <a:spcPts val="0"/>
                        </a:spcAft>
                      </a:pP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200" b="0" dirty="0">
                        <a:effectLst/>
                        <a:latin typeface="Kalam" panose="02000000000000000000" pitchFamily="2" charset="0"/>
                        <a:ea typeface="Calibri" panose="020F0502020204030204" pitchFamily="34" charset="0"/>
                        <a:cs typeface="Kalam" panose="02000000000000000000" pitchFamily="2" charset="0"/>
                      </a:endParaRPr>
                    </a:p>
                  </a:txBody>
                  <a:tcPr marL="63779" marR="63779" marT="0" marB="0" anchor="ctr">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088916"/>
                  </a:ext>
                </a:extLst>
              </a:tr>
            </a:tbl>
          </a:graphicData>
        </a:graphic>
      </p:graphicFrame>
      <p:sp>
        <p:nvSpPr>
          <p:cNvPr id="2" name="Rectangle 1">
            <a:extLst>
              <a:ext uri="{FF2B5EF4-FFF2-40B4-BE49-F238E27FC236}">
                <a16:creationId xmlns:a16="http://schemas.microsoft.com/office/drawing/2014/main" id="{181DDB58-3A67-42EE-8B4C-B8650BDF15DF}"/>
              </a:ext>
            </a:extLst>
          </p:cNvPr>
          <p:cNvSpPr/>
          <p:nvPr/>
        </p:nvSpPr>
        <p:spPr>
          <a:xfrm>
            <a:off x="3240705" y="3546528"/>
            <a:ext cx="927408" cy="400110"/>
          </a:xfrm>
          <a:prstGeom prst="rect">
            <a:avLst/>
          </a:prstGeom>
        </p:spPr>
        <p:txBody>
          <a:bodyPr wrap="square">
            <a:spAutoFit/>
          </a:bodyPr>
          <a:lstStyle/>
          <a:p>
            <a:pPr algn="ctr"/>
            <a:r>
              <a:rPr lang="en-GB" sz="2000" b="1" dirty="0">
                <a:solidFill>
                  <a:srgbClr val="009541"/>
                </a:solidFill>
                <a:latin typeface="Kalam" panose="02000000000000000000" pitchFamily="2" charset="0"/>
                <a:ea typeface="Times New Roman" panose="02020603050405020304" pitchFamily="18" charset="0"/>
                <a:cs typeface="Kalam" panose="02000000000000000000" pitchFamily="2" charset="0"/>
              </a:rPr>
              <a:t>11.48</a:t>
            </a:r>
            <a:endParaRPr lang="en-GB" sz="2000" b="1" dirty="0">
              <a:solidFill>
                <a:srgbClr val="009541"/>
              </a:solidFill>
              <a:latin typeface="Kalam" panose="02000000000000000000" pitchFamily="2" charset="0"/>
              <a:cs typeface="Kalam" panose="02000000000000000000" pitchFamily="2" charset="0"/>
            </a:endParaRPr>
          </a:p>
        </p:txBody>
      </p:sp>
      <p:sp>
        <p:nvSpPr>
          <p:cNvPr id="28" name="Rectangle 27">
            <a:extLst>
              <a:ext uri="{FF2B5EF4-FFF2-40B4-BE49-F238E27FC236}">
                <a16:creationId xmlns:a16="http://schemas.microsoft.com/office/drawing/2014/main" id="{235C9038-E126-4249-A3D6-BF9684DBF12B}"/>
              </a:ext>
            </a:extLst>
          </p:cNvPr>
          <p:cNvSpPr/>
          <p:nvPr/>
        </p:nvSpPr>
        <p:spPr>
          <a:xfrm>
            <a:off x="3218634" y="4049459"/>
            <a:ext cx="971550" cy="421654"/>
          </a:xfrm>
          <a:prstGeom prst="rect">
            <a:avLst/>
          </a:prstGeom>
        </p:spPr>
        <p:txBody>
          <a:bodyPr wrap="square">
            <a:spAutoFit/>
          </a:bodyPr>
          <a:lstStyle/>
          <a:p>
            <a:pPr algn="ctr">
              <a:lnSpc>
                <a:spcPct val="107000"/>
              </a:lnSpc>
              <a:spcAft>
                <a:spcPts val="0"/>
              </a:spcAft>
            </a:pPr>
            <a:r>
              <a:rPr lang="en-GB" sz="2000" b="1" dirty="0">
                <a:solidFill>
                  <a:srgbClr val="009541"/>
                </a:solidFill>
                <a:latin typeface="Kalam" panose="02000000000000000000" pitchFamily="2" charset="0"/>
                <a:ea typeface="Times New Roman" panose="02020603050405020304" pitchFamily="18" charset="0"/>
                <a:cs typeface="Kalam" panose="02000000000000000000" pitchFamily="2" charset="0"/>
              </a:rPr>
              <a:t>17.22</a:t>
            </a:r>
            <a:endParaRPr lang="en-GB" sz="1200" b="1" dirty="0">
              <a:solidFill>
                <a:srgbClr val="009541"/>
              </a:solidFill>
              <a:latin typeface="Kalam" panose="02000000000000000000" pitchFamily="2" charset="0"/>
              <a:ea typeface="Calibri" panose="020F0502020204030204" pitchFamily="34" charset="0"/>
              <a:cs typeface="Kalam" panose="02000000000000000000" pitchFamily="2" charset="0"/>
            </a:endParaRPr>
          </a:p>
        </p:txBody>
      </p:sp>
      <p:sp>
        <p:nvSpPr>
          <p:cNvPr id="29" name="Rectangle 28">
            <a:extLst>
              <a:ext uri="{FF2B5EF4-FFF2-40B4-BE49-F238E27FC236}">
                <a16:creationId xmlns:a16="http://schemas.microsoft.com/office/drawing/2014/main" id="{F6A7206A-1376-4367-9C73-6E0BE8EF4E24}"/>
              </a:ext>
            </a:extLst>
          </p:cNvPr>
          <p:cNvSpPr/>
          <p:nvPr/>
        </p:nvSpPr>
        <p:spPr>
          <a:xfrm>
            <a:off x="4689102" y="3546528"/>
            <a:ext cx="806090" cy="400110"/>
          </a:xfrm>
          <a:prstGeom prst="rect">
            <a:avLst/>
          </a:prstGeom>
        </p:spPr>
        <p:txBody>
          <a:bodyPr wrap="square">
            <a:spAutoFit/>
          </a:bodyPr>
          <a:lstStyle/>
          <a:p>
            <a:pPr algn="ctr"/>
            <a:r>
              <a:rPr lang="en-GB" sz="2000" b="1" dirty="0">
                <a:solidFill>
                  <a:srgbClr val="009541"/>
                </a:solidFill>
                <a:latin typeface="Kalam" panose="02000000000000000000" pitchFamily="2" charset="0"/>
                <a:ea typeface="Times New Roman" panose="02020603050405020304" pitchFamily="18" charset="0"/>
                <a:cs typeface="Kalam" panose="02000000000000000000" pitchFamily="2" charset="0"/>
              </a:rPr>
              <a:t>13.8</a:t>
            </a:r>
            <a:endParaRPr lang="en-GB" sz="2000" b="1" dirty="0">
              <a:solidFill>
                <a:srgbClr val="009541"/>
              </a:solidFill>
              <a:latin typeface="Kalam" panose="02000000000000000000" pitchFamily="2" charset="0"/>
              <a:cs typeface="Kalam" panose="02000000000000000000" pitchFamily="2" charset="0"/>
            </a:endParaRPr>
          </a:p>
        </p:txBody>
      </p:sp>
      <p:sp>
        <p:nvSpPr>
          <p:cNvPr id="30" name="Rectangle 29">
            <a:extLst>
              <a:ext uri="{FF2B5EF4-FFF2-40B4-BE49-F238E27FC236}">
                <a16:creationId xmlns:a16="http://schemas.microsoft.com/office/drawing/2014/main" id="{3861011B-9455-442B-AAC4-C655EEF185EC}"/>
              </a:ext>
            </a:extLst>
          </p:cNvPr>
          <p:cNvSpPr/>
          <p:nvPr/>
        </p:nvSpPr>
        <p:spPr>
          <a:xfrm>
            <a:off x="4679660" y="4060231"/>
            <a:ext cx="824974" cy="400110"/>
          </a:xfrm>
          <a:prstGeom prst="rect">
            <a:avLst/>
          </a:prstGeom>
        </p:spPr>
        <p:txBody>
          <a:bodyPr wrap="square">
            <a:spAutoFit/>
          </a:bodyPr>
          <a:lstStyle/>
          <a:p>
            <a:pPr algn="ctr"/>
            <a:r>
              <a:rPr lang="en-GB" sz="2000" b="1" dirty="0">
                <a:solidFill>
                  <a:srgbClr val="009541"/>
                </a:solidFill>
                <a:latin typeface="Kalam" panose="02000000000000000000" pitchFamily="2" charset="0"/>
                <a:ea typeface="Times New Roman" panose="02020603050405020304" pitchFamily="18" charset="0"/>
                <a:cs typeface="Kalam" panose="02000000000000000000" pitchFamily="2" charset="0"/>
              </a:rPr>
              <a:t>20.7</a:t>
            </a:r>
            <a:endParaRPr lang="en-GB" sz="2000" b="1" dirty="0">
              <a:solidFill>
                <a:srgbClr val="009541"/>
              </a:solidFill>
              <a:latin typeface="Kalam" panose="02000000000000000000" pitchFamily="2" charset="0"/>
              <a:cs typeface="Kalam" panose="02000000000000000000" pitchFamily="2" charset="0"/>
            </a:endParaRPr>
          </a:p>
        </p:txBody>
      </p:sp>
      <p:sp>
        <p:nvSpPr>
          <p:cNvPr id="16" name="TextBox 15">
            <a:extLst>
              <a:ext uri="{FF2B5EF4-FFF2-40B4-BE49-F238E27FC236}">
                <a16:creationId xmlns:a16="http://schemas.microsoft.com/office/drawing/2014/main" id="{019C867C-1011-430E-9325-A7292E51AFA5}"/>
              </a:ext>
            </a:extLst>
          </p:cNvPr>
          <p:cNvSpPr txBox="1"/>
          <p:nvPr/>
        </p:nvSpPr>
        <p:spPr>
          <a:xfrm>
            <a:off x="755649" y="1341194"/>
            <a:ext cx="7632689" cy="4788144"/>
          </a:xfrm>
          <a:prstGeom prst="rect">
            <a:avLst/>
          </a:prstGeom>
          <a:noFill/>
          <a:ln w="28575">
            <a:solidFill>
              <a:srgbClr val="E9506C"/>
            </a:solidFill>
          </a:ln>
        </p:spPr>
        <p:txBody>
          <a:bodyPr wrap="square" lIns="108000" tIns="108000" rIns="108000" bIns="108000" rtlCol="0">
            <a:noAutofit/>
          </a:bodyPr>
          <a:lstStyle/>
          <a:p>
            <a:pPr algn="ctr"/>
            <a:endParaRPr lang="en-GB" b="1" dirty="0">
              <a:solidFill>
                <a:schemeClr val="bg1"/>
              </a:solidFill>
            </a:endParaRPr>
          </a:p>
        </p:txBody>
      </p:sp>
      <p:pic>
        <p:nvPicPr>
          <p:cNvPr id="33" name="Picture 32">
            <a:extLst>
              <a:ext uri="{FF2B5EF4-FFF2-40B4-BE49-F238E27FC236}">
                <a16:creationId xmlns:a16="http://schemas.microsoft.com/office/drawing/2014/main" id="{3BB9792F-A091-4E3C-9ECC-172995AC6FA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9438" t="19387"/>
          <a:stretch/>
        </p:blipFill>
        <p:spPr>
          <a:xfrm>
            <a:off x="5536640" y="3033853"/>
            <a:ext cx="2975889" cy="3862247"/>
          </a:xfrm>
          <a:prstGeom prst="rect">
            <a:avLst/>
          </a:prstGeom>
        </p:spPr>
      </p:pic>
    </p:spTree>
    <p:extLst>
      <p:ext uri="{BB962C8B-B14F-4D97-AF65-F5344CB8AC3E}">
        <p14:creationId xmlns:p14="http://schemas.microsoft.com/office/powerpoint/2010/main" val="115740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8" grpId="0"/>
      <p:bldP spid="29"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B859BCEA-568C-491C-A8BB-637CA4C2BCFF}"/>
              </a:ext>
            </a:extLst>
          </p:cNvPr>
          <p:cNvSpPr/>
          <p:nvPr/>
        </p:nvSpPr>
        <p:spPr>
          <a:xfrm>
            <a:off x="447430" y="670981"/>
            <a:ext cx="314921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Decimals by Integers </a:t>
            </a:r>
          </a:p>
        </p:txBody>
      </p:sp>
      <p:sp>
        <p:nvSpPr>
          <p:cNvPr id="10" name="Rectangle 9"/>
          <p:cNvSpPr/>
          <p:nvPr/>
        </p:nvSpPr>
        <p:spPr>
          <a:xfrm>
            <a:off x="3596640"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59664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2" name="Table 1">
            <a:extLst>
              <a:ext uri="{FF2B5EF4-FFF2-40B4-BE49-F238E27FC236}">
                <a16:creationId xmlns:a16="http://schemas.microsoft.com/office/drawing/2014/main" id="{73CAFF16-733B-4700-AB9C-25E7133B2EED}"/>
              </a:ext>
            </a:extLst>
          </p:cNvPr>
          <p:cNvGraphicFramePr>
            <a:graphicFrameLocks noGrp="1"/>
          </p:cNvGraphicFramePr>
          <p:nvPr>
            <p:extLst>
              <p:ext uri="{D42A27DB-BD31-4B8C-83A1-F6EECF244321}">
                <p14:modId xmlns:p14="http://schemas.microsoft.com/office/powerpoint/2010/main" val="2566406410"/>
              </p:ext>
            </p:extLst>
          </p:nvPr>
        </p:nvGraphicFramePr>
        <p:xfrm>
          <a:off x="986336" y="1885781"/>
          <a:ext cx="3938269" cy="1344010"/>
        </p:xfrm>
        <a:graphic>
          <a:graphicData uri="http://schemas.openxmlformats.org/drawingml/2006/table">
            <a:tbl>
              <a:tblPr firstRow="1" bandRow="1">
                <a:tableStyleId>{5940675A-B579-460E-94D1-54222C63F5DA}</a:tableStyleId>
              </a:tblPr>
              <a:tblGrid>
                <a:gridCol w="1497343">
                  <a:extLst>
                    <a:ext uri="{9D8B030D-6E8A-4147-A177-3AD203B41FA5}">
                      <a16:colId xmlns:a16="http://schemas.microsoft.com/office/drawing/2014/main" val="741446044"/>
                    </a:ext>
                  </a:extLst>
                </a:gridCol>
                <a:gridCol w="1220463">
                  <a:extLst>
                    <a:ext uri="{9D8B030D-6E8A-4147-A177-3AD203B41FA5}">
                      <a16:colId xmlns:a16="http://schemas.microsoft.com/office/drawing/2014/main" val="1903327456"/>
                    </a:ext>
                  </a:extLst>
                </a:gridCol>
                <a:gridCol w="1220463">
                  <a:extLst>
                    <a:ext uri="{9D8B030D-6E8A-4147-A177-3AD203B41FA5}">
                      <a16:colId xmlns:a16="http://schemas.microsoft.com/office/drawing/2014/main" val="1562479975"/>
                    </a:ext>
                  </a:extLst>
                </a:gridCol>
              </a:tblGrid>
              <a:tr h="239110">
                <a:tc>
                  <a:txBody>
                    <a:bodyPr/>
                    <a:lstStyle/>
                    <a:p>
                      <a:pPr algn="ctr">
                        <a:lnSpc>
                          <a:spcPct val="107000"/>
                        </a:lnSpc>
                        <a:spcAft>
                          <a:spcPts val="0"/>
                        </a:spcAft>
                      </a:pPr>
                      <a:r>
                        <a:rPr lang="en-GB" sz="1300" b="1" dirty="0">
                          <a:solidFill>
                            <a:schemeClr val="tx1"/>
                          </a:solidFill>
                          <a:effectLst/>
                          <a:latin typeface="+mn-lt"/>
                          <a:ea typeface="Times New Roman" panose="02020603050405020304" pitchFamily="18" charset="0"/>
                          <a:cs typeface="Arial" panose="020B0604020202020204" pitchFamily="34" charset="0"/>
                        </a:rPr>
                        <a:t>Ones</a:t>
                      </a:r>
                      <a:endParaRPr lang="en-GB" sz="1300" b="1" dirty="0">
                        <a:solidFill>
                          <a:schemeClr val="tx1"/>
                        </a:solidFill>
                        <a:effectLst/>
                        <a:latin typeface="+mn-lt"/>
                        <a:ea typeface="Calibri" panose="020F0502020204030204" pitchFamily="34" charset="0"/>
                        <a:cs typeface="Calibri" panose="020F0502020204030204" pitchFamily="34" charset="0"/>
                      </a:endParaRPr>
                    </a:p>
                  </a:txBody>
                  <a:tcPr marL="48669" marR="48669" marT="0" marB="0"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49BA0"/>
                    </a:solidFill>
                  </a:tcPr>
                </a:tc>
                <a:tc>
                  <a:txBody>
                    <a:bodyPr/>
                    <a:lstStyle/>
                    <a:p>
                      <a:pPr algn="ctr">
                        <a:lnSpc>
                          <a:spcPct val="107000"/>
                        </a:lnSpc>
                        <a:spcAft>
                          <a:spcPts val="0"/>
                        </a:spcAft>
                      </a:pPr>
                      <a:r>
                        <a:rPr lang="en-GB" sz="1300" b="1" dirty="0">
                          <a:solidFill>
                            <a:schemeClr val="tx1"/>
                          </a:solidFill>
                          <a:effectLst/>
                          <a:latin typeface="+mn-lt"/>
                          <a:ea typeface="Times New Roman" panose="02020603050405020304" pitchFamily="18" charset="0"/>
                          <a:cs typeface="Arial" panose="020B0604020202020204" pitchFamily="34" charset="0"/>
                        </a:rPr>
                        <a:t>Tenths</a:t>
                      </a:r>
                      <a:endParaRPr lang="en-GB" sz="1300" b="1" dirty="0">
                        <a:solidFill>
                          <a:schemeClr val="tx1"/>
                        </a:solidFill>
                        <a:effectLst/>
                        <a:latin typeface="+mn-lt"/>
                        <a:ea typeface="Calibri" panose="020F0502020204030204" pitchFamily="34" charset="0"/>
                        <a:cs typeface="Calibri" panose="020F0502020204030204" pitchFamily="34" charset="0"/>
                      </a:endParaRPr>
                    </a:p>
                  </a:txBody>
                  <a:tcPr marL="48669" marR="48669" marT="0" marB="0" anchor="ct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49BA0"/>
                    </a:solidFill>
                  </a:tcPr>
                </a:tc>
                <a:tc>
                  <a:txBody>
                    <a:bodyPr/>
                    <a:lstStyle/>
                    <a:p>
                      <a:pPr algn="ctr">
                        <a:lnSpc>
                          <a:spcPct val="107000"/>
                        </a:lnSpc>
                        <a:spcAft>
                          <a:spcPts val="0"/>
                        </a:spcAft>
                      </a:pPr>
                      <a:r>
                        <a:rPr lang="en-GB" sz="1300" b="1" dirty="0">
                          <a:solidFill>
                            <a:schemeClr val="tx1"/>
                          </a:solidFill>
                          <a:effectLst/>
                          <a:latin typeface="+mn-lt"/>
                          <a:ea typeface="Times New Roman" panose="02020603050405020304" pitchFamily="18" charset="0"/>
                          <a:cs typeface="Arial" panose="020B0604020202020204" pitchFamily="34" charset="0"/>
                        </a:rPr>
                        <a:t>Hundredths</a:t>
                      </a:r>
                      <a:endParaRPr lang="en-GB" sz="1300" b="1" dirty="0">
                        <a:solidFill>
                          <a:schemeClr val="tx1"/>
                        </a:solidFill>
                        <a:effectLst/>
                        <a:latin typeface="+mn-lt"/>
                        <a:ea typeface="Calibri" panose="020F0502020204030204" pitchFamily="34" charset="0"/>
                        <a:cs typeface="Calibri" panose="020F0502020204030204" pitchFamily="34" charset="0"/>
                      </a:endParaRPr>
                    </a:p>
                  </a:txBody>
                  <a:tcPr marL="48669" marR="48669" marT="0" marB="0"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49BA0"/>
                    </a:solidFill>
                  </a:tcPr>
                </a:tc>
                <a:extLst>
                  <a:ext uri="{0D108BD9-81ED-4DB2-BD59-A6C34878D82A}">
                    <a16:rowId xmlns:a16="http://schemas.microsoft.com/office/drawing/2014/main" val="1943010775"/>
                  </a:ext>
                </a:extLst>
              </a:tr>
              <a:tr h="552450">
                <a:tc>
                  <a:txBody>
                    <a:bodyPr/>
                    <a:lstStyle/>
                    <a:p>
                      <a:pPr algn="ctr"/>
                      <a:endParaRPr lang="en-GB" sz="1300" dirty="0">
                        <a:solidFill>
                          <a:schemeClr val="tx1"/>
                        </a:solidFill>
                        <a:latin typeface="+mn-lt"/>
                      </a:endParaRPr>
                    </a:p>
                  </a:txBody>
                  <a:tcPr marL="64892" marR="64892" marT="32446" marB="32446" anchor="ctr">
                    <a:lnL w="28575"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bg1"/>
                    </a:solidFill>
                  </a:tcPr>
                </a:tc>
                <a:tc>
                  <a:txBody>
                    <a:bodyPr/>
                    <a:lstStyle/>
                    <a:p>
                      <a:pPr algn="ctr"/>
                      <a:endParaRPr lang="en-GB" sz="1300" dirty="0">
                        <a:solidFill>
                          <a:schemeClr val="tx1"/>
                        </a:solidFill>
                        <a:latin typeface="+mn-lt"/>
                      </a:endParaRPr>
                    </a:p>
                  </a:txBody>
                  <a:tcPr marL="64892" marR="64892" marT="32446" marB="32446" anchor="ctr">
                    <a:lnT w="19050" cap="flat" cmpd="sng" algn="ctr">
                      <a:solidFill>
                        <a:schemeClr val="tx1"/>
                      </a:solidFill>
                      <a:prstDash val="solid"/>
                      <a:round/>
                      <a:headEnd type="none" w="med" len="med"/>
                      <a:tailEnd type="none" w="med" len="med"/>
                    </a:lnT>
                    <a:solidFill>
                      <a:schemeClr val="bg1"/>
                    </a:solidFill>
                  </a:tcPr>
                </a:tc>
                <a:tc>
                  <a:txBody>
                    <a:bodyPr/>
                    <a:lstStyle/>
                    <a:p>
                      <a:pPr algn="ctr"/>
                      <a:endParaRPr lang="en-GB" sz="1300" dirty="0">
                        <a:solidFill>
                          <a:schemeClr val="tx1"/>
                        </a:solidFill>
                        <a:latin typeface="+mn-lt"/>
                      </a:endParaRPr>
                    </a:p>
                  </a:txBody>
                  <a:tcPr marL="64892" marR="64892" marT="32446" marB="32446" anchor="ctr">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869201391"/>
                  </a:ext>
                </a:extLst>
              </a:tr>
              <a:tr h="552450">
                <a:tc>
                  <a:txBody>
                    <a:bodyPr/>
                    <a:lstStyle/>
                    <a:p>
                      <a:pPr algn="ctr"/>
                      <a:endParaRPr lang="en-GB" sz="1300">
                        <a:solidFill>
                          <a:schemeClr val="tx1"/>
                        </a:solidFill>
                        <a:latin typeface="+mn-lt"/>
                      </a:endParaRPr>
                    </a:p>
                  </a:txBody>
                  <a:tcPr marL="64892" marR="64892" marT="32446" marB="32446"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300" dirty="0">
                        <a:solidFill>
                          <a:schemeClr val="tx1"/>
                        </a:solidFill>
                        <a:latin typeface="+mn-lt"/>
                      </a:endParaRPr>
                    </a:p>
                  </a:txBody>
                  <a:tcPr marL="64892" marR="64892" marT="32446" marB="32446" anchor="ctr">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300" dirty="0">
                        <a:solidFill>
                          <a:schemeClr val="tx1"/>
                        </a:solidFill>
                        <a:latin typeface="+mn-lt"/>
                      </a:endParaRPr>
                    </a:p>
                  </a:txBody>
                  <a:tcPr marL="64892" marR="64892" marT="32446" marB="32446"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8340708"/>
                  </a:ext>
                </a:extLst>
              </a:tr>
            </a:tbl>
          </a:graphicData>
        </a:graphic>
      </p:graphicFrame>
      <p:sp>
        <p:nvSpPr>
          <p:cNvPr id="22" name="Oval 21">
            <a:extLst>
              <a:ext uri="{FF2B5EF4-FFF2-40B4-BE49-F238E27FC236}">
                <a16:creationId xmlns:a16="http://schemas.microsoft.com/office/drawing/2014/main" id="{2BAC8EF9-EBE7-4AF9-9974-E8A647712B0F}"/>
              </a:ext>
            </a:extLst>
          </p:cNvPr>
          <p:cNvSpPr/>
          <p:nvPr/>
        </p:nvSpPr>
        <p:spPr>
          <a:xfrm>
            <a:off x="2093714" y="224907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28" name="Oval 27">
            <a:extLst>
              <a:ext uri="{FF2B5EF4-FFF2-40B4-BE49-F238E27FC236}">
                <a16:creationId xmlns:a16="http://schemas.microsoft.com/office/drawing/2014/main" id="{1A1FBB9A-1E53-4022-87C8-CB7F5C4925CA}"/>
              </a:ext>
            </a:extLst>
          </p:cNvPr>
          <p:cNvSpPr/>
          <p:nvPr/>
        </p:nvSpPr>
        <p:spPr>
          <a:xfrm>
            <a:off x="2752626" y="2249076"/>
            <a:ext cx="314794" cy="31479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32" name="Oval 31">
            <a:extLst>
              <a:ext uri="{FF2B5EF4-FFF2-40B4-BE49-F238E27FC236}">
                <a16:creationId xmlns:a16="http://schemas.microsoft.com/office/drawing/2014/main" id="{98AEDDB7-C075-4575-9F0F-D9EEDABBA53C}"/>
              </a:ext>
            </a:extLst>
          </p:cNvPr>
          <p:cNvSpPr/>
          <p:nvPr/>
        </p:nvSpPr>
        <p:spPr>
          <a:xfrm>
            <a:off x="4132522" y="2230793"/>
            <a:ext cx="351360" cy="351360"/>
          </a:xfrm>
          <a:prstGeom prst="ellipse">
            <a:avLst/>
          </a:prstGeom>
          <a:solidFill>
            <a:srgbClr val="87BD3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18" name="Rectangle 17">
            <a:extLst>
              <a:ext uri="{FF2B5EF4-FFF2-40B4-BE49-F238E27FC236}">
                <a16:creationId xmlns:a16="http://schemas.microsoft.com/office/drawing/2014/main" id="{FEA9A351-FB06-467A-86D5-AFC6993192B5}"/>
              </a:ext>
            </a:extLst>
          </p:cNvPr>
          <p:cNvSpPr/>
          <p:nvPr/>
        </p:nvSpPr>
        <p:spPr>
          <a:xfrm>
            <a:off x="1062046" y="3338637"/>
            <a:ext cx="7160441" cy="584775"/>
          </a:xfrm>
          <a:prstGeom prst="rect">
            <a:avLst/>
          </a:prstGeom>
        </p:spPr>
        <p:txBody>
          <a:bodyPr wrap="square">
            <a:spAutoFit/>
          </a:bodyPr>
          <a:lstStyle/>
          <a:p>
            <a:r>
              <a:rPr lang="en-GB" sz="1600" dirty="0">
                <a:solidFill>
                  <a:srgbClr val="222222"/>
                </a:solidFill>
                <a:latin typeface="Twinkl" pitchFamily="2" charset="0"/>
                <a:ea typeface="Times New Roman" panose="02020603050405020304" pitchFamily="18" charset="0"/>
                <a:cs typeface="Arial" panose="020B0604020202020204" pitchFamily="34" charset="0"/>
              </a:rPr>
              <a:t>Is Anna correct? If not, what multiplication calculation does Anna’s place value chart represent? </a:t>
            </a:r>
            <a:endParaRPr lang="en-GB" sz="1600" dirty="0">
              <a:latin typeface="Twinkl" pitchFamily="2" charset="0"/>
            </a:endParaRPr>
          </a:p>
        </p:txBody>
      </p:sp>
      <p:sp>
        <p:nvSpPr>
          <p:cNvPr id="37" name="Rectangle 36">
            <a:extLst>
              <a:ext uri="{FF2B5EF4-FFF2-40B4-BE49-F238E27FC236}">
                <a16:creationId xmlns:a16="http://schemas.microsoft.com/office/drawing/2014/main" id="{4C84A951-678D-413E-ADCB-692E1489CF1D}"/>
              </a:ext>
            </a:extLst>
          </p:cNvPr>
          <p:cNvSpPr/>
          <p:nvPr/>
        </p:nvSpPr>
        <p:spPr>
          <a:xfrm>
            <a:off x="1062046" y="4197600"/>
            <a:ext cx="7160441" cy="830997"/>
          </a:xfrm>
          <a:prstGeom prst="rect">
            <a:avLst/>
          </a:prstGeom>
        </p:spPr>
        <p:txBody>
          <a:bodyPr wrap="square">
            <a:spAutoFit/>
          </a:bodyPr>
          <a:lstStyle/>
          <a:p>
            <a:r>
              <a:rPr lang="en-GB" sz="1600" dirty="0">
                <a:solidFill>
                  <a:srgbClr val="222222"/>
                </a:solidFill>
                <a:latin typeface="Twinkl" pitchFamily="2" charset="0"/>
                <a:ea typeface="Times New Roman" panose="02020603050405020304" pitchFamily="18" charset="0"/>
                <a:cs typeface="Arial" panose="020B0604020202020204" pitchFamily="34" charset="0"/>
              </a:rPr>
              <a:t>In order to get the correct answer of 8.64, Anna will need to add one tenth counter and one hundredth counter to the place value chart. Is this statement correct? Explain your answer fully.</a:t>
            </a:r>
          </a:p>
        </p:txBody>
      </p:sp>
      <p:sp>
        <p:nvSpPr>
          <p:cNvPr id="38" name="Rectangle 37">
            <a:extLst>
              <a:ext uri="{FF2B5EF4-FFF2-40B4-BE49-F238E27FC236}">
                <a16:creationId xmlns:a16="http://schemas.microsoft.com/office/drawing/2014/main" id="{5EB299CE-AFBC-44D7-9372-6C4F21B99F8A}"/>
              </a:ext>
            </a:extLst>
          </p:cNvPr>
          <p:cNvSpPr/>
          <p:nvPr/>
        </p:nvSpPr>
        <p:spPr>
          <a:xfrm>
            <a:off x="755650" y="4197600"/>
            <a:ext cx="372218" cy="338554"/>
          </a:xfrm>
          <a:prstGeom prst="rect">
            <a:avLst/>
          </a:prstGeom>
        </p:spPr>
        <p:txBody>
          <a:bodyPr wrap="none">
            <a:spAutoFit/>
          </a:bodyPr>
          <a:lstStyle/>
          <a:p>
            <a:r>
              <a:rPr lang="en-GB" sz="1600" b="1" dirty="0">
                <a:solidFill>
                  <a:srgbClr val="222222"/>
                </a:solidFill>
                <a:latin typeface="Twinkl" pitchFamily="2" charset="0"/>
                <a:ea typeface="Times New Roman" panose="02020603050405020304" pitchFamily="18" charset="0"/>
                <a:cs typeface="Arial" panose="020B0604020202020204" pitchFamily="34" charset="0"/>
              </a:rPr>
              <a:t>b)</a:t>
            </a:r>
            <a:endParaRPr lang="en-GB" sz="1600" b="1" dirty="0">
              <a:latin typeface="Twinkl" pitchFamily="2" charset="0"/>
            </a:endParaRPr>
          </a:p>
        </p:txBody>
      </p:sp>
      <p:sp>
        <p:nvSpPr>
          <p:cNvPr id="36" name="Rectangle 35">
            <a:extLst>
              <a:ext uri="{FF2B5EF4-FFF2-40B4-BE49-F238E27FC236}">
                <a16:creationId xmlns:a16="http://schemas.microsoft.com/office/drawing/2014/main" id="{BD8CAC87-D064-4FAB-9628-9D01520F284C}"/>
              </a:ext>
            </a:extLst>
          </p:cNvPr>
          <p:cNvSpPr/>
          <p:nvPr/>
        </p:nvSpPr>
        <p:spPr>
          <a:xfrm>
            <a:off x="2661884" y="2267974"/>
            <a:ext cx="478932" cy="276999"/>
          </a:xfrm>
          <a:prstGeom prst="rect">
            <a:avLst/>
          </a:prstGeom>
        </p:spPr>
        <p:txBody>
          <a:bodyPr wrap="square">
            <a:spAutoFit/>
          </a:bodyPr>
          <a:lstStyle/>
          <a:p>
            <a:pPr algn="ctr"/>
            <a:r>
              <a:rPr lang="en-GB" sz="1200" b="1" dirty="0">
                <a:solidFill>
                  <a:schemeClr val="bg1"/>
                </a:solidFill>
              </a:rPr>
              <a:t>0.1</a:t>
            </a:r>
          </a:p>
        </p:txBody>
      </p:sp>
      <p:sp>
        <p:nvSpPr>
          <p:cNvPr id="43" name="Rectangle 42">
            <a:extLst>
              <a:ext uri="{FF2B5EF4-FFF2-40B4-BE49-F238E27FC236}">
                <a16:creationId xmlns:a16="http://schemas.microsoft.com/office/drawing/2014/main" id="{8B786B16-3F6D-4944-A7DB-287D61345DFA}"/>
              </a:ext>
            </a:extLst>
          </p:cNvPr>
          <p:cNvSpPr/>
          <p:nvPr/>
        </p:nvSpPr>
        <p:spPr>
          <a:xfrm>
            <a:off x="4050582" y="2275668"/>
            <a:ext cx="515460" cy="261610"/>
          </a:xfrm>
          <a:prstGeom prst="rect">
            <a:avLst/>
          </a:prstGeom>
        </p:spPr>
        <p:txBody>
          <a:bodyPr wrap="square">
            <a:spAutoFit/>
          </a:bodyPr>
          <a:lstStyle/>
          <a:p>
            <a:pPr algn="ctr"/>
            <a:r>
              <a:rPr lang="en-GB" sz="1100" b="1" dirty="0">
                <a:solidFill>
                  <a:schemeClr val="bg1"/>
                </a:solidFill>
              </a:rPr>
              <a:t>0.01</a:t>
            </a:r>
          </a:p>
        </p:txBody>
      </p:sp>
      <p:sp>
        <p:nvSpPr>
          <p:cNvPr id="39" name="Rectangle 38">
            <a:extLst>
              <a:ext uri="{FF2B5EF4-FFF2-40B4-BE49-F238E27FC236}">
                <a16:creationId xmlns:a16="http://schemas.microsoft.com/office/drawing/2014/main" id="{7984906C-3B43-49CB-9988-11C97D6951AA}"/>
              </a:ext>
            </a:extLst>
          </p:cNvPr>
          <p:cNvSpPr/>
          <p:nvPr/>
        </p:nvSpPr>
        <p:spPr>
          <a:xfrm>
            <a:off x="1062047" y="3833740"/>
            <a:ext cx="3839391" cy="338554"/>
          </a:xfrm>
          <a:prstGeom prst="rect">
            <a:avLst/>
          </a:prstGeom>
        </p:spPr>
        <p:txBody>
          <a:bodyPr wrap="square">
            <a:spAutoFit/>
          </a:bodyPr>
          <a:lstStyle/>
          <a:p>
            <a:r>
              <a:rPr lang="en-GB" sz="1600" b="1" dirty="0">
                <a:solidFill>
                  <a:srgbClr val="009541"/>
                </a:solidFill>
                <a:latin typeface="Twinkl" pitchFamily="2" charset="0"/>
                <a:ea typeface="Times New Roman" panose="02020603050405020304" pitchFamily="18" charset="0"/>
                <a:cs typeface="Arial" panose="020B0604020202020204" pitchFamily="34" charset="0"/>
              </a:rPr>
              <a:t>Anna has represented 4.21 × 2 = 8.42</a:t>
            </a:r>
            <a:endParaRPr lang="en-GB" sz="1600" b="1" dirty="0">
              <a:solidFill>
                <a:srgbClr val="009541"/>
              </a:solidFill>
              <a:latin typeface="Twinkl" pitchFamily="2" charset="0"/>
            </a:endParaRPr>
          </a:p>
        </p:txBody>
      </p:sp>
      <p:sp>
        <p:nvSpPr>
          <p:cNvPr id="46" name="Rectangle 45">
            <a:extLst>
              <a:ext uri="{FF2B5EF4-FFF2-40B4-BE49-F238E27FC236}">
                <a16:creationId xmlns:a16="http://schemas.microsoft.com/office/drawing/2014/main" id="{3BA9B10A-EC04-440C-90CA-0DF8147B0102}"/>
              </a:ext>
            </a:extLst>
          </p:cNvPr>
          <p:cNvSpPr/>
          <p:nvPr/>
        </p:nvSpPr>
        <p:spPr>
          <a:xfrm>
            <a:off x="1062046" y="4966116"/>
            <a:ext cx="7376341" cy="1077218"/>
          </a:xfrm>
          <a:prstGeom prst="rect">
            <a:avLst/>
          </a:prstGeom>
        </p:spPr>
        <p:txBody>
          <a:bodyPr wrap="square">
            <a:spAutoFit/>
          </a:bodyPr>
          <a:lstStyle/>
          <a:p>
            <a:r>
              <a:rPr lang="en-GB" sz="1600" b="1" dirty="0">
                <a:solidFill>
                  <a:srgbClr val="009541"/>
                </a:solidFill>
                <a:latin typeface="Twinkl" pitchFamily="2" charset="0"/>
                <a:ea typeface="Times New Roman" panose="02020603050405020304" pitchFamily="18" charset="0"/>
                <a:cs typeface="Arial" panose="020B0604020202020204" pitchFamily="34" charset="0"/>
              </a:rPr>
              <a:t>The statement is not correct as adding just one of each of the counters to the chart will show an answer of 8.53. In order to get the correct answer of 8.64 Anna needs to represent 4.32 in each of the place value rows by adding two tenth counters and two hundredth counters, placing one in each row. </a:t>
            </a:r>
          </a:p>
        </p:txBody>
      </p:sp>
      <p:sp>
        <p:nvSpPr>
          <p:cNvPr id="3" name="Rectangle 2">
            <a:extLst>
              <a:ext uri="{FF2B5EF4-FFF2-40B4-BE49-F238E27FC236}">
                <a16:creationId xmlns:a16="http://schemas.microsoft.com/office/drawing/2014/main" id="{5EC055A4-152F-4673-8ADD-B734150F1DFA}"/>
              </a:ext>
            </a:extLst>
          </p:cNvPr>
          <p:cNvSpPr/>
          <p:nvPr/>
        </p:nvSpPr>
        <p:spPr>
          <a:xfrm>
            <a:off x="755650" y="1142412"/>
            <a:ext cx="5645139" cy="646331"/>
          </a:xfrm>
          <a:prstGeom prst="rect">
            <a:avLst/>
          </a:prstGeom>
        </p:spPr>
        <p:txBody>
          <a:bodyPr wrap="square">
            <a:spAutoFit/>
          </a:bodyPr>
          <a:lstStyle/>
          <a:p>
            <a:r>
              <a:rPr lang="en-GB" dirty="0"/>
              <a:t>Anna is using a place value chart to help her find the answer to this missing digit multiplication question.</a:t>
            </a:r>
          </a:p>
        </p:txBody>
      </p:sp>
      <p:grpSp>
        <p:nvGrpSpPr>
          <p:cNvPr id="6" name="Group 5">
            <a:extLst>
              <a:ext uri="{FF2B5EF4-FFF2-40B4-BE49-F238E27FC236}">
                <a16:creationId xmlns:a16="http://schemas.microsoft.com/office/drawing/2014/main" id="{61F5BE09-90F4-4E98-ADBF-3AAC1F443B5D}"/>
              </a:ext>
            </a:extLst>
          </p:cNvPr>
          <p:cNvGrpSpPr/>
          <p:nvPr/>
        </p:nvGrpSpPr>
        <p:grpSpPr>
          <a:xfrm>
            <a:off x="5173083" y="2422303"/>
            <a:ext cx="3215267" cy="457927"/>
            <a:chOff x="5173083" y="2373284"/>
            <a:chExt cx="3215267" cy="457927"/>
          </a:xfrm>
        </p:grpSpPr>
        <p:grpSp>
          <p:nvGrpSpPr>
            <p:cNvPr id="62" name="Group 61">
              <a:extLst>
                <a:ext uri="{FF2B5EF4-FFF2-40B4-BE49-F238E27FC236}">
                  <a16:creationId xmlns:a16="http://schemas.microsoft.com/office/drawing/2014/main" id="{DF780AEC-69C2-4020-AB0A-FE243A0E61EF}"/>
                </a:ext>
              </a:extLst>
            </p:cNvPr>
            <p:cNvGrpSpPr/>
            <p:nvPr/>
          </p:nvGrpSpPr>
          <p:grpSpPr>
            <a:xfrm>
              <a:off x="5173083" y="2373284"/>
              <a:ext cx="1730117" cy="448480"/>
              <a:chOff x="6523989" y="1884249"/>
              <a:chExt cx="2042449" cy="529442"/>
            </a:xfrm>
          </p:grpSpPr>
          <p:sp>
            <p:nvSpPr>
              <p:cNvPr id="63" name="Rectangle 62">
                <a:extLst>
                  <a:ext uri="{FF2B5EF4-FFF2-40B4-BE49-F238E27FC236}">
                    <a16:creationId xmlns:a16="http://schemas.microsoft.com/office/drawing/2014/main" id="{9AA2D6E8-0574-4A0D-B204-5C1A26DF79A4}"/>
                  </a:ext>
                </a:extLst>
              </p:cNvPr>
              <p:cNvSpPr/>
              <p:nvPr/>
            </p:nvSpPr>
            <p:spPr>
              <a:xfrm>
                <a:off x="6523989" y="1884249"/>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extLst>
                  <a:ext uri="{FF2B5EF4-FFF2-40B4-BE49-F238E27FC236}">
                    <a16:creationId xmlns:a16="http://schemas.microsoft.com/office/drawing/2014/main" id="{30C038AC-AD97-47AC-BEE0-59B3473A703E}"/>
                  </a:ext>
                </a:extLst>
              </p:cNvPr>
              <p:cNvSpPr/>
              <p:nvPr/>
            </p:nvSpPr>
            <p:spPr>
              <a:xfrm>
                <a:off x="7416907" y="1884249"/>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C5C868B8-A734-42E1-9D6B-464B3849CF56}"/>
                  </a:ext>
                </a:extLst>
              </p:cNvPr>
              <p:cNvSpPr/>
              <p:nvPr/>
            </p:nvSpPr>
            <p:spPr>
              <a:xfrm>
                <a:off x="7081924" y="1890471"/>
                <a:ext cx="277641" cy="523220"/>
              </a:xfrm>
              <a:prstGeom prst="rect">
                <a:avLst/>
              </a:prstGeom>
            </p:spPr>
            <p:txBody>
              <a:bodyPr wrap="none">
                <a:spAutoFit/>
              </a:bodyPr>
              <a:lstStyle/>
              <a:p>
                <a:pPr algn="ctr"/>
                <a:r>
                  <a:rPr lang="en-GB" sz="2800" dirty="0">
                    <a:solidFill>
                      <a:srgbClr val="222222"/>
                    </a:solidFill>
                    <a:ea typeface="Times New Roman" panose="02020603050405020304" pitchFamily="18" charset="0"/>
                    <a:cs typeface="Arial" panose="020B0604020202020204" pitchFamily="34" charset="0"/>
                  </a:rPr>
                  <a:t>.</a:t>
                </a:r>
                <a:endParaRPr lang="en-GB" sz="2800" dirty="0"/>
              </a:p>
            </p:txBody>
          </p:sp>
          <p:sp>
            <p:nvSpPr>
              <p:cNvPr id="67" name="Rectangle 66">
                <a:extLst>
                  <a:ext uri="{FF2B5EF4-FFF2-40B4-BE49-F238E27FC236}">
                    <a16:creationId xmlns:a16="http://schemas.microsoft.com/office/drawing/2014/main" id="{C40C28A1-E8D8-47E3-BB65-197B6B977EFB}"/>
                  </a:ext>
                </a:extLst>
              </p:cNvPr>
              <p:cNvSpPr/>
              <p:nvPr/>
            </p:nvSpPr>
            <p:spPr>
              <a:xfrm>
                <a:off x="8061341" y="1884249"/>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Rectangle 67">
              <a:extLst>
                <a:ext uri="{FF2B5EF4-FFF2-40B4-BE49-F238E27FC236}">
                  <a16:creationId xmlns:a16="http://schemas.microsoft.com/office/drawing/2014/main" id="{020FC5E7-7AA1-4AC6-A1D0-C97A33E35238}"/>
                </a:ext>
              </a:extLst>
            </p:cNvPr>
            <p:cNvSpPr/>
            <p:nvPr/>
          </p:nvSpPr>
          <p:spPr>
            <a:xfrm>
              <a:off x="6836196" y="2409557"/>
              <a:ext cx="1552154" cy="421654"/>
            </a:xfrm>
            <a:prstGeom prst="rect">
              <a:avLst/>
            </a:prstGeom>
          </p:spPr>
          <p:txBody>
            <a:bodyPr wrap="square">
              <a:spAutoFit/>
            </a:bodyPr>
            <a:lstStyle/>
            <a:p>
              <a:pPr algn="ctr">
                <a:lnSpc>
                  <a:spcPct val="107000"/>
                </a:lnSpc>
                <a:spcAft>
                  <a:spcPts val="0"/>
                </a:spcAft>
              </a:pPr>
              <a:r>
                <a:rPr lang="en-GB" sz="2000" b="1" dirty="0">
                  <a:solidFill>
                    <a:srgbClr val="222222"/>
                  </a:solidFill>
                  <a:ea typeface="Times New Roman" panose="02020603050405020304" pitchFamily="18" charset="0"/>
                  <a:cs typeface="Arial" panose="020B0604020202020204" pitchFamily="34" charset="0"/>
                </a:rPr>
                <a:t>× 2 = 8.64</a:t>
              </a:r>
              <a:endParaRPr lang="en-GB" sz="2000" b="1" dirty="0">
                <a:ea typeface="Calibri" panose="020F0502020204030204" pitchFamily="34" charset="0"/>
                <a:cs typeface="Calibri" panose="020F0502020204030204" pitchFamily="34" charset="0"/>
              </a:endParaRPr>
            </a:p>
          </p:txBody>
        </p:sp>
      </p:grpSp>
      <p:sp>
        <p:nvSpPr>
          <p:cNvPr id="69" name="Oval 68">
            <a:extLst>
              <a:ext uri="{FF2B5EF4-FFF2-40B4-BE49-F238E27FC236}">
                <a16:creationId xmlns:a16="http://schemas.microsoft.com/office/drawing/2014/main" id="{09067FFB-A5D3-4C7D-A569-799D27C61633}"/>
              </a:ext>
            </a:extLst>
          </p:cNvPr>
          <p:cNvSpPr/>
          <p:nvPr/>
        </p:nvSpPr>
        <p:spPr>
          <a:xfrm>
            <a:off x="1742348" y="224907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70" name="Oval 69">
            <a:extLst>
              <a:ext uri="{FF2B5EF4-FFF2-40B4-BE49-F238E27FC236}">
                <a16:creationId xmlns:a16="http://schemas.microsoft.com/office/drawing/2014/main" id="{795FC647-8DDC-4CDB-9AE3-D6E93B1877DE}"/>
              </a:ext>
            </a:extLst>
          </p:cNvPr>
          <p:cNvSpPr/>
          <p:nvPr/>
        </p:nvSpPr>
        <p:spPr>
          <a:xfrm>
            <a:off x="1390981" y="224907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71" name="Oval 70">
            <a:extLst>
              <a:ext uri="{FF2B5EF4-FFF2-40B4-BE49-F238E27FC236}">
                <a16:creationId xmlns:a16="http://schemas.microsoft.com/office/drawing/2014/main" id="{D75C8FA2-FDB0-4FD6-9331-4627043919FE}"/>
              </a:ext>
            </a:extLst>
          </p:cNvPr>
          <p:cNvSpPr/>
          <p:nvPr/>
        </p:nvSpPr>
        <p:spPr>
          <a:xfrm>
            <a:off x="1039614" y="224907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72" name="Oval 71">
            <a:extLst>
              <a:ext uri="{FF2B5EF4-FFF2-40B4-BE49-F238E27FC236}">
                <a16:creationId xmlns:a16="http://schemas.microsoft.com/office/drawing/2014/main" id="{8EC4D310-3475-48CF-8E42-9A9202CFDDE8}"/>
              </a:ext>
            </a:extLst>
          </p:cNvPr>
          <p:cNvSpPr/>
          <p:nvPr/>
        </p:nvSpPr>
        <p:spPr>
          <a:xfrm>
            <a:off x="2445067" y="2366545"/>
            <a:ext cx="79856" cy="7985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75F1C835-0402-4E9B-9E76-B0E41C0D0564}"/>
              </a:ext>
            </a:extLst>
          </p:cNvPr>
          <p:cNvSpPr/>
          <p:nvPr/>
        </p:nvSpPr>
        <p:spPr>
          <a:xfrm>
            <a:off x="3139976" y="2249076"/>
            <a:ext cx="314794" cy="31479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75" name="Rectangle 74">
            <a:extLst>
              <a:ext uri="{FF2B5EF4-FFF2-40B4-BE49-F238E27FC236}">
                <a16:creationId xmlns:a16="http://schemas.microsoft.com/office/drawing/2014/main" id="{C22D1A3F-4CBB-4F2E-A864-475D92448559}"/>
              </a:ext>
            </a:extLst>
          </p:cNvPr>
          <p:cNvSpPr/>
          <p:nvPr/>
        </p:nvSpPr>
        <p:spPr>
          <a:xfrm>
            <a:off x="3049234" y="2267974"/>
            <a:ext cx="478932" cy="276999"/>
          </a:xfrm>
          <a:prstGeom prst="rect">
            <a:avLst/>
          </a:prstGeom>
        </p:spPr>
        <p:txBody>
          <a:bodyPr wrap="square">
            <a:spAutoFit/>
          </a:bodyPr>
          <a:lstStyle/>
          <a:p>
            <a:pPr algn="ctr"/>
            <a:r>
              <a:rPr lang="en-GB" sz="1200" b="1" dirty="0">
                <a:solidFill>
                  <a:schemeClr val="bg1"/>
                </a:solidFill>
              </a:rPr>
              <a:t>0.1</a:t>
            </a:r>
          </a:p>
        </p:txBody>
      </p:sp>
      <p:sp>
        <p:nvSpPr>
          <p:cNvPr id="87" name="Oval 86">
            <a:extLst>
              <a:ext uri="{FF2B5EF4-FFF2-40B4-BE49-F238E27FC236}">
                <a16:creationId xmlns:a16="http://schemas.microsoft.com/office/drawing/2014/main" id="{8463B643-4A1F-4FCA-B9EA-AF4238B2C53C}"/>
              </a:ext>
            </a:extLst>
          </p:cNvPr>
          <p:cNvSpPr/>
          <p:nvPr/>
        </p:nvSpPr>
        <p:spPr>
          <a:xfrm>
            <a:off x="2445067" y="1967635"/>
            <a:ext cx="79856" cy="7985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2B329100-0328-4428-AF80-671CB12D02D7}"/>
              </a:ext>
            </a:extLst>
          </p:cNvPr>
          <p:cNvSpPr/>
          <p:nvPr/>
        </p:nvSpPr>
        <p:spPr>
          <a:xfrm>
            <a:off x="2093714" y="280152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89" name="Oval 88">
            <a:extLst>
              <a:ext uri="{FF2B5EF4-FFF2-40B4-BE49-F238E27FC236}">
                <a16:creationId xmlns:a16="http://schemas.microsoft.com/office/drawing/2014/main" id="{A2C7521F-B2F8-4621-8A29-8ED9D8AC8468}"/>
              </a:ext>
            </a:extLst>
          </p:cNvPr>
          <p:cNvSpPr/>
          <p:nvPr/>
        </p:nvSpPr>
        <p:spPr>
          <a:xfrm>
            <a:off x="2752626" y="2801526"/>
            <a:ext cx="314794" cy="31479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0" name="Oval 89">
            <a:extLst>
              <a:ext uri="{FF2B5EF4-FFF2-40B4-BE49-F238E27FC236}">
                <a16:creationId xmlns:a16="http://schemas.microsoft.com/office/drawing/2014/main" id="{4BF1DE92-3081-45C8-B886-023325C478CC}"/>
              </a:ext>
            </a:extLst>
          </p:cNvPr>
          <p:cNvSpPr/>
          <p:nvPr/>
        </p:nvSpPr>
        <p:spPr>
          <a:xfrm>
            <a:off x="4132522" y="2783243"/>
            <a:ext cx="351360" cy="351360"/>
          </a:xfrm>
          <a:prstGeom prst="ellipse">
            <a:avLst/>
          </a:prstGeom>
          <a:solidFill>
            <a:srgbClr val="87BD3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1" name="Rectangle 90">
            <a:extLst>
              <a:ext uri="{FF2B5EF4-FFF2-40B4-BE49-F238E27FC236}">
                <a16:creationId xmlns:a16="http://schemas.microsoft.com/office/drawing/2014/main" id="{D9D20249-A010-423B-9C0A-A02476115600}"/>
              </a:ext>
            </a:extLst>
          </p:cNvPr>
          <p:cNvSpPr/>
          <p:nvPr/>
        </p:nvSpPr>
        <p:spPr>
          <a:xfrm>
            <a:off x="2661884" y="2820424"/>
            <a:ext cx="478932" cy="276999"/>
          </a:xfrm>
          <a:prstGeom prst="rect">
            <a:avLst/>
          </a:prstGeom>
        </p:spPr>
        <p:txBody>
          <a:bodyPr wrap="square">
            <a:spAutoFit/>
          </a:bodyPr>
          <a:lstStyle/>
          <a:p>
            <a:pPr algn="ctr"/>
            <a:r>
              <a:rPr lang="en-GB" sz="1200" b="1" dirty="0">
                <a:solidFill>
                  <a:schemeClr val="bg1"/>
                </a:solidFill>
              </a:rPr>
              <a:t>0.1</a:t>
            </a:r>
          </a:p>
        </p:txBody>
      </p:sp>
      <p:sp>
        <p:nvSpPr>
          <p:cNvPr id="92" name="Rectangle 91">
            <a:extLst>
              <a:ext uri="{FF2B5EF4-FFF2-40B4-BE49-F238E27FC236}">
                <a16:creationId xmlns:a16="http://schemas.microsoft.com/office/drawing/2014/main" id="{072AD168-B164-4807-A782-0EFA1D55C6FD}"/>
              </a:ext>
            </a:extLst>
          </p:cNvPr>
          <p:cNvSpPr/>
          <p:nvPr/>
        </p:nvSpPr>
        <p:spPr>
          <a:xfrm>
            <a:off x="4050582" y="2828118"/>
            <a:ext cx="515460" cy="261610"/>
          </a:xfrm>
          <a:prstGeom prst="rect">
            <a:avLst/>
          </a:prstGeom>
        </p:spPr>
        <p:txBody>
          <a:bodyPr wrap="square">
            <a:spAutoFit/>
          </a:bodyPr>
          <a:lstStyle/>
          <a:p>
            <a:pPr algn="ctr"/>
            <a:r>
              <a:rPr lang="en-GB" sz="1100" b="1" dirty="0">
                <a:solidFill>
                  <a:schemeClr val="bg1"/>
                </a:solidFill>
              </a:rPr>
              <a:t>0.01</a:t>
            </a:r>
          </a:p>
        </p:txBody>
      </p:sp>
      <p:sp>
        <p:nvSpPr>
          <p:cNvPr id="93" name="Oval 92">
            <a:extLst>
              <a:ext uri="{FF2B5EF4-FFF2-40B4-BE49-F238E27FC236}">
                <a16:creationId xmlns:a16="http://schemas.microsoft.com/office/drawing/2014/main" id="{6690D6F4-226D-4896-B000-F55C823A9AD4}"/>
              </a:ext>
            </a:extLst>
          </p:cNvPr>
          <p:cNvSpPr/>
          <p:nvPr/>
        </p:nvSpPr>
        <p:spPr>
          <a:xfrm>
            <a:off x="1742348" y="280152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94" name="Oval 93">
            <a:extLst>
              <a:ext uri="{FF2B5EF4-FFF2-40B4-BE49-F238E27FC236}">
                <a16:creationId xmlns:a16="http://schemas.microsoft.com/office/drawing/2014/main" id="{221AC224-94D1-469B-9B9F-ADF0E908558C}"/>
              </a:ext>
            </a:extLst>
          </p:cNvPr>
          <p:cNvSpPr/>
          <p:nvPr/>
        </p:nvSpPr>
        <p:spPr>
          <a:xfrm>
            <a:off x="1390981" y="280152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95" name="Oval 94">
            <a:extLst>
              <a:ext uri="{FF2B5EF4-FFF2-40B4-BE49-F238E27FC236}">
                <a16:creationId xmlns:a16="http://schemas.microsoft.com/office/drawing/2014/main" id="{F99769DF-9430-46E2-8348-80886B705CA1}"/>
              </a:ext>
            </a:extLst>
          </p:cNvPr>
          <p:cNvSpPr/>
          <p:nvPr/>
        </p:nvSpPr>
        <p:spPr>
          <a:xfrm>
            <a:off x="1039614" y="2801526"/>
            <a:ext cx="314794" cy="314794"/>
          </a:xfrm>
          <a:prstGeom prst="ellipse">
            <a:avLst/>
          </a:prstGeom>
          <a:solidFill>
            <a:srgbClr val="D81D32"/>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1</a:t>
            </a:r>
          </a:p>
        </p:txBody>
      </p:sp>
      <p:sp>
        <p:nvSpPr>
          <p:cNvPr id="96" name="Oval 95">
            <a:extLst>
              <a:ext uri="{FF2B5EF4-FFF2-40B4-BE49-F238E27FC236}">
                <a16:creationId xmlns:a16="http://schemas.microsoft.com/office/drawing/2014/main" id="{E8FB8274-5488-46BB-8C1D-8CBD5F0539F9}"/>
              </a:ext>
            </a:extLst>
          </p:cNvPr>
          <p:cNvSpPr/>
          <p:nvPr/>
        </p:nvSpPr>
        <p:spPr>
          <a:xfrm>
            <a:off x="2445067" y="2918995"/>
            <a:ext cx="79856" cy="7985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ADF7994C-3FD4-4D69-BD95-69EE71F9B31B}"/>
              </a:ext>
            </a:extLst>
          </p:cNvPr>
          <p:cNvSpPr/>
          <p:nvPr/>
        </p:nvSpPr>
        <p:spPr>
          <a:xfrm>
            <a:off x="3139976" y="2801526"/>
            <a:ext cx="314794" cy="314794"/>
          </a:xfrm>
          <a:prstGeom prst="ellipse">
            <a:avLst/>
          </a:prstGeom>
          <a:solidFill>
            <a:srgbClr val="E9C5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b="1" dirty="0">
              <a:solidFill>
                <a:schemeClr val="bg1"/>
              </a:solidFill>
            </a:endParaRPr>
          </a:p>
        </p:txBody>
      </p:sp>
      <p:sp>
        <p:nvSpPr>
          <p:cNvPr id="98" name="Rectangle 97">
            <a:extLst>
              <a:ext uri="{FF2B5EF4-FFF2-40B4-BE49-F238E27FC236}">
                <a16:creationId xmlns:a16="http://schemas.microsoft.com/office/drawing/2014/main" id="{A94D3203-E8FB-44A7-9119-B75CDA275229}"/>
              </a:ext>
            </a:extLst>
          </p:cNvPr>
          <p:cNvSpPr/>
          <p:nvPr/>
        </p:nvSpPr>
        <p:spPr>
          <a:xfrm>
            <a:off x="3049234" y="2820424"/>
            <a:ext cx="478932" cy="276999"/>
          </a:xfrm>
          <a:prstGeom prst="rect">
            <a:avLst/>
          </a:prstGeom>
        </p:spPr>
        <p:txBody>
          <a:bodyPr wrap="square">
            <a:spAutoFit/>
          </a:bodyPr>
          <a:lstStyle/>
          <a:p>
            <a:pPr algn="ctr"/>
            <a:r>
              <a:rPr lang="en-GB" sz="1200" b="1" dirty="0">
                <a:solidFill>
                  <a:schemeClr val="bg1"/>
                </a:solidFill>
              </a:rPr>
              <a:t>0.1</a:t>
            </a:r>
          </a:p>
        </p:txBody>
      </p:sp>
      <p:sp>
        <p:nvSpPr>
          <p:cNvPr id="99" name="Rectangle 98">
            <a:extLst>
              <a:ext uri="{FF2B5EF4-FFF2-40B4-BE49-F238E27FC236}">
                <a16:creationId xmlns:a16="http://schemas.microsoft.com/office/drawing/2014/main" id="{D965264E-C2AA-4762-89C0-B2B2DD186899}"/>
              </a:ext>
            </a:extLst>
          </p:cNvPr>
          <p:cNvSpPr/>
          <p:nvPr/>
        </p:nvSpPr>
        <p:spPr>
          <a:xfrm>
            <a:off x="755650" y="3332730"/>
            <a:ext cx="372218" cy="338554"/>
          </a:xfrm>
          <a:prstGeom prst="rect">
            <a:avLst/>
          </a:prstGeom>
        </p:spPr>
        <p:txBody>
          <a:bodyPr wrap="none">
            <a:spAutoFit/>
          </a:bodyPr>
          <a:lstStyle/>
          <a:p>
            <a:r>
              <a:rPr lang="en-GB" sz="1600" b="1" dirty="0">
                <a:solidFill>
                  <a:srgbClr val="222222"/>
                </a:solidFill>
                <a:latin typeface="Twinkl" pitchFamily="2" charset="0"/>
                <a:ea typeface="Times New Roman" panose="02020603050405020304" pitchFamily="18" charset="0"/>
                <a:cs typeface="Arial" panose="020B0604020202020204" pitchFamily="34" charset="0"/>
              </a:rPr>
              <a:t>a)</a:t>
            </a:r>
            <a:endParaRPr lang="en-GB" sz="1600" b="1" dirty="0">
              <a:latin typeface="Twinkl" pitchFamily="2" charset="0"/>
            </a:endParaRPr>
          </a:p>
        </p:txBody>
      </p:sp>
    </p:spTree>
    <p:extLst>
      <p:ext uri="{BB962C8B-B14F-4D97-AF65-F5344CB8AC3E}">
        <p14:creationId xmlns:p14="http://schemas.microsoft.com/office/powerpoint/2010/main" val="3582447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a:extLst>
              <a:ext uri="{FF2B5EF4-FFF2-40B4-BE49-F238E27FC236}">
                <a16:creationId xmlns:a16="http://schemas.microsoft.com/office/drawing/2014/main" id="{C4104CD9-EF36-4909-BA7C-2C8456EE95C7}"/>
              </a:ext>
            </a:extLst>
          </p:cNvPr>
          <p:cNvSpPr/>
          <p:nvPr/>
        </p:nvSpPr>
        <p:spPr>
          <a:xfrm>
            <a:off x="447430" y="670981"/>
            <a:ext cx="314921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Decimals by Integers </a:t>
            </a:r>
          </a:p>
        </p:txBody>
      </p:sp>
      <p:sp>
        <p:nvSpPr>
          <p:cNvPr id="75" name="Rectangle 74"/>
          <p:cNvSpPr/>
          <p:nvPr/>
        </p:nvSpPr>
        <p:spPr>
          <a:xfrm>
            <a:off x="3596640"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596640"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CF4EE46-FB46-4F77-BF6F-2014CFE832A0}"/>
              </a:ext>
            </a:extLst>
          </p:cNvPr>
          <p:cNvSpPr txBox="1"/>
          <p:nvPr/>
        </p:nvSpPr>
        <p:spPr>
          <a:xfrm>
            <a:off x="755649" y="1341438"/>
            <a:ext cx="7632700" cy="2742882"/>
          </a:xfrm>
          <a:prstGeom prst="rect">
            <a:avLst/>
          </a:prstGeom>
          <a:solidFill>
            <a:schemeClr val="bg1"/>
          </a:solidFill>
          <a:ln w="28575">
            <a:solidFill>
              <a:srgbClr val="E9506C"/>
            </a:solidFill>
          </a:ln>
        </p:spPr>
        <p:txBody>
          <a:bodyPr wrap="square" lIns="108000" tIns="108000" rIns="108000" bIns="108000" rtlCol="0">
            <a:noAutofit/>
          </a:bodyPr>
          <a:lstStyle/>
          <a:p>
            <a:pPr algn="ctr"/>
            <a:r>
              <a:rPr lang="en-GB" b="1" dirty="0">
                <a:solidFill>
                  <a:schemeClr val="bg1"/>
                </a:solidFill>
              </a:rPr>
              <a:t>v</a:t>
            </a:r>
          </a:p>
        </p:txBody>
      </p:sp>
      <p:sp>
        <p:nvSpPr>
          <p:cNvPr id="12" name="TextBox 11">
            <a:extLst>
              <a:ext uri="{FF2B5EF4-FFF2-40B4-BE49-F238E27FC236}">
                <a16:creationId xmlns:a16="http://schemas.microsoft.com/office/drawing/2014/main" id="{070E591E-C641-432C-8142-2A0CDC9C9E46}"/>
              </a:ext>
            </a:extLst>
          </p:cNvPr>
          <p:cNvSpPr txBox="1"/>
          <p:nvPr/>
        </p:nvSpPr>
        <p:spPr>
          <a:xfrm>
            <a:off x="755650" y="1341438"/>
            <a:ext cx="7632700" cy="772107"/>
          </a:xfrm>
          <a:prstGeom prst="rect">
            <a:avLst/>
          </a:prstGeom>
          <a:solidFill>
            <a:srgbClr val="E9506C"/>
          </a:solidFill>
          <a:ln w="28575">
            <a:solidFill>
              <a:srgbClr val="E9506C"/>
            </a:solidFill>
          </a:ln>
        </p:spPr>
        <p:txBody>
          <a:bodyPr wrap="square" lIns="108000" tIns="108000" rIns="108000" bIns="108000" rtlCol="0">
            <a:spAutoFit/>
          </a:bodyPr>
          <a:lstStyle/>
          <a:p>
            <a:pPr algn="ctr"/>
            <a:r>
              <a:rPr lang="en-GB" b="1" dirty="0">
                <a:solidFill>
                  <a:schemeClr val="bg1"/>
                </a:solidFill>
              </a:rPr>
              <a:t>Complete this number statement. Do not use a digit more than once. Find five different possibilities.</a:t>
            </a:r>
          </a:p>
        </p:txBody>
      </p:sp>
      <p:sp>
        <p:nvSpPr>
          <p:cNvPr id="2" name="Rectangle 1">
            <a:extLst>
              <a:ext uri="{FF2B5EF4-FFF2-40B4-BE49-F238E27FC236}">
                <a16:creationId xmlns:a16="http://schemas.microsoft.com/office/drawing/2014/main" id="{94CE5C0C-1570-45E7-8A83-3AE3EAED908D}"/>
              </a:ext>
            </a:extLst>
          </p:cNvPr>
          <p:cNvSpPr/>
          <p:nvPr/>
        </p:nvSpPr>
        <p:spPr>
          <a:xfrm>
            <a:off x="755650" y="4480790"/>
            <a:ext cx="7632700" cy="1648548"/>
          </a:xfrm>
          <a:prstGeom prst="rect">
            <a:avLst/>
          </a:prstGeom>
          <a:solidFill>
            <a:schemeClr val="bg1"/>
          </a:solidFill>
          <a:ln w="28575">
            <a:solidFill>
              <a:srgbClr val="009541"/>
            </a:solidFill>
          </a:ln>
        </p:spPr>
        <p:txBody>
          <a:bodyPr wrap="square" lIns="108000" tIns="108000" rIns="108000" bIns="108000">
            <a:noAutofit/>
          </a:bodyPr>
          <a:lstStyle/>
          <a:p>
            <a:pPr algn="ctr"/>
            <a:r>
              <a:rPr lang="en-GB" b="1" dirty="0"/>
              <a:t>Answers will vary.</a:t>
            </a:r>
            <a:br>
              <a:rPr lang="en-GB" b="1" dirty="0"/>
            </a:br>
            <a:r>
              <a:rPr lang="en-GB" b="1" dirty="0"/>
              <a:t>Possible answers include:</a:t>
            </a:r>
          </a:p>
        </p:txBody>
      </p:sp>
      <p:grpSp>
        <p:nvGrpSpPr>
          <p:cNvPr id="29" name="Group 28">
            <a:extLst>
              <a:ext uri="{FF2B5EF4-FFF2-40B4-BE49-F238E27FC236}">
                <a16:creationId xmlns:a16="http://schemas.microsoft.com/office/drawing/2014/main" id="{94AB928D-8041-4651-9861-5139F3E3D0AE}"/>
              </a:ext>
            </a:extLst>
          </p:cNvPr>
          <p:cNvGrpSpPr/>
          <p:nvPr/>
        </p:nvGrpSpPr>
        <p:grpSpPr>
          <a:xfrm>
            <a:off x="1393437" y="5115348"/>
            <a:ext cx="6357126" cy="923330"/>
            <a:chOff x="1136468" y="5029760"/>
            <a:chExt cx="6357126" cy="923330"/>
          </a:xfrm>
        </p:grpSpPr>
        <p:sp>
          <p:nvSpPr>
            <p:cNvPr id="23" name="Rectangle 22">
              <a:extLst>
                <a:ext uri="{FF2B5EF4-FFF2-40B4-BE49-F238E27FC236}">
                  <a16:creationId xmlns:a16="http://schemas.microsoft.com/office/drawing/2014/main" id="{7A4F9B3F-35B2-48B2-8DA7-869475B6EF56}"/>
                </a:ext>
              </a:extLst>
            </p:cNvPr>
            <p:cNvSpPr/>
            <p:nvPr/>
          </p:nvSpPr>
          <p:spPr>
            <a:xfrm>
              <a:off x="1136468" y="5029760"/>
              <a:ext cx="2286000" cy="923330"/>
            </a:xfrm>
            <a:prstGeom prst="rect">
              <a:avLst/>
            </a:prstGeom>
          </p:spPr>
          <p:txBody>
            <a:bodyPr wrap="square">
              <a:spAutoFit/>
            </a:bodyPr>
            <a:lstStyle/>
            <a:p>
              <a:pPr algn="ctr">
                <a:lnSpc>
                  <a:spcPct val="150000"/>
                </a:lnSpc>
              </a:pPr>
              <a:r>
                <a:rPr lang="en-GB" b="1" dirty="0"/>
                <a:t>2.56 × 3 = 7.68</a:t>
              </a:r>
            </a:p>
            <a:p>
              <a:pPr algn="ctr">
                <a:lnSpc>
                  <a:spcPct val="150000"/>
                </a:lnSpc>
              </a:pPr>
              <a:r>
                <a:rPr lang="en-GB" b="1" dirty="0"/>
                <a:t>3.10 × 2 = 6.2</a:t>
              </a:r>
            </a:p>
          </p:txBody>
        </p:sp>
        <p:sp>
          <p:nvSpPr>
            <p:cNvPr id="30" name="Rectangle 29">
              <a:extLst>
                <a:ext uri="{FF2B5EF4-FFF2-40B4-BE49-F238E27FC236}">
                  <a16:creationId xmlns:a16="http://schemas.microsoft.com/office/drawing/2014/main" id="{6F738C5A-FDDE-4E0C-B1A8-5F8E565218FE}"/>
                </a:ext>
              </a:extLst>
            </p:cNvPr>
            <p:cNvSpPr/>
            <p:nvPr/>
          </p:nvSpPr>
          <p:spPr>
            <a:xfrm>
              <a:off x="3422468" y="5029760"/>
              <a:ext cx="2286000" cy="923330"/>
            </a:xfrm>
            <a:prstGeom prst="rect">
              <a:avLst/>
            </a:prstGeom>
          </p:spPr>
          <p:txBody>
            <a:bodyPr wrap="square">
              <a:spAutoFit/>
            </a:bodyPr>
            <a:lstStyle/>
            <a:p>
              <a:pPr algn="ctr">
                <a:lnSpc>
                  <a:spcPct val="150000"/>
                </a:lnSpc>
              </a:pPr>
              <a:r>
                <a:rPr lang="en-GB" b="1" dirty="0"/>
                <a:t>0.84 × 9 =  7.56</a:t>
              </a:r>
            </a:p>
            <a:p>
              <a:pPr algn="ctr">
                <a:lnSpc>
                  <a:spcPct val="150000"/>
                </a:lnSpc>
              </a:pPr>
              <a:r>
                <a:rPr lang="en-GB" b="1" dirty="0"/>
                <a:t>0.98 × 7 = 6.86</a:t>
              </a:r>
            </a:p>
          </p:txBody>
        </p:sp>
        <p:sp>
          <p:nvSpPr>
            <p:cNvPr id="24" name="Rectangle 23">
              <a:extLst>
                <a:ext uri="{FF2B5EF4-FFF2-40B4-BE49-F238E27FC236}">
                  <a16:creationId xmlns:a16="http://schemas.microsoft.com/office/drawing/2014/main" id="{34B7CBD8-E7D4-4757-BD6D-AE521C3D837B}"/>
                </a:ext>
              </a:extLst>
            </p:cNvPr>
            <p:cNvSpPr/>
            <p:nvPr/>
          </p:nvSpPr>
          <p:spPr>
            <a:xfrm>
              <a:off x="5717147" y="5029760"/>
              <a:ext cx="1776447" cy="507831"/>
            </a:xfrm>
            <a:prstGeom prst="rect">
              <a:avLst/>
            </a:prstGeom>
          </p:spPr>
          <p:txBody>
            <a:bodyPr wrap="none">
              <a:spAutoFit/>
            </a:bodyPr>
            <a:lstStyle/>
            <a:p>
              <a:pPr algn="ctr">
                <a:lnSpc>
                  <a:spcPct val="150000"/>
                </a:lnSpc>
              </a:pPr>
              <a:r>
                <a:rPr lang="en-GB" b="1" dirty="0"/>
                <a:t>0.87 × 7 = 6.09</a:t>
              </a:r>
              <a:endParaRPr lang="en-GB" dirty="0"/>
            </a:p>
          </p:txBody>
        </p:sp>
      </p:grpSp>
      <p:sp>
        <p:nvSpPr>
          <p:cNvPr id="3" name="Rectangle 2">
            <a:extLst>
              <a:ext uri="{FF2B5EF4-FFF2-40B4-BE49-F238E27FC236}">
                <a16:creationId xmlns:a16="http://schemas.microsoft.com/office/drawing/2014/main" id="{2DA6A3B3-E805-4DE9-855B-E00DE190CA48}"/>
              </a:ext>
            </a:extLst>
          </p:cNvPr>
          <p:cNvSpPr/>
          <p:nvPr/>
        </p:nvSpPr>
        <p:spPr>
          <a:xfrm>
            <a:off x="1479903" y="3247663"/>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417503B-3AA5-472A-B82F-CDEAB415A784}"/>
              </a:ext>
            </a:extLst>
          </p:cNvPr>
          <p:cNvSpPr/>
          <p:nvPr/>
        </p:nvSpPr>
        <p:spPr>
          <a:xfrm>
            <a:off x="2372821" y="3247663"/>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51CE4EB-E9B4-41C5-9B00-DBC1A273BA8F}"/>
              </a:ext>
            </a:extLst>
          </p:cNvPr>
          <p:cNvSpPr/>
          <p:nvPr/>
        </p:nvSpPr>
        <p:spPr>
          <a:xfrm>
            <a:off x="2037838" y="3253885"/>
            <a:ext cx="277641" cy="523220"/>
          </a:xfrm>
          <a:prstGeom prst="rect">
            <a:avLst/>
          </a:prstGeom>
        </p:spPr>
        <p:txBody>
          <a:bodyPr wrap="none">
            <a:spAutoFit/>
          </a:bodyPr>
          <a:lstStyle/>
          <a:p>
            <a:pPr algn="ctr"/>
            <a:r>
              <a:rPr lang="en-GB" sz="2800" dirty="0">
                <a:solidFill>
                  <a:srgbClr val="222222"/>
                </a:solidFill>
                <a:ea typeface="Times New Roman" panose="02020603050405020304" pitchFamily="18" charset="0"/>
                <a:cs typeface="Arial" panose="020B0604020202020204" pitchFamily="34" charset="0"/>
              </a:rPr>
              <a:t>.</a:t>
            </a:r>
            <a:endParaRPr lang="en-GB" sz="2800" dirty="0"/>
          </a:p>
        </p:txBody>
      </p:sp>
      <p:sp>
        <p:nvSpPr>
          <p:cNvPr id="14" name="Rectangle 13">
            <a:extLst>
              <a:ext uri="{FF2B5EF4-FFF2-40B4-BE49-F238E27FC236}">
                <a16:creationId xmlns:a16="http://schemas.microsoft.com/office/drawing/2014/main" id="{FEC3CAEC-2853-45FD-AA8D-06F9BA54C14B}"/>
              </a:ext>
            </a:extLst>
          </p:cNvPr>
          <p:cNvSpPr/>
          <p:nvPr/>
        </p:nvSpPr>
        <p:spPr>
          <a:xfrm>
            <a:off x="3017255" y="3247663"/>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A7BD865-84FC-4F0D-A4B9-B300B44A25A8}"/>
              </a:ext>
            </a:extLst>
          </p:cNvPr>
          <p:cNvSpPr/>
          <p:nvPr/>
        </p:nvSpPr>
        <p:spPr>
          <a:xfrm>
            <a:off x="1545573" y="2285475"/>
            <a:ext cx="1885606" cy="882742"/>
          </a:xfrm>
          <a:prstGeom prst="rect">
            <a:avLst/>
          </a:prstGeom>
        </p:spPr>
        <p:txBody>
          <a:bodyPr wrap="square">
            <a:spAutoFit/>
          </a:bodyPr>
          <a:lstStyle/>
          <a:p>
            <a:pPr algn="ctr">
              <a:lnSpc>
                <a:spcPct val="107000"/>
              </a:lnSpc>
              <a:spcAft>
                <a:spcPts val="0"/>
              </a:spcAft>
            </a:pPr>
            <a:r>
              <a:rPr lang="en-GB" sz="1600" dirty="0">
                <a:solidFill>
                  <a:srgbClr val="222222"/>
                </a:solidFill>
                <a:ea typeface="Times New Roman" panose="02020603050405020304" pitchFamily="18" charset="0"/>
                <a:cs typeface="Arial" panose="020B0604020202020204" pitchFamily="34" charset="0"/>
              </a:rPr>
              <a:t>Different digits from 0-9 may be used here</a:t>
            </a:r>
            <a:endParaRPr lang="en-GB" sz="1600" dirty="0">
              <a:ea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14142D9D-D036-4AEC-A264-2E28DD34E849}"/>
              </a:ext>
            </a:extLst>
          </p:cNvPr>
          <p:cNvSpPr/>
          <p:nvPr/>
        </p:nvSpPr>
        <p:spPr>
          <a:xfrm>
            <a:off x="4527714" y="3247663"/>
            <a:ext cx="505097"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33E7D95E-1C40-47CC-A089-2ADB81120A95}"/>
              </a:ext>
            </a:extLst>
          </p:cNvPr>
          <p:cNvSpPr/>
          <p:nvPr/>
        </p:nvSpPr>
        <p:spPr>
          <a:xfrm>
            <a:off x="5400296" y="3202770"/>
            <a:ext cx="317765" cy="584775"/>
          </a:xfrm>
          <a:prstGeom prst="rect">
            <a:avLst/>
          </a:prstGeom>
        </p:spPr>
        <p:txBody>
          <a:bodyPr wrap="square">
            <a:spAutoFit/>
          </a:bodyPr>
          <a:lstStyle/>
          <a:p>
            <a:pPr algn="ctr"/>
            <a:r>
              <a:rPr lang="en-GB" sz="3200" dirty="0">
                <a:solidFill>
                  <a:srgbClr val="222222"/>
                </a:solidFill>
                <a:ea typeface="Times New Roman" panose="02020603050405020304" pitchFamily="18" charset="0"/>
                <a:cs typeface="Arial" panose="020B0604020202020204" pitchFamily="34" charset="0"/>
              </a:rPr>
              <a:t>=</a:t>
            </a:r>
            <a:endParaRPr lang="en-GB" sz="3200" dirty="0"/>
          </a:p>
        </p:txBody>
      </p:sp>
      <p:sp>
        <p:nvSpPr>
          <p:cNvPr id="20" name="Rectangle 19">
            <a:extLst>
              <a:ext uri="{FF2B5EF4-FFF2-40B4-BE49-F238E27FC236}">
                <a16:creationId xmlns:a16="http://schemas.microsoft.com/office/drawing/2014/main" id="{799254F2-F6CC-44AE-AE10-A29B30316D02}"/>
              </a:ext>
            </a:extLst>
          </p:cNvPr>
          <p:cNvSpPr/>
          <p:nvPr/>
        </p:nvSpPr>
        <p:spPr>
          <a:xfrm>
            <a:off x="3861673" y="2417210"/>
            <a:ext cx="1833528" cy="619272"/>
          </a:xfrm>
          <a:prstGeom prst="rect">
            <a:avLst/>
          </a:prstGeom>
        </p:spPr>
        <p:txBody>
          <a:bodyPr wrap="square">
            <a:spAutoFit/>
          </a:bodyPr>
          <a:lstStyle/>
          <a:p>
            <a:pPr algn="ctr">
              <a:lnSpc>
                <a:spcPct val="107000"/>
              </a:lnSpc>
              <a:spcAft>
                <a:spcPts val="0"/>
              </a:spcAft>
            </a:pPr>
            <a:r>
              <a:rPr lang="en-GB" sz="1600" dirty="0">
                <a:solidFill>
                  <a:srgbClr val="222222"/>
                </a:solidFill>
                <a:ea typeface="Times New Roman" panose="02020603050405020304" pitchFamily="18" charset="0"/>
                <a:cs typeface="Arial" panose="020B0604020202020204" pitchFamily="34" charset="0"/>
              </a:rPr>
              <a:t>A digit from 2-9 may be used here</a:t>
            </a:r>
            <a:endParaRPr lang="en-GB" sz="1600" dirty="0">
              <a:ea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3ADA75D8-6D54-448F-A558-97EC397E28FB}"/>
              </a:ext>
            </a:extLst>
          </p:cNvPr>
          <p:cNvSpPr/>
          <p:nvPr/>
        </p:nvSpPr>
        <p:spPr>
          <a:xfrm>
            <a:off x="3830921" y="3202770"/>
            <a:ext cx="418704" cy="588816"/>
          </a:xfrm>
          <a:prstGeom prst="rect">
            <a:avLst/>
          </a:prstGeom>
        </p:spPr>
        <p:txBody>
          <a:bodyPr wrap="none">
            <a:spAutoFit/>
          </a:bodyPr>
          <a:lstStyle/>
          <a:p>
            <a:pPr algn="ctr">
              <a:lnSpc>
                <a:spcPct val="107000"/>
              </a:lnSpc>
              <a:spcAft>
                <a:spcPts val="0"/>
              </a:spcAft>
            </a:pPr>
            <a:r>
              <a:rPr lang="en-GB" sz="3200" b="1" dirty="0">
                <a:solidFill>
                  <a:srgbClr val="222222"/>
                </a:solidFill>
                <a:ea typeface="Times New Roman" panose="02020603050405020304" pitchFamily="18" charset="0"/>
                <a:cs typeface="Arial" panose="020B0604020202020204" pitchFamily="34" charset="0"/>
              </a:rPr>
              <a:t>×</a:t>
            </a:r>
            <a:endParaRPr lang="en-GB" sz="3200" b="1" dirty="0">
              <a:ea typeface="Calibri" panose="020F0502020204030204" pitchFamily="34" charset="0"/>
              <a:cs typeface="Calibri" panose="020F0502020204030204" pitchFamily="34" charset="0"/>
            </a:endParaRPr>
          </a:p>
        </p:txBody>
      </p:sp>
      <p:sp>
        <p:nvSpPr>
          <p:cNvPr id="34" name="Rectangle 33">
            <a:extLst>
              <a:ext uri="{FF2B5EF4-FFF2-40B4-BE49-F238E27FC236}">
                <a16:creationId xmlns:a16="http://schemas.microsoft.com/office/drawing/2014/main" id="{72E69BF1-66E2-4498-8554-CCDE8D36085B}"/>
              </a:ext>
            </a:extLst>
          </p:cNvPr>
          <p:cNvSpPr/>
          <p:nvPr/>
        </p:nvSpPr>
        <p:spPr>
          <a:xfrm>
            <a:off x="6110527" y="3247663"/>
            <a:ext cx="1501324" cy="50509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F59A553D-D0DE-4B5B-9BC4-97AD361CB2D8}"/>
              </a:ext>
            </a:extLst>
          </p:cNvPr>
          <p:cNvSpPr/>
          <p:nvPr/>
        </p:nvSpPr>
        <p:spPr>
          <a:xfrm>
            <a:off x="5939100" y="2417210"/>
            <a:ext cx="1820172" cy="619272"/>
          </a:xfrm>
          <a:prstGeom prst="rect">
            <a:avLst/>
          </a:prstGeom>
        </p:spPr>
        <p:txBody>
          <a:bodyPr wrap="square">
            <a:spAutoFit/>
          </a:bodyPr>
          <a:lstStyle/>
          <a:p>
            <a:pPr algn="ctr">
              <a:lnSpc>
                <a:spcPct val="107000"/>
              </a:lnSpc>
              <a:spcAft>
                <a:spcPts val="0"/>
              </a:spcAft>
            </a:pPr>
            <a:r>
              <a:rPr lang="en-GB" sz="1600" dirty="0">
                <a:solidFill>
                  <a:srgbClr val="222222"/>
                </a:solidFill>
                <a:ea typeface="Times New Roman" panose="02020603050405020304" pitchFamily="18" charset="0"/>
                <a:cs typeface="Arial" panose="020B0604020202020204" pitchFamily="34" charset="0"/>
              </a:rPr>
              <a:t>An answer between 6 and 8</a:t>
            </a:r>
          </a:p>
        </p:txBody>
      </p:sp>
      <p:grpSp>
        <p:nvGrpSpPr>
          <p:cNvPr id="45" name="Group 44">
            <a:extLst>
              <a:ext uri="{FF2B5EF4-FFF2-40B4-BE49-F238E27FC236}">
                <a16:creationId xmlns:a16="http://schemas.microsoft.com/office/drawing/2014/main" id="{55516D90-0F41-465A-A580-2A6087EC252E}"/>
              </a:ext>
            </a:extLst>
          </p:cNvPr>
          <p:cNvGrpSpPr/>
          <p:nvPr/>
        </p:nvGrpSpPr>
        <p:grpSpPr>
          <a:xfrm>
            <a:off x="2877918" y="3901439"/>
            <a:ext cx="3449764" cy="2513201"/>
            <a:chOff x="1020901" y="0"/>
            <a:chExt cx="9413683" cy="6858000"/>
          </a:xfrm>
        </p:grpSpPr>
        <p:pic>
          <p:nvPicPr>
            <p:cNvPr id="46" name="Picture 45">
              <a:extLst>
                <a:ext uri="{FF2B5EF4-FFF2-40B4-BE49-F238E27FC236}">
                  <a16:creationId xmlns:a16="http://schemas.microsoft.com/office/drawing/2014/main" id="{70200C2B-8AE5-4B2E-B9CE-DD52553500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01" y="0"/>
              <a:ext cx="5317071" cy="6858000"/>
            </a:xfrm>
            <a:prstGeom prst="rect">
              <a:avLst/>
            </a:prstGeom>
          </p:spPr>
        </p:pic>
        <p:pic>
          <p:nvPicPr>
            <p:cNvPr id="47" name="Picture 46">
              <a:extLst>
                <a:ext uri="{FF2B5EF4-FFF2-40B4-BE49-F238E27FC236}">
                  <a16:creationId xmlns:a16="http://schemas.microsoft.com/office/drawing/2014/main" id="{539F6AF6-F71B-4F2D-B3AB-6B9568B9F4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5507" y="0"/>
              <a:ext cx="5429077" cy="6858000"/>
            </a:xfrm>
            <a:prstGeom prst="rect">
              <a:avLst/>
            </a:prstGeom>
          </p:spPr>
        </p:pic>
      </p:gr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38889E-6 -3.33333E-6 L 0.04705 -3.33333E-6 " pathEditMode="relative" rAng="0" ptsTypes="AA">
                                      <p:cBhvr>
                                        <p:cTn id="6" dur="500" fill="hold"/>
                                        <p:tgtEl>
                                          <p:spTgt spid="45"/>
                                        </p:tgtEl>
                                        <p:attrNameLst>
                                          <p:attrName>ppt_x</p:attrName>
                                          <p:attrName>ppt_y</p:attrName>
                                        </p:attrNameLst>
                                      </p:cBhvr>
                                      <p:rCtr x="2344" y="0"/>
                                    </p:animMotion>
                                  </p:childTnLst>
                                </p:cTn>
                              </p:par>
                              <p:par>
                                <p:cTn id="7" presetID="10" presetClass="exit" presetSubtype="0" fill="hold" nodeType="withEffect">
                                  <p:stCondLst>
                                    <p:cond delay="0"/>
                                  </p:stCondLst>
                                  <p:childTnLst>
                                    <p:animEffect transition="out" filter="fade">
                                      <p:cBhvr>
                                        <p:cTn id="8" dur="500"/>
                                        <p:tgtEl>
                                          <p:spTgt spid="45"/>
                                        </p:tgtEl>
                                      </p:cBhvr>
                                    </p:animEffect>
                                    <p:set>
                                      <p:cBhvr>
                                        <p:cTn id="9" dur="1" fill="hold">
                                          <p:stCondLst>
                                            <p:cond delay="499"/>
                                          </p:stCondLst>
                                        </p:cTn>
                                        <p:tgtEl>
                                          <p:spTgt spid="45"/>
                                        </p:tgtEl>
                                        <p:attrNameLst>
                                          <p:attrName>style.visibility</p:attrName>
                                        </p:attrNameLst>
                                      </p:cBhvr>
                                      <p:to>
                                        <p:strVal val="hidden"/>
                                      </p:to>
                                    </p:se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014" b="22243"/>
          <a:stretch/>
        </p:blipFill>
        <p:spPr>
          <a:xfrm rot="1560000">
            <a:off x="2650275" y="2850755"/>
            <a:ext cx="814280" cy="1791744"/>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527" t="3247" r="3665" b="8759"/>
          <a:stretch/>
        </p:blipFill>
        <p:spPr>
          <a:xfrm rot="1638777">
            <a:off x="891259" y="2277127"/>
            <a:ext cx="1592001" cy="2135101"/>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4"/>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4" name="Rectangle 13">
            <a:extLst>
              <a:ext uri="{FF2B5EF4-FFF2-40B4-BE49-F238E27FC236}">
                <a16:creationId xmlns:a16="http://schemas.microsoft.com/office/drawing/2014/main" id="{50171DD1-30E4-4BD9-B38C-6F021043A0EF}"/>
              </a:ext>
            </a:extLst>
          </p:cNvPr>
          <p:cNvSpPr/>
          <p:nvPr/>
        </p:nvSpPr>
        <p:spPr>
          <a:xfrm>
            <a:off x="447430" y="670981"/>
            <a:ext cx="314921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Decimals by Integers </a:t>
            </a:r>
          </a:p>
        </p:txBody>
      </p:sp>
    </p:spTree>
    <p:extLst>
      <p:ext uri="{BB962C8B-B14F-4D97-AF65-F5344CB8AC3E}">
        <p14:creationId xmlns:p14="http://schemas.microsoft.com/office/powerpoint/2010/main" val="17712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Multiply one-digit numbers with up to two decimal places by whole numbers.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1" y="3226660"/>
            <a:ext cx="3706071"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5" y="3225825"/>
            <a:ext cx="3721236"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4E02DA03-C5CF-4099-916A-E0F7D865F060}"/>
              </a:ext>
            </a:extLst>
          </p:cNvPr>
          <p:cNvSpPr/>
          <p:nvPr/>
        </p:nvSpPr>
        <p:spPr>
          <a:xfrm>
            <a:off x="3487783" y="2732314"/>
            <a:ext cx="2168434" cy="1393372"/>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283</TotalTime>
  <Words>455</Words>
  <Application>Microsoft Office PowerPoint</Application>
  <PresentationFormat>On-screen Show (4:3)</PresentationFormat>
  <Paragraphs>93</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Kalam</vt:lpstr>
      <vt:lpstr>Arial</vt:lpstr>
      <vt:lpstr>Tuffy-TTF</vt:lpstr>
      <vt:lpstr>Times New Roman</vt:lpstr>
      <vt:lpstr>Calibri</vt:lpstr>
      <vt:lpstr>Twinkl</vt:lpstr>
      <vt:lpstr>Cambria Math</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Tarjinder Momi</cp:lastModifiedBy>
  <cp:revision>325</cp:revision>
  <dcterms:created xsi:type="dcterms:W3CDTF">2019-11-07T15:30:06Z</dcterms:created>
  <dcterms:modified xsi:type="dcterms:W3CDTF">2019-11-22T09:39:04Z</dcterms:modified>
</cp:coreProperties>
</file>