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6" r:id="rId2"/>
    <p:sldMasterId id="2147483702" r:id="rId3"/>
    <p:sldMasterId id="2147483733" r:id="rId4"/>
  </p:sldMasterIdLst>
  <p:notesMasterIdLst>
    <p:notesMasterId r:id="rId37"/>
  </p:notesMasterIdLst>
  <p:handoutMasterIdLst>
    <p:handoutMasterId r:id="rId38"/>
  </p:handoutMasterIdLst>
  <p:sldIdLst>
    <p:sldId id="256" r:id="rId5"/>
    <p:sldId id="1126" r:id="rId6"/>
    <p:sldId id="1138" r:id="rId7"/>
    <p:sldId id="1061" r:id="rId8"/>
    <p:sldId id="714" r:id="rId9"/>
    <p:sldId id="1149" r:id="rId10"/>
    <p:sldId id="258" r:id="rId11"/>
    <p:sldId id="1104" r:id="rId12"/>
    <p:sldId id="1152" r:id="rId13"/>
    <p:sldId id="1155" r:id="rId14"/>
    <p:sldId id="1146" r:id="rId15"/>
    <p:sldId id="1157" r:id="rId16"/>
    <p:sldId id="1158" r:id="rId17"/>
    <p:sldId id="1151" r:id="rId18"/>
    <p:sldId id="1153" r:id="rId19"/>
    <p:sldId id="1161" r:id="rId20"/>
    <p:sldId id="1160" r:id="rId21"/>
    <p:sldId id="1159" r:id="rId22"/>
    <p:sldId id="1163" r:id="rId23"/>
    <p:sldId id="1162" r:id="rId24"/>
    <p:sldId id="1164" r:id="rId25"/>
    <p:sldId id="1166" r:id="rId26"/>
    <p:sldId id="1168" r:id="rId27"/>
    <p:sldId id="1165" r:id="rId28"/>
    <p:sldId id="1167" r:id="rId29"/>
    <p:sldId id="1169" r:id="rId30"/>
    <p:sldId id="1170" r:id="rId31"/>
    <p:sldId id="272" r:id="rId32"/>
    <p:sldId id="1171" r:id="rId33"/>
    <p:sldId id="264" r:id="rId34"/>
    <p:sldId id="1078" r:id="rId35"/>
    <p:sldId id="733" r:id="rId36"/>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4B52"/>
    <a:srgbClr val="FFFFCC"/>
    <a:srgbClr val="6088EF"/>
    <a:srgbClr val="DF6068"/>
    <a:srgbClr val="FFD3D6"/>
    <a:srgbClr val="DDE8F6"/>
    <a:srgbClr val="F1B5B9"/>
    <a:srgbClr val="F8AEB5"/>
    <a:srgbClr val="BC66ED"/>
    <a:srgbClr val="9AE7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762D41-D58E-4725-A6E9-F1107F95178A}" v="3703" dt="2020-03-26T09:14:12.1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09" autoAdjust="0"/>
    <p:restoredTop sz="80141" autoAdjust="0"/>
  </p:normalViewPr>
  <p:slideViewPr>
    <p:cSldViewPr snapToGrid="0">
      <p:cViewPr varScale="1">
        <p:scale>
          <a:sx n="53" d="100"/>
          <a:sy n="53" d="100"/>
        </p:scale>
        <p:origin x="1704" y="48"/>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F2D79C-3428-4C3E-874D-19C022B83713}"/>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0A15EFC-7C6A-4BC3-A668-8F30B2E90251}"/>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861DBC95-2803-4CAF-A492-49319F50918C}" type="datetimeFigureOut">
              <a:rPr lang="en-GB" smtClean="0"/>
              <a:t>26/03/2020</a:t>
            </a:fld>
            <a:endParaRPr lang="en-GB"/>
          </a:p>
        </p:txBody>
      </p:sp>
      <p:sp>
        <p:nvSpPr>
          <p:cNvPr id="4" name="Footer Placeholder 3">
            <a:extLst>
              <a:ext uri="{FF2B5EF4-FFF2-40B4-BE49-F238E27FC236}">
                <a16:creationId xmlns:a16="http://schemas.microsoft.com/office/drawing/2014/main" id="{0B800021-88B2-42E0-B82E-A94B911A90C3}"/>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2200626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02C891D-D01A-4860-A430-58F5DD275C29}" type="datetimeFigureOut">
              <a:rPr lang="en-GB" smtClean="0"/>
              <a:t>26/03/2020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D24641B7-47AA-47D8-B43F-D519369C48F5}" type="slidenum">
              <a:rPr lang="en-GB" smtClean="0"/>
              <a:t>‹#›</a:t>
            </a:fld>
            <a:endParaRPr lang="en-GB"/>
          </a:p>
        </p:txBody>
      </p:sp>
    </p:spTree>
    <p:extLst>
      <p:ext uri="{BB962C8B-B14F-4D97-AF65-F5344CB8AC3E}">
        <p14:creationId xmlns:p14="http://schemas.microsoft.com/office/powerpoint/2010/main" val="62296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bc.co.uk/news/business-51171395" TargetMode="External"/><Relationship Id="rId7" Type="http://schemas.openxmlformats.org/officeDocument/2006/relationships/hyperlink" Target="https://www.bbc.co.uk/newsround/52005728"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bbc.co.uk/newsround/52005764" TargetMode="External"/><Relationship Id="rId5" Type="http://schemas.openxmlformats.org/officeDocument/2006/relationships/hyperlink" Target="https://www.bbc.co.uk/newsround/52022945" TargetMode="External"/><Relationship Id="rId4" Type="http://schemas.openxmlformats.org/officeDocument/2006/relationships/hyperlink" Target="https://www.bbc.co.uk/newsround/52038051"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Haaq59UpINI"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www.bbc.co.uk/news/uk-52014472"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youtube.com/watch?v=dMUY0NID2L0" TargetMode="External"/><Relationship Id="rId2" Type="http://schemas.openxmlformats.org/officeDocument/2006/relationships/slide" Target="../slides/slide31.xml"/><Relationship Id="rId1" Type="http://schemas.openxmlformats.org/officeDocument/2006/relationships/notesMaster" Target="../notesMasters/notesMaster1.xml"/><Relationship Id="rId5" Type="http://schemas.openxmlformats.org/officeDocument/2006/relationships/hyperlink" Target="https://monachalabi.com/projects/data-visualisation/#covid-19" TargetMode="External"/><Relationship Id="rId4" Type="http://schemas.openxmlformats.org/officeDocument/2006/relationships/hyperlink" Target="https://monachalabi.com/"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a:t>
            </a:fld>
            <a:endParaRPr lang="en-GB"/>
          </a:p>
        </p:txBody>
      </p:sp>
    </p:spTree>
    <p:extLst>
      <p:ext uri="{BB962C8B-B14F-4D97-AF65-F5344CB8AC3E}">
        <p14:creationId xmlns:p14="http://schemas.microsoft.com/office/powerpoint/2010/main" val="3901692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a:p>
        </p:txBody>
      </p:sp>
    </p:spTree>
    <p:extLst>
      <p:ext uri="{BB962C8B-B14F-4D97-AF65-F5344CB8AC3E}">
        <p14:creationId xmlns:p14="http://schemas.microsoft.com/office/powerpoint/2010/main" val="1301174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slide shows the feedback to the question pupils answered two weeks ago. Check back in two weeks to see if the comment you make at the end of this lesson is featured!</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a:t>
            </a:fld>
            <a:endParaRPr lang="en-GB"/>
          </a:p>
        </p:txBody>
      </p:sp>
    </p:spTree>
    <p:extLst>
      <p:ext uri="{BB962C8B-B14F-4D97-AF65-F5344CB8AC3E}">
        <p14:creationId xmlns:p14="http://schemas.microsoft.com/office/powerpoint/2010/main" val="472853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Use this slide to learn about headlines around the world.</a:t>
            </a:r>
            <a:endParaRPr lang="en-GB" b="1" dirty="0">
              <a:highlight>
                <a:srgbClr val="FFFF00"/>
              </a:highlight>
            </a:endParaRPr>
          </a:p>
          <a:p>
            <a:endParaRPr lang="en-GB" b="1" dirty="0">
              <a:highlight>
                <a:srgbClr val="FFFF00"/>
              </a:highlight>
            </a:endParaRPr>
          </a:p>
          <a:p>
            <a:r>
              <a:rPr lang="en-GB" b="1" dirty="0">
                <a:highlight>
                  <a:srgbClr val="FFFF00"/>
                </a:highlight>
              </a:rPr>
              <a:t>Images/Stories:</a:t>
            </a:r>
            <a:endParaRPr lang="en-GB" dirty="0">
              <a:hlinkClick r:id="rId3"/>
            </a:endParaRPr>
          </a:p>
          <a:p>
            <a:pPr marL="228600" indent="-228600">
              <a:buAutoNum type="arabicParenR"/>
            </a:pPr>
            <a:r>
              <a:rPr lang="en-GB" dirty="0">
                <a:hlinkClick r:id="rId4"/>
              </a:rPr>
              <a:t>https://www.bbc.co.uk/newsround/52038051</a:t>
            </a:r>
            <a:endParaRPr lang="en-GB" dirty="0"/>
          </a:p>
          <a:p>
            <a:pPr marL="228600" indent="-228600">
              <a:buAutoNum type="arabicParenR"/>
            </a:pPr>
            <a:r>
              <a:rPr lang="en-GB" dirty="0">
                <a:hlinkClick r:id="rId5"/>
              </a:rPr>
              <a:t>https://www.bbc.co.uk/newsround/52022945</a:t>
            </a:r>
            <a:endParaRPr lang="en-GB" dirty="0"/>
          </a:p>
          <a:p>
            <a:pPr marL="228600" indent="-228600">
              <a:buAutoNum type="arabicParenR"/>
            </a:pPr>
            <a:r>
              <a:rPr lang="en-GB" dirty="0">
                <a:hlinkClick r:id="rId6"/>
              </a:rPr>
              <a:t>https://www.bbc.co.uk/newsround/52005764</a:t>
            </a:r>
            <a:endParaRPr lang="en-GB" dirty="0"/>
          </a:p>
          <a:p>
            <a:pPr marL="228600" indent="-228600">
              <a:buAutoNum type="arabicParenR"/>
            </a:pPr>
            <a:r>
              <a:rPr lang="en-GB" dirty="0">
                <a:hlinkClick r:id="rId7"/>
              </a:rPr>
              <a:t>https://www.bbc.co.uk/newsround/52005728</a:t>
            </a:r>
            <a:endParaRPr lang="en-GB" b="1" dirty="0"/>
          </a:p>
        </p:txBody>
      </p:sp>
      <p:sp>
        <p:nvSpPr>
          <p:cNvPr id="4" name="Slide Number Placeholder 3"/>
          <p:cNvSpPr>
            <a:spLocks noGrp="1"/>
          </p:cNvSpPr>
          <p:nvPr>
            <p:ph type="sldNum" sz="quarter" idx="10"/>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265699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Throughout this lesson you will see activity bubbles like this. Each one has a dedicated time limit, allowing you to keep this lesson between 30 and 60 minutes long.</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5</a:t>
            </a:fld>
            <a:endParaRPr lang="en-GB"/>
          </a:p>
        </p:txBody>
      </p:sp>
    </p:spTree>
    <p:extLst>
      <p:ext uri="{BB962C8B-B14F-4D97-AF65-F5344CB8AC3E}">
        <p14:creationId xmlns:p14="http://schemas.microsoft.com/office/powerpoint/2010/main" val="1742550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6</a:t>
            </a:fld>
            <a:endParaRPr lang="en-GB"/>
          </a:p>
        </p:txBody>
      </p:sp>
    </p:spTree>
    <p:extLst>
      <p:ext uri="{BB962C8B-B14F-4D97-AF65-F5344CB8AC3E}">
        <p14:creationId xmlns:p14="http://schemas.microsoft.com/office/powerpoint/2010/main" val="3666365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607948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a:t>
            </a:r>
            <a:r>
              <a:rPr lang="en-GB" b="0" dirty="0"/>
              <a:t>This is only if they cannot work from home!</a:t>
            </a:r>
            <a:endParaRPr lang="en-GB" b="1" dirty="0"/>
          </a:p>
          <a:p>
            <a:pPr marL="0" indent="0">
              <a:buNone/>
            </a:pPr>
            <a:endParaRPr lang="en-GB" b="1" dirty="0"/>
          </a:p>
          <a:p>
            <a:pPr marL="0" indent="0">
              <a:buNone/>
            </a:pPr>
            <a:r>
              <a:rPr lang="en-GB" b="1" dirty="0"/>
              <a:t>Parent/Carer note: </a:t>
            </a:r>
            <a:r>
              <a:rPr lang="en-GB" b="0" dirty="0"/>
              <a:t>For older children, click on the image of Boris Johnson to hear a clip of his speech outlining the current rules for the UK (televised on Monday 23</a:t>
            </a:r>
            <a:r>
              <a:rPr lang="en-GB" b="0" baseline="30000" dirty="0"/>
              <a:t>rd</a:t>
            </a:r>
            <a:r>
              <a:rPr lang="en-GB" b="0" dirty="0"/>
              <a:t> March 2020).</a:t>
            </a:r>
            <a:endParaRPr lang="en-GB" dirty="0"/>
          </a:p>
          <a:p>
            <a:pPr marL="0" indent="0">
              <a:buNone/>
            </a:pPr>
            <a:endParaRPr lang="en-GB" dirty="0"/>
          </a:p>
          <a:p>
            <a:pPr marL="0" indent="0">
              <a:buNone/>
            </a:pPr>
            <a:r>
              <a:rPr lang="en-GB" b="1" dirty="0"/>
              <a:t>Alternative video link: </a:t>
            </a:r>
            <a:r>
              <a:rPr lang="en-GB" dirty="0">
                <a:hlinkClick r:id="rId3"/>
              </a:rPr>
              <a:t>https://www.youtube.com/watch?v=Haaq59UpINI</a:t>
            </a:r>
            <a:r>
              <a:rPr lang="en-GB" dirty="0"/>
              <a:t> (1:36-3:47)</a:t>
            </a:r>
          </a:p>
          <a:p>
            <a:pPr marL="0" indent="0">
              <a:buNone/>
            </a:pPr>
            <a:endParaRPr lang="en-GB" b="1" dirty="0"/>
          </a:p>
          <a:p>
            <a:pPr marL="0" indent="0">
              <a:buNone/>
            </a:pPr>
            <a:r>
              <a:rPr lang="en-GB" b="1" dirty="0"/>
              <a:t>Images:</a:t>
            </a:r>
          </a:p>
          <a:p>
            <a:pPr marL="228600" indent="-228600">
              <a:buAutoNum type="arabicParenR"/>
            </a:pPr>
            <a:r>
              <a:rPr lang="en-GB" dirty="0">
                <a:hlinkClick r:id="rId4"/>
              </a:rPr>
              <a:t>https://www.bbc.co.uk/news/uk-52014472</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8</a:t>
            </a:fld>
            <a:endParaRPr lang="en-GB"/>
          </a:p>
        </p:txBody>
      </p:sp>
    </p:spTree>
    <p:extLst>
      <p:ext uri="{BB962C8B-B14F-4D97-AF65-F5344CB8AC3E}">
        <p14:creationId xmlns:p14="http://schemas.microsoft.com/office/powerpoint/2010/main" val="2737017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2263189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is suitable for children and adults of all ages, and could be a good opportunity to discuss the different preferences in your family.</a:t>
            </a:r>
            <a:endParaRPr lang="en-GB" dirty="0"/>
          </a:p>
          <a:p>
            <a:endParaRPr lang="en-GB" b="1" dirty="0"/>
          </a:p>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10</a:t>
            </a:fld>
            <a:endParaRPr lang="en-GB"/>
          </a:p>
        </p:txBody>
      </p:sp>
    </p:spTree>
    <p:extLst>
      <p:ext uri="{BB962C8B-B14F-4D97-AF65-F5344CB8AC3E}">
        <p14:creationId xmlns:p14="http://schemas.microsoft.com/office/powerpoint/2010/main" val="2814898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is suitable for children and adults of all ages, and could be a good opportunity to discuss the different preferences in your family.</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11</a:t>
            </a:fld>
            <a:endParaRPr lang="en-GB"/>
          </a:p>
        </p:txBody>
      </p:sp>
    </p:spTree>
    <p:extLst>
      <p:ext uri="{BB962C8B-B14F-4D97-AF65-F5344CB8AC3E}">
        <p14:creationId xmlns:p14="http://schemas.microsoft.com/office/powerpoint/2010/main" val="4263215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is suitable for children and adults of all ages, and could be a good opportunity to discuss the different preferences in your family.</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12</a:t>
            </a:fld>
            <a:endParaRPr lang="en-GB"/>
          </a:p>
        </p:txBody>
      </p:sp>
    </p:spTree>
    <p:extLst>
      <p:ext uri="{BB962C8B-B14F-4D97-AF65-F5344CB8AC3E}">
        <p14:creationId xmlns:p14="http://schemas.microsoft.com/office/powerpoint/2010/main" val="231781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is suitable for children and adults of all ages, and could be a good opportunity to discuss the different preferences in your family.</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13</a:t>
            </a:fld>
            <a:endParaRPr lang="en-GB"/>
          </a:p>
        </p:txBody>
      </p:sp>
    </p:spTree>
    <p:extLst>
      <p:ext uri="{BB962C8B-B14F-4D97-AF65-F5344CB8AC3E}">
        <p14:creationId xmlns:p14="http://schemas.microsoft.com/office/powerpoint/2010/main" val="1235390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activity is suitable for children and adults of all ages, and could be a good opportunity to discuss the different preferences in your family.</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14</a:t>
            </a:fld>
            <a:endParaRPr lang="en-GB"/>
          </a:p>
        </p:txBody>
      </p:sp>
    </p:spTree>
    <p:extLst>
      <p:ext uri="{BB962C8B-B14F-4D97-AF65-F5344CB8AC3E}">
        <p14:creationId xmlns:p14="http://schemas.microsoft.com/office/powerpoint/2010/main" val="1802378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15</a:t>
            </a:fld>
            <a:endParaRPr lang="en-GB"/>
          </a:p>
        </p:txBody>
      </p:sp>
    </p:spTree>
    <p:extLst>
      <p:ext uri="{BB962C8B-B14F-4D97-AF65-F5344CB8AC3E}">
        <p14:creationId xmlns:p14="http://schemas.microsoft.com/office/powerpoint/2010/main" val="31613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It would be helpful to work through this activity with your child, being as creative as possible. You could even come up with activities you would like to do at home.</a:t>
            </a:r>
          </a:p>
          <a:p>
            <a:endParaRPr lang="en-GB" b="0" dirty="0"/>
          </a:p>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16</a:t>
            </a:fld>
            <a:endParaRPr lang="en-GB"/>
          </a:p>
        </p:txBody>
      </p:sp>
    </p:spTree>
    <p:extLst>
      <p:ext uri="{BB962C8B-B14F-4D97-AF65-F5344CB8AC3E}">
        <p14:creationId xmlns:p14="http://schemas.microsoft.com/office/powerpoint/2010/main" val="4146768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It would be helpful to work through this activity with your child, being as creative as possible. You could even come up with activities you would like to do at home.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228600" indent="-228600">
              <a:buAutoNum type="arabicParenR"/>
            </a:pPr>
            <a:r>
              <a:rPr lang="en-GB" dirty="0"/>
              <a:t>iStock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17</a:t>
            </a:fld>
            <a:endParaRPr lang="en-GB"/>
          </a:p>
        </p:txBody>
      </p:sp>
    </p:spTree>
    <p:extLst>
      <p:ext uri="{BB962C8B-B14F-4D97-AF65-F5344CB8AC3E}">
        <p14:creationId xmlns:p14="http://schemas.microsoft.com/office/powerpoint/2010/main" val="360618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activity is better suited to children 9+. You may wish to skip this slide if your child is finding it difficult.</a:t>
            </a:r>
          </a:p>
          <a:p>
            <a:endParaRPr lang="en-GB" b="0" dirty="0"/>
          </a:p>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18</a:t>
            </a:fld>
            <a:endParaRPr lang="en-GB"/>
          </a:p>
        </p:txBody>
      </p:sp>
    </p:spTree>
    <p:extLst>
      <p:ext uri="{BB962C8B-B14F-4D97-AF65-F5344CB8AC3E}">
        <p14:creationId xmlns:p14="http://schemas.microsoft.com/office/powerpoint/2010/main" val="6887696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19</a:t>
            </a:fld>
            <a:endParaRPr lang="en-GB"/>
          </a:p>
        </p:txBody>
      </p:sp>
    </p:spTree>
    <p:extLst>
      <p:ext uri="{BB962C8B-B14F-4D97-AF65-F5344CB8AC3E}">
        <p14:creationId xmlns:p14="http://schemas.microsoft.com/office/powerpoint/2010/main" val="3944025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20</a:t>
            </a:fld>
            <a:endParaRPr lang="en-GB"/>
          </a:p>
        </p:txBody>
      </p:sp>
    </p:spTree>
    <p:extLst>
      <p:ext uri="{BB962C8B-B14F-4D97-AF65-F5344CB8AC3E}">
        <p14:creationId xmlns:p14="http://schemas.microsoft.com/office/powerpoint/2010/main" val="156371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21</a:t>
            </a:fld>
            <a:endParaRPr lang="en-GB"/>
          </a:p>
        </p:txBody>
      </p:sp>
    </p:spTree>
    <p:extLst>
      <p:ext uri="{BB962C8B-B14F-4D97-AF65-F5344CB8AC3E}">
        <p14:creationId xmlns:p14="http://schemas.microsoft.com/office/powerpoint/2010/main" val="1380980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22</a:t>
            </a:fld>
            <a:endParaRPr lang="en-GB"/>
          </a:p>
        </p:txBody>
      </p:sp>
    </p:spTree>
    <p:extLst>
      <p:ext uri="{BB962C8B-B14F-4D97-AF65-F5344CB8AC3E}">
        <p14:creationId xmlns:p14="http://schemas.microsoft.com/office/powerpoint/2010/main" val="217877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23</a:t>
            </a:fld>
            <a:endParaRPr lang="en-GB"/>
          </a:p>
        </p:txBody>
      </p:sp>
    </p:spTree>
    <p:extLst>
      <p:ext uri="{BB962C8B-B14F-4D97-AF65-F5344CB8AC3E}">
        <p14:creationId xmlns:p14="http://schemas.microsoft.com/office/powerpoint/2010/main" val="1049751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24</a:t>
            </a:fld>
            <a:endParaRPr lang="en-GB"/>
          </a:p>
        </p:txBody>
      </p:sp>
    </p:spTree>
    <p:extLst>
      <p:ext uri="{BB962C8B-B14F-4D97-AF65-F5344CB8AC3E}">
        <p14:creationId xmlns:p14="http://schemas.microsoft.com/office/powerpoint/2010/main" val="5230075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25</a:t>
            </a:fld>
            <a:endParaRPr lang="en-GB"/>
          </a:p>
        </p:txBody>
      </p:sp>
    </p:spTree>
    <p:extLst>
      <p:ext uri="{BB962C8B-B14F-4D97-AF65-F5344CB8AC3E}">
        <p14:creationId xmlns:p14="http://schemas.microsoft.com/office/powerpoint/2010/main" val="22086593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encourages children to think about the struggles that they may be facing both in school or at home at the moment. Use full screen view to utilise the animations.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26</a:t>
            </a:fld>
            <a:endParaRPr lang="en-GB"/>
          </a:p>
        </p:txBody>
      </p:sp>
    </p:spTree>
    <p:extLst>
      <p:ext uri="{BB962C8B-B14F-4D97-AF65-F5344CB8AC3E}">
        <p14:creationId xmlns:p14="http://schemas.microsoft.com/office/powerpoint/2010/main" val="1874448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27</a:t>
            </a:fld>
            <a:endParaRPr lang="en-GB"/>
          </a:p>
        </p:txBody>
      </p:sp>
    </p:spTree>
    <p:extLst>
      <p:ext uri="{BB962C8B-B14F-4D97-AF65-F5344CB8AC3E}">
        <p14:creationId xmlns:p14="http://schemas.microsoft.com/office/powerpoint/2010/main" val="40976886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60"/>
              </a:spcBef>
              <a:buSzPct val="100000"/>
              <a:buFont typeface="Arial" charset="0"/>
              <a:buNone/>
            </a:pPr>
            <a:r>
              <a:rPr lang="en-GB" b="1" dirty="0"/>
              <a:t>Parent/Carer note: </a:t>
            </a:r>
            <a:r>
              <a:rPr lang="en-GB" b="0" dirty="0"/>
              <a:t>Use this slide to review the arguments before voting.</a:t>
            </a:r>
            <a:endParaRPr lang="en-GB" b="1"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28</a:t>
            </a:fld>
            <a:endParaRPr lang="en-GB"/>
          </a:p>
        </p:txBody>
      </p:sp>
    </p:spTree>
    <p:extLst>
      <p:ext uri="{BB962C8B-B14F-4D97-AF65-F5344CB8AC3E}">
        <p14:creationId xmlns:p14="http://schemas.microsoft.com/office/powerpoint/2010/main" val="38599970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29</a:t>
            </a:fld>
            <a:endParaRPr lang="en-GB"/>
          </a:p>
        </p:txBody>
      </p:sp>
    </p:spTree>
    <p:extLst>
      <p:ext uri="{BB962C8B-B14F-4D97-AF65-F5344CB8AC3E}">
        <p14:creationId xmlns:p14="http://schemas.microsoft.com/office/powerpoint/2010/main" val="19983075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If you have time, use this slide to continue the debate and get the whole family involved.</a:t>
            </a:r>
            <a:endParaRPr lang="en-US" b="0" dirty="0"/>
          </a:p>
          <a:p>
            <a:endParaRPr lang="en-US" b="0" dirty="0"/>
          </a:p>
          <a:p>
            <a:r>
              <a:rPr lang="en-US" b="1" dirty="0"/>
              <a:t>Images:</a:t>
            </a:r>
          </a:p>
          <a:p>
            <a:pPr marL="228600" indent="-228600">
              <a:buFont typeface="+mj-lt"/>
              <a:buAutoNum type="arabicParenR"/>
            </a:pPr>
            <a:r>
              <a:rPr lang="en-US" b="0" dirty="0"/>
              <a:t>iStock</a:t>
            </a: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30</a:t>
            </a:fld>
            <a:endParaRPr lang="en-US"/>
          </a:p>
        </p:txBody>
      </p:sp>
    </p:spTree>
    <p:extLst>
      <p:ext uri="{BB962C8B-B14F-4D97-AF65-F5344CB8AC3E}">
        <p14:creationId xmlns:p14="http://schemas.microsoft.com/office/powerpoint/2010/main" val="41873373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dirty="0"/>
              <a:t>Parents/Caregivers: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u="none" dirty="0"/>
              <a:t>Please click the images to visit Mona Chalabi’s website, or click the image of Kate to watch the video. If the video link doesn’t work, please try the alternative below. </a:t>
            </a:r>
            <a:endParaRPr lang="en-GB" b="1" u="non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Video Link: </a:t>
            </a:r>
            <a:r>
              <a:rPr lang="en-GB" sz="1200" b="0" i="0" u="sng" kern="1200" dirty="0">
                <a:solidFill>
                  <a:schemeClr val="tx1"/>
                </a:solidFill>
                <a:effectLst/>
                <a:latin typeface="+mn-lt"/>
                <a:ea typeface="+mn-ea"/>
                <a:cs typeface="+mn-cs"/>
                <a:hlinkClick r:id="rId3"/>
              </a:rPr>
              <a:t>https://www.youtube.com/watch?v=dMUY0NID2L0</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 </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https://monachalabi.com/</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https://monachalabi.com/projects/data-visualisation/#covid-19</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Courtesy of Kate</a:t>
            </a:r>
            <a:endParaRPr lang="en-GB" b="1" dirty="0"/>
          </a:p>
        </p:txBody>
      </p:sp>
      <p:sp>
        <p:nvSpPr>
          <p:cNvPr id="4" name="Slide Number Placeholder 3"/>
          <p:cNvSpPr>
            <a:spLocks noGrp="1"/>
          </p:cNvSpPr>
          <p:nvPr>
            <p:ph type="sldNum" sz="quarter" idx="5"/>
          </p:nvPr>
        </p:nvSpPr>
        <p:spPr/>
        <p:txBody>
          <a:bodyPr/>
          <a:lstStyle/>
          <a:p>
            <a:fld id="{20F1A601-D8BD-B040-ABA4-FE93694EBCFA}" type="slidenum">
              <a:rPr lang="en-US" smtClean="0"/>
              <a:t>31</a:t>
            </a:fld>
            <a:endParaRPr lang="en-US"/>
          </a:p>
        </p:txBody>
      </p:sp>
    </p:spTree>
    <p:extLst>
      <p:ext uri="{BB962C8B-B14F-4D97-AF65-F5344CB8AC3E}">
        <p14:creationId xmlns:p14="http://schemas.microsoft.com/office/powerpoint/2010/main" val="18460301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Teacher’s note: </a:t>
            </a:r>
            <a:r>
              <a:rPr lang="en-GB" b="0" dirty="0"/>
              <a:t>Please log your class’ vote the usual way! </a:t>
            </a:r>
            <a:endParaRPr lang="en-GB" b="1" dirty="0"/>
          </a:p>
          <a:p>
            <a:pPr lvl="0">
              <a:spcBef>
                <a:spcPts val="0"/>
              </a:spcBef>
              <a:buNone/>
            </a:pPr>
            <a:endParaRPr lang="en-GB" b="1" dirty="0"/>
          </a:p>
          <a:p>
            <a:pPr lvl="0">
              <a:spcBef>
                <a:spcPts val="0"/>
              </a:spcBef>
              <a:buNone/>
            </a:pPr>
            <a:r>
              <a:rPr lang="en-GB" b="1" dirty="0"/>
              <a:t>Parent/Carer note: </a:t>
            </a:r>
            <a:r>
              <a:rPr lang="en-GB" b="0" dirty="0"/>
              <a:t>The link provided allows your child to record their vote online.</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207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pic>
        <p:nvPicPr>
          <p:cNvPr id="7" name="Picture 6">
            <a:extLst>
              <a:ext uri="{FF2B5EF4-FFF2-40B4-BE49-F238E27FC236}">
                <a16:creationId xmlns:a16="http://schemas.microsoft.com/office/drawing/2014/main"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530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558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5172974" y="3024590"/>
            <a:ext cx="324445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800" b="1">
                <a:solidFill>
                  <a:srgbClr val="6088EF"/>
                </a:solidFill>
                <a:latin typeface="Century Gothic" panose="020B0502020202020204" pitchFamily="34" charset="0"/>
                <a:ea typeface="Lato"/>
                <a:cs typeface="Lato"/>
                <a:sym typeface="Lato"/>
              </a:rPr>
              <a:t>KS2</a:t>
            </a:r>
          </a:p>
          <a:p>
            <a:pPr algn="r">
              <a:lnSpc>
                <a:spcPct val="150000"/>
              </a:lnSpc>
              <a:spcBef>
                <a:spcPts val="800"/>
              </a:spcBef>
              <a:buClr>
                <a:srgbClr val="97E8D7"/>
              </a:buClr>
              <a:buSzPct val="100000"/>
              <a:buFont typeface="Arial"/>
              <a:buNone/>
            </a:pPr>
            <a:endParaRPr lang="en-GB" sz="4800" b="1">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74690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pic>
        <p:nvPicPr>
          <p:cNvPr id="15" name="Picture 14">
            <a:extLst>
              <a:ext uri="{FF2B5EF4-FFF2-40B4-BE49-F238E27FC236}">
                <a16:creationId xmlns:a16="http://schemas.microsoft.com/office/drawing/2014/main" id="{36A6997C-D971-4035-B1E0-C3AFCF4B9EF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579469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a:t>Activity Title (X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a:t>Challenge:</a:t>
            </a:r>
          </a:p>
          <a:p>
            <a:pPr lvl="1"/>
            <a:r>
              <a:rPr lang="en-US"/>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0283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8443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85270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Vote Now on…</a:t>
            </a:r>
            <a:br>
              <a:rPr lang="en-GB" sz="2600" kern="1200">
                <a:solidFill>
                  <a:schemeClr val="tx1"/>
                </a:solidFill>
                <a:latin typeface="+mn-lt"/>
                <a:ea typeface="Lato" panose="020F0502020204030203" pitchFamily="34" charset="0"/>
                <a:cs typeface="Lato" panose="020F0502020204030203" pitchFamily="34" charset="0"/>
                <a:sym typeface="Calibri"/>
              </a:rPr>
            </a:br>
            <a:b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 </a:t>
            </a:r>
            <a:endParaRPr lang="en-GB" sz="2600"/>
          </a:p>
        </p:txBody>
      </p:sp>
    </p:spTree>
    <p:extLst>
      <p:ext uri="{BB962C8B-B14F-4D97-AF65-F5344CB8AC3E}">
        <p14:creationId xmlns:p14="http://schemas.microsoft.com/office/powerpoint/2010/main" val="408219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3/26/2020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887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45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196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7622243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21107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4218086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450371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4292860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647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32147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462582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981368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a:t>Vote Now on…</a:t>
            </a:r>
            <a:br>
              <a:rPr lang="en-GB" sz="2800" b="1"/>
            </a:br>
            <a:br>
              <a:rPr lang="en-GB" sz="2800" b="1"/>
            </a:br>
            <a:r>
              <a:rPr lang="en-GB" sz="2800" b="1"/>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a:solidFill>
                  <a:srgbClr val="060505"/>
                </a:solidFill>
                <a:latin typeface="+mj-lt"/>
              </a:rPr>
              <a:t>Not sure how? </a:t>
            </a:r>
            <a:r>
              <a:rPr lang="en-GB" sz="1600">
                <a:solidFill>
                  <a:srgbClr val="060505"/>
                </a:solidFill>
                <a:latin typeface="+mj-lt"/>
              </a:rPr>
              <a:t>Click the icon to see a video on how to log your votes! </a:t>
            </a:r>
            <a:r>
              <a:rPr lang="en-GB" sz="1600">
                <a:solidFill>
                  <a:srgbClr val="060505"/>
                </a:solidFill>
              </a:rPr>
              <a:t>If you have any issues, feedback or comments, email </a:t>
            </a:r>
            <a:r>
              <a:rPr lang="en-GB" sz="1600">
                <a:solidFill>
                  <a:srgbClr val="060505"/>
                </a:solidFill>
                <a:hlinkClick r:id="rId4"/>
              </a:rPr>
              <a:t>aisling@votesforschools.com</a:t>
            </a:r>
            <a:endParaRPr lang="en-GB" sz="1600">
              <a:solidFill>
                <a:srgbClr val="060505"/>
              </a:solidFill>
            </a:endParaRPr>
          </a:p>
        </p:txBody>
      </p:sp>
    </p:spTree>
    <p:extLst>
      <p:ext uri="{BB962C8B-B14F-4D97-AF65-F5344CB8AC3E}">
        <p14:creationId xmlns:p14="http://schemas.microsoft.com/office/powerpoint/2010/main" val="3933528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9778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226473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0705607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939672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19958535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15013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1058827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Lato" panose="020F0502020204030203" pitchFamily="34" charset="0"/>
                <a:cs typeface="Century Gothic"/>
              </a:rPr>
              <a:t>Make your voice heard! </a:t>
            </a:r>
          </a:p>
          <a:p>
            <a:pPr algn="ctr"/>
            <a:r>
              <a:rPr lang="en-GB" sz="150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a:t>Cast your vote now…</a:t>
            </a:r>
          </a:p>
        </p:txBody>
      </p:sp>
    </p:spTree>
    <p:extLst>
      <p:ext uri="{BB962C8B-B14F-4D97-AF65-F5344CB8AC3E}">
        <p14:creationId xmlns:p14="http://schemas.microsoft.com/office/powerpoint/2010/main" val="13341861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9221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28061146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286389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360896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0930156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a:t>…</a:t>
            </a:r>
          </a:p>
          <a:p>
            <a:pPr lvl="0"/>
            <a:r>
              <a:rPr lang="en-US"/>
              <a:t>…</a:t>
            </a:r>
          </a:p>
          <a:p>
            <a:pPr lvl="0"/>
            <a:r>
              <a:rPr lang="en-US"/>
              <a:t>…</a:t>
            </a:r>
          </a:p>
          <a:p>
            <a:pPr lvl="0"/>
            <a:r>
              <a:rPr lang="en-US"/>
              <a:t>…</a:t>
            </a:r>
          </a:p>
          <a:p>
            <a:pPr lvl="0"/>
            <a:r>
              <a:rPr lang="en-US"/>
              <a:t>…</a:t>
            </a:r>
          </a:p>
          <a:p>
            <a:pPr lvl="0"/>
            <a:r>
              <a:rPr lang="en-US"/>
              <a:t>…</a:t>
            </a:r>
            <a:endParaRPr lang="en-GB"/>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spTree>
    <p:extLst>
      <p:ext uri="{BB962C8B-B14F-4D97-AF65-F5344CB8AC3E}">
        <p14:creationId xmlns:p14="http://schemas.microsoft.com/office/powerpoint/2010/main" val="543219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667284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777804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1050574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a:t>Cast your vote on…</a:t>
            </a:r>
          </a:p>
          <a:p>
            <a:pPr algn="ctr"/>
            <a:endParaRPr lang="en-GB" sz="2800" b="1"/>
          </a:p>
          <a:p>
            <a:pPr algn="ctr"/>
            <a:r>
              <a:rPr lang="en-GB" sz="2800" b="1">
                <a:hlinkClick r:id="rId4"/>
              </a:rPr>
              <a:t>www.votesforschools.com</a:t>
            </a:r>
            <a:r>
              <a:rPr lang="en-GB" sz="2800" b="1"/>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a:solidFill>
                  <a:srgbClr val="060505"/>
                </a:solidFill>
                <a:latin typeface="Century Gothic" panose="020B0502020202020204" pitchFamily="34" charset="0"/>
              </a:rPr>
              <a:t>Not sure how? </a:t>
            </a:r>
          </a:p>
          <a:p>
            <a:pPr algn="ctr"/>
            <a:r>
              <a:rPr lang="en-GB" sz="1500">
                <a:solidFill>
                  <a:srgbClr val="060505"/>
                </a:solidFill>
                <a:latin typeface="Century Gothic" panose="020B0502020202020204" pitchFamily="34" charset="0"/>
              </a:rPr>
              <a:t>Click the ballot box to see a video on how to log your votes! </a:t>
            </a:r>
          </a:p>
          <a:p>
            <a:pPr algn="ctr"/>
            <a:r>
              <a:rPr lang="en-GB" sz="1500">
                <a:solidFill>
                  <a:srgbClr val="060505"/>
                </a:solidFill>
                <a:latin typeface="Century Gothic" panose="020B0502020202020204" pitchFamily="34" charset="0"/>
              </a:rPr>
              <a:t>If you have any issues, feedback or comments, email </a:t>
            </a:r>
            <a:r>
              <a:rPr lang="en-GB" sz="1500" b="1">
                <a:solidFill>
                  <a:srgbClr val="30AFAF"/>
                </a:solidFill>
                <a:latin typeface="Century Gothic" panose="020B0502020202020204" pitchFamily="34" charset="0"/>
                <a:hlinkClick r:id="rId6">
                  <a:extLst>
                    <a:ext uri="{A12FA001-AC4F-418D-AE19-62706E023703}">
                      <ahyp:hlinkClr xmlns:ahyp="http://schemas.microsoft.com/office/drawing/2018/hyperlinkcolor" val="tx"/>
                    </a:ext>
                  </a:extLst>
                </a:hlinkClick>
              </a:rPr>
              <a:t>georgie@votesforschools.com</a:t>
            </a:r>
            <a:r>
              <a:rPr lang="en-GB" sz="150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8686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theme" Target="../theme/theme4.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2" r:id="rId1"/>
    <p:sldLayoutId id="2147483665" r:id="rId2"/>
    <p:sldLayoutId id="2147483674" r:id="rId3"/>
    <p:sldLayoutId id="2147483661" r:id="rId4"/>
    <p:sldLayoutId id="2147483663" r:id="rId5"/>
    <p:sldLayoutId id="2147483664" r:id="rId6"/>
    <p:sldLayoutId id="2147483668" r:id="rId7"/>
    <p:sldLayoutId id="2147483669" r:id="rId8"/>
    <p:sldLayoutId id="2147483673" r:id="rId9"/>
    <p:sldLayoutId id="2147483747" r:id="rId10"/>
    <p:sldLayoutId id="2147483748"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41697784"/>
      </p:ext>
    </p:extLst>
  </p:cSld>
  <p:clrMap bg1="dk1" tx1="lt1" bg2="dk2" tx2="lt2" accent1="accent1" accent2="accent2" accent3="accent3" accent4="accent4" accent5="accent5" accent6="accent6" hlink="hlink" folHlink="folHlink"/>
  <p:sldLayoutIdLst>
    <p:sldLayoutId id="2147483701" r:id="rId1"/>
    <p:sldLayoutId id="2147483692" r:id="rId2"/>
    <p:sldLayoutId id="2147483688" r:id="rId3"/>
    <p:sldLayoutId id="2147483687" r:id="rId4"/>
    <p:sldLayoutId id="2147483700" r:id="rId5"/>
    <p:sldLayoutId id="2147483689" r:id="rId6"/>
    <p:sldLayoutId id="2147483690" r:id="rId7"/>
    <p:sldLayoutId id="2147483691" r:id="rId8"/>
    <p:sldLayoutId id="2147483695" r:id="rId9"/>
    <p:sldLayoutId id="2147483696" r:id="rId10"/>
    <p:sldLayoutId id="2147483697"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536183524"/>
      </p:ext>
    </p:extLst>
  </p:cSld>
  <p:clrMap bg1="dk1" tx1="lt1" bg2="dk2" tx2="lt2" accent1="accent1" accent2="accent2" accent3="accent3" accent4="accent4" accent5="accent5" accent6="accent6" hlink="hlink" folHlink="folHlink"/>
  <p:sldLayoutIdLst>
    <p:sldLayoutId id="2147483718" r:id="rId1"/>
    <p:sldLayoutId id="2147483714" r:id="rId2"/>
    <p:sldLayoutId id="2147483716" r:id="rId3"/>
    <p:sldLayoutId id="2147483719" r:id="rId4"/>
    <p:sldLayoutId id="2147483720" r:id="rId5"/>
    <p:sldLayoutId id="2147483715" r:id="rId6"/>
    <p:sldLayoutId id="2147483717" r:id="rId7"/>
    <p:sldLayoutId id="2147483703"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42" r:id="rId5"/>
    <p:sldLayoutId id="2147483744" r:id="rId6"/>
    <p:sldLayoutId id="2147483743" r:id="rId7"/>
    <p:sldLayoutId id="2147483739" r:id="rId8"/>
    <p:sldLayoutId id="2147483740" r:id="rId9"/>
    <p:sldLayoutId id="2147483741"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0.jpeg"/><Relationship Id="rId4" Type="http://schemas.openxmlformats.org/officeDocument/2006/relationships/image" Target="../media/image25.png"/><Relationship Id="rId9" Type="http://schemas.openxmlformats.org/officeDocument/2006/relationships/image" Target="../media/image29.svg"/></Relationships>
</file>

<file path=ppt/slides/_rels/slide3.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40.png"/><Relationship Id="rId3" Type="http://schemas.openxmlformats.org/officeDocument/2006/relationships/image" Target="../media/image31.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notesSlide" Target="../notesSlides/notesSlide3.xml"/><Relationship Id="rId16"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gif"/><Relationship Id="rId4" Type="http://schemas.openxmlformats.org/officeDocument/2006/relationships/image" Target="../media/image8.png"/><Relationship Id="rId9" Type="http://schemas.openxmlformats.org/officeDocument/2006/relationships/image" Target="../media/image36.jpeg"/><Relationship Id="rId14" Type="http://schemas.openxmlformats.org/officeDocument/2006/relationships/image" Target="../media/image41.png"/></Relationships>
</file>

<file path=ppt/slides/_rels/slide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jpeg"/><Relationship Id="rId7" Type="http://schemas.openxmlformats.org/officeDocument/2006/relationships/image" Target="../media/image47.jpeg"/><Relationship Id="rId12" Type="http://schemas.openxmlformats.org/officeDocument/2006/relationships/image" Target="../media/image52.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hyperlink" Target="https://www.bbc.co.uk/newsround/52038051" TargetMode="External"/><Relationship Id="rId11" Type="http://schemas.openxmlformats.org/officeDocument/2006/relationships/image" Target="../media/image51.jpeg"/><Relationship Id="rId5" Type="http://schemas.openxmlformats.org/officeDocument/2006/relationships/image" Target="../media/image46.jpeg"/><Relationship Id="rId10" Type="http://schemas.openxmlformats.org/officeDocument/2006/relationships/image" Target="../media/image50.png"/><Relationship Id="rId4" Type="http://schemas.openxmlformats.org/officeDocument/2006/relationships/image" Target="../media/image45.jpeg"/><Relationship Id="rId9" Type="http://schemas.openxmlformats.org/officeDocument/2006/relationships/image" Target="../media/image49.jpeg"/></Relationships>
</file>

<file path=ppt/slides/_rels/slide5.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9.png"/><Relationship Id="rId7" Type="http://schemas.openxmlformats.org/officeDocument/2006/relationships/image" Target="../media/image5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png"/><Relationship Id="rId9" Type="http://schemas.openxmlformats.org/officeDocument/2006/relationships/image" Target="../media/image58.png"/></Relationships>
</file>

<file path=ppt/slides/_rels/slide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1.png"/><Relationship Id="rId7" Type="http://schemas.openxmlformats.org/officeDocument/2006/relationships/image" Target="../media/image52.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65.png"/><Relationship Id="rId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62.png"/><Relationship Id="rId9" Type="http://schemas.openxmlformats.org/officeDocument/2006/relationships/image" Target="../media/image64.png"/></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hyperlink" Target="https://safeshare.tv/x/Haaq59UpINI" TargetMode="External"/><Relationship Id="rId4" Type="http://schemas.openxmlformats.org/officeDocument/2006/relationships/image" Target="../media/image66.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1.png"/><Relationship Id="rId7"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65.png"/><Relationship Id="rId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62.png"/><Relationship Id="rId9" Type="http://schemas.openxmlformats.org/officeDocument/2006/relationships/image" Target="../media/image64.png"/></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1.png"/><Relationship Id="rId4" Type="http://schemas.openxmlformats.org/officeDocument/2006/relationships/image" Target="../media/image70.png"/></Relationships>
</file>

<file path=ppt/slides/_rels/slide1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png"/><Relationship Id="rId4" Type="http://schemas.openxmlformats.org/officeDocument/2006/relationships/image" Target="../media/image52.png"/></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7.png"/><Relationship Id="rId4" Type="http://schemas.openxmlformats.org/officeDocument/2006/relationships/image" Target="../media/image76.pn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1.png"/><Relationship Id="rId7"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65.png"/><Relationship Id="rId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62.png"/><Relationship Id="rId9"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8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17.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8.png"/><Relationship Id="rId18" Type="http://schemas.openxmlformats.org/officeDocument/2006/relationships/image" Target="../media/image93.png"/><Relationship Id="rId3" Type="http://schemas.openxmlformats.org/officeDocument/2006/relationships/image" Target="../media/image9.png"/><Relationship Id="rId7" Type="http://schemas.openxmlformats.org/officeDocument/2006/relationships/image" Target="../media/image84.png"/><Relationship Id="rId12" Type="http://schemas.openxmlformats.org/officeDocument/2006/relationships/image" Target="../media/image87.png"/><Relationship Id="rId17" Type="http://schemas.openxmlformats.org/officeDocument/2006/relationships/image" Target="../media/image92.png"/><Relationship Id="rId2" Type="http://schemas.openxmlformats.org/officeDocument/2006/relationships/notesSlide" Target="../notesSlides/notesSlide17.xml"/><Relationship Id="rId16" Type="http://schemas.openxmlformats.org/officeDocument/2006/relationships/image" Target="../media/image91.png"/><Relationship Id="rId1" Type="http://schemas.openxmlformats.org/officeDocument/2006/relationships/slideLayout" Target="../slideLayouts/slideLayout1.xml"/><Relationship Id="rId6" Type="http://schemas.openxmlformats.org/officeDocument/2006/relationships/image" Target="../media/image83.png"/><Relationship Id="rId11" Type="http://schemas.openxmlformats.org/officeDocument/2006/relationships/image" Target="../media/image81.png"/><Relationship Id="rId5" Type="http://schemas.openxmlformats.org/officeDocument/2006/relationships/image" Target="../media/image80.png"/><Relationship Id="rId15" Type="http://schemas.openxmlformats.org/officeDocument/2006/relationships/image" Target="../media/image90.png"/><Relationship Id="rId10" Type="http://schemas.openxmlformats.org/officeDocument/2006/relationships/image" Target="../media/image86.png"/><Relationship Id="rId4" Type="http://schemas.openxmlformats.org/officeDocument/2006/relationships/image" Target="../media/image82.png"/><Relationship Id="rId9" Type="http://schemas.openxmlformats.org/officeDocument/2006/relationships/image" Target="../media/image85.png"/><Relationship Id="rId14" Type="http://schemas.openxmlformats.org/officeDocument/2006/relationships/image" Target="../media/image89.png"/></Relationships>
</file>

<file path=ppt/slides/_rels/slide18.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90.png"/><Relationship Id="rId3" Type="http://schemas.openxmlformats.org/officeDocument/2006/relationships/image" Target="../media/image9.png"/><Relationship Id="rId7" Type="http://schemas.openxmlformats.org/officeDocument/2006/relationships/image" Target="../media/image97.png"/><Relationship Id="rId12" Type="http://schemas.openxmlformats.org/officeDocument/2006/relationships/image" Target="../media/image10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9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pn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1.png"/><Relationship Id="rId7"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65.png"/><Relationship Id="rId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62.png"/><Relationship Id="rId9" Type="http://schemas.openxmlformats.org/officeDocument/2006/relationships/image" Target="../media/image64.png"/></Relationships>
</file>

<file path=ppt/slides/_rels/slide20.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9.png"/><Relationship Id="rId7" Type="http://schemas.openxmlformats.org/officeDocument/2006/relationships/image" Target="../media/image10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4.png"/><Relationship Id="rId5" Type="http://schemas.openxmlformats.org/officeDocument/2006/relationships/image" Target="../media/image52.png"/><Relationship Id="rId4" Type="http://schemas.openxmlformats.org/officeDocument/2006/relationships/image" Target="../media/image103.png"/><Relationship Id="rId9" Type="http://schemas.openxmlformats.org/officeDocument/2006/relationships/image" Target="../media/image107.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08.jpe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09.jpe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10.jpe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11.jpe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12.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1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1.png"/><Relationship Id="rId7" Type="http://schemas.openxmlformats.org/officeDocument/2006/relationships/image" Target="../media/image52.pn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65.png"/><Relationship Id="rId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62.png"/><Relationship Id="rId9" Type="http://schemas.openxmlformats.org/officeDocument/2006/relationships/image" Target="../media/image64.png"/></Relationships>
</file>

<file path=ppt/slides/_rels/slide28.xml.rels><?xml version="1.0" encoding="UTF-8" standalone="yes"?>
<Relationships xmlns="http://schemas.openxmlformats.org/package/2006/relationships"><Relationship Id="rId3" Type="http://schemas.openxmlformats.org/officeDocument/2006/relationships/image" Target="../media/image114.tif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62.png"/><Relationship Id="rId7"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52.png"/><Relationship Id="rId11" Type="http://schemas.openxmlformats.org/officeDocument/2006/relationships/image" Target="../media/image65.png"/><Relationship Id="rId5" Type="http://schemas.openxmlformats.org/officeDocument/2006/relationships/image" Target="../media/image9.png"/><Relationship Id="rId10" Type="http://schemas.openxmlformats.org/officeDocument/2006/relationships/image" Target="../media/image61.png"/><Relationship Id="rId4" Type="http://schemas.openxmlformats.org/officeDocument/2006/relationships/image" Target="../media/image63.png"/><Relationship Id="rId9"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16.png"/></Relationships>
</file>

<file path=ppt/slides/_rels/slide31.xml.rels><?xml version="1.0" encoding="UTF-8" standalone="yes"?>
<Relationships xmlns="http://schemas.openxmlformats.org/package/2006/relationships"><Relationship Id="rId8" Type="http://schemas.openxmlformats.org/officeDocument/2006/relationships/hyperlink" Target="https://safeshare.tv/x/dMUY0NID2L0" TargetMode="External"/><Relationship Id="rId3" Type="http://schemas.openxmlformats.org/officeDocument/2006/relationships/hyperlink" Target="https://monachalabi.com/projects/data-visualisation/#covid-19" TargetMode="External"/><Relationship Id="rId7" Type="http://schemas.openxmlformats.org/officeDocument/2006/relationships/image" Target="../media/image120.jpeg"/><Relationship Id="rId12" Type="http://schemas.openxmlformats.org/officeDocument/2006/relationships/hyperlink" Target="https://safeshare.tv/x/ehWVpq4iVbU"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image" Target="../media/image119.jpeg"/><Relationship Id="rId11" Type="http://schemas.openxmlformats.org/officeDocument/2006/relationships/image" Target="../media/image123.jpeg"/><Relationship Id="rId5" Type="http://schemas.openxmlformats.org/officeDocument/2006/relationships/image" Target="../media/image118.jpeg"/><Relationship Id="rId10" Type="http://schemas.openxmlformats.org/officeDocument/2006/relationships/image" Target="../media/image122.png"/><Relationship Id="rId4" Type="http://schemas.openxmlformats.org/officeDocument/2006/relationships/image" Target="../media/image117.jpeg"/><Relationship Id="rId9" Type="http://schemas.openxmlformats.org/officeDocument/2006/relationships/image" Target="../media/image121.jpe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tiff"/><Relationship Id="rId7"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52.png"/><Relationship Id="rId5" Type="http://schemas.openxmlformats.org/officeDocument/2006/relationships/hyperlink" Target="mailto:aisling@votesforschools.com" TargetMode="External"/><Relationship Id="rId4" Type="http://schemas.openxmlformats.org/officeDocument/2006/relationships/hyperlink" Target="https://www.surveymonkey.co.uk/r/V9LNN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8E4E48F6-DCD7-4F58-BFEF-358ADC6CBF22}"/>
              </a:ext>
            </a:extLst>
          </p:cNvPr>
          <p:cNvPicPr>
            <a:picLocks noChangeAspect="1"/>
          </p:cNvPicPr>
          <p:nvPr/>
        </p:nvPicPr>
        <p:blipFill>
          <a:blip r:embed="rId3"/>
          <a:stretch>
            <a:fillRect/>
          </a:stretch>
        </p:blipFill>
        <p:spPr>
          <a:xfrm>
            <a:off x="5880189" y="5630344"/>
            <a:ext cx="2829421" cy="1006439"/>
          </a:xfrm>
          <a:prstGeom prst="rect">
            <a:avLst/>
          </a:prstGeom>
        </p:spPr>
      </p:pic>
      <p:sp>
        <p:nvSpPr>
          <p:cNvPr id="3" name="TextBox 2">
            <a:extLst>
              <a:ext uri="{FF2B5EF4-FFF2-40B4-BE49-F238E27FC236}">
                <a16:creationId xmlns:a16="http://schemas.microsoft.com/office/drawing/2014/main" id="{B04D7B7D-F242-4D30-A8DD-450EB35F35B1}"/>
              </a:ext>
            </a:extLst>
          </p:cNvPr>
          <p:cNvSpPr txBox="1"/>
          <p:nvPr/>
        </p:nvSpPr>
        <p:spPr>
          <a:xfrm>
            <a:off x="5880189" y="4374969"/>
            <a:ext cx="2829421" cy="1055608"/>
          </a:xfrm>
          <a:prstGeom prst="wedgeRoundRectCallout">
            <a:avLst>
              <a:gd name="adj1" fmla="val -10772"/>
              <a:gd name="adj2" fmla="val 70230"/>
              <a:gd name="adj3" fmla="val 16667"/>
            </a:avLst>
          </a:prstGeom>
          <a:noFill/>
          <a:ln w="28575">
            <a:solidFill>
              <a:schemeClr val="accent2"/>
            </a:solidFill>
          </a:ln>
        </p:spPr>
        <p:txBody>
          <a:bodyPr wrap="square" rtlCol="0" anchor="t">
            <a:spAutoFit/>
          </a:bodyPr>
          <a:lstStyle/>
          <a:p>
            <a:pPr algn="ctr"/>
            <a:r>
              <a:rPr lang="en-GB" sz="1400" b="1" dirty="0">
                <a:ea typeface="+mn-lt"/>
                <a:cs typeface="+mn-lt"/>
              </a:rPr>
              <a:t>Article 29: </a:t>
            </a:r>
            <a:r>
              <a:rPr lang="en-GB" sz="1400" dirty="0">
                <a:ea typeface="+mn-lt"/>
                <a:cs typeface="+mn-lt"/>
              </a:rPr>
              <a:t>“Your education should help you use and develop your talents and abilities..."</a:t>
            </a:r>
          </a:p>
        </p:txBody>
      </p:sp>
    </p:spTree>
    <p:extLst>
      <p:ext uri="{BB962C8B-B14F-4D97-AF65-F5344CB8AC3E}">
        <p14:creationId xmlns:p14="http://schemas.microsoft.com/office/powerpoint/2010/main" val="274256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id="{8C16DB5E-A906-4056-A13A-A4BBEB2879F4}"/>
              </a:ext>
            </a:extLst>
          </p:cNvPr>
          <p:cNvSpPr/>
          <p:nvPr/>
        </p:nvSpPr>
        <p:spPr>
          <a:xfrm>
            <a:off x="243628" y="289629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How to use this lesson…</a:t>
            </a:r>
            <a:endParaRPr lang="en-GB" sz="2500" b="1" dirty="0">
              <a:solidFill>
                <a:schemeClr val="tx1"/>
              </a:solidFill>
              <a:latin typeface="Century Gothic" panose="020B0502020202020204" pitchFamily="34" charset="0"/>
              <a:ea typeface="Lato"/>
              <a:cs typeface="Lato"/>
              <a:sym typeface="Lato"/>
            </a:endParaRPr>
          </a:p>
        </p:txBody>
      </p:sp>
      <p:sp>
        <p:nvSpPr>
          <p:cNvPr id="10" name="Rectangle: Rounded Corners 9">
            <a:extLst>
              <a:ext uri="{FF2B5EF4-FFF2-40B4-BE49-F238E27FC236}">
                <a16:creationId xmlns:a16="http://schemas.microsoft.com/office/drawing/2014/main" id="{48F5E4A2-4A10-4B61-9E42-2C09D862934D}"/>
              </a:ext>
            </a:extLst>
          </p:cNvPr>
          <p:cNvSpPr/>
          <p:nvPr/>
        </p:nvSpPr>
        <p:spPr>
          <a:xfrm>
            <a:off x="643807" y="4027236"/>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Find this button </a:t>
            </a:r>
            <a:r>
              <a:rPr lang="en-GB" sz="1500" dirty="0"/>
              <a:t>in the bottom right of you screen to </a:t>
            </a:r>
            <a:r>
              <a:rPr lang="en-GB" sz="1500" b="1" dirty="0"/>
              <a:t>start your lesson.</a:t>
            </a:r>
          </a:p>
        </p:txBody>
      </p:sp>
      <p:sp>
        <p:nvSpPr>
          <p:cNvPr id="11" name="Rectangle: Rounded Corners 10">
            <a:extLst>
              <a:ext uri="{FF2B5EF4-FFF2-40B4-BE49-F238E27FC236}">
                <a16:creationId xmlns:a16="http://schemas.microsoft.com/office/drawing/2014/main" id="{BE19C451-EB22-4582-A982-3BD4F4A4C9E7}"/>
              </a:ext>
            </a:extLst>
          </p:cNvPr>
          <p:cNvSpPr/>
          <p:nvPr/>
        </p:nvSpPr>
        <p:spPr>
          <a:xfrm>
            <a:off x="3563476" y="4027237"/>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Use the </a:t>
            </a:r>
            <a:r>
              <a:rPr lang="en-GB" sz="1500" b="1" dirty="0"/>
              <a:t>arrow keys </a:t>
            </a:r>
            <a:r>
              <a:rPr lang="en-GB" sz="1500" dirty="0"/>
              <a:t>to </a:t>
            </a:r>
            <a:r>
              <a:rPr lang="en-GB" sz="1500" b="1" dirty="0"/>
              <a:t>go forwards and backwards </a:t>
            </a:r>
            <a:r>
              <a:rPr lang="en-GB" sz="1500" dirty="0"/>
              <a:t>through your lesson.</a:t>
            </a:r>
            <a:endParaRPr lang="en-GB" sz="1500" dirty="0">
              <a:highlight>
                <a:srgbClr val="FFFF00"/>
              </a:highlight>
            </a:endParaRPr>
          </a:p>
        </p:txBody>
      </p:sp>
      <p:sp>
        <p:nvSpPr>
          <p:cNvPr id="12" name="Rectangle: Rounded Corners 11">
            <a:extLst>
              <a:ext uri="{FF2B5EF4-FFF2-40B4-BE49-F238E27FC236}">
                <a16:creationId xmlns:a16="http://schemas.microsoft.com/office/drawing/2014/main" id="{7DC2F520-5CE8-49BC-9934-06026E159DD5}"/>
              </a:ext>
            </a:extLst>
          </p:cNvPr>
          <p:cNvSpPr/>
          <p:nvPr/>
        </p:nvSpPr>
        <p:spPr>
          <a:xfrm>
            <a:off x="6388652" y="4021479"/>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To go back to your normal screen</a:t>
            </a:r>
            <a:r>
              <a:rPr lang="en-GB" sz="1500" b="1" dirty="0"/>
              <a:t>, press the esc key</a:t>
            </a:r>
            <a:r>
              <a:rPr lang="en-GB" sz="1500" dirty="0"/>
              <a:t> on your keyboard.</a:t>
            </a:r>
          </a:p>
        </p:txBody>
      </p:sp>
      <p:sp>
        <p:nvSpPr>
          <p:cNvPr id="13" name="Rectangle: Rounded Corners 12">
            <a:extLst>
              <a:ext uri="{FF2B5EF4-FFF2-40B4-BE49-F238E27FC236}">
                <a16:creationId xmlns:a16="http://schemas.microsoft.com/office/drawing/2014/main" id="{7E870F19-20A7-4DD9-BEDB-82A5018F16F9}"/>
              </a:ext>
            </a:extLst>
          </p:cNvPr>
          <p:cNvSpPr/>
          <p:nvPr/>
        </p:nvSpPr>
        <p:spPr>
          <a:xfrm>
            <a:off x="345082" y="5618314"/>
            <a:ext cx="2727727" cy="94717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In the classroom? </a:t>
            </a:r>
          </a:p>
          <a:p>
            <a:pPr algn="ctr"/>
            <a:r>
              <a:rPr lang="en-GB" sz="1300" dirty="0">
                <a:solidFill>
                  <a:schemeClr val="bg1"/>
                </a:solidFill>
              </a:rPr>
              <a:t>Look out for these boxes to see how to make the most of the activities!</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3208137" y="5618314"/>
            <a:ext cx="2727727" cy="947179"/>
          </a:xfrm>
          <a:prstGeom prst="roundRect">
            <a:avLst/>
          </a:prstGeom>
          <a:solidFill>
            <a:srgbClr val="DF6068">
              <a:alpha val="63922"/>
            </a:srgb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Parents’ &amp; Carers’ Note: </a:t>
            </a:r>
          </a:p>
          <a:p>
            <a:pPr algn="ctr"/>
            <a:r>
              <a:rPr lang="en-GB" sz="1300" dirty="0">
                <a:solidFill>
                  <a:schemeClr val="bg1"/>
                </a:solidFill>
              </a:rPr>
              <a:t>Please see the Notes section below each slide for any further guidance. </a:t>
            </a:r>
          </a:p>
        </p:txBody>
      </p:sp>
      <p:sp>
        <p:nvSpPr>
          <p:cNvPr id="16" name="Shape 114">
            <a:extLst>
              <a:ext uri="{FF2B5EF4-FFF2-40B4-BE49-F238E27FC236}">
                <a16:creationId xmlns:a16="http://schemas.microsoft.com/office/drawing/2014/main" id="{76C3CDE3-1A0A-4D27-849C-4B8B0B93A752}"/>
              </a:ext>
            </a:extLst>
          </p:cNvPr>
          <p:cNvSpPr/>
          <p:nvPr/>
        </p:nvSpPr>
        <p:spPr>
          <a:xfrm>
            <a:off x="243628" y="18550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Learning from home?</a:t>
            </a:r>
            <a:endParaRPr lang="en-GB" sz="2500" b="1" dirty="0">
              <a:solidFill>
                <a:schemeClr val="tx1"/>
              </a:solidFill>
              <a:latin typeface="Century Gothic" panose="020B0502020202020204" pitchFamily="34" charset="0"/>
              <a:ea typeface="Lato"/>
              <a:cs typeface="Lato"/>
              <a:sym typeface="Lato"/>
            </a:endParaRP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73993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Here are some </a:t>
            </a:r>
            <a:r>
              <a:rPr lang="en-GB" sz="1500" b="1" dirty="0"/>
              <a:t>ideas of how to get the most out of this lesson at home</a:t>
            </a:r>
            <a:r>
              <a:rPr lang="en-GB" sz="1500" dirty="0"/>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1331738"/>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Ask an adult to arrange a video call </a:t>
            </a:r>
            <a:r>
              <a:rPr lang="en-GB" sz="1500" dirty="0"/>
              <a:t>so you can do some   </a:t>
            </a:r>
          </a:p>
          <a:p>
            <a:pPr algn="ctr"/>
            <a:r>
              <a:rPr lang="en-GB" sz="1500" dirty="0"/>
              <a:t>    of the </a:t>
            </a:r>
            <a:r>
              <a:rPr lang="en-GB" sz="1500" b="1" dirty="0"/>
              <a:t>activities with a friend</a:t>
            </a:r>
            <a:r>
              <a:rPr lang="en-GB" sz="1500" dirty="0"/>
              <a:t>.</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1330924"/>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Explore the topic with a parent or caregiver:</a:t>
            </a:r>
            <a:r>
              <a:rPr lang="en-GB" sz="1500" dirty="0"/>
              <a:t> how is  their opinion </a:t>
            </a:r>
          </a:p>
          <a:p>
            <a:pPr algn="ctr"/>
            <a:r>
              <a:rPr lang="en-GB" sz="1500" dirty="0"/>
              <a:t>different to yours?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2" y="1330924"/>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Teach a younger sibling or relative </a:t>
            </a:r>
            <a:endParaRPr lang="en-GB" sz="1500" dirty="0"/>
          </a:p>
          <a:p>
            <a:pPr algn="ctr"/>
            <a:r>
              <a:rPr lang="en-GB" sz="1500" dirty="0"/>
              <a:t>about how  </a:t>
            </a:r>
          </a:p>
          <a:p>
            <a:pPr algn="ctr"/>
            <a:r>
              <a:rPr lang="en-GB" sz="1500" dirty="0"/>
              <a:t>   VotesforSchools works!</a:t>
            </a:r>
            <a:endParaRPr lang="en-GB" sz="1500" b="1" dirty="0"/>
          </a:p>
        </p:txBody>
      </p:sp>
      <p:pic>
        <p:nvPicPr>
          <p:cNvPr id="29" name="Picture 6" descr="Brainstorm Skill icon">
            <a:extLst>
              <a:ext uri="{FF2B5EF4-FFF2-40B4-BE49-F238E27FC236}">
                <a16:creationId xmlns:a16="http://schemas.microsoft.com/office/drawing/2014/main" id="{1F3DE9F0-8D65-48A0-8FD5-B800D3DA326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21974" y="208659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Thinking Bubble icon">
            <a:extLst>
              <a:ext uri="{FF2B5EF4-FFF2-40B4-BE49-F238E27FC236}">
                <a16:creationId xmlns:a16="http://schemas.microsoft.com/office/drawing/2014/main" id="{1CA16BE9-5251-4E1F-9A1D-6EDC562768A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16661" y="201732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Video Conference icon">
            <a:extLst>
              <a:ext uri="{FF2B5EF4-FFF2-40B4-BE49-F238E27FC236}">
                <a16:creationId xmlns:a16="http://schemas.microsoft.com/office/drawing/2014/main" id="{21AD6487-CC5B-4773-9919-B492FAECF84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9098" y="2006536"/>
            <a:ext cx="683005" cy="683005"/>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Rounded Corners 31">
            <a:extLst>
              <a:ext uri="{FF2B5EF4-FFF2-40B4-BE49-F238E27FC236}">
                <a16:creationId xmlns:a16="http://schemas.microsoft.com/office/drawing/2014/main" id="{809F4B26-C528-4F19-9FA5-17181D75B2B9}"/>
              </a:ext>
            </a:extLst>
          </p:cNvPr>
          <p:cNvSpPr/>
          <p:nvPr/>
        </p:nvSpPr>
        <p:spPr>
          <a:xfrm>
            <a:off x="349097" y="3411305"/>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Use these buttons </a:t>
            </a:r>
            <a:r>
              <a:rPr lang="en-GB" sz="1500" dirty="0"/>
              <a:t>to get the most out of your lesson.</a:t>
            </a:r>
          </a:p>
        </p:txBody>
      </p:sp>
      <p:sp>
        <p:nvSpPr>
          <p:cNvPr id="9" name="Rectangle 8">
            <a:extLst>
              <a:ext uri="{FF2B5EF4-FFF2-40B4-BE49-F238E27FC236}">
                <a16:creationId xmlns:a16="http://schemas.microsoft.com/office/drawing/2014/main" id="{3541D2BD-05BE-45BA-A9D6-9EC489DF718E}"/>
              </a:ext>
            </a:extLst>
          </p:cNvPr>
          <p:cNvSpPr/>
          <p:nvPr/>
        </p:nvSpPr>
        <p:spPr>
          <a:xfrm>
            <a:off x="374497" y="4985411"/>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4" name="Rectangle: Rounded Corners 33">
            <a:extLst>
              <a:ext uri="{FF2B5EF4-FFF2-40B4-BE49-F238E27FC236}">
                <a16:creationId xmlns:a16="http://schemas.microsoft.com/office/drawing/2014/main" id="{133AEE69-8A95-4893-808C-D5F454DE2FE2}"/>
              </a:ext>
            </a:extLst>
          </p:cNvPr>
          <p:cNvSpPr/>
          <p:nvPr/>
        </p:nvSpPr>
        <p:spPr>
          <a:xfrm>
            <a:off x="6071193" y="5619570"/>
            <a:ext cx="2727728" cy="946573"/>
          </a:xfrm>
          <a:prstGeom prst="roundRec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You can find the link to do this on the final slide. Get your whole household involved!</a:t>
            </a:r>
          </a:p>
        </p:txBody>
      </p:sp>
      <p:pic>
        <p:nvPicPr>
          <p:cNvPr id="14" name="Picture 13">
            <a:extLst>
              <a:ext uri="{FF2B5EF4-FFF2-40B4-BE49-F238E27FC236}">
                <a16:creationId xmlns:a16="http://schemas.microsoft.com/office/drawing/2014/main" id="{85451084-3813-4DDF-A846-1968E258CFF7}"/>
              </a:ext>
            </a:extLst>
          </p:cNvPr>
          <p:cNvPicPr>
            <a:picLocks noChangeAspect="1"/>
          </p:cNvPicPr>
          <p:nvPr/>
        </p:nvPicPr>
        <p:blipFill>
          <a:blip r:embed="rId6" cstate="print">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6183639" y="5024493"/>
            <a:ext cx="507373" cy="385298"/>
          </a:xfrm>
          <a:prstGeom prst="roundRect">
            <a:avLst/>
          </a:prstGeom>
        </p:spPr>
      </p:pic>
      <p:pic>
        <p:nvPicPr>
          <p:cNvPr id="3" name="Graphic 2" descr="Projector screen">
            <a:extLst>
              <a:ext uri="{FF2B5EF4-FFF2-40B4-BE49-F238E27FC236}">
                <a16:creationId xmlns:a16="http://schemas.microsoft.com/office/drawing/2014/main" id="{AEBCA1CF-C007-4A99-A140-DB47B2B8FA9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0903" y="4892841"/>
            <a:ext cx="558801" cy="558801"/>
          </a:xfrm>
          <a:prstGeom prst="rect">
            <a:avLst/>
          </a:prstGeom>
        </p:spPr>
      </p:pic>
      <p:sp>
        <p:nvSpPr>
          <p:cNvPr id="5" name="TextBox 4">
            <a:extLst>
              <a:ext uri="{FF2B5EF4-FFF2-40B4-BE49-F238E27FC236}">
                <a16:creationId xmlns:a16="http://schemas.microsoft.com/office/drawing/2014/main" id="{AE4B87EB-1104-4FE3-9B3F-EA8AA7E49FBF}"/>
              </a:ext>
            </a:extLst>
          </p:cNvPr>
          <p:cNvSpPr txBox="1"/>
          <p:nvPr/>
        </p:nvSpPr>
        <p:spPr>
          <a:xfrm>
            <a:off x="537839" y="4921760"/>
            <a:ext cx="345233" cy="369332"/>
          </a:xfrm>
          <a:prstGeom prst="rect">
            <a:avLst/>
          </a:prstGeom>
          <a:noFill/>
        </p:spPr>
        <p:txBody>
          <a:bodyPr wrap="square" rtlCol="0">
            <a:spAutoFit/>
          </a:bodyPr>
          <a:lstStyle/>
          <a:p>
            <a:r>
              <a:rPr lang="en-GB" dirty="0">
                <a:solidFill>
                  <a:schemeClr val="tx1">
                    <a:lumMod val="50000"/>
                    <a:lumOff val="50000"/>
                  </a:schemeClr>
                </a:solidFill>
              </a:rPr>
              <a:t>–</a:t>
            </a:r>
          </a:p>
        </p:txBody>
      </p:sp>
      <p:sp>
        <p:nvSpPr>
          <p:cNvPr id="15" name="Rectangle: Rounded Corners 14">
            <a:extLst>
              <a:ext uri="{FF2B5EF4-FFF2-40B4-BE49-F238E27FC236}">
                <a16:creationId xmlns:a16="http://schemas.microsoft.com/office/drawing/2014/main" id="{0EA09C4D-2029-4ECF-8591-0145B4A363D5}"/>
              </a:ext>
            </a:extLst>
          </p:cNvPr>
          <p:cNvSpPr/>
          <p:nvPr/>
        </p:nvSpPr>
        <p:spPr>
          <a:xfrm>
            <a:off x="3468982" y="4832032"/>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5AFB824B-2AF7-4212-9AF4-9F346A81B727}"/>
              </a:ext>
            </a:extLst>
          </p:cNvPr>
          <p:cNvGrpSpPr/>
          <p:nvPr/>
        </p:nvGrpSpPr>
        <p:grpSpPr>
          <a:xfrm>
            <a:off x="3068606" y="4775362"/>
            <a:ext cx="1066478" cy="708383"/>
            <a:chOff x="-3863328" y="3072680"/>
            <a:chExt cx="2132955" cy="1420023"/>
          </a:xfrm>
        </p:grpSpPr>
        <p:sp>
          <p:nvSpPr>
            <p:cNvPr id="33" name="Rectangle: Rounded Corners 32">
              <a:extLst>
                <a:ext uri="{FF2B5EF4-FFF2-40B4-BE49-F238E27FC236}">
                  <a16:creationId xmlns:a16="http://schemas.microsoft.com/office/drawing/2014/main" id="{2F88AC22-05B3-4F35-A051-2EFC302937A2}"/>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5" name="Rectangle: Rounded Corners 34">
              <a:extLst>
                <a:ext uri="{FF2B5EF4-FFF2-40B4-BE49-F238E27FC236}">
                  <a16:creationId xmlns:a16="http://schemas.microsoft.com/office/drawing/2014/main" id="{2B6E12F9-4AF7-44A3-B242-7FC7EFCE942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6" name="Rectangle: Rounded Corners 35">
              <a:extLst>
                <a:ext uri="{FF2B5EF4-FFF2-40B4-BE49-F238E27FC236}">
                  <a16:creationId xmlns:a16="http://schemas.microsoft.com/office/drawing/2014/main" id="{90C66270-C5EF-41FC-9E50-C58D3ED2B8E3}"/>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C52D988E-05F8-46D5-BDFB-5ED79BC2D7D8}"/>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44" name="Picture 4" descr="Image result for arrow keys">
              <a:extLst>
                <a:ext uri="{FF2B5EF4-FFF2-40B4-BE49-F238E27FC236}">
                  <a16:creationId xmlns:a16="http://schemas.microsoft.com/office/drawing/2014/main" id="{E8654E3D-C983-4211-A81E-0DF4F0E2413D}"/>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62464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390E303-A175-4213-B8D0-0C8904D30E9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878305" y="274637"/>
            <a:ext cx="7387389" cy="937289"/>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dirty="0"/>
              <a:t>Feedback: “Should petrol &amp; diesel cars be banned?”</a:t>
            </a:r>
          </a:p>
        </p:txBody>
      </p:sp>
      <p:sp>
        <p:nvSpPr>
          <p:cNvPr id="6" name="TextBox 5">
            <a:extLst>
              <a:ext uri="{FF2B5EF4-FFF2-40B4-BE49-F238E27FC236}">
                <a16:creationId xmlns:a16="http://schemas.microsoft.com/office/drawing/2014/main" id="{499F04A5-BEDA-4AB4-B2F8-9DA51F908DF1}"/>
              </a:ext>
            </a:extLst>
          </p:cNvPr>
          <p:cNvSpPr txBox="1"/>
          <p:nvPr/>
        </p:nvSpPr>
        <p:spPr>
          <a:xfrm>
            <a:off x="5609262" y="1604756"/>
            <a:ext cx="643125" cy="369332"/>
          </a:xfrm>
          <a:prstGeom prst="rect">
            <a:avLst/>
          </a:prstGeom>
          <a:noFill/>
        </p:spPr>
        <p:txBody>
          <a:bodyPr wrap="none" rtlCol="0">
            <a:spAutoFit/>
          </a:bodyPr>
          <a:lstStyle/>
          <a:p>
            <a:r>
              <a:rPr lang="en-GB" b="1" dirty="0"/>
              <a:t>55%</a:t>
            </a:r>
          </a:p>
        </p:txBody>
      </p:sp>
      <p:sp>
        <p:nvSpPr>
          <p:cNvPr id="7" name="TextBox 6">
            <a:extLst>
              <a:ext uri="{FF2B5EF4-FFF2-40B4-BE49-F238E27FC236}">
                <a16:creationId xmlns:a16="http://schemas.microsoft.com/office/drawing/2014/main" id="{67E18E18-9899-4921-AFAD-BE22544FE436}"/>
              </a:ext>
            </a:extLst>
          </p:cNvPr>
          <p:cNvSpPr txBox="1"/>
          <p:nvPr/>
        </p:nvSpPr>
        <p:spPr>
          <a:xfrm>
            <a:off x="3304874" y="4019008"/>
            <a:ext cx="643125" cy="369332"/>
          </a:xfrm>
          <a:prstGeom prst="rect">
            <a:avLst/>
          </a:prstGeom>
          <a:noFill/>
        </p:spPr>
        <p:txBody>
          <a:bodyPr wrap="none" rtlCol="0">
            <a:spAutoFit/>
          </a:bodyPr>
          <a:lstStyle/>
          <a:p>
            <a:r>
              <a:rPr lang="en-GB" b="1" dirty="0"/>
              <a:t>45%</a:t>
            </a:r>
          </a:p>
        </p:txBody>
      </p:sp>
      <p:pic>
        <p:nvPicPr>
          <p:cNvPr id="8" name="Picture 7">
            <a:extLst>
              <a:ext uri="{FF2B5EF4-FFF2-40B4-BE49-F238E27FC236}">
                <a16:creationId xmlns:a16="http://schemas.microsoft.com/office/drawing/2014/main" id="{5B75E83F-4CA5-4B7A-A56D-87CDE9371D4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557417" y="1109597"/>
            <a:ext cx="861817" cy="546278"/>
          </a:xfrm>
          <a:prstGeom prst="rect">
            <a:avLst/>
          </a:prstGeom>
        </p:spPr>
      </p:pic>
      <p:pic>
        <p:nvPicPr>
          <p:cNvPr id="9" name="Picture 8">
            <a:extLst>
              <a:ext uri="{FF2B5EF4-FFF2-40B4-BE49-F238E27FC236}">
                <a16:creationId xmlns:a16="http://schemas.microsoft.com/office/drawing/2014/main" id="{CFCB7AFC-A3BF-45E8-A12C-827A491E0D0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84902" y="3519107"/>
            <a:ext cx="976819" cy="499901"/>
          </a:xfrm>
          <a:prstGeom prst="rect">
            <a:avLst/>
          </a:prstGeom>
        </p:spPr>
      </p:pic>
      <p:pic>
        <p:nvPicPr>
          <p:cNvPr id="10" name="Picture 9">
            <a:extLst>
              <a:ext uri="{FF2B5EF4-FFF2-40B4-BE49-F238E27FC236}">
                <a16:creationId xmlns:a16="http://schemas.microsoft.com/office/drawing/2014/main" id="{58D766BF-12BE-4C58-8548-8A3F7057F4CE}"/>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284902" y="1312899"/>
            <a:ext cx="2650531" cy="2456159"/>
          </a:xfrm>
          <a:prstGeom prst="rect">
            <a:avLst/>
          </a:prstGeom>
        </p:spPr>
      </p:pic>
      <p:sp>
        <p:nvSpPr>
          <p:cNvPr id="11" name="Rounded Rectangular Callout 21">
            <a:extLst>
              <a:ext uri="{FF2B5EF4-FFF2-40B4-BE49-F238E27FC236}">
                <a16:creationId xmlns:a16="http://schemas.microsoft.com/office/drawing/2014/main" id="{1D13C364-2B82-471B-A6FC-E276731B8EF2}"/>
              </a:ext>
            </a:extLst>
          </p:cNvPr>
          <p:cNvSpPr/>
          <p:nvPr/>
        </p:nvSpPr>
        <p:spPr>
          <a:xfrm>
            <a:off x="320982" y="1382736"/>
            <a:ext cx="2900221" cy="2456159"/>
          </a:xfrm>
          <a:prstGeom prst="wedgeRoundRectCallout">
            <a:avLst>
              <a:gd name="adj1" fmla="val 57597"/>
              <a:gd name="adj2" fmla="val -819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“Which is more important: the environment or cars? If we want to save the environment then we need to take it one step at a time, and we can start with banning petrol &amp; diesel cars.”</a:t>
            </a:r>
          </a:p>
        </p:txBody>
      </p:sp>
      <p:sp>
        <p:nvSpPr>
          <p:cNvPr id="13" name="Rounded Rectangular Callout 21">
            <a:extLst>
              <a:ext uri="{FF2B5EF4-FFF2-40B4-BE49-F238E27FC236}">
                <a16:creationId xmlns:a16="http://schemas.microsoft.com/office/drawing/2014/main" id="{48591552-BB91-49CF-85CC-A1C8A42DB4C2}"/>
              </a:ext>
            </a:extLst>
          </p:cNvPr>
          <p:cNvSpPr/>
          <p:nvPr/>
        </p:nvSpPr>
        <p:spPr>
          <a:xfrm>
            <a:off x="6566580" y="1470540"/>
            <a:ext cx="2235418" cy="1848200"/>
          </a:xfrm>
          <a:prstGeom prst="wedgeRoundRectCallout">
            <a:avLst>
              <a:gd name="adj1" fmla="val -76466"/>
              <a:gd name="adj2" fmla="val 8576"/>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 “I think that    ….              only diesel cars should be banned because it makes more pollution than petrol.”</a:t>
            </a:r>
          </a:p>
        </p:txBody>
      </p:sp>
      <p:sp>
        <p:nvSpPr>
          <p:cNvPr id="21" name="Speech Bubble: Rectangle with Corners Rounded 20">
            <a:extLst>
              <a:ext uri="{FF2B5EF4-FFF2-40B4-BE49-F238E27FC236}">
                <a16:creationId xmlns:a16="http://schemas.microsoft.com/office/drawing/2014/main" id="{B49A4250-39A4-463E-8C66-5F41891AEAEA}"/>
              </a:ext>
            </a:extLst>
          </p:cNvPr>
          <p:cNvSpPr/>
          <p:nvPr/>
        </p:nvSpPr>
        <p:spPr>
          <a:xfrm>
            <a:off x="5305018" y="3429000"/>
            <a:ext cx="2650532" cy="1136349"/>
          </a:xfrm>
          <a:prstGeom prst="wedgeRoundRectCallout">
            <a:avLst>
              <a:gd name="adj1" fmla="val -31913"/>
              <a:gd name="adj2" fmla="val -79545"/>
              <a:gd name="adj3" fmla="val 16667"/>
            </a:avLst>
          </a:prstGeom>
          <a:no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“I worry about people being run over because they can't hear the cars.”</a:t>
            </a:r>
          </a:p>
        </p:txBody>
      </p:sp>
      <p:pic>
        <p:nvPicPr>
          <p:cNvPr id="2050" name="Picture 2" descr="Image result for skippers hill primary logo">
            <a:extLst>
              <a:ext uri="{FF2B5EF4-FFF2-40B4-BE49-F238E27FC236}">
                <a16:creationId xmlns:a16="http://schemas.microsoft.com/office/drawing/2014/main" id="{3D01450C-0350-42B7-81AD-9104428A5977}"/>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257283" y="1147822"/>
            <a:ext cx="711353" cy="711353"/>
          </a:xfrm>
          <a:prstGeom prst="flowChartOffpageConnector">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fosse primary school logo">
            <a:extLst>
              <a:ext uri="{FF2B5EF4-FFF2-40B4-BE49-F238E27FC236}">
                <a16:creationId xmlns:a16="http://schemas.microsoft.com/office/drawing/2014/main" id="{268658EA-A3B0-4C28-8D6B-B4F60E8E1B2F}"/>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8063790" y="1224296"/>
            <a:ext cx="781953" cy="781953"/>
          </a:xfrm>
          <a:prstGeom prst="ellipse">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gryphon school logo">
            <a:extLst>
              <a:ext uri="{FF2B5EF4-FFF2-40B4-BE49-F238E27FC236}">
                <a16:creationId xmlns:a16="http://schemas.microsoft.com/office/drawing/2014/main" id="{CE57B657-5344-4AD4-AB8F-E36308BFBD8F}"/>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7770753" y="3405171"/>
            <a:ext cx="1004346" cy="1202436"/>
          </a:xfrm>
          <a:prstGeom prst="rect">
            <a:avLst/>
          </a:prstGeom>
          <a:noFill/>
          <a:extLst>
            <a:ext uri="{909E8E84-426E-40DD-AFC4-6F175D3DCCD1}">
              <a14:hiddenFill xmlns:a14="http://schemas.microsoft.com/office/drawing/2010/main">
                <a:solidFill>
                  <a:srgbClr val="FFFFFF"/>
                </a:solidFill>
              </a14:hiddenFill>
            </a:ext>
          </a:extLst>
        </p:spPr>
      </p:pic>
      <p:sp>
        <p:nvSpPr>
          <p:cNvPr id="23" name="Speech Bubble: Rectangle with Corners Rounded 22">
            <a:extLst>
              <a:ext uri="{FF2B5EF4-FFF2-40B4-BE49-F238E27FC236}">
                <a16:creationId xmlns:a16="http://schemas.microsoft.com/office/drawing/2014/main" id="{B49FDAF3-EC42-4DA4-98E2-87AD21C3796F}"/>
              </a:ext>
            </a:extLst>
          </p:cNvPr>
          <p:cNvSpPr/>
          <p:nvPr/>
        </p:nvSpPr>
        <p:spPr>
          <a:xfrm>
            <a:off x="320983" y="4388340"/>
            <a:ext cx="3627016" cy="2195023"/>
          </a:xfrm>
          <a:prstGeom prst="wedgeRoundRectCallout">
            <a:avLst>
              <a:gd name="adj1" fmla="val 62584"/>
              <a:gd name="adj2" fmla="val -49479"/>
              <a:gd name="adj3" fmla="val 16667"/>
            </a:avLst>
          </a:prstGeom>
          <a:noFill/>
          <a:ln w="28575">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“I believe that banning petrol and diesel cars is a step in the right direction towards being carbon neutral, however the alternative (electric cars) aren't always affordable or practical, and we would also need to ensure that  the electricity they run on is sustainably sourced.”</a:t>
            </a:r>
          </a:p>
        </p:txBody>
      </p:sp>
      <p:pic>
        <p:nvPicPr>
          <p:cNvPr id="24" name="Picture 4">
            <a:extLst>
              <a:ext uri="{FF2B5EF4-FFF2-40B4-BE49-F238E27FC236}">
                <a16:creationId xmlns:a16="http://schemas.microsoft.com/office/drawing/2014/main" id="{B8FCE370-3868-493D-845C-EBF05182F137}"/>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306499" y="3803775"/>
            <a:ext cx="771230" cy="77123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Rounded Corners 17">
            <a:extLst>
              <a:ext uri="{FF2B5EF4-FFF2-40B4-BE49-F238E27FC236}">
                <a16:creationId xmlns:a16="http://schemas.microsoft.com/office/drawing/2014/main" id="{063CFA41-9369-4847-BE4A-DF6DC987E7DB}"/>
              </a:ext>
            </a:extLst>
          </p:cNvPr>
          <p:cNvSpPr/>
          <p:nvPr/>
        </p:nvSpPr>
        <p:spPr>
          <a:xfrm>
            <a:off x="2587543" y="1003977"/>
            <a:ext cx="550014" cy="466564"/>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5" name="Picture 2">
            <a:extLst>
              <a:ext uri="{FF2B5EF4-FFF2-40B4-BE49-F238E27FC236}">
                <a16:creationId xmlns:a16="http://schemas.microsoft.com/office/drawing/2014/main" id="{88F311C8-2BF8-45ED-8416-7E2A1B2691FA}"/>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2506218" y="877128"/>
            <a:ext cx="641885" cy="641885"/>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0">
            <a:extLst>
              <a:ext uri="{FF2B5EF4-FFF2-40B4-BE49-F238E27FC236}">
                <a16:creationId xmlns:a16="http://schemas.microsoft.com/office/drawing/2014/main" id="{72C90AC2-73D3-4626-B381-7B15517F38F3}"/>
              </a:ext>
            </a:extLst>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6754944" y="868622"/>
            <a:ext cx="641885" cy="64188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2">
            <a:extLst>
              <a:ext uri="{FF2B5EF4-FFF2-40B4-BE49-F238E27FC236}">
                <a16:creationId xmlns:a16="http://schemas.microsoft.com/office/drawing/2014/main" id="{BED8DEE9-0837-4AC2-8FF2-179E37B2AE73}"/>
              </a:ext>
            </a:extLst>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a:off x="4047007" y="5216029"/>
            <a:ext cx="641885" cy="64188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8">
            <a:extLst>
              <a:ext uri="{FF2B5EF4-FFF2-40B4-BE49-F238E27FC236}">
                <a16:creationId xmlns:a16="http://schemas.microsoft.com/office/drawing/2014/main" id="{4206242B-EE52-4D48-92D6-D5DAEE507DD7}"/>
              </a:ext>
            </a:extLst>
          </p:cNvPr>
          <p:cNvPicPr>
            <a:picLocks noChangeAspect="1" noChangeArrowheads="1"/>
          </p:cNvPicPr>
          <p:nvPr/>
        </p:nvPicPr>
        <p:blipFill>
          <a:blip r:embed="rId15" cstate="print">
            <a:extLst>
              <a:ext uri="{28A0092B-C50C-407E-A947-70E740481C1C}">
                <a14:useLocalDpi xmlns:a14="http://schemas.microsoft.com/office/drawing/2010/main"/>
              </a:ext>
            </a:extLst>
          </a:blip>
          <a:srcRect/>
          <a:stretch>
            <a:fillRect/>
          </a:stretch>
        </p:blipFill>
        <p:spPr bwMode="auto">
          <a:xfrm>
            <a:off x="4638804" y="3962497"/>
            <a:ext cx="602852" cy="60285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utton coldfield grammar school for girls logo">
            <a:extLst>
              <a:ext uri="{FF2B5EF4-FFF2-40B4-BE49-F238E27FC236}">
                <a16:creationId xmlns:a16="http://schemas.microsoft.com/office/drawing/2014/main" id="{243E89DE-1F23-44E1-B89C-1A85B36F4416}"/>
              </a:ext>
            </a:extLst>
          </p:cNvPr>
          <p:cNvPicPr>
            <a:picLocks noChangeAspect="1" noChangeArrowheads="1"/>
          </p:cNvPicPr>
          <p:nvPr/>
        </p:nvPicPr>
        <p:blipFill>
          <a:blip r:embed="rId16" cstate="print">
            <a:extLst>
              <a:ext uri="{28A0092B-C50C-407E-A947-70E740481C1C}">
                <a14:useLocalDpi xmlns:a14="http://schemas.microsoft.com/office/drawing/2010/main"/>
              </a:ext>
            </a:extLst>
          </a:blip>
          <a:srcRect/>
          <a:stretch>
            <a:fillRect/>
          </a:stretch>
        </p:blipFill>
        <p:spPr bwMode="auto">
          <a:xfrm>
            <a:off x="3708800" y="5786922"/>
            <a:ext cx="816352" cy="796441"/>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Rounded Corners 30">
            <a:extLst>
              <a:ext uri="{FF2B5EF4-FFF2-40B4-BE49-F238E27FC236}">
                <a16:creationId xmlns:a16="http://schemas.microsoft.com/office/drawing/2014/main" id="{A5866801-0C97-4624-A5EA-43DB82698EC0}"/>
              </a:ext>
            </a:extLst>
          </p:cNvPr>
          <p:cNvSpPr/>
          <p:nvPr/>
        </p:nvSpPr>
        <p:spPr>
          <a:xfrm>
            <a:off x="4787900" y="4717867"/>
            <a:ext cx="3987199" cy="880370"/>
          </a:xfrm>
          <a:prstGeom prst="roundRect">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In the classroom?</a:t>
            </a:r>
          </a:p>
          <a:p>
            <a:pPr algn="ctr"/>
            <a:r>
              <a:rPr lang="en-GB" sz="1600" dirty="0">
                <a:solidFill>
                  <a:schemeClr val="bg1"/>
                </a:solidFill>
              </a:rPr>
              <a:t>Ask your teacher to record your votes at </a:t>
            </a:r>
            <a:r>
              <a:rPr lang="en-GB" sz="1600" u="sng" dirty="0">
                <a:solidFill>
                  <a:schemeClr val="bg1"/>
                </a:solidFill>
              </a:rPr>
              <a:t>www.votesforschools.com</a:t>
            </a:r>
            <a:r>
              <a:rPr lang="en-GB" sz="1600" dirty="0">
                <a:solidFill>
                  <a:schemeClr val="bg1"/>
                </a:solidFill>
              </a:rPr>
              <a:t>!</a:t>
            </a:r>
            <a:endParaRPr lang="en-GB" sz="1600" b="1" dirty="0">
              <a:solidFill>
                <a:schemeClr val="bg1"/>
              </a:solidFill>
            </a:endParaRPr>
          </a:p>
        </p:txBody>
      </p:sp>
      <p:sp>
        <p:nvSpPr>
          <p:cNvPr id="32" name="Rectangle: Rounded Corners 31">
            <a:extLst>
              <a:ext uri="{FF2B5EF4-FFF2-40B4-BE49-F238E27FC236}">
                <a16:creationId xmlns:a16="http://schemas.microsoft.com/office/drawing/2014/main" id="{F90D234A-8682-4B78-8E16-E2D1C0E389ED}"/>
              </a:ext>
            </a:extLst>
          </p:cNvPr>
          <p:cNvSpPr/>
          <p:nvPr/>
        </p:nvSpPr>
        <p:spPr>
          <a:xfrm>
            <a:off x="4787900" y="5702993"/>
            <a:ext cx="3987199" cy="880370"/>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At home?</a:t>
            </a:r>
          </a:p>
          <a:p>
            <a:pPr algn="ctr"/>
            <a:r>
              <a:rPr lang="en-GB" sz="1600" dirty="0">
                <a:solidFill>
                  <a:schemeClr val="bg1"/>
                </a:solidFill>
              </a:rPr>
              <a:t>Follow the link on the last slide to record your vote from home!</a:t>
            </a:r>
            <a:endParaRPr lang="en-GB" sz="1600" b="1" dirty="0">
              <a:solidFill>
                <a:schemeClr val="bg1"/>
              </a:solidFill>
            </a:endParaRPr>
          </a:p>
        </p:txBody>
      </p:sp>
    </p:spTree>
    <p:extLst>
      <p:ext uri="{BB962C8B-B14F-4D97-AF65-F5344CB8AC3E}">
        <p14:creationId xmlns:p14="http://schemas.microsoft.com/office/powerpoint/2010/main" val="637298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6" name="Picture 8" descr="tooth-fairy">
            <a:extLst>
              <a:ext uri="{FF2B5EF4-FFF2-40B4-BE49-F238E27FC236}">
                <a16:creationId xmlns:a16="http://schemas.microsoft.com/office/drawing/2014/main" id="{4EE9BA61-D543-49FB-B084-EC7A24D406F8}"/>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7004579" y="4894734"/>
            <a:ext cx="1932604"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disney-plus-logo.">
            <a:extLst>
              <a:ext uri="{FF2B5EF4-FFF2-40B4-BE49-F238E27FC236}">
                <a16:creationId xmlns:a16="http://schemas.microsoft.com/office/drawing/2014/main" id="{ABEAB1B7-6725-486C-A904-E0C9BD18755D}"/>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229684" y="4900955"/>
            <a:ext cx="1908956"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oala">
            <a:extLst>
              <a:ext uri="{FF2B5EF4-FFF2-40B4-BE49-F238E27FC236}">
                <a16:creationId xmlns:a16="http://schemas.microsoft.com/office/drawing/2014/main" id="{9D435947-E46D-4008-8AC5-FD00E0AA6E01}"/>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7008572" y="2181634"/>
            <a:ext cx="1908957"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mage result for doctor who">
            <a:hlinkClick r:id="rId6"/>
            <a:extLst>
              <a:ext uri="{FF2B5EF4-FFF2-40B4-BE49-F238E27FC236}">
                <a16:creationId xmlns:a16="http://schemas.microsoft.com/office/drawing/2014/main" id="{EE7A3C43-B2BB-49CA-90FD-2EBE6C92860D}"/>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235609" y="2119331"/>
            <a:ext cx="1908957" cy="1224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05F65E8-E0D2-47DB-A484-39155C9AA2F4}"/>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pic>
        <p:nvPicPr>
          <p:cNvPr id="25" name="Picture 24">
            <a:extLst>
              <a:ext uri="{FF2B5EF4-FFF2-40B4-BE49-F238E27FC236}">
                <a16:creationId xmlns:a16="http://schemas.microsoft.com/office/drawing/2014/main" id="{E649FCF1-5C6C-481B-AF4D-1D9F32D61619}"/>
              </a:ext>
            </a:extLst>
          </p:cNvPr>
          <p:cNvPicPr>
            <a:picLocks noChangeAspect="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6" name="Picture 25">
            <a:extLst>
              <a:ext uri="{FF2B5EF4-FFF2-40B4-BE49-F238E27FC236}">
                <a16:creationId xmlns:a16="http://schemas.microsoft.com/office/drawing/2014/main" id="{16490A1F-68CC-439A-A187-3E69FF27B730}"/>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sp>
        <p:nvSpPr>
          <p:cNvPr id="27" name="Rectangle: Rounded Corners 27">
            <a:extLst>
              <a:ext uri="{FF2B5EF4-FFF2-40B4-BE49-F238E27FC236}">
                <a16:creationId xmlns:a16="http://schemas.microsoft.com/office/drawing/2014/main" id="{C8BA539C-D229-45CF-ABBC-76021EE52280}"/>
              </a:ext>
            </a:extLst>
          </p:cNvPr>
          <p:cNvSpPr/>
          <p:nvPr/>
        </p:nvSpPr>
        <p:spPr>
          <a:xfrm>
            <a:off x="2215127" y="3737237"/>
            <a:ext cx="1908956"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After a long wait, </a:t>
            </a:r>
            <a:r>
              <a:rPr lang="en-GB" sz="1600" b="1" dirty="0">
                <a:solidFill>
                  <a:schemeClr val="tx1"/>
                </a:solidFill>
              </a:rPr>
              <a:t>Disney+</a:t>
            </a:r>
            <a:r>
              <a:rPr lang="en-GB" sz="1600" dirty="0">
                <a:solidFill>
                  <a:schemeClr val="tx1"/>
                </a:solidFill>
              </a:rPr>
              <a:t> </a:t>
            </a:r>
            <a:r>
              <a:rPr lang="en-GB" sz="1600" b="1" dirty="0">
                <a:solidFill>
                  <a:schemeClr val="tx1"/>
                </a:solidFill>
              </a:rPr>
              <a:t>launched in the UK</a:t>
            </a:r>
            <a:r>
              <a:rPr lang="en-GB" sz="1600" dirty="0">
                <a:solidFill>
                  <a:schemeClr val="tx1"/>
                </a:solidFill>
              </a:rPr>
              <a:t> last week. The service costs </a:t>
            </a:r>
            <a:r>
              <a:rPr lang="en-GB" sz="1600" b="1" dirty="0">
                <a:solidFill>
                  <a:schemeClr val="tx1"/>
                </a:solidFill>
              </a:rPr>
              <a:t>£5.99 a month </a:t>
            </a:r>
            <a:r>
              <a:rPr lang="en-GB" sz="1600" dirty="0">
                <a:solidFill>
                  <a:schemeClr val="tx1"/>
                </a:solidFill>
              </a:rPr>
              <a:t>for all your Disney needs while you’re indoors.</a:t>
            </a:r>
          </a:p>
        </p:txBody>
      </p:sp>
      <p:pic>
        <p:nvPicPr>
          <p:cNvPr id="28" name="Picture 27">
            <a:extLst>
              <a:ext uri="{FF2B5EF4-FFF2-40B4-BE49-F238E27FC236}">
                <a16:creationId xmlns:a16="http://schemas.microsoft.com/office/drawing/2014/main" id="{A018BF56-BA6C-4104-9DEE-5B9C54D2095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sp>
        <p:nvSpPr>
          <p:cNvPr id="29" name="Rectangle: Rounded Corners 27">
            <a:extLst>
              <a:ext uri="{FF2B5EF4-FFF2-40B4-BE49-F238E27FC236}">
                <a16:creationId xmlns:a16="http://schemas.microsoft.com/office/drawing/2014/main" id="{FE4BA25E-2037-4D1C-91B0-4CA1EA2B5535}"/>
              </a:ext>
            </a:extLst>
          </p:cNvPr>
          <p:cNvSpPr/>
          <p:nvPr/>
        </p:nvSpPr>
        <p:spPr>
          <a:xfrm>
            <a:off x="2215127" y="2112816"/>
            <a:ext cx="2652549"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Jodie Whittaker (a.k.a. The Doctor) has </a:t>
            </a:r>
            <a:r>
              <a:rPr lang="en-GB" sz="1600" b="1" dirty="0">
                <a:solidFill>
                  <a:schemeClr val="tx1"/>
                </a:solidFill>
              </a:rPr>
              <a:t>sent a message to all humans</a:t>
            </a:r>
            <a:r>
              <a:rPr lang="en-GB" sz="1600" dirty="0">
                <a:solidFill>
                  <a:schemeClr val="tx1"/>
                </a:solidFill>
              </a:rPr>
              <a:t>. Click the image to hear what she had to say!</a:t>
            </a:r>
          </a:p>
        </p:txBody>
      </p:sp>
      <p:sp>
        <p:nvSpPr>
          <p:cNvPr id="30" name="Rectangle: Rounded Corners 27">
            <a:extLst>
              <a:ext uri="{FF2B5EF4-FFF2-40B4-BE49-F238E27FC236}">
                <a16:creationId xmlns:a16="http://schemas.microsoft.com/office/drawing/2014/main" id="{739CDC25-1F89-4177-A912-615F46DB54EC}"/>
              </a:ext>
            </a:extLst>
          </p:cNvPr>
          <p:cNvSpPr/>
          <p:nvPr/>
        </p:nvSpPr>
        <p:spPr>
          <a:xfrm>
            <a:off x="4969558" y="2116214"/>
            <a:ext cx="1933139"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Four koalas and one joey (a young kangaroo) that </a:t>
            </a:r>
            <a:r>
              <a:rPr lang="en-GB" sz="1600" b="1" dirty="0">
                <a:solidFill>
                  <a:schemeClr val="tx1"/>
                </a:solidFill>
              </a:rPr>
              <a:t>were rescued during the bushfires </a:t>
            </a:r>
            <a:r>
              <a:rPr lang="en-GB" sz="1600" dirty="0">
                <a:solidFill>
                  <a:schemeClr val="tx1"/>
                </a:solidFill>
              </a:rPr>
              <a:t>have </a:t>
            </a:r>
            <a:r>
              <a:rPr lang="en-GB" sz="1600" b="1" dirty="0">
                <a:solidFill>
                  <a:schemeClr val="tx1"/>
                </a:solidFill>
              </a:rPr>
              <a:t>returned to Australia's Blue Mountains</a:t>
            </a:r>
            <a:r>
              <a:rPr lang="en-GB" sz="1600" dirty="0">
                <a:solidFill>
                  <a:schemeClr val="tx1"/>
                </a:solidFill>
              </a:rPr>
              <a:t>.</a:t>
            </a:r>
            <a:endParaRPr lang="en-US" sz="1600" dirty="0">
              <a:solidFill>
                <a:schemeClr val="tx1"/>
              </a:solidFill>
            </a:endParaRPr>
          </a:p>
        </p:txBody>
      </p:sp>
      <p:sp>
        <p:nvSpPr>
          <p:cNvPr id="31" name="Rectangle: Rounded Corners 27">
            <a:extLst>
              <a:ext uri="{FF2B5EF4-FFF2-40B4-BE49-F238E27FC236}">
                <a16:creationId xmlns:a16="http://schemas.microsoft.com/office/drawing/2014/main" id="{54BBF75F-5E7D-4CF0-A9E9-23CFE037747C}"/>
              </a:ext>
            </a:extLst>
          </p:cNvPr>
          <p:cNvSpPr/>
          <p:nvPr/>
        </p:nvSpPr>
        <p:spPr>
          <a:xfrm>
            <a:off x="4219826" y="4691209"/>
            <a:ext cx="2682871"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base"/>
            <a:r>
              <a:rPr lang="en-GB" sz="1600" dirty="0">
                <a:solidFill>
                  <a:schemeClr val="tx1"/>
                </a:solidFill>
              </a:rPr>
              <a:t>Argentina might be on </a:t>
            </a:r>
            <a:r>
              <a:rPr lang="en-GB" sz="1600" b="1" dirty="0">
                <a:solidFill>
                  <a:schemeClr val="tx1"/>
                </a:solidFill>
              </a:rPr>
              <a:t>lockdown</a:t>
            </a:r>
            <a:r>
              <a:rPr lang="en-GB" sz="1600" dirty="0">
                <a:solidFill>
                  <a:schemeClr val="tx1"/>
                </a:solidFill>
              </a:rPr>
              <a:t>, but the President said that </a:t>
            </a:r>
            <a:r>
              <a:rPr lang="en-GB" sz="1600" b="1" dirty="0">
                <a:solidFill>
                  <a:schemeClr val="tx1"/>
                </a:solidFill>
              </a:rPr>
              <a:t>tooth fairies are key workers </a:t>
            </a:r>
            <a:r>
              <a:rPr lang="en-GB" sz="1600" dirty="0">
                <a:solidFill>
                  <a:schemeClr val="tx1"/>
                </a:solidFill>
              </a:rPr>
              <a:t>and can still go to work!</a:t>
            </a:r>
            <a:endParaRPr lang="en-GB" sz="1600" b="1" dirty="0">
              <a:solidFill>
                <a:schemeClr val="tx1"/>
              </a:solidFill>
            </a:endParaRPr>
          </a:p>
        </p:txBody>
      </p:sp>
      <p:pic>
        <p:nvPicPr>
          <p:cNvPr id="32" name="Picture 31">
            <a:extLst>
              <a:ext uri="{FF2B5EF4-FFF2-40B4-BE49-F238E27FC236}">
                <a16:creationId xmlns:a16="http://schemas.microsoft.com/office/drawing/2014/main" id="{06E2BFC4-923F-4E3D-8A09-20BE5EC813CA}"/>
              </a:ext>
            </a:extLst>
          </p:cNvPr>
          <p:cNvPicPr>
            <a:picLocks noChangeAspect="1"/>
          </p:cNvPicPr>
          <p:nvPr/>
        </p:nvPicPr>
        <p:blipFill rotWithShape="1">
          <a:blip r:embed="rId11"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sp>
        <p:nvSpPr>
          <p:cNvPr id="33" name="TextBox 32">
            <a:extLst>
              <a:ext uri="{FF2B5EF4-FFF2-40B4-BE49-F238E27FC236}">
                <a16:creationId xmlns:a16="http://schemas.microsoft.com/office/drawing/2014/main" id="{377EDE8C-460C-4402-9073-EF795D2099DA}"/>
              </a:ext>
            </a:extLst>
          </p:cNvPr>
          <p:cNvSpPr txBox="1"/>
          <p:nvPr/>
        </p:nvSpPr>
        <p:spPr>
          <a:xfrm>
            <a:off x="4310743" y="1694556"/>
            <a:ext cx="4694642" cy="400110"/>
          </a:xfrm>
          <a:prstGeom prst="rect">
            <a:avLst/>
          </a:prstGeom>
          <a:noFill/>
        </p:spPr>
        <p:txBody>
          <a:bodyPr wrap="square" rtlCol="0">
            <a:spAutoFit/>
          </a:bodyPr>
          <a:lstStyle/>
          <a:p>
            <a:pPr algn="r"/>
            <a:r>
              <a:rPr lang="en-GB" sz="2000" b="1" dirty="0">
                <a:latin typeface="Century Gothic" panose="020B0502020202020204" pitchFamily="34" charset="0"/>
              </a:rPr>
              <a:t>Australian koalas released into wild</a:t>
            </a:r>
          </a:p>
        </p:txBody>
      </p:sp>
      <p:sp>
        <p:nvSpPr>
          <p:cNvPr id="34" name="TextBox 33">
            <a:extLst>
              <a:ext uri="{FF2B5EF4-FFF2-40B4-BE49-F238E27FC236}">
                <a16:creationId xmlns:a16="http://schemas.microsoft.com/office/drawing/2014/main" id="{ECEC2C74-C83D-4B03-9D45-E3DF31288DB1}"/>
              </a:ext>
            </a:extLst>
          </p:cNvPr>
          <p:cNvSpPr txBox="1"/>
          <p:nvPr/>
        </p:nvSpPr>
        <p:spPr>
          <a:xfrm>
            <a:off x="138613" y="1694556"/>
            <a:ext cx="5598996" cy="400110"/>
          </a:xfrm>
          <a:prstGeom prst="rect">
            <a:avLst/>
          </a:prstGeom>
          <a:noFill/>
        </p:spPr>
        <p:txBody>
          <a:bodyPr wrap="square" rtlCol="0">
            <a:spAutoFit/>
          </a:bodyPr>
          <a:lstStyle/>
          <a:p>
            <a:r>
              <a:rPr lang="en-GB" sz="2000" b="1" dirty="0">
                <a:latin typeface="Century Gothic" panose="020B0502020202020204" pitchFamily="34" charset="0"/>
              </a:rPr>
              <a:t>A message from the Doctor…</a:t>
            </a:r>
          </a:p>
        </p:txBody>
      </p:sp>
      <p:sp>
        <p:nvSpPr>
          <p:cNvPr id="35" name="TextBox 34">
            <a:extLst>
              <a:ext uri="{FF2B5EF4-FFF2-40B4-BE49-F238E27FC236}">
                <a16:creationId xmlns:a16="http://schemas.microsoft.com/office/drawing/2014/main" id="{A36DD5D3-FF97-493D-B2D6-5B5B57337BFB}"/>
              </a:ext>
            </a:extLst>
          </p:cNvPr>
          <p:cNvSpPr txBox="1"/>
          <p:nvPr/>
        </p:nvSpPr>
        <p:spPr>
          <a:xfrm>
            <a:off x="173096" y="6231749"/>
            <a:ext cx="4556414" cy="400110"/>
          </a:xfrm>
          <a:prstGeom prst="rect">
            <a:avLst/>
          </a:prstGeom>
          <a:noFill/>
        </p:spPr>
        <p:txBody>
          <a:bodyPr wrap="square" rtlCol="0">
            <a:spAutoFit/>
          </a:bodyPr>
          <a:lstStyle/>
          <a:p>
            <a:r>
              <a:rPr lang="en-GB" sz="2000" b="1" dirty="0">
                <a:latin typeface="Century Gothic" panose="020B0502020202020204" pitchFamily="34" charset="0"/>
              </a:rPr>
              <a:t>At home? Watch Disney!</a:t>
            </a:r>
          </a:p>
        </p:txBody>
      </p:sp>
      <p:sp>
        <p:nvSpPr>
          <p:cNvPr id="36" name="TextBox 35">
            <a:extLst>
              <a:ext uri="{FF2B5EF4-FFF2-40B4-BE49-F238E27FC236}">
                <a16:creationId xmlns:a16="http://schemas.microsoft.com/office/drawing/2014/main" id="{F7530879-1B63-44C5-9356-21F813144E6B}"/>
              </a:ext>
            </a:extLst>
          </p:cNvPr>
          <p:cNvSpPr txBox="1"/>
          <p:nvPr/>
        </p:nvSpPr>
        <p:spPr>
          <a:xfrm>
            <a:off x="4969558" y="6231749"/>
            <a:ext cx="4035828" cy="400110"/>
          </a:xfrm>
          <a:prstGeom prst="rect">
            <a:avLst/>
          </a:prstGeom>
          <a:noFill/>
        </p:spPr>
        <p:txBody>
          <a:bodyPr wrap="square" rtlCol="0">
            <a:spAutoFit/>
          </a:bodyPr>
          <a:lstStyle/>
          <a:p>
            <a:pPr algn="r"/>
            <a:r>
              <a:rPr lang="en-GB" sz="2000" b="1" dirty="0">
                <a:latin typeface="Century Gothic" panose="020B0502020202020204" pitchFamily="34" charset="0"/>
              </a:rPr>
              <a:t>Tooth fairy is a “key worker”</a:t>
            </a:r>
          </a:p>
        </p:txBody>
      </p:sp>
      <p:pic>
        <p:nvPicPr>
          <p:cNvPr id="24" name="Picture 23">
            <a:extLst>
              <a:ext uri="{FF2B5EF4-FFF2-40B4-BE49-F238E27FC236}">
                <a16:creationId xmlns:a16="http://schemas.microsoft.com/office/drawing/2014/main" id="{CCF5E50C-8655-4705-A9AF-90A69AE5FC40}"/>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21" name="Title 1">
            <a:extLst>
              <a:ext uri="{FF2B5EF4-FFF2-40B4-BE49-F238E27FC236}">
                <a16:creationId xmlns:a16="http://schemas.microsoft.com/office/drawing/2014/main" id="{CA51C558-3230-47E5-BAC8-67AEC37915D3}"/>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spTree>
    <p:extLst>
      <p:ext uri="{BB962C8B-B14F-4D97-AF65-F5344CB8AC3E}">
        <p14:creationId xmlns:p14="http://schemas.microsoft.com/office/powerpoint/2010/main" val="2478052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327C62E6-57D7-485C-BF1A-ED1080768B31}"/>
              </a:ext>
            </a:extLst>
          </p:cNvPr>
          <p:cNvSpPr/>
          <p:nvPr/>
        </p:nvSpPr>
        <p:spPr>
          <a:xfrm>
            <a:off x="466315" y="919106"/>
            <a:ext cx="4126950" cy="211077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Think about it (2-3 mins)</a:t>
            </a:r>
          </a:p>
          <a:p>
            <a:pPr algn="ctr"/>
            <a:r>
              <a:rPr lang="en-GB" sz="1600" dirty="0"/>
              <a:t>Make a list of all of the things that you have learned today. How many can you think of?</a:t>
            </a:r>
          </a:p>
        </p:txBody>
      </p:sp>
      <p:pic>
        <p:nvPicPr>
          <p:cNvPr id="8" name="Picture 7">
            <a:extLst>
              <a:ext uri="{FF2B5EF4-FFF2-40B4-BE49-F238E27FC236}">
                <a16:creationId xmlns:a16="http://schemas.microsoft.com/office/drawing/2014/main" id="{D89824C3-0A9D-40DB-AA58-96AAE7C9CD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6748" y="274638"/>
            <a:ext cx="799350" cy="769159"/>
          </a:xfrm>
          <a:prstGeom prst="rect">
            <a:avLst/>
          </a:prstGeom>
        </p:spPr>
      </p:pic>
      <p:sp>
        <p:nvSpPr>
          <p:cNvPr id="18" name="Cloud 17">
            <a:extLst>
              <a:ext uri="{FF2B5EF4-FFF2-40B4-BE49-F238E27FC236}">
                <a16:creationId xmlns:a16="http://schemas.microsoft.com/office/drawing/2014/main" id="{406844ED-22BF-4162-94E9-19EE729A5E5D}"/>
              </a:ext>
            </a:extLst>
          </p:cNvPr>
          <p:cNvSpPr/>
          <p:nvPr/>
        </p:nvSpPr>
        <p:spPr>
          <a:xfrm>
            <a:off x="4444740" y="4472584"/>
            <a:ext cx="4126950" cy="2110778"/>
          </a:xfrm>
          <a:prstGeom prst="cloud">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Compare it (1-2 mins)</a:t>
            </a:r>
          </a:p>
          <a:p>
            <a:pPr algn="ctr"/>
            <a:r>
              <a:rPr lang="en-GB" sz="1600" dirty="0"/>
              <a:t>Now make a list of all of the things you would’ve learned today if you were in school. Which list has more?</a:t>
            </a:r>
          </a:p>
        </p:txBody>
      </p:sp>
      <p:sp>
        <p:nvSpPr>
          <p:cNvPr id="19" name="Rectangle: Rounded Corners 18">
            <a:extLst>
              <a:ext uri="{FF2B5EF4-FFF2-40B4-BE49-F238E27FC236}">
                <a16:creationId xmlns:a16="http://schemas.microsoft.com/office/drawing/2014/main" id="{03FFCDFC-EFBE-446A-AD45-9F7EEF1D4DB8}"/>
              </a:ext>
            </a:extLst>
          </p:cNvPr>
          <p:cNvSpPr/>
          <p:nvPr/>
        </p:nvSpPr>
        <p:spPr>
          <a:xfrm>
            <a:off x="388162" y="5480044"/>
            <a:ext cx="3680406" cy="1130363"/>
          </a:xfrm>
          <a:prstGeom prst="roundRect">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In the classroom?</a:t>
            </a:r>
          </a:p>
          <a:p>
            <a:pPr algn="ctr"/>
            <a:r>
              <a:rPr lang="en-GB" sz="1600" dirty="0">
                <a:solidFill>
                  <a:schemeClr val="bg1"/>
                </a:solidFill>
              </a:rPr>
              <a:t>Make a list of all the things you think you would’ve learned at school instead!</a:t>
            </a:r>
            <a:endParaRPr lang="en-GB" sz="1600" b="1" dirty="0">
              <a:solidFill>
                <a:schemeClr val="bg1"/>
              </a:solidFill>
            </a:endParaRPr>
          </a:p>
        </p:txBody>
      </p:sp>
      <p:pic>
        <p:nvPicPr>
          <p:cNvPr id="2" name="Picture 1">
            <a:extLst>
              <a:ext uri="{FF2B5EF4-FFF2-40B4-BE49-F238E27FC236}">
                <a16:creationId xmlns:a16="http://schemas.microsoft.com/office/drawing/2014/main" id="{D46CBD8F-DB17-4346-A795-6565E6A9A16F}"/>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869429" y="2761489"/>
            <a:ext cx="1669310" cy="1554916"/>
          </a:xfrm>
          <a:prstGeom prst="rect">
            <a:avLst/>
          </a:prstGeom>
        </p:spPr>
      </p:pic>
      <p:pic>
        <p:nvPicPr>
          <p:cNvPr id="3" name="Picture 2">
            <a:extLst>
              <a:ext uri="{FF2B5EF4-FFF2-40B4-BE49-F238E27FC236}">
                <a16:creationId xmlns:a16="http://schemas.microsoft.com/office/drawing/2014/main" id="{54B4067C-1AEE-49BB-BD7F-852F82AE827E}"/>
              </a:ext>
            </a:extLst>
          </p:cNvPr>
          <p:cNvPicPr>
            <a:picLocks noChangeAspect="1"/>
          </p:cNvPicPr>
          <p:nvPr/>
        </p:nvPicPr>
        <p:blipFill>
          <a:blip r:embed="rId5">
            <a:clrChange>
              <a:clrFrom>
                <a:srgbClr val="F6F7F9"/>
              </a:clrFrom>
              <a:clrTo>
                <a:srgbClr val="F6F7F9">
                  <a:alpha val="0"/>
                </a:srgbClr>
              </a:clrTo>
            </a:clrChange>
          </a:blip>
          <a:stretch>
            <a:fillRect/>
          </a:stretch>
        </p:blipFill>
        <p:spPr>
          <a:xfrm>
            <a:off x="249306" y="2935659"/>
            <a:ext cx="1233305" cy="1442119"/>
          </a:xfrm>
          <a:prstGeom prst="rect">
            <a:avLst/>
          </a:prstGeom>
        </p:spPr>
      </p:pic>
      <p:pic>
        <p:nvPicPr>
          <p:cNvPr id="5" name="Picture 4">
            <a:extLst>
              <a:ext uri="{FF2B5EF4-FFF2-40B4-BE49-F238E27FC236}">
                <a16:creationId xmlns:a16="http://schemas.microsoft.com/office/drawing/2014/main" id="{1350A3BB-048B-4604-A9A0-FAF123AEF954}"/>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895502" y="2702684"/>
            <a:ext cx="2163433" cy="1628938"/>
          </a:xfrm>
          <a:prstGeom prst="rect">
            <a:avLst/>
          </a:prstGeom>
        </p:spPr>
      </p:pic>
      <p:pic>
        <p:nvPicPr>
          <p:cNvPr id="7" name="Picture 6">
            <a:extLst>
              <a:ext uri="{FF2B5EF4-FFF2-40B4-BE49-F238E27FC236}">
                <a16:creationId xmlns:a16="http://schemas.microsoft.com/office/drawing/2014/main" id="{18D2F677-8FF7-408F-B831-C1FA59BB7637}"/>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674776" y="1024267"/>
            <a:ext cx="1534062" cy="1737222"/>
          </a:xfrm>
          <a:prstGeom prst="rect">
            <a:avLst/>
          </a:prstGeom>
        </p:spPr>
      </p:pic>
      <p:pic>
        <p:nvPicPr>
          <p:cNvPr id="9" name="Picture 8">
            <a:extLst>
              <a:ext uri="{FF2B5EF4-FFF2-40B4-BE49-F238E27FC236}">
                <a16:creationId xmlns:a16="http://schemas.microsoft.com/office/drawing/2014/main" id="{BAF39B9B-B88D-48D3-A5CA-E3CEF2C264AD}"/>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19970" y="876995"/>
            <a:ext cx="1773297" cy="1346242"/>
          </a:xfrm>
          <a:prstGeom prst="rect">
            <a:avLst/>
          </a:prstGeom>
        </p:spPr>
      </p:pic>
      <p:pic>
        <p:nvPicPr>
          <p:cNvPr id="10" name="Picture 9">
            <a:extLst>
              <a:ext uri="{FF2B5EF4-FFF2-40B4-BE49-F238E27FC236}">
                <a16:creationId xmlns:a16="http://schemas.microsoft.com/office/drawing/2014/main" id="{B41364A3-C351-4021-8213-83130D02A909}"/>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135962" y="3795459"/>
            <a:ext cx="2184806" cy="1651927"/>
          </a:xfrm>
          <a:prstGeom prst="rect">
            <a:avLst/>
          </a:prstGeom>
        </p:spPr>
      </p:pic>
      <p:pic>
        <p:nvPicPr>
          <p:cNvPr id="11" name="Picture 10">
            <a:extLst>
              <a:ext uri="{FF2B5EF4-FFF2-40B4-BE49-F238E27FC236}">
                <a16:creationId xmlns:a16="http://schemas.microsoft.com/office/drawing/2014/main" id="{6874DA8B-8C5E-40C5-913D-632156A143F5}"/>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230885" y="2787615"/>
            <a:ext cx="1569012" cy="1651927"/>
          </a:xfrm>
          <a:prstGeom prst="rect">
            <a:avLst/>
          </a:prstGeom>
        </p:spPr>
      </p:pic>
      <p:sp>
        <p:nvSpPr>
          <p:cNvPr id="15" name="Title 1">
            <a:extLst>
              <a:ext uri="{FF2B5EF4-FFF2-40B4-BE49-F238E27FC236}">
                <a16:creationId xmlns:a16="http://schemas.microsoft.com/office/drawing/2014/main" id="{485E431E-6D39-40D0-9174-97CC0EE8ECCF}"/>
              </a:ext>
            </a:extLst>
          </p:cNvPr>
          <p:cNvSpPr txBox="1">
            <a:spLocks/>
          </p:cNvSpPr>
          <p:nvPr/>
        </p:nvSpPr>
        <p:spPr>
          <a:xfrm>
            <a:off x="872360" y="274638"/>
            <a:ext cx="7133305"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Starter: What have you learned today?</a:t>
            </a:r>
          </a:p>
        </p:txBody>
      </p:sp>
    </p:spTree>
    <p:extLst>
      <p:ext uri="{BB962C8B-B14F-4D97-AF65-F5344CB8AC3E}">
        <p14:creationId xmlns:p14="http://schemas.microsoft.com/office/powerpoint/2010/main" val="2329558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FF6DE-950C-45C8-9C71-E01DA11A05A1}"/>
              </a:ext>
            </a:extLst>
          </p:cNvPr>
          <p:cNvSpPr>
            <a:spLocks noGrp="1"/>
          </p:cNvSpPr>
          <p:nvPr>
            <p:ph type="ctrTitle"/>
          </p:nvPr>
        </p:nvSpPr>
        <p:spPr>
          <a:xfrm>
            <a:off x="1046963" y="52678"/>
            <a:ext cx="7050067" cy="1529662"/>
          </a:xfrm>
        </p:spPr>
        <p:txBody>
          <a:bodyPr>
            <a:normAutofit/>
          </a:bodyPr>
          <a:lstStyle/>
          <a:p>
            <a:r>
              <a:rPr lang="en-GB" dirty="0"/>
              <a:t>Can you </a:t>
            </a:r>
            <a:r>
              <a:rPr lang="en-GB" dirty="0">
                <a:solidFill>
                  <a:schemeClr val="accent2"/>
                </a:solidFill>
              </a:rPr>
              <a:t>learn more </a:t>
            </a:r>
            <a:r>
              <a:rPr lang="en-GB" dirty="0"/>
              <a:t>without a </a:t>
            </a:r>
            <a:r>
              <a:rPr lang="en-GB" dirty="0">
                <a:solidFill>
                  <a:schemeClr val="accent2"/>
                </a:solidFill>
              </a:rPr>
              <a:t>classroom</a:t>
            </a:r>
            <a:r>
              <a:rPr lang="en-GB" dirty="0"/>
              <a:t>?</a:t>
            </a:r>
          </a:p>
        </p:txBody>
      </p:sp>
      <p:pic>
        <p:nvPicPr>
          <p:cNvPr id="8" name="Picture 7" descr="A person sitting at a table&#10;&#10;Description automatically generated">
            <a:extLst>
              <a:ext uri="{FF2B5EF4-FFF2-40B4-BE49-F238E27FC236}">
                <a16:creationId xmlns:a16="http://schemas.microsoft.com/office/drawing/2014/main" id="{4564C406-9396-4AC3-929D-AAA09C1E991F}"/>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9739" y="1421176"/>
            <a:ext cx="7744521" cy="4901348"/>
          </a:xfrm>
          <a:prstGeom prst="rect">
            <a:avLst/>
          </a:prstGeom>
        </p:spPr>
      </p:pic>
    </p:spTree>
    <p:extLst>
      <p:ext uri="{BB962C8B-B14F-4D97-AF65-F5344CB8AC3E}">
        <p14:creationId xmlns:p14="http://schemas.microsoft.com/office/powerpoint/2010/main" val="2704635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accent5"/>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2742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D56EC2CE-FEEB-44C0-9008-92A1A2C23025}"/>
              </a:ext>
            </a:extLst>
          </p:cNvPr>
          <p:cNvSpPr/>
          <p:nvPr/>
        </p:nvSpPr>
        <p:spPr>
          <a:xfrm>
            <a:off x="1257300" y="5084887"/>
            <a:ext cx="7454520" cy="726016"/>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dirty="0"/>
              <a:t>He also said that people must </a:t>
            </a:r>
            <a:r>
              <a:rPr lang="en-GB" sz="1500" b="1" dirty="0"/>
              <a:t>stand 2 metres away from each other. </a:t>
            </a:r>
            <a:r>
              <a:rPr lang="en-GB" sz="1500" dirty="0"/>
              <a:t>If some one does not follow this rule, they can be</a:t>
            </a:r>
            <a:r>
              <a:rPr lang="en-GB" sz="1500" b="1" dirty="0"/>
              <a:t> fined up to £1,000 by the police. </a:t>
            </a:r>
          </a:p>
        </p:txBody>
      </p:sp>
      <p:sp>
        <p:nvSpPr>
          <p:cNvPr id="10" name="Rectangle: Rounded Corners 9">
            <a:extLst>
              <a:ext uri="{FF2B5EF4-FFF2-40B4-BE49-F238E27FC236}">
                <a16:creationId xmlns:a16="http://schemas.microsoft.com/office/drawing/2014/main" id="{EE1B6E30-3BD2-4FCB-8D32-4D70A30BF690}"/>
              </a:ext>
            </a:extLst>
          </p:cNvPr>
          <p:cNvSpPr/>
          <p:nvPr/>
        </p:nvSpPr>
        <p:spPr>
          <a:xfrm>
            <a:off x="482980" y="1209872"/>
            <a:ext cx="4771467" cy="79639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Last Monday, Prime Minister Boris Johnson told everyone in the UK that they must </a:t>
            </a:r>
            <a:r>
              <a:rPr lang="en-GB" sz="1600" b="1" dirty="0"/>
              <a:t>stay at home </a:t>
            </a:r>
            <a:r>
              <a:rPr lang="en-GB" sz="1600" dirty="0"/>
              <a:t>for at least 21 days. </a:t>
            </a:r>
            <a:endParaRPr lang="en-GB" sz="1600" b="1" dirty="0"/>
          </a:p>
        </p:txBody>
      </p:sp>
      <p:pic>
        <p:nvPicPr>
          <p:cNvPr id="14" name="Picture 13">
            <a:extLst>
              <a:ext uri="{FF2B5EF4-FFF2-40B4-BE49-F238E27FC236}">
                <a16:creationId xmlns:a16="http://schemas.microsoft.com/office/drawing/2014/main" id="{59516B2E-E461-41B1-A78F-B4AE4A7896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8" name="Title 1">
            <a:extLst>
              <a:ext uri="{FF2B5EF4-FFF2-40B4-BE49-F238E27FC236}">
                <a16:creationId xmlns:a16="http://schemas.microsoft.com/office/drawing/2014/main" id="{59C0D316-4E81-4DD7-8F54-A1BBDB299E1C}"/>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pic>
        <p:nvPicPr>
          <p:cNvPr id="1028" name="Picture 4" descr="Image result for when can i leave home uk bbc">
            <a:extLst>
              <a:ext uri="{FF2B5EF4-FFF2-40B4-BE49-F238E27FC236}">
                <a16:creationId xmlns:a16="http://schemas.microsoft.com/office/drawing/2014/main" id="{81C81BE5-F839-489A-9CEF-B45987F0618E}"/>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l="55312" t="65879" r="4866" b="12465"/>
          <a:stretch/>
        </p:blipFill>
        <p:spPr bwMode="auto">
          <a:xfrm>
            <a:off x="432180" y="5004586"/>
            <a:ext cx="1103170" cy="8866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Image result for when can i leave home uk bbc">
            <a:extLst>
              <a:ext uri="{FF2B5EF4-FFF2-40B4-BE49-F238E27FC236}">
                <a16:creationId xmlns:a16="http://schemas.microsoft.com/office/drawing/2014/main" id="{31BE11CD-ECD1-44BC-88D0-674340053E04}"/>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l="55991" t="38440" r="8636" b="41095"/>
          <a:stretch/>
        </p:blipFill>
        <p:spPr bwMode="auto">
          <a:xfrm>
            <a:off x="4706301" y="2953801"/>
            <a:ext cx="1418400" cy="12127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Image result for when can i leave home uk bbc">
            <a:extLst>
              <a:ext uri="{FF2B5EF4-FFF2-40B4-BE49-F238E27FC236}">
                <a16:creationId xmlns:a16="http://schemas.microsoft.com/office/drawing/2014/main" id="{69C60B11-EA0D-4741-A057-3DEB14E758AC}"/>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l="55748" t="7745" r="7280" b="70742"/>
          <a:stretch/>
        </p:blipFill>
        <p:spPr bwMode="auto">
          <a:xfrm>
            <a:off x="572659" y="2962966"/>
            <a:ext cx="1482504" cy="127491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Image result for when can i leave home uk bbc">
            <a:extLst>
              <a:ext uri="{FF2B5EF4-FFF2-40B4-BE49-F238E27FC236}">
                <a16:creationId xmlns:a16="http://schemas.microsoft.com/office/drawing/2014/main" id="{B8EBE1BB-C49A-4774-8875-6BC1F6E60149}"/>
              </a:ext>
            </a:extLst>
          </p:cNvPr>
          <p:cNvPicPr>
            <a:picLocks noChangeAspect="1" noChangeArrowheads="1"/>
          </p:cNvPicPr>
          <p:nvPr/>
        </p:nvPicPr>
        <p:blipFill rotWithShape="1">
          <a:blip r:embed="rId4"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l="7511" t="38416" r="58759" b="41119"/>
          <a:stretch/>
        </p:blipFill>
        <p:spPr bwMode="auto">
          <a:xfrm>
            <a:off x="2739232" y="3746543"/>
            <a:ext cx="1352538" cy="121278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Image result for when can i leave home uk bbc">
            <a:extLst>
              <a:ext uri="{FF2B5EF4-FFF2-40B4-BE49-F238E27FC236}">
                <a16:creationId xmlns:a16="http://schemas.microsoft.com/office/drawing/2014/main" id="{568B2E40-43C0-4437-8426-6C0743CBC121}"/>
              </a:ext>
            </a:extLst>
          </p:cNvPr>
          <p:cNvPicPr>
            <a:picLocks noChangeAspect="1" noChangeArrowheads="1"/>
          </p:cNvPicPr>
          <p:nvPr/>
        </p:nvPicPr>
        <p:blipFill rotWithShape="1">
          <a:blip r:embed="rId4"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l="7624" t="7395" r="58608" b="71093"/>
          <a:stretch/>
        </p:blipFill>
        <p:spPr bwMode="auto">
          <a:xfrm>
            <a:off x="6959372" y="3684420"/>
            <a:ext cx="1354006" cy="1274911"/>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Rounded Corners 17">
            <a:extLst>
              <a:ext uri="{FF2B5EF4-FFF2-40B4-BE49-F238E27FC236}">
                <a16:creationId xmlns:a16="http://schemas.microsoft.com/office/drawing/2014/main" id="{626C7725-6E43-41A8-9BEF-C901842B6C80}"/>
              </a:ext>
            </a:extLst>
          </p:cNvPr>
          <p:cNvSpPr/>
          <p:nvPr/>
        </p:nvSpPr>
        <p:spPr>
          <a:xfrm>
            <a:off x="482980" y="2105151"/>
            <a:ext cx="4771467" cy="753764"/>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There are </a:t>
            </a:r>
            <a:r>
              <a:rPr lang="en-GB" sz="1600" b="1" dirty="0"/>
              <a:t>only four reasons that </a:t>
            </a:r>
            <a:r>
              <a:rPr lang="en-GB" sz="1600" dirty="0"/>
              <a:t>people are allowed to</a:t>
            </a:r>
            <a:r>
              <a:rPr lang="en-GB" sz="1600" b="1" dirty="0"/>
              <a:t> leave their houses. </a:t>
            </a:r>
            <a:r>
              <a:rPr lang="en-GB" sz="1600" dirty="0"/>
              <a:t>Click the image to see the speech.</a:t>
            </a:r>
          </a:p>
        </p:txBody>
      </p:sp>
      <p:pic>
        <p:nvPicPr>
          <p:cNvPr id="1030" name="Picture 6" descr="Image result for boris johnson">
            <a:hlinkClick r:id="rId5"/>
            <a:extLst>
              <a:ext uri="{FF2B5EF4-FFF2-40B4-BE49-F238E27FC236}">
                <a16:creationId xmlns:a16="http://schemas.microsoft.com/office/drawing/2014/main" id="{16737648-2566-41DF-A3D3-F95E921A474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415501" y="1147532"/>
            <a:ext cx="2991945" cy="1774883"/>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Rounded Corners 19">
            <a:extLst>
              <a:ext uri="{FF2B5EF4-FFF2-40B4-BE49-F238E27FC236}">
                <a16:creationId xmlns:a16="http://schemas.microsoft.com/office/drawing/2014/main" id="{7EFC4445-CA8B-47C8-9165-3C9946819668}"/>
              </a:ext>
            </a:extLst>
          </p:cNvPr>
          <p:cNvSpPr/>
          <p:nvPr/>
        </p:nvSpPr>
        <p:spPr>
          <a:xfrm>
            <a:off x="491740" y="4352937"/>
            <a:ext cx="1766247" cy="52757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To buy food and medicine</a:t>
            </a:r>
          </a:p>
        </p:txBody>
      </p:sp>
      <p:sp>
        <p:nvSpPr>
          <p:cNvPr id="21" name="Rectangle: Rounded Corners 20">
            <a:extLst>
              <a:ext uri="{FF2B5EF4-FFF2-40B4-BE49-F238E27FC236}">
                <a16:creationId xmlns:a16="http://schemas.microsoft.com/office/drawing/2014/main" id="{4E48151D-73CE-4D7B-823B-964BA545675C}"/>
              </a:ext>
            </a:extLst>
          </p:cNvPr>
          <p:cNvSpPr/>
          <p:nvPr/>
        </p:nvSpPr>
        <p:spPr>
          <a:xfrm>
            <a:off x="2522901" y="3014832"/>
            <a:ext cx="1766246" cy="52757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To exercise once a day</a:t>
            </a:r>
          </a:p>
        </p:txBody>
      </p:sp>
      <p:sp>
        <p:nvSpPr>
          <p:cNvPr id="22" name="Rectangle: Rounded Corners 21">
            <a:extLst>
              <a:ext uri="{FF2B5EF4-FFF2-40B4-BE49-F238E27FC236}">
                <a16:creationId xmlns:a16="http://schemas.microsoft.com/office/drawing/2014/main" id="{043ADC73-78E7-4B28-97C2-0AE2A270E967}"/>
              </a:ext>
            </a:extLst>
          </p:cNvPr>
          <p:cNvSpPr/>
          <p:nvPr/>
        </p:nvSpPr>
        <p:spPr>
          <a:xfrm>
            <a:off x="4532378" y="4314968"/>
            <a:ext cx="1766247" cy="52757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To travel to work*</a:t>
            </a:r>
          </a:p>
        </p:txBody>
      </p:sp>
      <p:sp>
        <p:nvSpPr>
          <p:cNvPr id="23" name="Rectangle: Rounded Corners 22">
            <a:extLst>
              <a:ext uri="{FF2B5EF4-FFF2-40B4-BE49-F238E27FC236}">
                <a16:creationId xmlns:a16="http://schemas.microsoft.com/office/drawing/2014/main" id="{A0E1FCEA-CFAA-41CA-9FF3-795B8BD0C56B}"/>
              </a:ext>
            </a:extLst>
          </p:cNvPr>
          <p:cNvSpPr/>
          <p:nvPr/>
        </p:nvSpPr>
        <p:spPr>
          <a:xfrm>
            <a:off x="6753252" y="3032618"/>
            <a:ext cx="1766246" cy="52757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To help an older person</a:t>
            </a:r>
          </a:p>
        </p:txBody>
      </p:sp>
      <p:sp>
        <p:nvSpPr>
          <p:cNvPr id="24" name="Rectangle: Rounded Corners 23">
            <a:hlinkClick r:id="rId5"/>
            <a:extLst>
              <a:ext uri="{FF2B5EF4-FFF2-40B4-BE49-F238E27FC236}">
                <a16:creationId xmlns:a16="http://schemas.microsoft.com/office/drawing/2014/main" id="{970E7550-3F24-493A-B613-42D06051F3C2}"/>
              </a:ext>
            </a:extLst>
          </p:cNvPr>
          <p:cNvSpPr/>
          <p:nvPr/>
        </p:nvSpPr>
        <p:spPr>
          <a:xfrm>
            <a:off x="7779750" y="1116146"/>
            <a:ext cx="739748" cy="52757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0:00-2:12</a:t>
            </a:r>
          </a:p>
        </p:txBody>
      </p:sp>
      <p:sp>
        <p:nvSpPr>
          <p:cNvPr id="26" name="Rectangle: Rounded Corners 25">
            <a:extLst>
              <a:ext uri="{FF2B5EF4-FFF2-40B4-BE49-F238E27FC236}">
                <a16:creationId xmlns:a16="http://schemas.microsoft.com/office/drawing/2014/main" id="{7399A59C-347D-4D7F-91D4-2D8441431CC6}"/>
              </a:ext>
            </a:extLst>
          </p:cNvPr>
          <p:cNvSpPr/>
          <p:nvPr/>
        </p:nvSpPr>
        <p:spPr>
          <a:xfrm>
            <a:off x="491740" y="6019607"/>
            <a:ext cx="8220079" cy="533369"/>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dirty="0"/>
              <a:t>This means that lots of children all around the UK are</a:t>
            </a:r>
            <a:r>
              <a:rPr lang="en-GB" sz="1500" b="1" dirty="0"/>
              <a:t> learning from home</a:t>
            </a:r>
            <a:r>
              <a:rPr lang="en-GB" sz="1500" dirty="0"/>
              <a:t>… </a:t>
            </a:r>
          </a:p>
          <a:p>
            <a:pPr algn="ctr"/>
            <a:r>
              <a:rPr lang="en-GB" sz="1500" dirty="0"/>
              <a:t>But </a:t>
            </a:r>
            <a:r>
              <a:rPr lang="en-GB" sz="1500" b="1" dirty="0"/>
              <a:t>where do you learn more?</a:t>
            </a:r>
          </a:p>
        </p:txBody>
      </p:sp>
    </p:spTree>
    <p:extLst>
      <p:ext uri="{BB962C8B-B14F-4D97-AF65-F5344CB8AC3E}">
        <p14:creationId xmlns:p14="http://schemas.microsoft.com/office/powerpoint/2010/main" val="136763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Effect transition="in" filter="fade">
                                      <p:cBhvr>
                                        <p:cTn id="39" dur="500"/>
                                        <p:tgtEl>
                                          <p:spTgt spid="102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accent5"/>
          </a:solidFill>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278567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208CA6-414E-4261-91EC-98370C1559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4" name="Cloud 3">
            <a:extLst>
              <a:ext uri="{FF2B5EF4-FFF2-40B4-BE49-F238E27FC236}">
                <a16:creationId xmlns:a16="http://schemas.microsoft.com/office/drawing/2014/main" id="{26471790-62F3-4EE1-B21F-60D87D451C9E}"/>
              </a:ext>
            </a:extLst>
          </p:cNvPr>
          <p:cNvSpPr/>
          <p:nvPr/>
        </p:nvSpPr>
        <p:spPr>
          <a:xfrm>
            <a:off x="1416607" y="3035301"/>
            <a:ext cx="5996016" cy="213360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Where do you learn best? (3-5 mins)</a:t>
            </a:r>
          </a:p>
          <a:p>
            <a:pPr algn="ctr"/>
            <a:r>
              <a:rPr lang="en-GB" sz="1600" dirty="0"/>
              <a:t>On the next few slides, finish the sentence using one of the answers that you see. For each one, write down whether you chose a red answer or a blue answer.</a:t>
            </a:r>
          </a:p>
        </p:txBody>
      </p:sp>
      <p:sp>
        <p:nvSpPr>
          <p:cNvPr id="5" name="Rectangle: Rounded Corners 27">
            <a:extLst>
              <a:ext uri="{FF2B5EF4-FFF2-40B4-BE49-F238E27FC236}">
                <a16:creationId xmlns:a16="http://schemas.microsoft.com/office/drawing/2014/main" id="{3339EDA4-0792-45CF-9376-9516CE076847}"/>
              </a:ext>
            </a:extLst>
          </p:cNvPr>
          <p:cNvSpPr/>
          <p:nvPr/>
        </p:nvSpPr>
        <p:spPr>
          <a:xfrm>
            <a:off x="1265320" y="5490172"/>
            <a:ext cx="6532480" cy="935072"/>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In the classroom?</a:t>
            </a:r>
            <a:endPar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Raise your left hand if you think the blue statement is true for you, raise your right hand if you think red is right!</a:t>
            </a:r>
          </a:p>
        </p:txBody>
      </p:sp>
      <p:pic>
        <p:nvPicPr>
          <p:cNvPr id="15" name="Picture 14">
            <a:extLst>
              <a:ext uri="{FF2B5EF4-FFF2-40B4-BE49-F238E27FC236}">
                <a16:creationId xmlns:a16="http://schemas.microsoft.com/office/drawing/2014/main" id="{5B8B4A1E-8103-4F26-9CF2-4A6EC6CD38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38768" y="3208411"/>
            <a:ext cx="1126552" cy="3471789"/>
          </a:xfrm>
          <a:prstGeom prst="rect">
            <a:avLst/>
          </a:prstGeom>
        </p:spPr>
      </p:pic>
      <p:pic>
        <p:nvPicPr>
          <p:cNvPr id="16" name="Picture 15">
            <a:extLst>
              <a:ext uri="{FF2B5EF4-FFF2-40B4-BE49-F238E27FC236}">
                <a16:creationId xmlns:a16="http://schemas.microsoft.com/office/drawing/2014/main" id="{DC41FC81-62B9-4D2F-99AF-9D636D74853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949087" y="3297187"/>
            <a:ext cx="1087224" cy="3383013"/>
          </a:xfrm>
          <a:prstGeom prst="rect">
            <a:avLst/>
          </a:prstGeom>
        </p:spPr>
      </p:pic>
      <p:sp>
        <p:nvSpPr>
          <p:cNvPr id="17" name="Rectangle: Rounded Corners 16">
            <a:extLst>
              <a:ext uri="{FF2B5EF4-FFF2-40B4-BE49-F238E27FC236}">
                <a16:creationId xmlns:a16="http://schemas.microsoft.com/office/drawing/2014/main" id="{5A0884D0-527D-4722-8F60-CCB6E38BBF81}"/>
              </a:ext>
            </a:extLst>
          </p:cNvPr>
          <p:cNvSpPr/>
          <p:nvPr/>
        </p:nvSpPr>
        <p:spPr>
          <a:xfrm>
            <a:off x="527448" y="1317489"/>
            <a:ext cx="3854052" cy="139654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If you are learning from home right now, you might be </a:t>
            </a:r>
            <a:r>
              <a:rPr lang="en-GB" sz="1600" b="1" dirty="0">
                <a:solidFill>
                  <a:schemeClr val="tx1"/>
                </a:solidFill>
              </a:rPr>
              <a:t>finding it really difficult</a:t>
            </a:r>
            <a:r>
              <a:rPr lang="en-GB" sz="1600" dirty="0">
                <a:solidFill>
                  <a:schemeClr val="tx1"/>
                </a:solidFill>
              </a:rPr>
              <a:t>, or you might be </a:t>
            </a:r>
            <a:r>
              <a:rPr lang="en-GB" sz="1600" b="1" dirty="0">
                <a:solidFill>
                  <a:schemeClr val="tx1"/>
                </a:solidFill>
              </a:rPr>
              <a:t>preferring it to being in school…</a:t>
            </a:r>
          </a:p>
        </p:txBody>
      </p:sp>
      <p:sp>
        <p:nvSpPr>
          <p:cNvPr id="18" name="Rectangle: Rounded Corners 17">
            <a:extLst>
              <a:ext uri="{FF2B5EF4-FFF2-40B4-BE49-F238E27FC236}">
                <a16:creationId xmlns:a16="http://schemas.microsoft.com/office/drawing/2014/main" id="{A1340B4A-392E-4ADC-BF85-1E5D52CD97C2}"/>
              </a:ext>
            </a:extLst>
          </p:cNvPr>
          <p:cNvSpPr/>
          <p:nvPr/>
        </p:nvSpPr>
        <p:spPr>
          <a:xfrm>
            <a:off x="4762500" y="1317488"/>
            <a:ext cx="3854052" cy="139654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Every person is different. </a:t>
            </a:r>
            <a:r>
              <a:rPr lang="en-GB" sz="1600" dirty="0">
                <a:solidFill>
                  <a:schemeClr val="tx1"/>
                </a:solidFill>
              </a:rPr>
              <a:t>This is why we all like different things, and the same applies to </a:t>
            </a:r>
            <a:r>
              <a:rPr lang="en-GB" sz="1600" b="1" dirty="0">
                <a:solidFill>
                  <a:schemeClr val="tx1"/>
                </a:solidFill>
              </a:rPr>
              <a:t>the different ways we prefer to learn </a:t>
            </a:r>
            <a:r>
              <a:rPr lang="en-GB" sz="1600" dirty="0">
                <a:solidFill>
                  <a:schemeClr val="tx1"/>
                </a:solidFill>
              </a:rPr>
              <a:t>too!</a:t>
            </a:r>
          </a:p>
        </p:txBody>
      </p:sp>
      <p:sp>
        <p:nvSpPr>
          <p:cNvPr id="10" name="Title 1">
            <a:extLst>
              <a:ext uri="{FF2B5EF4-FFF2-40B4-BE49-F238E27FC236}">
                <a16:creationId xmlns:a16="http://schemas.microsoft.com/office/drawing/2014/main" id="{6B55337C-6065-4254-861C-E1DF1ADDDF92}"/>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Where do you learn best?</a:t>
            </a:r>
          </a:p>
        </p:txBody>
      </p:sp>
    </p:spTree>
    <p:extLst>
      <p:ext uri="{BB962C8B-B14F-4D97-AF65-F5344CB8AC3E}">
        <p14:creationId xmlns:p14="http://schemas.microsoft.com/office/powerpoint/2010/main" val="83248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E709F8D0-8911-469E-B903-84826C816FCA}"/>
              </a:ext>
            </a:extLst>
          </p:cNvPr>
          <p:cNvSpPr txBox="1">
            <a:spLocks/>
          </p:cNvSpPr>
          <p:nvPr/>
        </p:nvSpPr>
        <p:spPr>
          <a:xfrm>
            <a:off x="1632937" y="1060976"/>
            <a:ext cx="3302000" cy="772109"/>
          </a:xfrm>
          <a:prstGeom prst="wedgeRoundRectCallout">
            <a:avLst>
              <a:gd name="adj1" fmla="val 72331"/>
              <a:gd name="adj2" fmla="val 16636"/>
              <a:gd name="adj3" fmla="val 16667"/>
            </a:avLst>
          </a:prstGeom>
          <a:solidFill>
            <a:schemeClr val="bg2"/>
          </a:solidFill>
          <a:ln w="28575">
            <a:solidFill>
              <a:schemeClr val="tx2"/>
            </a:solidFill>
          </a:ln>
        </p:spPr>
        <p:txBody>
          <a:bodyPr anchor="ct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sz="1800" dirty="0"/>
              <a:t>I learn better when…</a:t>
            </a:r>
          </a:p>
        </p:txBody>
      </p:sp>
      <p:pic>
        <p:nvPicPr>
          <p:cNvPr id="10" name="Picture 9">
            <a:extLst>
              <a:ext uri="{FF2B5EF4-FFF2-40B4-BE49-F238E27FC236}">
                <a16:creationId xmlns:a16="http://schemas.microsoft.com/office/drawing/2014/main" id="{A4603299-0412-4A7A-8721-8BC8E555E7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12" name="Rectangle: Rounded Corners 11">
            <a:extLst>
              <a:ext uri="{FF2B5EF4-FFF2-40B4-BE49-F238E27FC236}">
                <a16:creationId xmlns:a16="http://schemas.microsoft.com/office/drawing/2014/main" id="{FD9268F3-087D-40B7-9B3F-CFFAF4C25620}"/>
              </a:ext>
            </a:extLst>
          </p:cNvPr>
          <p:cNvSpPr/>
          <p:nvPr/>
        </p:nvSpPr>
        <p:spPr>
          <a:xfrm>
            <a:off x="1011746" y="4820644"/>
            <a:ext cx="2155264" cy="59032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 am with my friends!</a:t>
            </a:r>
            <a:endParaRPr lang="en-GB" dirty="0">
              <a:solidFill>
                <a:schemeClr val="tx1"/>
              </a:solidFill>
            </a:endParaRPr>
          </a:p>
        </p:txBody>
      </p:sp>
      <p:sp>
        <p:nvSpPr>
          <p:cNvPr id="13" name="Rectangle: Rounded Corners 12">
            <a:extLst>
              <a:ext uri="{FF2B5EF4-FFF2-40B4-BE49-F238E27FC236}">
                <a16:creationId xmlns:a16="http://schemas.microsoft.com/office/drawing/2014/main" id="{3AFAFE26-37FF-4CBB-8174-DE60C573A64D}"/>
              </a:ext>
            </a:extLst>
          </p:cNvPr>
          <p:cNvSpPr/>
          <p:nvPr/>
        </p:nvSpPr>
        <p:spPr>
          <a:xfrm>
            <a:off x="5717533" y="4820644"/>
            <a:ext cx="2155264" cy="59032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 am on my own!</a:t>
            </a:r>
            <a:endParaRPr lang="en-GB" dirty="0">
              <a:solidFill>
                <a:schemeClr val="tx1"/>
              </a:solidFill>
            </a:endParaRPr>
          </a:p>
        </p:txBody>
      </p:sp>
      <p:pic>
        <p:nvPicPr>
          <p:cNvPr id="4" name="Picture 3">
            <a:extLst>
              <a:ext uri="{FF2B5EF4-FFF2-40B4-BE49-F238E27FC236}">
                <a16:creationId xmlns:a16="http://schemas.microsoft.com/office/drawing/2014/main" id="{B8061A0D-61F6-4662-9860-67E98277B69B}"/>
              </a:ext>
            </a:extLst>
          </p:cNvPr>
          <p:cNvPicPr>
            <a:picLocks noChangeAspect="1"/>
          </p:cNvPicPr>
          <p:nvPr/>
        </p:nvPicPr>
        <p:blipFill>
          <a:blip r:embed="rId4"/>
          <a:stretch>
            <a:fillRect/>
          </a:stretch>
        </p:blipFill>
        <p:spPr>
          <a:xfrm>
            <a:off x="5975122" y="2258333"/>
            <a:ext cx="1677730" cy="2465236"/>
          </a:xfrm>
          <a:prstGeom prst="rect">
            <a:avLst/>
          </a:prstGeom>
        </p:spPr>
      </p:pic>
      <p:pic>
        <p:nvPicPr>
          <p:cNvPr id="5" name="Picture 4">
            <a:extLst>
              <a:ext uri="{FF2B5EF4-FFF2-40B4-BE49-F238E27FC236}">
                <a16:creationId xmlns:a16="http://schemas.microsoft.com/office/drawing/2014/main" id="{042060B4-8C94-4106-B216-531992A047B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8624" y="1998835"/>
            <a:ext cx="3123863" cy="2685144"/>
          </a:xfrm>
          <a:prstGeom prst="rect">
            <a:avLst/>
          </a:prstGeom>
        </p:spPr>
      </p:pic>
      <p:sp>
        <p:nvSpPr>
          <p:cNvPr id="19" name="Rectangle: Rounded Corners 18">
            <a:extLst>
              <a:ext uri="{FF2B5EF4-FFF2-40B4-BE49-F238E27FC236}">
                <a16:creationId xmlns:a16="http://schemas.microsoft.com/office/drawing/2014/main" id="{1C67FBCD-7DEA-4ACF-8B8C-EB23405C7866}"/>
              </a:ext>
            </a:extLst>
          </p:cNvPr>
          <p:cNvSpPr/>
          <p:nvPr/>
        </p:nvSpPr>
        <p:spPr>
          <a:xfrm>
            <a:off x="4149153" y="3195788"/>
            <a:ext cx="845693" cy="590325"/>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Or?</a:t>
            </a:r>
            <a:endParaRPr lang="en-GB" dirty="0">
              <a:solidFill>
                <a:schemeClr val="tx1"/>
              </a:solidFill>
            </a:endParaRPr>
          </a:p>
        </p:txBody>
      </p:sp>
      <p:sp>
        <p:nvSpPr>
          <p:cNvPr id="24" name="Rectangle: Rounded Corners 23">
            <a:extLst>
              <a:ext uri="{FF2B5EF4-FFF2-40B4-BE49-F238E27FC236}">
                <a16:creationId xmlns:a16="http://schemas.microsoft.com/office/drawing/2014/main" id="{A420A83B-5694-4C44-9A02-6E04D1198524}"/>
              </a:ext>
            </a:extLst>
          </p:cNvPr>
          <p:cNvSpPr/>
          <p:nvPr/>
        </p:nvSpPr>
        <p:spPr>
          <a:xfrm>
            <a:off x="656459" y="5797024"/>
            <a:ext cx="7831082" cy="772109"/>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Ask someone in your home or class the question. Are your answers the same or different?</a:t>
            </a:r>
          </a:p>
        </p:txBody>
      </p:sp>
      <p:pic>
        <p:nvPicPr>
          <p:cNvPr id="25" name="Picture 24">
            <a:extLst>
              <a:ext uri="{FF2B5EF4-FFF2-40B4-BE49-F238E27FC236}">
                <a16:creationId xmlns:a16="http://schemas.microsoft.com/office/drawing/2014/main" id="{422AA731-A189-423E-B574-3399AA9F2856}"/>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713238" y="299902"/>
            <a:ext cx="1585470" cy="1877830"/>
          </a:xfrm>
          <a:prstGeom prst="rect">
            <a:avLst/>
          </a:prstGeom>
        </p:spPr>
      </p:pic>
      <p:sp>
        <p:nvSpPr>
          <p:cNvPr id="15" name="Title 1">
            <a:extLst>
              <a:ext uri="{FF2B5EF4-FFF2-40B4-BE49-F238E27FC236}">
                <a16:creationId xmlns:a16="http://schemas.microsoft.com/office/drawing/2014/main" id="{935FBD03-5A4F-431E-8BE6-E1EF3DF53DA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Where do you learn best?</a:t>
            </a:r>
          </a:p>
        </p:txBody>
      </p:sp>
    </p:spTree>
    <p:extLst>
      <p:ext uri="{BB962C8B-B14F-4D97-AF65-F5344CB8AC3E}">
        <p14:creationId xmlns:p14="http://schemas.microsoft.com/office/powerpoint/2010/main" val="17304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91BD1059-56F1-4E35-AAB4-8AC7D1E865B2}"/>
              </a:ext>
            </a:extLst>
          </p:cNvPr>
          <p:cNvPicPr>
            <a:picLocks noChangeAspect="1"/>
          </p:cNvPicPr>
          <p:nvPr/>
        </p:nvPicPr>
        <p:blipFill>
          <a:blip r:embed="rId3"/>
          <a:stretch>
            <a:fillRect/>
          </a:stretch>
        </p:blipFill>
        <p:spPr>
          <a:xfrm>
            <a:off x="5873808" y="2447073"/>
            <a:ext cx="2155263" cy="2322482"/>
          </a:xfrm>
          <a:prstGeom prst="rect">
            <a:avLst/>
          </a:prstGeom>
        </p:spPr>
      </p:pic>
      <p:pic>
        <p:nvPicPr>
          <p:cNvPr id="10" name="Picture 9">
            <a:extLst>
              <a:ext uri="{FF2B5EF4-FFF2-40B4-BE49-F238E27FC236}">
                <a16:creationId xmlns:a16="http://schemas.microsoft.com/office/drawing/2014/main" id="{A4603299-0412-4A7A-8721-8BC8E555E75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12" name="Rectangle: Rounded Corners 11">
            <a:extLst>
              <a:ext uri="{FF2B5EF4-FFF2-40B4-BE49-F238E27FC236}">
                <a16:creationId xmlns:a16="http://schemas.microsoft.com/office/drawing/2014/main" id="{FD9268F3-087D-40B7-9B3F-CFFAF4C25620}"/>
              </a:ext>
            </a:extLst>
          </p:cNvPr>
          <p:cNvSpPr/>
          <p:nvPr/>
        </p:nvSpPr>
        <p:spPr>
          <a:xfrm>
            <a:off x="1011746" y="4782544"/>
            <a:ext cx="2155264" cy="59032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 ask the teacher questions!</a:t>
            </a:r>
            <a:endParaRPr lang="en-GB" dirty="0">
              <a:solidFill>
                <a:schemeClr val="tx1"/>
              </a:solidFill>
            </a:endParaRPr>
          </a:p>
        </p:txBody>
      </p:sp>
      <p:sp>
        <p:nvSpPr>
          <p:cNvPr id="13" name="Rectangle: Rounded Corners 12">
            <a:extLst>
              <a:ext uri="{FF2B5EF4-FFF2-40B4-BE49-F238E27FC236}">
                <a16:creationId xmlns:a16="http://schemas.microsoft.com/office/drawing/2014/main" id="{3AFAFE26-37FF-4CBB-8174-DE60C573A64D}"/>
              </a:ext>
            </a:extLst>
          </p:cNvPr>
          <p:cNvSpPr/>
          <p:nvPr/>
        </p:nvSpPr>
        <p:spPr>
          <a:xfrm>
            <a:off x="5717532" y="4782544"/>
            <a:ext cx="2183197" cy="59032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 work the answer out by myself!</a:t>
            </a:r>
            <a:endParaRPr lang="en-GB" dirty="0">
              <a:solidFill>
                <a:schemeClr val="tx1"/>
              </a:solidFill>
            </a:endParaRPr>
          </a:p>
        </p:txBody>
      </p:sp>
      <p:pic>
        <p:nvPicPr>
          <p:cNvPr id="20" name="Picture 19">
            <a:extLst>
              <a:ext uri="{FF2B5EF4-FFF2-40B4-BE49-F238E27FC236}">
                <a16:creationId xmlns:a16="http://schemas.microsoft.com/office/drawing/2014/main" id="{65FB4C5C-8059-4EA4-9A28-4CF740837B05}"/>
              </a:ext>
            </a:extLst>
          </p:cNvPr>
          <p:cNvPicPr>
            <a:picLocks noChangeAspect="1"/>
          </p:cNvPicPr>
          <p:nvPr/>
        </p:nvPicPr>
        <p:blipFill>
          <a:blip r:embed="rId5"/>
          <a:stretch>
            <a:fillRect/>
          </a:stretch>
        </p:blipFill>
        <p:spPr>
          <a:xfrm>
            <a:off x="769952" y="2659715"/>
            <a:ext cx="2481249" cy="1962855"/>
          </a:xfrm>
          <a:prstGeom prst="rect">
            <a:avLst/>
          </a:prstGeom>
        </p:spPr>
      </p:pic>
      <p:sp>
        <p:nvSpPr>
          <p:cNvPr id="22" name="Rectangle: Rounded Corners 21">
            <a:extLst>
              <a:ext uri="{FF2B5EF4-FFF2-40B4-BE49-F238E27FC236}">
                <a16:creationId xmlns:a16="http://schemas.microsoft.com/office/drawing/2014/main" id="{DF7A4592-012B-4EA9-9C48-A2CE2962A958}"/>
              </a:ext>
            </a:extLst>
          </p:cNvPr>
          <p:cNvSpPr/>
          <p:nvPr/>
        </p:nvSpPr>
        <p:spPr>
          <a:xfrm>
            <a:off x="656459" y="5789719"/>
            <a:ext cx="7831082" cy="772109"/>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Ask someone in your home or class the question. Are your answers the same or different?</a:t>
            </a:r>
          </a:p>
        </p:txBody>
      </p:sp>
      <p:pic>
        <p:nvPicPr>
          <p:cNvPr id="23" name="Picture 22">
            <a:extLst>
              <a:ext uri="{FF2B5EF4-FFF2-40B4-BE49-F238E27FC236}">
                <a16:creationId xmlns:a16="http://schemas.microsoft.com/office/drawing/2014/main" id="{F0535B76-7447-431B-AD5D-4906A50624D5}"/>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717533" y="460601"/>
            <a:ext cx="1367269" cy="1844552"/>
          </a:xfrm>
          <a:prstGeom prst="rect">
            <a:avLst/>
          </a:prstGeom>
        </p:spPr>
      </p:pic>
      <p:sp>
        <p:nvSpPr>
          <p:cNvPr id="15" name="Title 1">
            <a:extLst>
              <a:ext uri="{FF2B5EF4-FFF2-40B4-BE49-F238E27FC236}">
                <a16:creationId xmlns:a16="http://schemas.microsoft.com/office/drawing/2014/main" id="{1C74F1D5-8961-4FAD-81F1-51E84D5335C3}"/>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Where do you learn best?</a:t>
            </a:r>
          </a:p>
        </p:txBody>
      </p:sp>
      <p:sp>
        <p:nvSpPr>
          <p:cNvPr id="18" name="Title 1">
            <a:extLst>
              <a:ext uri="{FF2B5EF4-FFF2-40B4-BE49-F238E27FC236}">
                <a16:creationId xmlns:a16="http://schemas.microsoft.com/office/drawing/2014/main" id="{8EFF25C5-851B-4BE7-9B26-0172D7A39191}"/>
              </a:ext>
            </a:extLst>
          </p:cNvPr>
          <p:cNvSpPr txBox="1">
            <a:spLocks/>
          </p:cNvSpPr>
          <p:nvPr/>
        </p:nvSpPr>
        <p:spPr>
          <a:xfrm>
            <a:off x="1632937" y="1060976"/>
            <a:ext cx="3302000" cy="772109"/>
          </a:xfrm>
          <a:prstGeom prst="wedgeRoundRectCallout">
            <a:avLst>
              <a:gd name="adj1" fmla="val 72331"/>
              <a:gd name="adj2" fmla="val 16636"/>
              <a:gd name="adj3" fmla="val 16667"/>
            </a:avLst>
          </a:prstGeom>
          <a:solidFill>
            <a:schemeClr val="bg2"/>
          </a:solidFill>
          <a:ln w="28575">
            <a:solidFill>
              <a:schemeClr val="tx2"/>
            </a:solidFill>
          </a:ln>
        </p:spPr>
        <p:txBody>
          <a:bodyPr anchor="ct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sz="1800" dirty="0"/>
              <a:t>I learn better when…</a:t>
            </a:r>
          </a:p>
        </p:txBody>
      </p:sp>
      <p:sp>
        <p:nvSpPr>
          <p:cNvPr id="21" name="Rectangle: Rounded Corners 20">
            <a:extLst>
              <a:ext uri="{FF2B5EF4-FFF2-40B4-BE49-F238E27FC236}">
                <a16:creationId xmlns:a16="http://schemas.microsoft.com/office/drawing/2014/main" id="{52EDE263-8BEF-4C4F-8ED7-2C3C81E7AC9A}"/>
              </a:ext>
            </a:extLst>
          </p:cNvPr>
          <p:cNvSpPr/>
          <p:nvPr/>
        </p:nvSpPr>
        <p:spPr>
          <a:xfrm>
            <a:off x="4149153" y="3195788"/>
            <a:ext cx="845693" cy="590325"/>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Or?</a:t>
            </a:r>
            <a:endParaRPr lang="en-GB" dirty="0">
              <a:solidFill>
                <a:schemeClr val="tx1"/>
              </a:solidFill>
            </a:endParaRPr>
          </a:p>
        </p:txBody>
      </p:sp>
    </p:spTree>
    <p:extLst>
      <p:ext uri="{BB962C8B-B14F-4D97-AF65-F5344CB8AC3E}">
        <p14:creationId xmlns:p14="http://schemas.microsoft.com/office/powerpoint/2010/main" val="87082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603299-0412-4A7A-8721-8BC8E555E7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12" name="Rectangle: Rounded Corners 11">
            <a:extLst>
              <a:ext uri="{FF2B5EF4-FFF2-40B4-BE49-F238E27FC236}">
                <a16:creationId xmlns:a16="http://schemas.microsoft.com/office/drawing/2014/main" id="{FD9268F3-087D-40B7-9B3F-CFFAF4C25620}"/>
              </a:ext>
            </a:extLst>
          </p:cNvPr>
          <p:cNvSpPr/>
          <p:nvPr/>
        </p:nvSpPr>
        <p:spPr>
          <a:xfrm>
            <a:off x="1011746" y="4782544"/>
            <a:ext cx="2155264" cy="59032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It is noisy!</a:t>
            </a:r>
            <a:endParaRPr lang="en-GB" dirty="0">
              <a:solidFill>
                <a:schemeClr val="tx1"/>
              </a:solidFill>
            </a:endParaRPr>
          </a:p>
        </p:txBody>
      </p:sp>
      <p:sp>
        <p:nvSpPr>
          <p:cNvPr id="13" name="Rectangle: Rounded Corners 12">
            <a:extLst>
              <a:ext uri="{FF2B5EF4-FFF2-40B4-BE49-F238E27FC236}">
                <a16:creationId xmlns:a16="http://schemas.microsoft.com/office/drawing/2014/main" id="{3AFAFE26-37FF-4CBB-8174-DE60C573A64D}"/>
              </a:ext>
            </a:extLst>
          </p:cNvPr>
          <p:cNvSpPr/>
          <p:nvPr/>
        </p:nvSpPr>
        <p:spPr>
          <a:xfrm>
            <a:off x="5717533" y="4782544"/>
            <a:ext cx="2155264" cy="59032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It is silent!</a:t>
            </a:r>
            <a:endParaRPr lang="en-GB" dirty="0">
              <a:solidFill>
                <a:schemeClr val="tx1"/>
              </a:solidFill>
            </a:endParaRPr>
          </a:p>
        </p:txBody>
      </p:sp>
      <p:pic>
        <p:nvPicPr>
          <p:cNvPr id="16" name="Picture 15">
            <a:extLst>
              <a:ext uri="{FF2B5EF4-FFF2-40B4-BE49-F238E27FC236}">
                <a16:creationId xmlns:a16="http://schemas.microsoft.com/office/drawing/2014/main" id="{FCAE2AD0-02B3-4DF5-B95B-DADF10107ECB}"/>
              </a:ext>
            </a:extLst>
          </p:cNvPr>
          <p:cNvPicPr>
            <a:picLocks noChangeAspect="1"/>
          </p:cNvPicPr>
          <p:nvPr/>
        </p:nvPicPr>
        <p:blipFill>
          <a:blip r:embed="rId4"/>
          <a:stretch>
            <a:fillRect/>
          </a:stretch>
        </p:blipFill>
        <p:spPr>
          <a:xfrm>
            <a:off x="5717533" y="2499194"/>
            <a:ext cx="2280675" cy="2167868"/>
          </a:xfrm>
          <a:prstGeom prst="rect">
            <a:avLst/>
          </a:prstGeom>
        </p:spPr>
      </p:pic>
      <p:pic>
        <p:nvPicPr>
          <p:cNvPr id="21" name="Picture 20">
            <a:extLst>
              <a:ext uri="{FF2B5EF4-FFF2-40B4-BE49-F238E27FC236}">
                <a16:creationId xmlns:a16="http://schemas.microsoft.com/office/drawing/2014/main" id="{0284CC0A-2C3A-4EDB-B898-AB15FEA65211}"/>
              </a:ext>
            </a:extLst>
          </p:cNvPr>
          <p:cNvPicPr>
            <a:picLocks noChangeAspect="1"/>
          </p:cNvPicPr>
          <p:nvPr/>
        </p:nvPicPr>
        <p:blipFill>
          <a:blip r:embed="rId5"/>
          <a:stretch>
            <a:fillRect/>
          </a:stretch>
        </p:blipFill>
        <p:spPr>
          <a:xfrm>
            <a:off x="830281" y="2540000"/>
            <a:ext cx="2518194" cy="2086256"/>
          </a:xfrm>
          <a:prstGeom prst="rect">
            <a:avLst/>
          </a:prstGeom>
        </p:spPr>
      </p:pic>
      <p:pic>
        <p:nvPicPr>
          <p:cNvPr id="24" name="Picture 23">
            <a:extLst>
              <a:ext uri="{FF2B5EF4-FFF2-40B4-BE49-F238E27FC236}">
                <a16:creationId xmlns:a16="http://schemas.microsoft.com/office/drawing/2014/main" id="{D7D8D2DF-729A-42F6-B62C-572518876BA0}"/>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713238" y="299902"/>
            <a:ext cx="1585470" cy="1877830"/>
          </a:xfrm>
          <a:prstGeom prst="rect">
            <a:avLst/>
          </a:prstGeom>
        </p:spPr>
      </p:pic>
      <p:sp>
        <p:nvSpPr>
          <p:cNvPr id="25" name="Rectangle: Rounded Corners 24">
            <a:extLst>
              <a:ext uri="{FF2B5EF4-FFF2-40B4-BE49-F238E27FC236}">
                <a16:creationId xmlns:a16="http://schemas.microsoft.com/office/drawing/2014/main" id="{55F93F93-2425-4F67-A441-FB99402F5262}"/>
              </a:ext>
            </a:extLst>
          </p:cNvPr>
          <p:cNvSpPr/>
          <p:nvPr/>
        </p:nvSpPr>
        <p:spPr>
          <a:xfrm>
            <a:off x="656459" y="5789719"/>
            <a:ext cx="7831082" cy="772109"/>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Ask someone in your home or class the question. Are your answers the same or different?</a:t>
            </a:r>
          </a:p>
        </p:txBody>
      </p:sp>
      <p:sp>
        <p:nvSpPr>
          <p:cNvPr id="15" name="Title 1">
            <a:extLst>
              <a:ext uri="{FF2B5EF4-FFF2-40B4-BE49-F238E27FC236}">
                <a16:creationId xmlns:a16="http://schemas.microsoft.com/office/drawing/2014/main" id="{4898809B-AAAA-4E21-9D87-EB7D289E4FA8}"/>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Where do you learn best?</a:t>
            </a:r>
          </a:p>
        </p:txBody>
      </p:sp>
      <p:sp>
        <p:nvSpPr>
          <p:cNvPr id="18" name="Title 1">
            <a:extLst>
              <a:ext uri="{FF2B5EF4-FFF2-40B4-BE49-F238E27FC236}">
                <a16:creationId xmlns:a16="http://schemas.microsoft.com/office/drawing/2014/main" id="{B7B77D9F-0A45-409A-95BB-1795578B7258}"/>
              </a:ext>
            </a:extLst>
          </p:cNvPr>
          <p:cNvSpPr txBox="1">
            <a:spLocks/>
          </p:cNvSpPr>
          <p:nvPr/>
        </p:nvSpPr>
        <p:spPr>
          <a:xfrm>
            <a:off x="1632937" y="1060976"/>
            <a:ext cx="3302000" cy="772109"/>
          </a:xfrm>
          <a:prstGeom prst="wedgeRoundRectCallout">
            <a:avLst>
              <a:gd name="adj1" fmla="val 72331"/>
              <a:gd name="adj2" fmla="val 16636"/>
              <a:gd name="adj3" fmla="val 16667"/>
            </a:avLst>
          </a:prstGeom>
          <a:solidFill>
            <a:schemeClr val="bg2"/>
          </a:solidFill>
          <a:ln w="28575">
            <a:solidFill>
              <a:schemeClr val="tx2"/>
            </a:solidFill>
          </a:ln>
        </p:spPr>
        <p:txBody>
          <a:bodyPr anchor="ct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sz="1800" dirty="0"/>
              <a:t>I learn better when…</a:t>
            </a:r>
          </a:p>
        </p:txBody>
      </p:sp>
      <p:sp>
        <p:nvSpPr>
          <p:cNvPr id="20" name="Rectangle: Rounded Corners 19">
            <a:extLst>
              <a:ext uri="{FF2B5EF4-FFF2-40B4-BE49-F238E27FC236}">
                <a16:creationId xmlns:a16="http://schemas.microsoft.com/office/drawing/2014/main" id="{97BA8C71-5C1E-4D2A-A2EC-B22BE4238EB5}"/>
              </a:ext>
            </a:extLst>
          </p:cNvPr>
          <p:cNvSpPr/>
          <p:nvPr/>
        </p:nvSpPr>
        <p:spPr>
          <a:xfrm>
            <a:off x="4149153" y="3195788"/>
            <a:ext cx="845693" cy="590325"/>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Or?</a:t>
            </a:r>
            <a:endParaRPr lang="en-GB" dirty="0">
              <a:solidFill>
                <a:schemeClr val="tx1"/>
              </a:solidFill>
            </a:endParaRPr>
          </a:p>
        </p:txBody>
      </p:sp>
    </p:spTree>
    <p:extLst>
      <p:ext uri="{BB962C8B-B14F-4D97-AF65-F5344CB8AC3E}">
        <p14:creationId xmlns:p14="http://schemas.microsoft.com/office/powerpoint/2010/main" val="2519773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603299-0412-4A7A-8721-8BC8E555E7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28" name="Cloud 27">
            <a:extLst>
              <a:ext uri="{FF2B5EF4-FFF2-40B4-BE49-F238E27FC236}">
                <a16:creationId xmlns:a16="http://schemas.microsoft.com/office/drawing/2014/main" id="{F7D35A9D-2940-49B0-9667-9046554652D7}"/>
              </a:ext>
            </a:extLst>
          </p:cNvPr>
          <p:cNvSpPr/>
          <p:nvPr/>
        </p:nvSpPr>
        <p:spPr>
          <a:xfrm>
            <a:off x="1502166" y="829634"/>
            <a:ext cx="5824897" cy="213390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Your result! (1 min)</a:t>
            </a:r>
          </a:p>
          <a:p>
            <a:pPr algn="ctr"/>
            <a:r>
              <a:rPr lang="en-GB" sz="1600" dirty="0"/>
              <a:t>Count up how many blue and red answers you have. What type of learner does this make you? Do you agree with the result? Why/why not?</a:t>
            </a:r>
          </a:p>
        </p:txBody>
      </p:sp>
      <p:sp>
        <p:nvSpPr>
          <p:cNvPr id="19" name="Rectangle: Rounded Corners 27">
            <a:extLst>
              <a:ext uri="{FF2B5EF4-FFF2-40B4-BE49-F238E27FC236}">
                <a16:creationId xmlns:a16="http://schemas.microsoft.com/office/drawing/2014/main" id="{D92397C8-F2E1-427E-B69D-88D27E55B150}"/>
              </a:ext>
            </a:extLst>
          </p:cNvPr>
          <p:cNvSpPr/>
          <p:nvPr/>
        </p:nvSpPr>
        <p:spPr>
          <a:xfrm>
            <a:off x="2019760" y="3322967"/>
            <a:ext cx="2394854" cy="1143000"/>
          </a:xfrm>
          <a:prstGeom prst="wedgeRoundRectCallout">
            <a:avLst>
              <a:gd name="adj1" fmla="val -63982"/>
              <a:gd name="adj2" fmla="val 5470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 got mostly blues, you might prefer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learning in class</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p>
        </p:txBody>
      </p:sp>
      <p:sp>
        <p:nvSpPr>
          <p:cNvPr id="20" name="Rectangle: Rounded Corners 27">
            <a:extLst>
              <a:ext uri="{FF2B5EF4-FFF2-40B4-BE49-F238E27FC236}">
                <a16:creationId xmlns:a16="http://schemas.microsoft.com/office/drawing/2014/main" id="{836CB35D-EA7A-4AD9-9E36-6B9BC60D78F1}"/>
              </a:ext>
            </a:extLst>
          </p:cNvPr>
          <p:cNvSpPr/>
          <p:nvPr/>
        </p:nvSpPr>
        <p:spPr>
          <a:xfrm>
            <a:off x="4729386" y="3322967"/>
            <a:ext cx="2394854" cy="1143000"/>
          </a:xfrm>
          <a:prstGeom prst="wedgeRoundRectCallout">
            <a:avLst>
              <a:gd name="adj1" fmla="val 62676"/>
              <a:gd name="adj2" fmla="val 49965"/>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 got mostly reds, you might prefer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learning at home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p>
        </p:txBody>
      </p:sp>
      <p:sp>
        <p:nvSpPr>
          <p:cNvPr id="31" name="Rectangle: Rounded Corners 30">
            <a:extLst>
              <a:ext uri="{FF2B5EF4-FFF2-40B4-BE49-F238E27FC236}">
                <a16:creationId xmlns:a16="http://schemas.microsoft.com/office/drawing/2014/main" id="{0DEAA168-A3ED-405A-8B0F-85CD373DDF01}"/>
              </a:ext>
            </a:extLst>
          </p:cNvPr>
          <p:cNvSpPr/>
          <p:nvPr/>
        </p:nvSpPr>
        <p:spPr>
          <a:xfrm>
            <a:off x="2609964" y="4944305"/>
            <a:ext cx="3924071" cy="1456429"/>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Do you always prefer to learn this way, or are there times that you prefer being in class or being alone?</a:t>
            </a:r>
          </a:p>
        </p:txBody>
      </p:sp>
      <p:pic>
        <p:nvPicPr>
          <p:cNvPr id="32" name="Picture 31">
            <a:extLst>
              <a:ext uri="{FF2B5EF4-FFF2-40B4-BE49-F238E27FC236}">
                <a16:creationId xmlns:a16="http://schemas.microsoft.com/office/drawing/2014/main" id="{A8B26584-2CCD-403F-A414-3525618748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38768" y="3208411"/>
            <a:ext cx="1126552" cy="3471789"/>
          </a:xfrm>
          <a:prstGeom prst="rect">
            <a:avLst/>
          </a:prstGeom>
        </p:spPr>
      </p:pic>
      <p:pic>
        <p:nvPicPr>
          <p:cNvPr id="33" name="Picture 32">
            <a:extLst>
              <a:ext uri="{FF2B5EF4-FFF2-40B4-BE49-F238E27FC236}">
                <a16:creationId xmlns:a16="http://schemas.microsoft.com/office/drawing/2014/main" id="{8F04D883-FE2D-41EC-BC89-B3071F6435F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949087" y="3297187"/>
            <a:ext cx="1087224" cy="3383013"/>
          </a:xfrm>
          <a:prstGeom prst="rect">
            <a:avLst/>
          </a:prstGeom>
        </p:spPr>
      </p:pic>
      <p:sp>
        <p:nvSpPr>
          <p:cNvPr id="11" name="Title 1">
            <a:extLst>
              <a:ext uri="{FF2B5EF4-FFF2-40B4-BE49-F238E27FC236}">
                <a16:creationId xmlns:a16="http://schemas.microsoft.com/office/drawing/2014/main" id="{89AB4AFB-05F0-4D96-8540-738E5A21A618}"/>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Where do you learn best?</a:t>
            </a:r>
          </a:p>
        </p:txBody>
      </p:sp>
    </p:spTree>
    <p:extLst>
      <p:ext uri="{BB962C8B-B14F-4D97-AF65-F5344CB8AC3E}">
        <p14:creationId xmlns:p14="http://schemas.microsoft.com/office/powerpoint/2010/main" val="1399741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a:solidFill>
            <a:schemeClr val="accent5"/>
          </a:solidFill>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1006546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6272CB-F65C-47F9-8F75-0DE99754DDD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4" name="Picture 3" descr="A close up of a flower&#10;&#10;Description automatically generated">
            <a:extLst>
              <a:ext uri="{FF2B5EF4-FFF2-40B4-BE49-F238E27FC236}">
                <a16:creationId xmlns:a16="http://schemas.microsoft.com/office/drawing/2014/main" id="{BDC49750-8B30-49E3-992C-9803270BD8F2}"/>
              </a:ext>
            </a:extLst>
          </p:cNvPr>
          <p:cNvPicPr>
            <a:picLocks noChangeAspect="1"/>
          </p:cNvPicPr>
          <p:nvPr/>
        </p:nvPicPr>
        <p:blipFill>
          <a:blip r:embed="rId4"/>
          <a:stretch>
            <a:fillRect/>
          </a:stretch>
        </p:blipFill>
        <p:spPr>
          <a:xfrm>
            <a:off x="346513" y="2189153"/>
            <a:ext cx="3399985" cy="2243613"/>
          </a:xfrm>
          <a:prstGeom prst="rect">
            <a:avLst/>
          </a:prstGeom>
        </p:spPr>
      </p:pic>
      <p:sp>
        <p:nvSpPr>
          <p:cNvPr id="5" name="Rectangle: Rounded Corners 4">
            <a:extLst>
              <a:ext uri="{FF2B5EF4-FFF2-40B4-BE49-F238E27FC236}">
                <a16:creationId xmlns:a16="http://schemas.microsoft.com/office/drawing/2014/main" id="{63590679-4B23-4E02-BF63-50658703E7B2}"/>
              </a:ext>
            </a:extLst>
          </p:cNvPr>
          <p:cNvSpPr/>
          <p:nvPr/>
        </p:nvSpPr>
        <p:spPr>
          <a:xfrm>
            <a:off x="346514" y="1636387"/>
            <a:ext cx="3399986" cy="395614"/>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In the garden you could learn…</a:t>
            </a:r>
          </a:p>
        </p:txBody>
      </p:sp>
      <p:sp>
        <p:nvSpPr>
          <p:cNvPr id="7" name="Rectangle: Rounded Corners 6">
            <a:extLst>
              <a:ext uri="{FF2B5EF4-FFF2-40B4-BE49-F238E27FC236}">
                <a16:creationId xmlns:a16="http://schemas.microsoft.com/office/drawing/2014/main" id="{0785AA9D-E7A9-4C56-8CDB-C8342C15E6AC}"/>
              </a:ext>
            </a:extLst>
          </p:cNvPr>
          <p:cNvSpPr/>
          <p:nvPr/>
        </p:nvSpPr>
        <p:spPr>
          <a:xfrm>
            <a:off x="571501" y="810261"/>
            <a:ext cx="8254997" cy="65024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While some learning might be easier in the classroom</a:t>
            </a:r>
            <a:r>
              <a:rPr lang="en-GB" sz="1600" b="1" dirty="0">
                <a:solidFill>
                  <a:schemeClr val="tx1"/>
                </a:solidFill>
              </a:rPr>
              <a:t>, lots of learning still takes place elsewhere!</a:t>
            </a:r>
            <a:r>
              <a:rPr lang="en-GB" sz="1600" dirty="0">
                <a:solidFill>
                  <a:schemeClr val="tx1"/>
                </a:solidFill>
              </a:rPr>
              <a:t> For example:</a:t>
            </a:r>
          </a:p>
        </p:txBody>
      </p:sp>
      <p:pic>
        <p:nvPicPr>
          <p:cNvPr id="8" name="Picture 7">
            <a:extLst>
              <a:ext uri="{FF2B5EF4-FFF2-40B4-BE49-F238E27FC236}">
                <a16:creationId xmlns:a16="http://schemas.microsoft.com/office/drawing/2014/main" id="{93B49CCD-15AA-4A00-8AB8-B5C833516BA0}"/>
              </a:ext>
            </a:extLst>
          </p:cNvPr>
          <p:cNvPicPr>
            <a:picLocks noChangeAspect="1"/>
          </p:cNvPicPr>
          <p:nvPr/>
        </p:nvPicPr>
        <p:blipFill>
          <a:blip r:embed="rId5"/>
          <a:stretch>
            <a:fillRect/>
          </a:stretch>
        </p:blipFill>
        <p:spPr>
          <a:xfrm>
            <a:off x="4053759" y="1645449"/>
            <a:ext cx="846982" cy="746402"/>
          </a:xfrm>
          <a:prstGeom prst="rect">
            <a:avLst/>
          </a:prstGeom>
        </p:spPr>
      </p:pic>
      <p:sp>
        <p:nvSpPr>
          <p:cNvPr id="9" name="Rectangle: Rounded Corners 8">
            <a:extLst>
              <a:ext uri="{FF2B5EF4-FFF2-40B4-BE49-F238E27FC236}">
                <a16:creationId xmlns:a16="http://schemas.microsoft.com/office/drawing/2014/main" id="{D32A69E9-82DB-4B4F-9ABB-839752B6EDE9}"/>
              </a:ext>
            </a:extLst>
          </p:cNvPr>
          <p:cNvSpPr/>
          <p:nvPr/>
        </p:nvSpPr>
        <p:spPr>
          <a:xfrm>
            <a:off x="4935608" y="1645449"/>
            <a:ext cx="1429301" cy="65024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Geography</a:t>
            </a:r>
          </a:p>
        </p:txBody>
      </p:sp>
      <p:sp>
        <p:nvSpPr>
          <p:cNvPr id="10" name="Rectangle: Rounded Corners 9">
            <a:extLst>
              <a:ext uri="{FF2B5EF4-FFF2-40B4-BE49-F238E27FC236}">
                <a16:creationId xmlns:a16="http://schemas.microsoft.com/office/drawing/2014/main" id="{A93A04FC-81ED-4281-B817-BE68D5B2A600}"/>
              </a:ext>
            </a:extLst>
          </p:cNvPr>
          <p:cNvSpPr/>
          <p:nvPr/>
        </p:nvSpPr>
        <p:spPr>
          <a:xfrm>
            <a:off x="6473411" y="1645450"/>
            <a:ext cx="2353087" cy="650241"/>
          </a:xfrm>
          <a:prstGeom prst="roundRect">
            <a:avLst/>
          </a:prstGeom>
          <a:solidFill>
            <a:schemeClr val="bg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Learning about the </a:t>
            </a:r>
            <a:r>
              <a:rPr lang="en-GB" sz="1600" b="1" dirty="0">
                <a:solidFill>
                  <a:schemeClr val="tx1"/>
                </a:solidFill>
              </a:rPr>
              <a:t>weather &amp; climate</a:t>
            </a:r>
            <a:endParaRPr lang="en-GB" sz="1600" dirty="0">
              <a:solidFill>
                <a:schemeClr val="tx1"/>
              </a:solidFill>
            </a:endParaRPr>
          </a:p>
        </p:txBody>
      </p:sp>
      <p:pic>
        <p:nvPicPr>
          <p:cNvPr id="11" name="Picture 10">
            <a:extLst>
              <a:ext uri="{FF2B5EF4-FFF2-40B4-BE49-F238E27FC236}">
                <a16:creationId xmlns:a16="http://schemas.microsoft.com/office/drawing/2014/main" id="{52941C2D-6C62-4008-813D-F0E1CB381074}"/>
              </a:ext>
            </a:extLst>
          </p:cNvPr>
          <p:cNvPicPr>
            <a:picLocks noChangeAspect="1"/>
          </p:cNvPicPr>
          <p:nvPr/>
        </p:nvPicPr>
        <p:blipFill>
          <a:blip r:embed="rId6"/>
          <a:stretch>
            <a:fillRect/>
          </a:stretch>
        </p:blipFill>
        <p:spPr>
          <a:xfrm>
            <a:off x="4053759" y="2486065"/>
            <a:ext cx="795263" cy="735915"/>
          </a:xfrm>
          <a:prstGeom prst="rect">
            <a:avLst/>
          </a:prstGeom>
        </p:spPr>
      </p:pic>
      <p:sp>
        <p:nvSpPr>
          <p:cNvPr id="12" name="Rectangle: Rounded Corners 11">
            <a:extLst>
              <a:ext uri="{FF2B5EF4-FFF2-40B4-BE49-F238E27FC236}">
                <a16:creationId xmlns:a16="http://schemas.microsoft.com/office/drawing/2014/main" id="{F7F95FF7-967E-4882-B783-52B39A009754}"/>
              </a:ext>
            </a:extLst>
          </p:cNvPr>
          <p:cNvSpPr/>
          <p:nvPr/>
        </p:nvSpPr>
        <p:spPr>
          <a:xfrm>
            <a:off x="4935607" y="2473366"/>
            <a:ext cx="1429302" cy="65024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Science</a:t>
            </a:r>
          </a:p>
        </p:txBody>
      </p:sp>
      <p:sp>
        <p:nvSpPr>
          <p:cNvPr id="13" name="Rectangle: Rounded Corners 12">
            <a:extLst>
              <a:ext uri="{FF2B5EF4-FFF2-40B4-BE49-F238E27FC236}">
                <a16:creationId xmlns:a16="http://schemas.microsoft.com/office/drawing/2014/main" id="{06602C82-522B-4441-9877-930B47A47C25}"/>
              </a:ext>
            </a:extLst>
          </p:cNvPr>
          <p:cNvSpPr/>
          <p:nvPr/>
        </p:nvSpPr>
        <p:spPr>
          <a:xfrm>
            <a:off x="6472989" y="2473366"/>
            <a:ext cx="2353087" cy="650241"/>
          </a:xfrm>
          <a:prstGeom prst="roundRect">
            <a:avLst/>
          </a:prstGeom>
          <a:solidFill>
            <a:schemeClr val="bg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Growing </a:t>
            </a:r>
            <a:r>
              <a:rPr lang="en-GB" sz="1600" b="1" dirty="0">
                <a:solidFill>
                  <a:schemeClr val="tx1"/>
                </a:solidFill>
              </a:rPr>
              <a:t>plants</a:t>
            </a:r>
            <a:r>
              <a:rPr lang="en-GB" sz="1600" dirty="0">
                <a:solidFill>
                  <a:schemeClr val="tx1"/>
                </a:solidFill>
              </a:rPr>
              <a:t> or spotting </a:t>
            </a:r>
            <a:r>
              <a:rPr lang="en-GB" sz="1600" b="1" dirty="0">
                <a:solidFill>
                  <a:schemeClr val="tx1"/>
                </a:solidFill>
              </a:rPr>
              <a:t>animals</a:t>
            </a:r>
          </a:p>
        </p:txBody>
      </p:sp>
      <p:sp>
        <p:nvSpPr>
          <p:cNvPr id="14" name="Rectangle: Rounded Corners 13">
            <a:extLst>
              <a:ext uri="{FF2B5EF4-FFF2-40B4-BE49-F238E27FC236}">
                <a16:creationId xmlns:a16="http://schemas.microsoft.com/office/drawing/2014/main" id="{2B7E3573-8261-4077-A3BB-94A862B263E9}"/>
              </a:ext>
            </a:extLst>
          </p:cNvPr>
          <p:cNvSpPr/>
          <p:nvPr/>
        </p:nvSpPr>
        <p:spPr>
          <a:xfrm>
            <a:off x="4935608" y="3308556"/>
            <a:ext cx="1429301" cy="65024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Physical Education</a:t>
            </a:r>
          </a:p>
        </p:txBody>
      </p:sp>
      <p:pic>
        <p:nvPicPr>
          <p:cNvPr id="15" name="Picture 14">
            <a:extLst>
              <a:ext uri="{FF2B5EF4-FFF2-40B4-BE49-F238E27FC236}">
                <a16:creationId xmlns:a16="http://schemas.microsoft.com/office/drawing/2014/main" id="{45BE8D91-B58B-4762-8B85-6FD1A4DCE282}"/>
              </a:ext>
            </a:extLst>
          </p:cNvPr>
          <p:cNvPicPr>
            <a:picLocks noChangeAspect="1"/>
          </p:cNvPicPr>
          <p:nvPr/>
        </p:nvPicPr>
        <p:blipFill>
          <a:blip r:embed="rId7"/>
          <a:stretch>
            <a:fillRect/>
          </a:stretch>
        </p:blipFill>
        <p:spPr>
          <a:xfrm>
            <a:off x="4053759" y="3318626"/>
            <a:ext cx="795263" cy="677048"/>
          </a:xfrm>
          <a:prstGeom prst="rect">
            <a:avLst/>
          </a:prstGeom>
        </p:spPr>
      </p:pic>
      <p:sp>
        <p:nvSpPr>
          <p:cNvPr id="16" name="Rectangle: Rounded Corners 15">
            <a:extLst>
              <a:ext uri="{FF2B5EF4-FFF2-40B4-BE49-F238E27FC236}">
                <a16:creationId xmlns:a16="http://schemas.microsoft.com/office/drawing/2014/main" id="{66CAFA8E-2B4F-4BF6-B88F-900A650AC1DA}"/>
              </a:ext>
            </a:extLst>
          </p:cNvPr>
          <p:cNvSpPr/>
          <p:nvPr/>
        </p:nvSpPr>
        <p:spPr>
          <a:xfrm>
            <a:off x="6488322" y="3309791"/>
            <a:ext cx="2353087" cy="650241"/>
          </a:xfrm>
          <a:prstGeom prst="roundRect">
            <a:avLst/>
          </a:prstGeom>
          <a:solidFill>
            <a:schemeClr val="bg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Exercising</a:t>
            </a:r>
            <a:r>
              <a:rPr lang="en-GB" sz="1600" dirty="0">
                <a:solidFill>
                  <a:schemeClr val="tx1"/>
                </a:solidFill>
              </a:rPr>
              <a:t> and playing games</a:t>
            </a:r>
          </a:p>
        </p:txBody>
      </p:sp>
      <p:sp>
        <p:nvSpPr>
          <p:cNvPr id="20" name="Cloud 19">
            <a:extLst>
              <a:ext uri="{FF2B5EF4-FFF2-40B4-BE49-F238E27FC236}">
                <a16:creationId xmlns:a16="http://schemas.microsoft.com/office/drawing/2014/main" id="{FC583EC3-A1E3-4509-AF13-32B95C46FE36}"/>
              </a:ext>
            </a:extLst>
          </p:cNvPr>
          <p:cNvSpPr/>
          <p:nvPr/>
        </p:nvSpPr>
        <p:spPr>
          <a:xfrm>
            <a:off x="3888409" y="4050382"/>
            <a:ext cx="4953000" cy="2525486"/>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can you learn? </a:t>
            </a:r>
          </a:p>
          <a:p>
            <a:pPr algn="ctr"/>
            <a:r>
              <a:rPr lang="en-GB" sz="1600" b="1" dirty="0"/>
              <a:t>(5-10 mins)</a:t>
            </a:r>
          </a:p>
          <a:p>
            <a:pPr algn="ctr"/>
            <a:r>
              <a:rPr lang="en-GB" sz="1600" dirty="0"/>
              <a:t>Look at the different places on the next few slides. On a piece of paper, write down all the subjects and skills that you could learn in that place. </a:t>
            </a:r>
          </a:p>
        </p:txBody>
      </p:sp>
      <p:sp>
        <p:nvSpPr>
          <p:cNvPr id="21" name="Rectangle: Rounded Corners 20">
            <a:extLst>
              <a:ext uri="{FF2B5EF4-FFF2-40B4-BE49-F238E27FC236}">
                <a16:creationId xmlns:a16="http://schemas.microsoft.com/office/drawing/2014/main" id="{2A217883-597E-44F8-9CFF-8DBCC770F1A1}"/>
              </a:ext>
            </a:extLst>
          </p:cNvPr>
          <p:cNvSpPr/>
          <p:nvPr/>
        </p:nvSpPr>
        <p:spPr>
          <a:xfrm>
            <a:off x="346512" y="5698203"/>
            <a:ext cx="3399985" cy="877665"/>
          </a:xfrm>
          <a:prstGeom prst="roundRect">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In the classroom?</a:t>
            </a:r>
          </a:p>
          <a:p>
            <a:pPr algn="ctr"/>
            <a:r>
              <a:rPr lang="en-GB" sz="1600" dirty="0">
                <a:solidFill>
                  <a:schemeClr val="bg1"/>
                </a:solidFill>
              </a:rPr>
              <a:t>Share your ideas with your group. </a:t>
            </a:r>
          </a:p>
        </p:txBody>
      </p:sp>
      <p:sp>
        <p:nvSpPr>
          <p:cNvPr id="22" name="Rectangle: Rounded Corners 21">
            <a:extLst>
              <a:ext uri="{FF2B5EF4-FFF2-40B4-BE49-F238E27FC236}">
                <a16:creationId xmlns:a16="http://schemas.microsoft.com/office/drawing/2014/main" id="{90573879-B809-4B98-9B2C-B3672886EF0C}"/>
              </a:ext>
            </a:extLst>
          </p:cNvPr>
          <p:cNvSpPr/>
          <p:nvPr/>
        </p:nvSpPr>
        <p:spPr>
          <a:xfrm>
            <a:off x="346512" y="4550452"/>
            <a:ext cx="3399985" cy="1058851"/>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Can you link every school subject to one place?</a:t>
            </a:r>
          </a:p>
        </p:txBody>
      </p:sp>
      <p:sp>
        <p:nvSpPr>
          <p:cNvPr id="19" name="Title 1">
            <a:extLst>
              <a:ext uri="{FF2B5EF4-FFF2-40B4-BE49-F238E27FC236}">
                <a16:creationId xmlns:a16="http://schemas.microsoft.com/office/drawing/2014/main" id="{9B9325B4-45CB-4418-B319-CCADEB162329}"/>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Learning elsewhere</a:t>
            </a:r>
          </a:p>
        </p:txBody>
      </p:sp>
    </p:spTree>
    <p:extLst>
      <p:ext uri="{BB962C8B-B14F-4D97-AF65-F5344CB8AC3E}">
        <p14:creationId xmlns:p14="http://schemas.microsoft.com/office/powerpoint/2010/main" val="417838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2" grpId="0" animBg="1"/>
      <p:bldP spid="13" grpId="0" animBg="1"/>
      <p:bldP spid="14" grpId="0" animBg="1"/>
      <p:bldP spid="16"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E94D80AF-225E-4219-B5CB-CFA0F4DECE24}"/>
              </a:ext>
            </a:extLst>
          </p:cNvPr>
          <p:cNvCxnSpPr>
            <a:cxnSpLocks/>
          </p:cNvCxnSpPr>
          <p:nvPr/>
        </p:nvCxnSpPr>
        <p:spPr>
          <a:xfrm>
            <a:off x="5252786" y="401919"/>
            <a:ext cx="0" cy="6205954"/>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76A0FE99-A755-4BC6-8D40-7BEBAB7D1A9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7" name="Picture 16">
            <a:extLst>
              <a:ext uri="{FF2B5EF4-FFF2-40B4-BE49-F238E27FC236}">
                <a16:creationId xmlns:a16="http://schemas.microsoft.com/office/drawing/2014/main" id="{40C68661-B414-41AC-BC01-98F51FD519E9}"/>
              </a:ext>
            </a:extLst>
          </p:cNvPr>
          <p:cNvPicPr>
            <a:picLocks noChangeAspect="1"/>
          </p:cNvPicPr>
          <p:nvPr/>
        </p:nvPicPr>
        <p:blipFill>
          <a:blip r:embed="rId4"/>
          <a:stretch>
            <a:fillRect/>
          </a:stretch>
        </p:blipFill>
        <p:spPr>
          <a:xfrm flipH="1">
            <a:off x="5554691" y="3069592"/>
            <a:ext cx="679557" cy="685037"/>
          </a:xfrm>
          <a:prstGeom prst="rect">
            <a:avLst/>
          </a:prstGeom>
        </p:spPr>
      </p:pic>
      <p:pic>
        <p:nvPicPr>
          <p:cNvPr id="18" name="Picture 17">
            <a:extLst>
              <a:ext uri="{FF2B5EF4-FFF2-40B4-BE49-F238E27FC236}">
                <a16:creationId xmlns:a16="http://schemas.microsoft.com/office/drawing/2014/main" id="{92C18EC4-85AD-4248-B7A5-2C85221A0DFB}"/>
              </a:ext>
            </a:extLst>
          </p:cNvPr>
          <p:cNvPicPr>
            <a:picLocks noChangeAspect="1"/>
          </p:cNvPicPr>
          <p:nvPr/>
        </p:nvPicPr>
        <p:blipFill>
          <a:blip r:embed="rId5"/>
          <a:stretch>
            <a:fillRect/>
          </a:stretch>
        </p:blipFill>
        <p:spPr>
          <a:xfrm>
            <a:off x="8134548" y="3619464"/>
            <a:ext cx="772002" cy="714390"/>
          </a:xfrm>
          <a:prstGeom prst="rect">
            <a:avLst/>
          </a:prstGeom>
        </p:spPr>
      </p:pic>
      <p:pic>
        <p:nvPicPr>
          <p:cNvPr id="19" name="Picture 18">
            <a:extLst>
              <a:ext uri="{FF2B5EF4-FFF2-40B4-BE49-F238E27FC236}">
                <a16:creationId xmlns:a16="http://schemas.microsoft.com/office/drawing/2014/main" id="{964EADF5-4BC1-47E5-A89E-2D037BC340AE}"/>
              </a:ext>
            </a:extLst>
          </p:cNvPr>
          <p:cNvPicPr>
            <a:picLocks noChangeAspect="1"/>
          </p:cNvPicPr>
          <p:nvPr/>
        </p:nvPicPr>
        <p:blipFill>
          <a:blip r:embed="rId6"/>
          <a:stretch>
            <a:fillRect/>
          </a:stretch>
        </p:blipFill>
        <p:spPr>
          <a:xfrm>
            <a:off x="5598265" y="5338306"/>
            <a:ext cx="611659" cy="838199"/>
          </a:xfrm>
          <a:prstGeom prst="rect">
            <a:avLst/>
          </a:prstGeom>
        </p:spPr>
      </p:pic>
      <p:sp>
        <p:nvSpPr>
          <p:cNvPr id="20" name="Rectangle: Rounded Corners 19">
            <a:extLst>
              <a:ext uri="{FF2B5EF4-FFF2-40B4-BE49-F238E27FC236}">
                <a16:creationId xmlns:a16="http://schemas.microsoft.com/office/drawing/2014/main" id="{AF52C140-A283-42E9-A27D-1049974AF2B5}"/>
              </a:ext>
            </a:extLst>
          </p:cNvPr>
          <p:cNvSpPr/>
          <p:nvPr/>
        </p:nvSpPr>
        <p:spPr>
          <a:xfrm>
            <a:off x="6289823" y="2113917"/>
            <a:ext cx="2584648" cy="36252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History</a:t>
            </a:r>
          </a:p>
        </p:txBody>
      </p:sp>
      <p:sp>
        <p:nvSpPr>
          <p:cNvPr id="21" name="Rectangle: Rounded Corners 20">
            <a:extLst>
              <a:ext uri="{FF2B5EF4-FFF2-40B4-BE49-F238E27FC236}">
                <a16:creationId xmlns:a16="http://schemas.microsoft.com/office/drawing/2014/main" id="{A4EF5426-26A7-414C-B805-FE9C8B5A5EC8}"/>
              </a:ext>
            </a:extLst>
          </p:cNvPr>
          <p:cNvSpPr/>
          <p:nvPr/>
        </p:nvSpPr>
        <p:spPr>
          <a:xfrm>
            <a:off x="5549900" y="3825063"/>
            <a:ext cx="2584648" cy="36252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Science</a:t>
            </a:r>
          </a:p>
        </p:txBody>
      </p:sp>
      <p:sp>
        <p:nvSpPr>
          <p:cNvPr id="22" name="Rectangle: Rounded Corners 21">
            <a:extLst>
              <a:ext uri="{FF2B5EF4-FFF2-40B4-BE49-F238E27FC236}">
                <a16:creationId xmlns:a16="http://schemas.microsoft.com/office/drawing/2014/main" id="{2D57556E-760A-4170-A99C-978D12EB9A5B}"/>
              </a:ext>
            </a:extLst>
          </p:cNvPr>
          <p:cNvSpPr/>
          <p:nvPr/>
        </p:nvSpPr>
        <p:spPr>
          <a:xfrm>
            <a:off x="6289823" y="4395729"/>
            <a:ext cx="2584648" cy="361669"/>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Physical Education (PE)</a:t>
            </a:r>
          </a:p>
        </p:txBody>
      </p:sp>
      <p:sp>
        <p:nvSpPr>
          <p:cNvPr id="23" name="Rectangle: Rounded Corners 22">
            <a:extLst>
              <a:ext uri="{FF2B5EF4-FFF2-40B4-BE49-F238E27FC236}">
                <a16:creationId xmlns:a16="http://schemas.microsoft.com/office/drawing/2014/main" id="{05AF5DB8-8A8F-4827-A478-39987EE5134B}"/>
              </a:ext>
            </a:extLst>
          </p:cNvPr>
          <p:cNvSpPr/>
          <p:nvPr/>
        </p:nvSpPr>
        <p:spPr>
          <a:xfrm>
            <a:off x="5533895" y="6106873"/>
            <a:ext cx="2584648" cy="362521"/>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Music</a:t>
            </a:r>
          </a:p>
        </p:txBody>
      </p:sp>
      <p:sp>
        <p:nvSpPr>
          <p:cNvPr id="24" name="Rectangle: Rounded Corners 23">
            <a:extLst>
              <a:ext uri="{FF2B5EF4-FFF2-40B4-BE49-F238E27FC236}">
                <a16:creationId xmlns:a16="http://schemas.microsoft.com/office/drawing/2014/main" id="{9AF36708-59D5-4A80-BF20-B8983CEE00EE}"/>
              </a:ext>
            </a:extLst>
          </p:cNvPr>
          <p:cNvSpPr/>
          <p:nvPr/>
        </p:nvSpPr>
        <p:spPr>
          <a:xfrm>
            <a:off x="6261100" y="5536209"/>
            <a:ext cx="2584648" cy="36252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Art</a:t>
            </a:r>
          </a:p>
        </p:txBody>
      </p:sp>
      <p:sp>
        <p:nvSpPr>
          <p:cNvPr id="25" name="Rectangle: Rounded Corners 24">
            <a:extLst>
              <a:ext uri="{FF2B5EF4-FFF2-40B4-BE49-F238E27FC236}">
                <a16:creationId xmlns:a16="http://schemas.microsoft.com/office/drawing/2014/main" id="{6629DED4-A8B3-4E3B-90ED-9F1A7A03D35E}"/>
              </a:ext>
            </a:extLst>
          </p:cNvPr>
          <p:cNvSpPr/>
          <p:nvPr/>
        </p:nvSpPr>
        <p:spPr>
          <a:xfrm>
            <a:off x="6289823" y="3254397"/>
            <a:ext cx="2584648" cy="3625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PSHE</a:t>
            </a:r>
          </a:p>
        </p:txBody>
      </p:sp>
      <p:sp>
        <p:nvSpPr>
          <p:cNvPr id="26" name="Rectangle: Rounded Corners 25">
            <a:extLst>
              <a:ext uri="{FF2B5EF4-FFF2-40B4-BE49-F238E27FC236}">
                <a16:creationId xmlns:a16="http://schemas.microsoft.com/office/drawing/2014/main" id="{C375AD6F-905C-4C30-A473-4F1A2447745B}"/>
              </a:ext>
            </a:extLst>
          </p:cNvPr>
          <p:cNvSpPr/>
          <p:nvPr/>
        </p:nvSpPr>
        <p:spPr>
          <a:xfrm>
            <a:off x="5549900" y="2684583"/>
            <a:ext cx="2584648" cy="361669"/>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Religious Education (RE)</a:t>
            </a:r>
          </a:p>
        </p:txBody>
      </p:sp>
      <p:pic>
        <p:nvPicPr>
          <p:cNvPr id="27" name="Picture 26">
            <a:extLst>
              <a:ext uri="{FF2B5EF4-FFF2-40B4-BE49-F238E27FC236}">
                <a16:creationId xmlns:a16="http://schemas.microsoft.com/office/drawing/2014/main" id="{316E842C-EA56-43BA-B458-4EE89FF9384F}"/>
              </a:ext>
            </a:extLst>
          </p:cNvPr>
          <p:cNvPicPr>
            <a:picLocks noChangeAspect="1"/>
          </p:cNvPicPr>
          <p:nvPr/>
        </p:nvPicPr>
        <p:blipFill>
          <a:blip r:embed="rId7"/>
          <a:stretch>
            <a:fillRect/>
          </a:stretch>
        </p:blipFill>
        <p:spPr>
          <a:xfrm>
            <a:off x="5428734" y="1913394"/>
            <a:ext cx="805514" cy="700654"/>
          </a:xfrm>
          <a:prstGeom prst="rect">
            <a:avLst/>
          </a:prstGeom>
        </p:spPr>
      </p:pic>
      <p:pic>
        <p:nvPicPr>
          <p:cNvPr id="28" name="Picture 27">
            <a:extLst>
              <a:ext uri="{FF2B5EF4-FFF2-40B4-BE49-F238E27FC236}">
                <a16:creationId xmlns:a16="http://schemas.microsoft.com/office/drawing/2014/main" id="{8EF1A13C-A648-4C3A-848A-B27F730E183E}"/>
              </a:ext>
            </a:extLst>
          </p:cNvPr>
          <p:cNvPicPr>
            <a:picLocks noChangeAspect="1"/>
          </p:cNvPicPr>
          <p:nvPr/>
        </p:nvPicPr>
        <p:blipFill>
          <a:blip r:embed="rId8"/>
          <a:stretch>
            <a:fillRect/>
          </a:stretch>
        </p:blipFill>
        <p:spPr>
          <a:xfrm>
            <a:off x="8134548" y="1380840"/>
            <a:ext cx="773771" cy="681886"/>
          </a:xfrm>
          <a:prstGeom prst="rect">
            <a:avLst/>
          </a:prstGeom>
        </p:spPr>
      </p:pic>
      <p:sp>
        <p:nvSpPr>
          <p:cNvPr id="29" name="Rectangle: Rounded Corners 28">
            <a:extLst>
              <a:ext uri="{FF2B5EF4-FFF2-40B4-BE49-F238E27FC236}">
                <a16:creationId xmlns:a16="http://schemas.microsoft.com/office/drawing/2014/main" id="{A531D879-88C2-4DEE-80C9-79717706EDAF}"/>
              </a:ext>
            </a:extLst>
          </p:cNvPr>
          <p:cNvSpPr/>
          <p:nvPr/>
        </p:nvSpPr>
        <p:spPr>
          <a:xfrm>
            <a:off x="5549900" y="1543251"/>
            <a:ext cx="2584648" cy="3625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Geography</a:t>
            </a:r>
          </a:p>
        </p:txBody>
      </p:sp>
      <p:pic>
        <p:nvPicPr>
          <p:cNvPr id="30" name="Picture 29">
            <a:extLst>
              <a:ext uri="{FF2B5EF4-FFF2-40B4-BE49-F238E27FC236}">
                <a16:creationId xmlns:a16="http://schemas.microsoft.com/office/drawing/2014/main" id="{ED18B0B2-2811-4579-839C-FFBB56613D23}"/>
              </a:ext>
            </a:extLst>
          </p:cNvPr>
          <p:cNvPicPr>
            <a:picLocks noChangeAspect="1"/>
          </p:cNvPicPr>
          <p:nvPr/>
        </p:nvPicPr>
        <p:blipFill>
          <a:blip r:embed="rId9"/>
          <a:stretch>
            <a:fillRect/>
          </a:stretch>
        </p:blipFill>
        <p:spPr>
          <a:xfrm>
            <a:off x="8272209" y="5925281"/>
            <a:ext cx="573539" cy="725703"/>
          </a:xfrm>
          <a:prstGeom prst="rect">
            <a:avLst/>
          </a:prstGeom>
        </p:spPr>
      </p:pic>
      <p:pic>
        <p:nvPicPr>
          <p:cNvPr id="31" name="Picture 30">
            <a:extLst>
              <a:ext uri="{FF2B5EF4-FFF2-40B4-BE49-F238E27FC236}">
                <a16:creationId xmlns:a16="http://schemas.microsoft.com/office/drawing/2014/main" id="{0733DA8A-1749-4A13-B32B-C96E0EF7108F}"/>
              </a:ext>
            </a:extLst>
          </p:cNvPr>
          <p:cNvPicPr>
            <a:picLocks noChangeAspect="1"/>
          </p:cNvPicPr>
          <p:nvPr/>
        </p:nvPicPr>
        <p:blipFill>
          <a:blip r:embed="rId10"/>
          <a:stretch>
            <a:fillRect/>
          </a:stretch>
        </p:blipFill>
        <p:spPr>
          <a:xfrm>
            <a:off x="8191985" y="2502195"/>
            <a:ext cx="714565" cy="685037"/>
          </a:xfrm>
          <a:prstGeom prst="rect">
            <a:avLst/>
          </a:prstGeom>
        </p:spPr>
      </p:pic>
      <p:pic>
        <p:nvPicPr>
          <p:cNvPr id="32" name="Picture 31">
            <a:extLst>
              <a:ext uri="{FF2B5EF4-FFF2-40B4-BE49-F238E27FC236}">
                <a16:creationId xmlns:a16="http://schemas.microsoft.com/office/drawing/2014/main" id="{E19122BC-A9F1-40DE-B08A-64D3783CA16F}"/>
              </a:ext>
            </a:extLst>
          </p:cNvPr>
          <p:cNvPicPr>
            <a:picLocks noChangeAspect="1"/>
          </p:cNvPicPr>
          <p:nvPr/>
        </p:nvPicPr>
        <p:blipFill>
          <a:blip r:embed="rId11"/>
          <a:stretch>
            <a:fillRect/>
          </a:stretch>
        </p:blipFill>
        <p:spPr>
          <a:xfrm>
            <a:off x="5521751" y="4244343"/>
            <a:ext cx="735993" cy="626588"/>
          </a:xfrm>
          <a:prstGeom prst="rect">
            <a:avLst/>
          </a:prstGeom>
        </p:spPr>
      </p:pic>
      <p:pic>
        <p:nvPicPr>
          <p:cNvPr id="35" name="Picture 34" descr="A kitchen with a sink and a window&#10;&#10;Description automatically generated">
            <a:extLst>
              <a:ext uri="{FF2B5EF4-FFF2-40B4-BE49-F238E27FC236}">
                <a16:creationId xmlns:a16="http://schemas.microsoft.com/office/drawing/2014/main" id="{3DC500A2-6E10-4D3D-819C-9B6E46817B80}"/>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2772784" y="2851421"/>
            <a:ext cx="2375356" cy="1552334"/>
          </a:xfrm>
          <a:prstGeom prst="rect">
            <a:avLst/>
          </a:prstGeom>
        </p:spPr>
      </p:pic>
      <p:pic>
        <p:nvPicPr>
          <p:cNvPr id="36" name="Picture 35" descr="A room filled with furniture and a large window&#10;&#10;Description automatically generated">
            <a:extLst>
              <a:ext uri="{FF2B5EF4-FFF2-40B4-BE49-F238E27FC236}">
                <a16:creationId xmlns:a16="http://schemas.microsoft.com/office/drawing/2014/main" id="{1ACE9EE8-A093-4D99-8E8B-9A07597C2E29}"/>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272861" y="2851421"/>
            <a:ext cx="2375368" cy="1552334"/>
          </a:xfrm>
          <a:prstGeom prst="rect">
            <a:avLst/>
          </a:prstGeom>
        </p:spPr>
      </p:pic>
      <p:pic>
        <p:nvPicPr>
          <p:cNvPr id="37" name="Picture 36" descr="A picture containing sitting, table, man, red&#10;&#10;Description automatically generated">
            <a:extLst>
              <a:ext uri="{FF2B5EF4-FFF2-40B4-BE49-F238E27FC236}">
                <a16:creationId xmlns:a16="http://schemas.microsoft.com/office/drawing/2014/main" id="{3FF3E00C-1664-4CFB-94E2-D370435F762A}"/>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2767704" y="4792686"/>
            <a:ext cx="2375344" cy="1552333"/>
          </a:xfrm>
          <a:prstGeom prst="rect">
            <a:avLst/>
          </a:prstGeom>
        </p:spPr>
      </p:pic>
      <p:pic>
        <p:nvPicPr>
          <p:cNvPr id="38" name="Picture 37" descr="A view of a city at sunset&#10;&#10;Description automatically generated">
            <a:extLst>
              <a:ext uri="{FF2B5EF4-FFF2-40B4-BE49-F238E27FC236}">
                <a16:creationId xmlns:a16="http://schemas.microsoft.com/office/drawing/2014/main" id="{93A1BA6C-31E8-4A5C-B60C-35B4C96FF700}"/>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a:stretch/>
        </p:blipFill>
        <p:spPr>
          <a:xfrm>
            <a:off x="271264" y="4792686"/>
            <a:ext cx="2375344" cy="1552333"/>
          </a:xfrm>
          <a:prstGeom prst="rect">
            <a:avLst/>
          </a:prstGeom>
        </p:spPr>
      </p:pic>
      <p:sp>
        <p:nvSpPr>
          <p:cNvPr id="39" name="Rectangle: Rounded Corners 38">
            <a:extLst>
              <a:ext uri="{FF2B5EF4-FFF2-40B4-BE49-F238E27FC236}">
                <a16:creationId xmlns:a16="http://schemas.microsoft.com/office/drawing/2014/main" id="{619B579B-6C16-4C11-821C-AB17471A14A4}"/>
              </a:ext>
            </a:extLst>
          </p:cNvPr>
          <p:cNvSpPr/>
          <p:nvPr/>
        </p:nvSpPr>
        <p:spPr>
          <a:xfrm>
            <a:off x="3099139" y="4265211"/>
            <a:ext cx="1732676" cy="27708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Kitchen</a:t>
            </a:r>
          </a:p>
        </p:txBody>
      </p:sp>
      <p:sp>
        <p:nvSpPr>
          <p:cNvPr id="40" name="Rectangle: Rounded Corners 39">
            <a:extLst>
              <a:ext uri="{FF2B5EF4-FFF2-40B4-BE49-F238E27FC236}">
                <a16:creationId xmlns:a16="http://schemas.microsoft.com/office/drawing/2014/main" id="{7304159C-9680-4BA3-B86F-D21D02EE2D5F}"/>
              </a:ext>
            </a:extLst>
          </p:cNvPr>
          <p:cNvSpPr/>
          <p:nvPr/>
        </p:nvSpPr>
        <p:spPr>
          <a:xfrm>
            <a:off x="3104129" y="6245490"/>
            <a:ext cx="1732676" cy="277087"/>
          </a:xfrm>
          <a:prstGeom prst="roundRect">
            <a:avLst/>
          </a:prstGeom>
          <a:solidFill>
            <a:schemeClr val="accent4"/>
          </a:solidFill>
          <a:ln w="28575">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Sports venues</a:t>
            </a:r>
          </a:p>
        </p:txBody>
      </p:sp>
      <p:sp>
        <p:nvSpPr>
          <p:cNvPr id="41" name="Rectangle: Rounded Corners 40">
            <a:extLst>
              <a:ext uri="{FF2B5EF4-FFF2-40B4-BE49-F238E27FC236}">
                <a16:creationId xmlns:a16="http://schemas.microsoft.com/office/drawing/2014/main" id="{A5DD7D85-66F1-4F5A-B569-B03F23B2F860}"/>
              </a:ext>
            </a:extLst>
          </p:cNvPr>
          <p:cNvSpPr/>
          <p:nvPr/>
        </p:nvSpPr>
        <p:spPr>
          <a:xfrm>
            <a:off x="553981" y="4265211"/>
            <a:ext cx="1732676" cy="2770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Museums</a:t>
            </a:r>
          </a:p>
        </p:txBody>
      </p:sp>
      <p:sp>
        <p:nvSpPr>
          <p:cNvPr id="42" name="Rectangle: Rounded Corners 41">
            <a:extLst>
              <a:ext uri="{FF2B5EF4-FFF2-40B4-BE49-F238E27FC236}">
                <a16:creationId xmlns:a16="http://schemas.microsoft.com/office/drawing/2014/main" id="{8E5A2AEA-B5DA-48B3-956E-FCA596F9F8A6}"/>
              </a:ext>
            </a:extLst>
          </p:cNvPr>
          <p:cNvSpPr/>
          <p:nvPr/>
        </p:nvSpPr>
        <p:spPr>
          <a:xfrm>
            <a:off x="553981" y="6245491"/>
            <a:ext cx="1732676" cy="277087"/>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Local area</a:t>
            </a:r>
          </a:p>
        </p:txBody>
      </p:sp>
      <p:sp>
        <p:nvSpPr>
          <p:cNvPr id="43" name="Cloud 42">
            <a:extLst>
              <a:ext uri="{FF2B5EF4-FFF2-40B4-BE49-F238E27FC236}">
                <a16:creationId xmlns:a16="http://schemas.microsoft.com/office/drawing/2014/main" id="{EF91D89E-DF83-4D84-B18C-6410605B6A65}"/>
              </a:ext>
            </a:extLst>
          </p:cNvPr>
          <p:cNvSpPr/>
          <p:nvPr/>
        </p:nvSpPr>
        <p:spPr>
          <a:xfrm>
            <a:off x="269529" y="943020"/>
            <a:ext cx="2868991" cy="1603611"/>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How many subjects can you learn in each of these places?</a:t>
            </a:r>
          </a:p>
        </p:txBody>
      </p:sp>
      <p:sp>
        <p:nvSpPr>
          <p:cNvPr id="44" name="Rectangle: Rounded Corners 43">
            <a:extLst>
              <a:ext uri="{FF2B5EF4-FFF2-40B4-BE49-F238E27FC236}">
                <a16:creationId xmlns:a16="http://schemas.microsoft.com/office/drawing/2014/main" id="{B7727118-D2A0-4C13-AAE7-5240972B7FB4}"/>
              </a:ext>
            </a:extLst>
          </p:cNvPr>
          <p:cNvSpPr/>
          <p:nvPr/>
        </p:nvSpPr>
        <p:spPr>
          <a:xfrm>
            <a:off x="3270155" y="901699"/>
            <a:ext cx="1872893" cy="1573570"/>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Can you link every school subject to one place?</a:t>
            </a:r>
          </a:p>
        </p:txBody>
      </p:sp>
      <p:sp>
        <p:nvSpPr>
          <p:cNvPr id="45" name="Rectangle: Rounded Corners 44">
            <a:extLst>
              <a:ext uri="{FF2B5EF4-FFF2-40B4-BE49-F238E27FC236}">
                <a16:creationId xmlns:a16="http://schemas.microsoft.com/office/drawing/2014/main" id="{022446AE-D007-434A-929B-6947810E2DD9}"/>
              </a:ext>
            </a:extLst>
          </p:cNvPr>
          <p:cNvSpPr/>
          <p:nvPr/>
        </p:nvSpPr>
        <p:spPr>
          <a:xfrm>
            <a:off x="5533895" y="4965543"/>
            <a:ext cx="2584648" cy="3625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Modern Languages</a:t>
            </a:r>
          </a:p>
        </p:txBody>
      </p:sp>
      <p:pic>
        <p:nvPicPr>
          <p:cNvPr id="46" name="Picture 45">
            <a:extLst>
              <a:ext uri="{FF2B5EF4-FFF2-40B4-BE49-F238E27FC236}">
                <a16:creationId xmlns:a16="http://schemas.microsoft.com/office/drawing/2014/main" id="{B89D7506-E6C4-4E76-B774-313ADB450185}"/>
              </a:ext>
            </a:extLst>
          </p:cNvPr>
          <p:cNvPicPr>
            <a:picLocks noChangeAspect="1"/>
          </p:cNvPicPr>
          <p:nvPr/>
        </p:nvPicPr>
        <p:blipFill>
          <a:blip r:embed="rId16"/>
          <a:stretch>
            <a:fillRect/>
          </a:stretch>
        </p:blipFill>
        <p:spPr>
          <a:xfrm>
            <a:off x="8176082" y="4852556"/>
            <a:ext cx="669663" cy="658862"/>
          </a:xfrm>
          <a:prstGeom prst="rect">
            <a:avLst/>
          </a:prstGeom>
        </p:spPr>
      </p:pic>
      <p:sp>
        <p:nvSpPr>
          <p:cNvPr id="47" name="Rectangle: Rounded Corners 46">
            <a:extLst>
              <a:ext uri="{FF2B5EF4-FFF2-40B4-BE49-F238E27FC236}">
                <a16:creationId xmlns:a16="http://schemas.microsoft.com/office/drawing/2014/main" id="{A26466E2-98C8-49EA-B1B7-73BBA55B622C}"/>
              </a:ext>
            </a:extLst>
          </p:cNvPr>
          <p:cNvSpPr/>
          <p:nvPr/>
        </p:nvSpPr>
        <p:spPr>
          <a:xfrm>
            <a:off x="6261100" y="972585"/>
            <a:ext cx="2584648" cy="362521"/>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Maths</a:t>
            </a:r>
          </a:p>
        </p:txBody>
      </p:sp>
      <p:sp>
        <p:nvSpPr>
          <p:cNvPr id="48" name="Rectangle: Rounded Corners 47">
            <a:extLst>
              <a:ext uri="{FF2B5EF4-FFF2-40B4-BE49-F238E27FC236}">
                <a16:creationId xmlns:a16="http://schemas.microsoft.com/office/drawing/2014/main" id="{25F940BE-4B72-4956-9A24-C290232408B7}"/>
              </a:ext>
            </a:extLst>
          </p:cNvPr>
          <p:cNvSpPr/>
          <p:nvPr/>
        </p:nvSpPr>
        <p:spPr>
          <a:xfrm>
            <a:off x="5521751" y="401919"/>
            <a:ext cx="2584648" cy="36252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English</a:t>
            </a:r>
          </a:p>
        </p:txBody>
      </p:sp>
      <p:pic>
        <p:nvPicPr>
          <p:cNvPr id="49" name="Picture 48">
            <a:extLst>
              <a:ext uri="{FF2B5EF4-FFF2-40B4-BE49-F238E27FC236}">
                <a16:creationId xmlns:a16="http://schemas.microsoft.com/office/drawing/2014/main" id="{DD19DC59-1505-4847-BE2D-495841CA8B3B}"/>
              </a:ext>
            </a:extLst>
          </p:cNvPr>
          <p:cNvPicPr>
            <a:picLocks noChangeAspect="1"/>
          </p:cNvPicPr>
          <p:nvPr/>
        </p:nvPicPr>
        <p:blipFill>
          <a:blip r:embed="rId17"/>
          <a:stretch>
            <a:fillRect/>
          </a:stretch>
        </p:blipFill>
        <p:spPr>
          <a:xfrm>
            <a:off x="5482829" y="787780"/>
            <a:ext cx="719579" cy="689387"/>
          </a:xfrm>
          <a:prstGeom prst="rect">
            <a:avLst/>
          </a:prstGeom>
        </p:spPr>
      </p:pic>
      <p:pic>
        <p:nvPicPr>
          <p:cNvPr id="50" name="Picture 49">
            <a:extLst>
              <a:ext uri="{FF2B5EF4-FFF2-40B4-BE49-F238E27FC236}">
                <a16:creationId xmlns:a16="http://schemas.microsoft.com/office/drawing/2014/main" id="{1D29B3EE-2D60-4672-8BA1-D7A37645CDD0}"/>
              </a:ext>
            </a:extLst>
          </p:cNvPr>
          <p:cNvPicPr>
            <a:picLocks noChangeAspect="1"/>
          </p:cNvPicPr>
          <p:nvPr/>
        </p:nvPicPr>
        <p:blipFill>
          <a:blip r:embed="rId18"/>
          <a:stretch>
            <a:fillRect/>
          </a:stretch>
        </p:blipFill>
        <p:spPr>
          <a:xfrm>
            <a:off x="8186952" y="334791"/>
            <a:ext cx="583231" cy="562945"/>
          </a:xfrm>
          <a:prstGeom prst="rect">
            <a:avLst/>
          </a:prstGeom>
        </p:spPr>
      </p:pic>
      <p:sp>
        <p:nvSpPr>
          <p:cNvPr id="51" name="Title 1">
            <a:extLst>
              <a:ext uri="{FF2B5EF4-FFF2-40B4-BE49-F238E27FC236}">
                <a16:creationId xmlns:a16="http://schemas.microsoft.com/office/drawing/2014/main" id="{BFE5A713-74CC-4A03-BC2D-2C36410ADE1C}"/>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Learning elsewhere</a:t>
            </a:r>
          </a:p>
        </p:txBody>
      </p:sp>
    </p:spTree>
    <p:extLst>
      <p:ext uri="{BB962C8B-B14F-4D97-AF65-F5344CB8AC3E}">
        <p14:creationId xmlns:p14="http://schemas.microsoft.com/office/powerpoint/2010/main" val="25988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500"/>
                                        <p:tgtEl>
                                          <p:spTgt spid="3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B3A406-A537-476F-B453-31CA5B8E4C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cxnSp>
        <p:nvCxnSpPr>
          <p:cNvPr id="21" name="Straight Connector 20">
            <a:extLst>
              <a:ext uri="{FF2B5EF4-FFF2-40B4-BE49-F238E27FC236}">
                <a16:creationId xmlns:a16="http://schemas.microsoft.com/office/drawing/2014/main" id="{6E02A62D-8BF7-41D9-A370-857E6E3D887B}"/>
              </a:ext>
            </a:extLst>
          </p:cNvPr>
          <p:cNvCxnSpPr>
            <a:cxnSpLocks/>
          </p:cNvCxnSpPr>
          <p:nvPr/>
        </p:nvCxnSpPr>
        <p:spPr>
          <a:xfrm>
            <a:off x="5177845" y="2401774"/>
            <a:ext cx="0" cy="4092798"/>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 name="Rectangle: Rounded Corners 21">
            <a:extLst>
              <a:ext uri="{FF2B5EF4-FFF2-40B4-BE49-F238E27FC236}">
                <a16:creationId xmlns:a16="http://schemas.microsoft.com/office/drawing/2014/main" id="{EBBE8AE8-F3FF-4257-91C2-B9A8313B51CB}"/>
              </a:ext>
            </a:extLst>
          </p:cNvPr>
          <p:cNvSpPr/>
          <p:nvPr/>
        </p:nvSpPr>
        <p:spPr>
          <a:xfrm>
            <a:off x="6272137" y="2799864"/>
            <a:ext cx="2524343"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Setting your own goals &amp; being resilient</a:t>
            </a:r>
          </a:p>
        </p:txBody>
      </p:sp>
      <p:sp>
        <p:nvSpPr>
          <p:cNvPr id="23" name="Rectangle: Rounded Corners 22">
            <a:extLst>
              <a:ext uri="{FF2B5EF4-FFF2-40B4-BE49-F238E27FC236}">
                <a16:creationId xmlns:a16="http://schemas.microsoft.com/office/drawing/2014/main" id="{02D32CC0-5291-45B3-BFE0-675CC905FA45}"/>
              </a:ext>
            </a:extLst>
          </p:cNvPr>
          <p:cNvSpPr/>
          <p:nvPr/>
        </p:nvSpPr>
        <p:spPr>
          <a:xfrm>
            <a:off x="5492646" y="3586883"/>
            <a:ext cx="2531261" cy="538608"/>
          </a:xfrm>
          <a:prstGeom prst="roundRect">
            <a:avLst/>
          </a:prstGeom>
          <a:solidFill>
            <a:schemeClr val="accent4"/>
          </a:solidFill>
          <a:ln w="28575">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Teamwork</a:t>
            </a:r>
          </a:p>
        </p:txBody>
      </p:sp>
      <p:sp>
        <p:nvSpPr>
          <p:cNvPr id="24" name="Rectangle: Rounded Corners 23">
            <a:extLst>
              <a:ext uri="{FF2B5EF4-FFF2-40B4-BE49-F238E27FC236}">
                <a16:creationId xmlns:a16="http://schemas.microsoft.com/office/drawing/2014/main" id="{302673E1-CF75-4646-8F5B-5AF786437740}"/>
              </a:ext>
            </a:extLst>
          </p:cNvPr>
          <p:cNvSpPr/>
          <p:nvPr/>
        </p:nvSpPr>
        <p:spPr>
          <a:xfrm>
            <a:off x="5499578" y="5160921"/>
            <a:ext cx="2524340"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Speaking &amp; listening skills</a:t>
            </a:r>
          </a:p>
        </p:txBody>
      </p:sp>
      <p:sp>
        <p:nvSpPr>
          <p:cNvPr id="25" name="Rectangle: Rounded Corners 24">
            <a:extLst>
              <a:ext uri="{FF2B5EF4-FFF2-40B4-BE49-F238E27FC236}">
                <a16:creationId xmlns:a16="http://schemas.microsoft.com/office/drawing/2014/main" id="{34BE6312-0CB8-433F-9E6F-0E363EF60223}"/>
              </a:ext>
            </a:extLst>
          </p:cNvPr>
          <p:cNvSpPr/>
          <p:nvPr/>
        </p:nvSpPr>
        <p:spPr>
          <a:xfrm>
            <a:off x="6272138" y="4373902"/>
            <a:ext cx="2524342" cy="538608"/>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Dealing with stress</a:t>
            </a:r>
          </a:p>
        </p:txBody>
      </p:sp>
      <p:sp>
        <p:nvSpPr>
          <p:cNvPr id="26" name="Rectangle: Rounded Corners 25">
            <a:extLst>
              <a:ext uri="{FF2B5EF4-FFF2-40B4-BE49-F238E27FC236}">
                <a16:creationId xmlns:a16="http://schemas.microsoft.com/office/drawing/2014/main" id="{A92B8738-F1B3-418E-B13D-F60F53CE64C7}"/>
              </a:ext>
            </a:extLst>
          </p:cNvPr>
          <p:cNvSpPr/>
          <p:nvPr/>
        </p:nvSpPr>
        <p:spPr>
          <a:xfrm>
            <a:off x="6273800" y="5947942"/>
            <a:ext cx="2524342" cy="538608"/>
          </a:xfrm>
          <a:prstGeom prst="roundRect">
            <a:avLst/>
          </a:prstGeom>
          <a:solidFill>
            <a:schemeClr val="accent4"/>
          </a:solidFill>
          <a:ln w="28575">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Punctuality (being on time)</a:t>
            </a:r>
          </a:p>
        </p:txBody>
      </p:sp>
      <p:pic>
        <p:nvPicPr>
          <p:cNvPr id="27" name="Picture 8">
            <a:extLst>
              <a:ext uri="{FF2B5EF4-FFF2-40B4-BE49-F238E27FC236}">
                <a16:creationId xmlns:a16="http://schemas.microsoft.com/office/drawing/2014/main" id="{7C24102B-E3F3-4DCD-823C-CA675270A1D6}"/>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8202296" y="3555775"/>
            <a:ext cx="626421" cy="62642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0">
            <a:extLst>
              <a:ext uri="{FF2B5EF4-FFF2-40B4-BE49-F238E27FC236}">
                <a16:creationId xmlns:a16="http://schemas.microsoft.com/office/drawing/2014/main" id="{CC0DD3A7-D5DB-46A9-9199-D78057C7BFFA}"/>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8154629" y="5010460"/>
            <a:ext cx="721753" cy="721753"/>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2">
            <a:extLst>
              <a:ext uri="{FF2B5EF4-FFF2-40B4-BE49-F238E27FC236}">
                <a16:creationId xmlns:a16="http://schemas.microsoft.com/office/drawing/2014/main" id="{D0BCE124-3E30-4FCB-9938-E23BFC909DA9}"/>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410200" y="5785467"/>
            <a:ext cx="826342" cy="82634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6">
            <a:extLst>
              <a:ext uri="{FF2B5EF4-FFF2-40B4-BE49-F238E27FC236}">
                <a16:creationId xmlns:a16="http://schemas.microsoft.com/office/drawing/2014/main" id="{21B8CCC0-CAAF-4E4E-87A0-05FDE1079911}"/>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519948" y="4235451"/>
            <a:ext cx="721754" cy="721754"/>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8">
            <a:extLst>
              <a:ext uri="{FF2B5EF4-FFF2-40B4-BE49-F238E27FC236}">
                <a16:creationId xmlns:a16="http://schemas.microsoft.com/office/drawing/2014/main" id="{4A1D71C1-3524-4C5C-BAEF-D5632264D533}"/>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5435975" y="2721117"/>
            <a:ext cx="781403" cy="781403"/>
          </a:xfrm>
          <a:prstGeom prst="rect">
            <a:avLst/>
          </a:prstGeom>
          <a:noFill/>
          <a:extLst>
            <a:ext uri="{909E8E84-426E-40DD-AFC4-6F175D3DCCD1}">
              <a14:hiddenFill xmlns:a14="http://schemas.microsoft.com/office/drawing/2010/main">
                <a:solidFill>
                  <a:srgbClr val="FFFFFF"/>
                </a:solidFill>
              </a14:hiddenFill>
            </a:ext>
          </a:extLst>
        </p:spPr>
      </p:pic>
      <p:sp>
        <p:nvSpPr>
          <p:cNvPr id="32" name="Cloud 31">
            <a:extLst>
              <a:ext uri="{FF2B5EF4-FFF2-40B4-BE49-F238E27FC236}">
                <a16:creationId xmlns:a16="http://schemas.microsoft.com/office/drawing/2014/main" id="{187F29C8-827E-4963-9E7B-48EA554C24CF}"/>
              </a:ext>
            </a:extLst>
          </p:cNvPr>
          <p:cNvSpPr/>
          <p:nvPr/>
        </p:nvSpPr>
        <p:spPr>
          <a:xfrm>
            <a:off x="5031175" y="274638"/>
            <a:ext cx="3886228" cy="2251899"/>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Got skills? (5-10 mins)</a:t>
            </a:r>
          </a:p>
          <a:p>
            <a:pPr algn="ctr"/>
            <a:r>
              <a:rPr lang="en-GB" sz="1600" dirty="0"/>
              <a:t>Take a look at the different places again. How many of these skills could you learn at each one?</a:t>
            </a:r>
          </a:p>
        </p:txBody>
      </p:sp>
      <p:sp>
        <p:nvSpPr>
          <p:cNvPr id="33" name="Rectangle: Rounded Corners 32">
            <a:extLst>
              <a:ext uri="{FF2B5EF4-FFF2-40B4-BE49-F238E27FC236}">
                <a16:creationId xmlns:a16="http://schemas.microsoft.com/office/drawing/2014/main" id="{1CC27F5D-0CCD-47C8-8C1B-67F03B4D4A46}"/>
              </a:ext>
            </a:extLst>
          </p:cNvPr>
          <p:cNvSpPr/>
          <p:nvPr/>
        </p:nvSpPr>
        <p:spPr>
          <a:xfrm>
            <a:off x="600517" y="912728"/>
            <a:ext cx="4091412" cy="87890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School subjects are important, but there are also </a:t>
            </a:r>
            <a:r>
              <a:rPr lang="en-GB" sz="1600" b="1" dirty="0"/>
              <a:t>many other skills that you need to learn </a:t>
            </a:r>
            <a:r>
              <a:rPr lang="en-GB" sz="1600" dirty="0"/>
              <a:t>as you grown up.  </a:t>
            </a:r>
          </a:p>
        </p:txBody>
      </p:sp>
      <p:pic>
        <p:nvPicPr>
          <p:cNvPr id="35" name="Picture 34" descr="A close up of a flower&#10;&#10;Description automatically generated">
            <a:extLst>
              <a:ext uri="{FF2B5EF4-FFF2-40B4-BE49-F238E27FC236}">
                <a16:creationId xmlns:a16="http://schemas.microsoft.com/office/drawing/2014/main" id="{7560AFBB-2F85-4944-9012-DBC552F033B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411020" y="1962487"/>
            <a:ext cx="2044900" cy="1349407"/>
          </a:xfrm>
          <a:prstGeom prst="rect">
            <a:avLst/>
          </a:prstGeom>
        </p:spPr>
      </p:pic>
      <p:pic>
        <p:nvPicPr>
          <p:cNvPr id="36" name="Picture 35" descr="A kitchen with a sink and a window&#10;&#10;Description automatically generated">
            <a:extLst>
              <a:ext uri="{FF2B5EF4-FFF2-40B4-BE49-F238E27FC236}">
                <a16:creationId xmlns:a16="http://schemas.microsoft.com/office/drawing/2014/main" id="{8725B289-40F9-425D-A64D-3C366E4D8CD9}"/>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795165" y="1962487"/>
            <a:ext cx="2044888" cy="1336368"/>
          </a:xfrm>
          <a:prstGeom prst="rect">
            <a:avLst/>
          </a:prstGeom>
        </p:spPr>
      </p:pic>
      <p:pic>
        <p:nvPicPr>
          <p:cNvPr id="37" name="Picture 36" descr="A room filled with furniture and a large window&#10;&#10;Description automatically generated">
            <a:extLst>
              <a:ext uri="{FF2B5EF4-FFF2-40B4-BE49-F238E27FC236}">
                <a16:creationId xmlns:a16="http://schemas.microsoft.com/office/drawing/2014/main" id="{99F5CABE-1970-4573-AC4F-15F33BE23950}"/>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411019" y="3564588"/>
            <a:ext cx="2044899" cy="1336368"/>
          </a:xfrm>
          <a:prstGeom prst="rect">
            <a:avLst/>
          </a:prstGeom>
        </p:spPr>
      </p:pic>
      <p:pic>
        <p:nvPicPr>
          <p:cNvPr id="38" name="Picture 37" descr="A picture containing sitting, table, man, red&#10;&#10;Description automatically generated">
            <a:extLst>
              <a:ext uri="{FF2B5EF4-FFF2-40B4-BE49-F238E27FC236}">
                <a16:creationId xmlns:a16="http://schemas.microsoft.com/office/drawing/2014/main" id="{CC96DB0E-F187-4275-964C-CC509F612870}"/>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2795164" y="3564588"/>
            <a:ext cx="2044878" cy="1336367"/>
          </a:xfrm>
          <a:prstGeom prst="rect">
            <a:avLst/>
          </a:prstGeom>
        </p:spPr>
      </p:pic>
      <p:pic>
        <p:nvPicPr>
          <p:cNvPr id="39" name="Picture 38" descr="A view of a city at sunset&#10;&#10;Description automatically generated">
            <a:extLst>
              <a:ext uri="{FF2B5EF4-FFF2-40B4-BE49-F238E27FC236}">
                <a16:creationId xmlns:a16="http://schemas.microsoft.com/office/drawing/2014/main" id="{79A194BD-B23C-48CF-BFD0-53284C87CAD0}"/>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411020" y="5142941"/>
            <a:ext cx="2044878" cy="1336367"/>
          </a:xfrm>
          <a:prstGeom prst="rect">
            <a:avLst/>
          </a:prstGeom>
        </p:spPr>
      </p:pic>
      <p:sp>
        <p:nvSpPr>
          <p:cNvPr id="40" name="Rectangle: Rounded Corners 39">
            <a:extLst>
              <a:ext uri="{FF2B5EF4-FFF2-40B4-BE49-F238E27FC236}">
                <a16:creationId xmlns:a16="http://schemas.microsoft.com/office/drawing/2014/main" id="{53DC3887-3734-46F6-A013-D21DD28AA9F7}"/>
              </a:ext>
            </a:extLst>
          </p:cNvPr>
          <p:cNvSpPr/>
          <p:nvPr/>
        </p:nvSpPr>
        <p:spPr>
          <a:xfrm>
            <a:off x="570601" y="3205664"/>
            <a:ext cx="1732676" cy="277087"/>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Garden</a:t>
            </a:r>
          </a:p>
        </p:txBody>
      </p:sp>
      <p:sp>
        <p:nvSpPr>
          <p:cNvPr id="41" name="Rectangle: Rounded Corners 40">
            <a:extLst>
              <a:ext uri="{FF2B5EF4-FFF2-40B4-BE49-F238E27FC236}">
                <a16:creationId xmlns:a16="http://schemas.microsoft.com/office/drawing/2014/main" id="{009BF2FD-3BDA-4159-95C8-ACA03749DEAB}"/>
              </a:ext>
            </a:extLst>
          </p:cNvPr>
          <p:cNvSpPr/>
          <p:nvPr/>
        </p:nvSpPr>
        <p:spPr>
          <a:xfrm>
            <a:off x="2929337" y="3201874"/>
            <a:ext cx="1732676" cy="2770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Kitchen</a:t>
            </a:r>
          </a:p>
        </p:txBody>
      </p:sp>
      <p:sp>
        <p:nvSpPr>
          <p:cNvPr id="42" name="Rectangle: Rounded Corners 41">
            <a:extLst>
              <a:ext uri="{FF2B5EF4-FFF2-40B4-BE49-F238E27FC236}">
                <a16:creationId xmlns:a16="http://schemas.microsoft.com/office/drawing/2014/main" id="{4F8F6B9B-A6DE-4E35-9A3A-9347FC33E42A}"/>
              </a:ext>
            </a:extLst>
          </p:cNvPr>
          <p:cNvSpPr/>
          <p:nvPr/>
        </p:nvSpPr>
        <p:spPr>
          <a:xfrm>
            <a:off x="2929337" y="4768685"/>
            <a:ext cx="1732676" cy="277087"/>
          </a:xfrm>
          <a:prstGeom prst="roundRect">
            <a:avLst/>
          </a:prstGeom>
          <a:solidFill>
            <a:schemeClr val="accent4"/>
          </a:solidFill>
          <a:ln w="28575">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Sports venues</a:t>
            </a:r>
          </a:p>
        </p:txBody>
      </p:sp>
      <p:sp>
        <p:nvSpPr>
          <p:cNvPr id="43" name="Rectangle: Rounded Corners 42">
            <a:extLst>
              <a:ext uri="{FF2B5EF4-FFF2-40B4-BE49-F238E27FC236}">
                <a16:creationId xmlns:a16="http://schemas.microsoft.com/office/drawing/2014/main" id="{E88AC063-7A7C-4D22-BCF3-B80FA20C0D49}"/>
              </a:ext>
            </a:extLst>
          </p:cNvPr>
          <p:cNvSpPr/>
          <p:nvPr/>
        </p:nvSpPr>
        <p:spPr>
          <a:xfrm>
            <a:off x="570601" y="4768685"/>
            <a:ext cx="1732676" cy="2770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Museums</a:t>
            </a:r>
          </a:p>
        </p:txBody>
      </p:sp>
      <p:sp>
        <p:nvSpPr>
          <p:cNvPr id="44" name="Rectangle: Rounded Corners 43">
            <a:extLst>
              <a:ext uri="{FF2B5EF4-FFF2-40B4-BE49-F238E27FC236}">
                <a16:creationId xmlns:a16="http://schemas.microsoft.com/office/drawing/2014/main" id="{A36D84BE-5A2D-43F2-B8C9-A43DD306A13E}"/>
              </a:ext>
            </a:extLst>
          </p:cNvPr>
          <p:cNvSpPr/>
          <p:nvPr/>
        </p:nvSpPr>
        <p:spPr>
          <a:xfrm>
            <a:off x="570601" y="6347038"/>
            <a:ext cx="1732676" cy="277087"/>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Local area</a:t>
            </a:r>
          </a:p>
        </p:txBody>
      </p:sp>
      <p:sp>
        <p:nvSpPr>
          <p:cNvPr id="48" name="Rectangle: Rounded Corners 47">
            <a:extLst>
              <a:ext uri="{FF2B5EF4-FFF2-40B4-BE49-F238E27FC236}">
                <a16:creationId xmlns:a16="http://schemas.microsoft.com/office/drawing/2014/main" id="{174A8D61-0188-48B4-B1DC-D75F1E04DE87}"/>
              </a:ext>
            </a:extLst>
          </p:cNvPr>
          <p:cNvSpPr/>
          <p:nvPr/>
        </p:nvSpPr>
        <p:spPr>
          <a:xfrm>
            <a:off x="2773237" y="5142941"/>
            <a:ext cx="2044875" cy="1481183"/>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Are these skills learnt better inside or outside the classroom?</a:t>
            </a:r>
          </a:p>
        </p:txBody>
      </p:sp>
      <p:sp>
        <p:nvSpPr>
          <p:cNvPr id="45" name="Title 1">
            <a:extLst>
              <a:ext uri="{FF2B5EF4-FFF2-40B4-BE49-F238E27FC236}">
                <a16:creationId xmlns:a16="http://schemas.microsoft.com/office/drawing/2014/main" id="{F298D840-7D62-45C1-A9F1-80E96C0A5500}"/>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Learning elsewhere</a:t>
            </a:r>
          </a:p>
        </p:txBody>
      </p:sp>
    </p:spTree>
    <p:extLst>
      <p:ext uri="{BB962C8B-B14F-4D97-AF65-F5344CB8AC3E}">
        <p14:creationId xmlns:p14="http://schemas.microsoft.com/office/powerpoint/2010/main" val="335535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par>
                                <p:cTn id="11" presetID="10"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par>
                                <p:cTn id="17" presetID="10"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500"/>
                                        <p:tgtEl>
                                          <p:spTgt spid="3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accent5"/>
          </a:solidFill>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a:solidFill>
            <a:schemeClr val="bg1"/>
          </a:solidFill>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2133091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656199-6E21-404A-819A-372CB3954A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Rectangle: Rounded Corners 3">
            <a:extLst>
              <a:ext uri="{FF2B5EF4-FFF2-40B4-BE49-F238E27FC236}">
                <a16:creationId xmlns:a16="http://schemas.microsoft.com/office/drawing/2014/main" id="{09FF4DDB-7B43-442F-A792-8327C0170957}"/>
              </a:ext>
            </a:extLst>
          </p:cNvPr>
          <p:cNvSpPr/>
          <p:nvPr/>
        </p:nvSpPr>
        <p:spPr>
          <a:xfrm>
            <a:off x="456302" y="1201677"/>
            <a:ext cx="5030098" cy="662756"/>
          </a:xfrm>
          <a:prstGeom prst="roundRect">
            <a:avLst/>
          </a:prstGeom>
          <a:solidFill>
            <a:srgbClr val="6088EF">
              <a:alpha val="74902"/>
            </a:srgb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Whether you’re in school or at home, </a:t>
            </a:r>
            <a:r>
              <a:rPr lang="en-GB" sz="1600" b="1" dirty="0"/>
              <a:t>we all find learning difficult sometimes.</a:t>
            </a:r>
          </a:p>
        </p:txBody>
      </p:sp>
      <p:sp>
        <p:nvSpPr>
          <p:cNvPr id="5" name="Rectangle: Rounded Corners 4">
            <a:extLst>
              <a:ext uri="{FF2B5EF4-FFF2-40B4-BE49-F238E27FC236}">
                <a16:creationId xmlns:a16="http://schemas.microsoft.com/office/drawing/2014/main" id="{3747B3F8-C881-4C07-8DF8-FAED3FC8D46E}"/>
              </a:ext>
            </a:extLst>
          </p:cNvPr>
          <p:cNvSpPr/>
          <p:nvPr/>
        </p:nvSpPr>
        <p:spPr>
          <a:xfrm>
            <a:off x="456302" y="2037138"/>
            <a:ext cx="5030098" cy="662755"/>
          </a:xfrm>
          <a:prstGeom prst="roundRect">
            <a:avLst/>
          </a:prstGeom>
          <a:solidFill>
            <a:srgbClr val="6088EF">
              <a:alpha val="50196"/>
            </a:srgb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This could be because we’re feeling </a:t>
            </a:r>
            <a:r>
              <a:rPr lang="en-GB" sz="1600" b="1" dirty="0"/>
              <a:t>stressed, sad, anxious, distracted or even excited!</a:t>
            </a:r>
          </a:p>
        </p:txBody>
      </p:sp>
      <p:pic>
        <p:nvPicPr>
          <p:cNvPr id="6" name="Picture 5">
            <a:extLst>
              <a:ext uri="{FF2B5EF4-FFF2-40B4-BE49-F238E27FC236}">
                <a16:creationId xmlns:a16="http://schemas.microsoft.com/office/drawing/2014/main" id="{09B093FB-2687-4EC1-B14B-23A07ACB1C3E}"/>
              </a:ext>
            </a:extLst>
          </p:cNvPr>
          <p:cNvPicPr>
            <a:picLocks noChangeAspect="1"/>
          </p:cNvPicPr>
          <p:nvPr/>
        </p:nvPicPr>
        <p:blipFill>
          <a:blip r:embed="rId4">
            <a:duotone>
              <a:schemeClr val="accent2">
                <a:shade val="45000"/>
                <a:satMod val="135000"/>
              </a:schemeClr>
              <a:prstClr val="white"/>
            </a:duotone>
          </a:blip>
          <a:stretch>
            <a:fillRect/>
          </a:stretch>
        </p:blipFill>
        <p:spPr>
          <a:xfrm flipH="1">
            <a:off x="5742879" y="1163276"/>
            <a:ext cx="2944819" cy="2476075"/>
          </a:xfrm>
          <a:prstGeom prst="rect">
            <a:avLst/>
          </a:prstGeom>
        </p:spPr>
      </p:pic>
      <p:sp>
        <p:nvSpPr>
          <p:cNvPr id="7" name="Rectangle: Rounded Corners 6">
            <a:extLst>
              <a:ext uri="{FF2B5EF4-FFF2-40B4-BE49-F238E27FC236}">
                <a16:creationId xmlns:a16="http://schemas.microsoft.com/office/drawing/2014/main" id="{057AC000-9129-46C5-A6AE-CD26B5C0EE59}"/>
              </a:ext>
            </a:extLst>
          </p:cNvPr>
          <p:cNvSpPr/>
          <p:nvPr/>
        </p:nvSpPr>
        <p:spPr>
          <a:xfrm>
            <a:off x="456302" y="2872598"/>
            <a:ext cx="5030098" cy="766753"/>
          </a:xfrm>
          <a:prstGeom prst="roundRect">
            <a:avLst/>
          </a:prstGeom>
          <a:solidFill>
            <a:srgbClr val="6088EF">
              <a:alpha val="25098"/>
            </a:srgb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All of </a:t>
            </a:r>
            <a:r>
              <a:rPr lang="en-GB" sz="1600" b="1" dirty="0"/>
              <a:t>these feelings are normal</a:t>
            </a:r>
            <a:r>
              <a:rPr lang="en-GB" sz="1600" dirty="0"/>
              <a:t>, and there are </a:t>
            </a:r>
            <a:r>
              <a:rPr lang="en-GB" sz="1600" b="1" dirty="0"/>
              <a:t>lots of ways to help you manage these feelings </a:t>
            </a:r>
            <a:r>
              <a:rPr lang="en-GB" sz="1600" dirty="0"/>
              <a:t>and continue to learn.</a:t>
            </a:r>
            <a:endParaRPr lang="en-GB" sz="1600" b="1" dirty="0"/>
          </a:p>
        </p:txBody>
      </p:sp>
      <p:sp>
        <p:nvSpPr>
          <p:cNvPr id="8" name="Cloud 7">
            <a:extLst>
              <a:ext uri="{FF2B5EF4-FFF2-40B4-BE49-F238E27FC236}">
                <a16:creationId xmlns:a16="http://schemas.microsoft.com/office/drawing/2014/main" id="{308EA1B3-A757-4518-9022-B3F8C3F9AD99}"/>
              </a:ext>
            </a:extLst>
          </p:cNvPr>
          <p:cNvSpPr/>
          <p:nvPr/>
        </p:nvSpPr>
        <p:spPr>
          <a:xfrm>
            <a:off x="676874" y="4038253"/>
            <a:ext cx="4588953" cy="2232576"/>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600" b="1" dirty="0"/>
          </a:p>
          <a:p>
            <a:pPr algn="ctr"/>
            <a:r>
              <a:rPr lang="en-GB" sz="1600" b="1" dirty="0"/>
              <a:t>Can you help? (5-15 mins)</a:t>
            </a:r>
          </a:p>
          <a:p>
            <a:pPr algn="ctr"/>
            <a:r>
              <a:rPr lang="en-GB" sz="1600" dirty="0"/>
              <a:t>Take a look at some of the problems different children across the country are facing in school or at home. What advice can you give them?</a:t>
            </a:r>
          </a:p>
        </p:txBody>
      </p:sp>
      <p:pic>
        <p:nvPicPr>
          <p:cNvPr id="9" name="Picture 8">
            <a:extLst>
              <a:ext uri="{FF2B5EF4-FFF2-40B4-BE49-F238E27FC236}">
                <a16:creationId xmlns:a16="http://schemas.microsoft.com/office/drawing/2014/main" id="{4439D755-7F43-431C-9D37-55EA0A90ABE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899400" y="5148256"/>
            <a:ext cx="952500" cy="1427531"/>
          </a:xfrm>
          <a:prstGeom prst="rect">
            <a:avLst/>
          </a:prstGeom>
        </p:spPr>
      </p:pic>
      <p:sp>
        <p:nvSpPr>
          <p:cNvPr id="10" name="Speech Bubble: Rectangle with Corners Rounded 9">
            <a:extLst>
              <a:ext uri="{FF2B5EF4-FFF2-40B4-BE49-F238E27FC236}">
                <a16:creationId xmlns:a16="http://schemas.microsoft.com/office/drawing/2014/main" id="{9C8AC920-6F23-4781-BA2B-949F6D6CC3CD}"/>
              </a:ext>
            </a:extLst>
          </p:cNvPr>
          <p:cNvSpPr/>
          <p:nvPr/>
        </p:nvSpPr>
        <p:spPr>
          <a:xfrm>
            <a:off x="5708289" y="3990424"/>
            <a:ext cx="2165711" cy="1635902"/>
          </a:xfrm>
          <a:prstGeom prst="wedgeRoundRectCallout">
            <a:avLst>
              <a:gd name="adj1" fmla="val 60516"/>
              <a:gd name="adj2" fmla="val 34169"/>
              <a:gd name="adj3" fmla="val 16667"/>
            </a:avLst>
          </a:prstGeom>
          <a:solidFill>
            <a:srgbClr val="FFFFCC"/>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Can’t think of any advice? </a:t>
            </a:r>
          </a:p>
          <a:p>
            <a:pPr algn="ctr"/>
            <a:r>
              <a:rPr lang="en-GB" sz="1600" dirty="0"/>
              <a:t>Click again to see some advice from VotesforSchools!</a:t>
            </a:r>
            <a:endParaRPr lang="en-GB" sz="1600" b="1" dirty="0"/>
          </a:p>
        </p:txBody>
      </p:sp>
      <p:pic>
        <p:nvPicPr>
          <p:cNvPr id="12" name="Picture 11">
            <a:extLst>
              <a:ext uri="{FF2B5EF4-FFF2-40B4-BE49-F238E27FC236}">
                <a16:creationId xmlns:a16="http://schemas.microsoft.com/office/drawing/2014/main" id="{8AC42450-CE90-4DBB-966B-17AB9B0DD9BC}"/>
              </a:ext>
            </a:extLst>
          </p:cNvPr>
          <p:cNvPicPr>
            <a:picLocks noChangeAspect="1"/>
          </p:cNvPicPr>
          <p:nvPr/>
        </p:nvPicPr>
        <p:blipFill>
          <a:blip r:embed="rId6">
            <a:clrChange>
              <a:clrFrom>
                <a:srgbClr val="FAFAFA"/>
              </a:clrFrom>
              <a:clrTo>
                <a:srgbClr val="FAFAFA">
                  <a:alpha val="0"/>
                </a:srgbClr>
              </a:clrTo>
            </a:clrChange>
          </a:blip>
          <a:stretch>
            <a:fillRect/>
          </a:stretch>
        </p:blipFill>
        <p:spPr>
          <a:xfrm>
            <a:off x="202093" y="3689931"/>
            <a:ext cx="900113" cy="808382"/>
          </a:xfrm>
          <a:prstGeom prst="rect">
            <a:avLst/>
          </a:prstGeom>
        </p:spPr>
      </p:pic>
      <p:pic>
        <p:nvPicPr>
          <p:cNvPr id="13" name="Picture 12">
            <a:extLst>
              <a:ext uri="{FF2B5EF4-FFF2-40B4-BE49-F238E27FC236}">
                <a16:creationId xmlns:a16="http://schemas.microsoft.com/office/drawing/2014/main" id="{2E23CD7A-89C2-4F31-ABA2-8067CF3FEC41}"/>
              </a:ext>
            </a:extLst>
          </p:cNvPr>
          <p:cNvPicPr>
            <a:picLocks noChangeAspect="1"/>
          </p:cNvPicPr>
          <p:nvPr/>
        </p:nvPicPr>
        <p:blipFill>
          <a:blip r:embed="rId7">
            <a:clrChange>
              <a:clrFrom>
                <a:srgbClr val="FAFAFA"/>
              </a:clrFrom>
              <a:clrTo>
                <a:srgbClr val="FAFAFA">
                  <a:alpha val="0"/>
                </a:srgbClr>
              </a:clrTo>
            </a:clrChange>
          </a:blip>
          <a:stretch>
            <a:fillRect/>
          </a:stretch>
        </p:blipFill>
        <p:spPr>
          <a:xfrm>
            <a:off x="136521" y="5810769"/>
            <a:ext cx="927991" cy="874194"/>
          </a:xfrm>
          <a:prstGeom prst="rect">
            <a:avLst/>
          </a:prstGeom>
        </p:spPr>
      </p:pic>
      <p:pic>
        <p:nvPicPr>
          <p:cNvPr id="14" name="Picture 13">
            <a:extLst>
              <a:ext uri="{FF2B5EF4-FFF2-40B4-BE49-F238E27FC236}">
                <a16:creationId xmlns:a16="http://schemas.microsoft.com/office/drawing/2014/main" id="{287B6242-979F-4683-86A1-002C8F783E54}"/>
              </a:ext>
            </a:extLst>
          </p:cNvPr>
          <p:cNvPicPr>
            <a:picLocks noChangeAspect="1"/>
          </p:cNvPicPr>
          <p:nvPr/>
        </p:nvPicPr>
        <p:blipFill>
          <a:blip r:embed="rId8">
            <a:clrChange>
              <a:clrFrom>
                <a:srgbClr val="FAFAFA"/>
              </a:clrFrom>
              <a:clrTo>
                <a:srgbClr val="FAFAFA">
                  <a:alpha val="0"/>
                </a:srgbClr>
              </a:clrTo>
            </a:clrChange>
          </a:blip>
          <a:stretch>
            <a:fillRect/>
          </a:stretch>
        </p:blipFill>
        <p:spPr>
          <a:xfrm>
            <a:off x="4973834" y="3708384"/>
            <a:ext cx="512566" cy="659738"/>
          </a:xfrm>
          <a:prstGeom prst="rect">
            <a:avLst/>
          </a:prstGeom>
        </p:spPr>
      </p:pic>
      <p:pic>
        <p:nvPicPr>
          <p:cNvPr id="15" name="Picture 14">
            <a:extLst>
              <a:ext uri="{FF2B5EF4-FFF2-40B4-BE49-F238E27FC236}">
                <a16:creationId xmlns:a16="http://schemas.microsoft.com/office/drawing/2014/main" id="{05185B1D-78D6-45C4-9161-66204151E691}"/>
              </a:ext>
            </a:extLst>
          </p:cNvPr>
          <p:cNvPicPr>
            <a:picLocks noChangeAspect="1"/>
          </p:cNvPicPr>
          <p:nvPr/>
        </p:nvPicPr>
        <p:blipFill>
          <a:blip r:embed="rId9">
            <a:clrChange>
              <a:clrFrom>
                <a:srgbClr val="FAFAFA"/>
              </a:clrFrom>
              <a:clrTo>
                <a:srgbClr val="FAFAFA">
                  <a:alpha val="0"/>
                </a:srgbClr>
              </a:clrTo>
            </a:clrChange>
          </a:blip>
          <a:stretch>
            <a:fillRect/>
          </a:stretch>
        </p:blipFill>
        <p:spPr>
          <a:xfrm>
            <a:off x="4646822" y="5754590"/>
            <a:ext cx="1044575" cy="885905"/>
          </a:xfrm>
          <a:prstGeom prst="rect">
            <a:avLst/>
          </a:prstGeom>
        </p:spPr>
      </p:pic>
      <p:sp>
        <p:nvSpPr>
          <p:cNvPr id="16" name="Title 1">
            <a:extLst>
              <a:ext uri="{FF2B5EF4-FFF2-40B4-BE49-F238E27FC236}">
                <a16:creationId xmlns:a16="http://schemas.microsoft.com/office/drawing/2014/main" id="{57F10283-B821-4233-B56B-1678371E8922}"/>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2153451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4737100" y="1143000"/>
            <a:ext cx="3651338" cy="1535022"/>
          </a:xfrm>
          <a:prstGeom prst="wedgeRoundRectCallout">
            <a:avLst>
              <a:gd name="adj1" fmla="val -99031"/>
              <a:gd name="adj2" fmla="val -172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I’m learning from home, </a:t>
            </a:r>
            <a:r>
              <a:rPr lang="en-GB" sz="1600" b="1" dirty="0"/>
              <a:t>but I can’t concentrate</a:t>
            </a:r>
            <a:r>
              <a:rPr lang="en-GB" sz="1600" dirty="0"/>
              <a:t> on my work. Every time I try to work</a:t>
            </a:r>
            <a:r>
              <a:rPr lang="en-GB" sz="1600" b="1" dirty="0"/>
              <a:t>, I get distracted</a:t>
            </a:r>
            <a:r>
              <a:rPr lang="en-GB" sz="1600" dirty="0"/>
              <a:t> by YouTube or toys in my room. Can you help?</a:t>
            </a:r>
          </a:p>
        </p:txBody>
      </p:sp>
      <p:pic>
        <p:nvPicPr>
          <p:cNvPr id="8" name="Picture 7" descr="A picture containing person, man, boy, young&#10;&#10;Description automatically generated">
            <a:extLst>
              <a:ext uri="{FF2B5EF4-FFF2-40B4-BE49-F238E27FC236}">
                <a16:creationId xmlns:a16="http://schemas.microsoft.com/office/drawing/2014/main" id="{20AE5709-41C6-4E1E-B30C-07316607A944}"/>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17500" y="571791"/>
            <a:ext cx="5123736" cy="3420246"/>
          </a:xfrm>
          <a:prstGeom prst="rect">
            <a:avLst/>
          </a:prstGeom>
        </p:spPr>
      </p:pic>
      <p:sp>
        <p:nvSpPr>
          <p:cNvPr id="9" name="Speech Bubble: Rectangle with Corners Rounded 8">
            <a:extLst>
              <a:ext uri="{FF2B5EF4-FFF2-40B4-BE49-F238E27FC236}">
                <a16:creationId xmlns:a16="http://schemas.microsoft.com/office/drawing/2014/main" id="{363B4904-53F8-4325-BB6D-D1CE2A2729BE}"/>
              </a:ext>
            </a:extLst>
          </p:cNvPr>
          <p:cNvSpPr/>
          <p:nvPr/>
        </p:nvSpPr>
        <p:spPr>
          <a:xfrm>
            <a:off x="516162" y="4378091"/>
            <a:ext cx="3382738" cy="2168372"/>
          </a:xfrm>
          <a:prstGeom prst="wedgeRoundRectCallout">
            <a:avLst>
              <a:gd name="adj1" fmla="val 60489"/>
              <a:gd name="adj2" fmla="val -11957"/>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If this happens to you, </a:t>
            </a:r>
            <a:r>
              <a:rPr lang="en-GB" sz="1600" b="1" dirty="0"/>
              <a:t>why not write a list of three things you want to get done</a:t>
            </a:r>
            <a:r>
              <a:rPr lang="en-GB" sz="1600" dirty="0"/>
              <a:t>. Once you’ve finished all three things, have a </a:t>
            </a:r>
            <a:r>
              <a:rPr lang="en-GB" sz="1600" b="1" dirty="0"/>
              <a:t>short break to play </a:t>
            </a:r>
            <a:r>
              <a:rPr lang="en-GB" sz="1600" dirty="0"/>
              <a:t>with your toys before writing another list!</a:t>
            </a:r>
          </a:p>
        </p:txBody>
      </p:sp>
      <p:pic>
        <p:nvPicPr>
          <p:cNvPr id="10" name="Picture 9">
            <a:extLst>
              <a:ext uri="{FF2B5EF4-FFF2-40B4-BE49-F238E27FC236}">
                <a16:creationId xmlns:a16="http://schemas.microsoft.com/office/drawing/2014/main" id="{1540D954-5AD1-4FBC-9088-F50CBDD3974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4364740" y="4933097"/>
            <a:ext cx="1076496" cy="1613366"/>
          </a:xfrm>
          <a:prstGeom prst="rect">
            <a:avLst/>
          </a:prstGeom>
        </p:spPr>
      </p:pic>
      <p:sp>
        <p:nvSpPr>
          <p:cNvPr id="11" name="Cloud 10">
            <a:extLst>
              <a:ext uri="{FF2B5EF4-FFF2-40B4-BE49-F238E27FC236}">
                <a16:creationId xmlns:a16="http://schemas.microsoft.com/office/drawing/2014/main" id="{B9127FBD-3D01-4B6E-B30F-544F3D436569}"/>
              </a:ext>
            </a:extLst>
          </p:cNvPr>
          <p:cNvSpPr/>
          <p:nvPr/>
        </p:nvSpPr>
        <p:spPr>
          <a:xfrm>
            <a:off x="5311232" y="2865305"/>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
        <p:nvSpPr>
          <p:cNvPr id="12" name="Rectangle: Rounded Corners 11">
            <a:extLst>
              <a:ext uri="{FF2B5EF4-FFF2-40B4-BE49-F238E27FC236}">
                <a16:creationId xmlns:a16="http://schemas.microsoft.com/office/drawing/2014/main" id="{D0213BEE-3DD6-4799-A0A4-550BA5C03848}"/>
              </a:ext>
            </a:extLst>
          </p:cNvPr>
          <p:cNvSpPr/>
          <p:nvPr/>
        </p:nvSpPr>
        <p:spPr>
          <a:xfrm>
            <a:off x="5907076" y="45321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3" name="Title 1">
            <a:extLst>
              <a:ext uri="{FF2B5EF4-FFF2-40B4-BE49-F238E27FC236}">
                <a16:creationId xmlns:a16="http://schemas.microsoft.com/office/drawing/2014/main" id="{3BBC2D49-86FC-4996-9773-AFBB787D3E1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291390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600517" y="1065483"/>
            <a:ext cx="3764223" cy="1692185"/>
          </a:xfrm>
          <a:prstGeom prst="wedgeRoundRectCallout">
            <a:avLst>
              <a:gd name="adj1" fmla="val 72009"/>
              <a:gd name="adj2" fmla="val 1835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I’m learning at school but </a:t>
            </a:r>
            <a:r>
              <a:rPr lang="en-GB" sz="1600" b="1" dirty="0"/>
              <a:t>I miss all of my friends</a:t>
            </a:r>
            <a:r>
              <a:rPr lang="en-GB" sz="1600" dirty="0"/>
              <a:t>. I’m really </a:t>
            </a:r>
            <a:r>
              <a:rPr lang="en-GB" sz="1600" b="1" dirty="0"/>
              <a:t>worried about my mum too</a:t>
            </a:r>
            <a:r>
              <a:rPr lang="en-GB" sz="1600" dirty="0"/>
              <a:t>, as she is still going to work. Please help!</a:t>
            </a:r>
          </a:p>
        </p:txBody>
      </p:sp>
      <p:pic>
        <p:nvPicPr>
          <p:cNvPr id="6" name="Picture 5" descr="A picture containing wearing, teddy, sitting, face&#10;&#10;Description automatically generated">
            <a:extLst>
              <a:ext uri="{FF2B5EF4-FFF2-40B4-BE49-F238E27FC236}">
                <a16:creationId xmlns:a16="http://schemas.microsoft.com/office/drawing/2014/main" id="{44F894B8-748B-4B6D-8F8C-6218E05AE0CF}"/>
              </a:ext>
            </a:extLst>
          </p:cNvPr>
          <p:cNvPicPr>
            <a:picLocks noChangeAspect="1"/>
          </p:cNvPicPr>
          <p:nvPr/>
        </p:nvPicPr>
        <p:blipFill rotWithShape="1">
          <a:blip r:embed="rId4" cstate="print">
            <a:clrChange>
              <a:clrFrom>
                <a:srgbClr val="F1F3F2"/>
              </a:clrFrom>
              <a:clrTo>
                <a:srgbClr val="F1F3F2">
                  <a:alpha val="0"/>
                </a:srgbClr>
              </a:clrTo>
            </a:clrChange>
            <a:extLst>
              <a:ext uri="{28A0092B-C50C-407E-A947-70E740481C1C}">
                <a14:useLocalDpi xmlns:a14="http://schemas.microsoft.com/office/drawing/2010/main"/>
              </a:ext>
            </a:extLst>
          </a:blip>
          <a:srcRect/>
          <a:stretch/>
        </p:blipFill>
        <p:spPr>
          <a:xfrm>
            <a:off x="4974783" y="0"/>
            <a:ext cx="3568700" cy="4309872"/>
          </a:xfrm>
          <a:prstGeom prst="rect">
            <a:avLst/>
          </a:prstGeom>
        </p:spPr>
      </p:pic>
      <p:sp>
        <p:nvSpPr>
          <p:cNvPr id="7" name="Speech Bubble: Rectangle with Corners Rounded 6">
            <a:extLst>
              <a:ext uri="{FF2B5EF4-FFF2-40B4-BE49-F238E27FC236}">
                <a16:creationId xmlns:a16="http://schemas.microsoft.com/office/drawing/2014/main" id="{1C75A1D8-A236-4E4C-A608-488C61A327D9}"/>
              </a:ext>
            </a:extLst>
          </p:cNvPr>
          <p:cNvSpPr/>
          <p:nvPr/>
        </p:nvSpPr>
        <p:spPr>
          <a:xfrm>
            <a:off x="3746500" y="4378091"/>
            <a:ext cx="3568700" cy="2168372"/>
          </a:xfrm>
          <a:prstGeom prst="wedgeRoundRectCallout">
            <a:avLst>
              <a:gd name="adj1" fmla="val 60489"/>
              <a:gd name="adj2" fmla="val -11957"/>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It’s normal to feel worried and sad </a:t>
            </a:r>
            <a:r>
              <a:rPr lang="en-GB" sz="1600" dirty="0"/>
              <a:t>at the moment, especially when you can’t see your friends or family. It’s important that you</a:t>
            </a:r>
            <a:r>
              <a:rPr lang="en-GB" sz="1600" b="1" dirty="0"/>
              <a:t> let somebody know how you are feeling:</a:t>
            </a:r>
            <a:r>
              <a:rPr lang="en-GB" sz="1600" dirty="0"/>
              <a:t> why not call or text someone and talk about it?</a:t>
            </a:r>
          </a:p>
        </p:txBody>
      </p:sp>
      <p:pic>
        <p:nvPicPr>
          <p:cNvPr id="8" name="Picture 7">
            <a:extLst>
              <a:ext uri="{FF2B5EF4-FFF2-40B4-BE49-F238E27FC236}">
                <a16:creationId xmlns:a16="http://schemas.microsoft.com/office/drawing/2014/main" id="{806C2D7C-DD74-4879-A363-072842FB61A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781040" y="4933097"/>
            <a:ext cx="1076496" cy="1613366"/>
          </a:xfrm>
          <a:prstGeom prst="rect">
            <a:avLst/>
          </a:prstGeom>
        </p:spPr>
      </p:pic>
      <p:sp>
        <p:nvSpPr>
          <p:cNvPr id="9" name="Cloud 8">
            <a:extLst>
              <a:ext uri="{FF2B5EF4-FFF2-40B4-BE49-F238E27FC236}">
                <a16:creationId xmlns:a16="http://schemas.microsoft.com/office/drawing/2014/main" id="{C0AABDF7-7877-4313-A7A3-7EF91CAE0190}"/>
              </a:ext>
            </a:extLst>
          </p:cNvPr>
          <p:cNvSpPr/>
          <p:nvPr/>
        </p:nvSpPr>
        <p:spPr>
          <a:xfrm>
            <a:off x="594908" y="2948642"/>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
        <p:nvSpPr>
          <p:cNvPr id="10" name="Rectangle: Rounded Corners 9">
            <a:extLst>
              <a:ext uri="{FF2B5EF4-FFF2-40B4-BE49-F238E27FC236}">
                <a16:creationId xmlns:a16="http://schemas.microsoft.com/office/drawing/2014/main" id="{A7C79580-F44E-4194-A49E-6CBAA1032CC2}"/>
              </a:ext>
            </a:extLst>
          </p:cNvPr>
          <p:cNvSpPr/>
          <p:nvPr/>
        </p:nvSpPr>
        <p:spPr>
          <a:xfrm>
            <a:off x="600517" y="45321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1" name="Title 1">
            <a:extLst>
              <a:ext uri="{FF2B5EF4-FFF2-40B4-BE49-F238E27FC236}">
                <a16:creationId xmlns:a16="http://schemas.microsoft.com/office/drawing/2014/main" id="{B8B5C89D-1E63-4262-98DA-4CE6370AD33F}"/>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41775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4762500" y="971547"/>
            <a:ext cx="3359238" cy="1613366"/>
          </a:xfrm>
          <a:prstGeom prst="wedgeRoundRectCallout">
            <a:avLst>
              <a:gd name="adj1" fmla="val -80281"/>
              <a:gd name="adj2" fmla="val 2818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Me and my sister are both learning from home, but we only </a:t>
            </a:r>
            <a:r>
              <a:rPr lang="en-GB" sz="1600" b="1" dirty="0"/>
              <a:t>have one computer</a:t>
            </a:r>
            <a:r>
              <a:rPr lang="en-GB" sz="1600" dirty="0"/>
              <a:t>. My Dad says we have to share it, but</a:t>
            </a:r>
            <a:r>
              <a:rPr lang="en-GB" sz="1600" b="1" dirty="0"/>
              <a:t> I can’t do all of my work in time! </a:t>
            </a:r>
            <a:r>
              <a:rPr lang="en-GB" sz="1600" dirty="0"/>
              <a:t>Help me!</a:t>
            </a:r>
          </a:p>
        </p:txBody>
      </p:sp>
      <p:pic>
        <p:nvPicPr>
          <p:cNvPr id="6" name="Picture 5" descr="A picture containing person, young, holding, smiling&#10;&#10;Description automatically generated">
            <a:extLst>
              <a:ext uri="{FF2B5EF4-FFF2-40B4-BE49-F238E27FC236}">
                <a16:creationId xmlns:a16="http://schemas.microsoft.com/office/drawing/2014/main" id="{FCD43A65-8B5C-4C7C-935B-9473D8C901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3517" y="310207"/>
            <a:ext cx="3460838" cy="3708041"/>
          </a:xfrm>
          <a:prstGeom prst="rect">
            <a:avLst/>
          </a:prstGeom>
        </p:spPr>
      </p:pic>
      <p:sp>
        <p:nvSpPr>
          <p:cNvPr id="7" name="Speech Bubble: Rectangle with Corners Rounded 6">
            <a:extLst>
              <a:ext uri="{FF2B5EF4-FFF2-40B4-BE49-F238E27FC236}">
                <a16:creationId xmlns:a16="http://schemas.microsoft.com/office/drawing/2014/main" id="{8F254A6D-7C4A-4680-8F15-DB2FC0037F00}"/>
              </a:ext>
            </a:extLst>
          </p:cNvPr>
          <p:cNvSpPr/>
          <p:nvPr/>
        </p:nvSpPr>
        <p:spPr>
          <a:xfrm>
            <a:off x="516162" y="4378091"/>
            <a:ext cx="3665826" cy="2168372"/>
          </a:xfrm>
          <a:prstGeom prst="wedgeRoundRectCallout">
            <a:avLst>
              <a:gd name="adj1" fmla="val 56678"/>
              <a:gd name="adj2" fmla="val -11957"/>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This is a tricky situation, but </a:t>
            </a:r>
            <a:r>
              <a:rPr lang="en-GB" sz="1600" b="1" dirty="0"/>
              <a:t>try not to get frustrated!</a:t>
            </a:r>
            <a:r>
              <a:rPr lang="en-GB" sz="1600" dirty="0"/>
              <a:t> You should </a:t>
            </a:r>
            <a:r>
              <a:rPr lang="en-GB" sz="1600" b="1" dirty="0"/>
              <a:t>tell your teacher </a:t>
            </a:r>
            <a:r>
              <a:rPr lang="en-GB" sz="1600" dirty="0"/>
              <a:t>about your situation, then try to find ways to keep learning without your computer. You could even </a:t>
            </a:r>
            <a:r>
              <a:rPr lang="en-GB" sz="1600" b="1" dirty="0"/>
              <a:t>work together to get the work done!</a:t>
            </a:r>
          </a:p>
        </p:txBody>
      </p:sp>
      <p:pic>
        <p:nvPicPr>
          <p:cNvPr id="8" name="Picture 7">
            <a:extLst>
              <a:ext uri="{FF2B5EF4-FFF2-40B4-BE49-F238E27FC236}">
                <a16:creationId xmlns:a16="http://schemas.microsoft.com/office/drawing/2014/main" id="{E8AF6D93-5C7A-415A-8C1E-067613836E0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4506284" y="4933097"/>
            <a:ext cx="1076496" cy="1613366"/>
          </a:xfrm>
          <a:prstGeom prst="rect">
            <a:avLst/>
          </a:prstGeom>
        </p:spPr>
      </p:pic>
      <p:sp>
        <p:nvSpPr>
          <p:cNvPr id="9" name="Cloud 8">
            <a:extLst>
              <a:ext uri="{FF2B5EF4-FFF2-40B4-BE49-F238E27FC236}">
                <a16:creationId xmlns:a16="http://schemas.microsoft.com/office/drawing/2014/main" id="{9F287F8D-387C-42FB-A936-880C5EA9B635}"/>
              </a:ext>
            </a:extLst>
          </p:cNvPr>
          <p:cNvSpPr/>
          <p:nvPr/>
        </p:nvSpPr>
        <p:spPr>
          <a:xfrm>
            <a:off x="5044532" y="2862133"/>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
        <p:nvSpPr>
          <p:cNvPr id="10" name="Rectangle: Rounded Corners 9">
            <a:extLst>
              <a:ext uri="{FF2B5EF4-FFF2-40B4-BE49-F238E27FC236}">
                <a16:creationId xmlns:a16="http://schemas.microsoft.com/office/drawing/2014/main" id="{A68DC17B-3968-4819-A341-3BBA90F48DE6}"/>
              </a:ext>
            </a:extLst>
          </p:cNvPr>
          <p:cNvSpPr/>
          <p:nvPr/>
        </p:nvSpPr>
        <p:spPr>
          <a:xfrm>
            <a:off x="5907076" y="45321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1" name="Title 1">
            <a:extLst>
              <a:ext uri="{FF2B5EF4-FFF2-40B4-BE49-F238E27FC236}">
                <a16:creationId xmlns:a16="http://schemas.microsoft.com/office/drawing/2014/main" id="{20701C70-5851-45CA-A1DC-2D0B7A72460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652737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600517" y="1129368"/>
            <a:ext cx="3460838" cy="1559403"/>
          </a:xfrm>
          <a:prstGeom prst="wedgeRoundRectCallout">
            <a:avLst>
              <a:gd name="adj1" fmla="val 99898"/>
              <a:gd name="adj2" fmla="val -3414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I’m learning from home and</a:t>
            </a:r>
            <a:r>
              <a:rPr lang="en-GB" sz="1600" b="1" dirty="0"/>
              <a:t> I don’t know where to start. </a:t>
            </a:r>
            <a:r>
              <a:rPr lang="en-GB" sz="1600" dirty="0"/>
              <a:t>My teacher has set me lots of work, and </a:t>
            </a:r>
            <a:r>
              <a:rPr lang="en-GB" sz="1600" b="1" dirty="0"/>
              <a:t>I’ve done the lessons that I like, but not the others</a:t>
            </a:r>
            <a:r>
              <a:rPr lang="en-GB" sz="1600" dirty="0"/>
              <a:t>. Help!</a:t>
            </a:r>
            <a:endParaRPr lang="en-GB" sz="1600" b="1" dirty="0"/>
          </a:p>
        </p:txBody>
      </p:sp>
      <p:pic>
        <p:nvPicPr>
          <p:cNvPr id="6" name="Picture 5" descr="A person smiling for the camera&#10;&#10;Description automatically generated">
            <a:extLst>
              <a:ext uri="{FF2B5EF4-FFF2-40B4-BE49-F238E27FC236}">
                <a16:creationId xmlns:a16="http://schemas.microsoft.com/office/drawing/2014/main" id="{59D7DBAA-99D9-4BFF-B81A-F9D9A739F56C}"/>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942104" y="339745"/>
            <a:ext cx="4895515" cy="3267056"/>
          </a:xfrm>
          <a:prstGeom prst="rect">
            <a:avLst/>
          </a:prstGeom>
        </p:spPr>
      </p:pic>
      <p:sp>
        <p:nvSpPr>
          <p:cNvPr id="7" name="Speech Bubble: Rectangle with Corners Rounded 6">
            <a:extLst>
              <a:ext uri="{FF2B5EF4-FFF2-40B4-BE49-F238E27FC236}">
                <a16:creationId xmlns:a16="http://schemas.microsoft.com/office/drawing/2014/main" id="{02AFE724-0B1B-47DB-AE16-066CA3B8AEEE}"/>
              </a:ext>
            </a:extLst>
          </p:cNvPr>
          <p:cNvSpPr/>
          <p:nvPr/>
        </p:nvSpPr>
        <p:spPr>
          <a:xfrm>
            <a:off x="3854362" y="4378091"/>
            <a:ext cx="3651338" cy="2168372"/>
          </a:xfrm>
          <a:prstGeom prst="wedgeRoundRectCallout">
            <a:avLst>
              <a:gd name="adj1" fmla="val 57359"/>
              <a:gd name="adj2" fmla="val -18400"/>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Being in charge of your own learning can be </a:t>
            </a:r>
            <a:r>
              <a:rPr lang="en-GB" sz="1600" b="1" dirty="0"/>
              <a:t>overwhelming. </a:t>
            </a:r>
            <a:r>
              <a:rPr lang="en-GB" sz="1600" dirty="0"/>
              <a:t>The best thing to do is to make yourself a </a:t>
            </a:r>
            <a:r>
              <a:rPr lang="en-GB" sz="1600" b="1" dirty="0"/>
              <a:t>timetable</a:t>
            </a:r>
            <a:r>
              <a:rPr lang="en-GB" sz="1600" dirty="0"/>
              <a:t> of which subjects you will learn each day. This way, you can </a:t>
            </a:r>
            <a:r>
              <a:rPr lang="en-GB" sz="1600" b="1" dirty="0"/>
              <a:t>spread out your favourites and get everything done.</a:t>
            </a:r>
          </a:p>
        </p:txBody>
      </p:sp>
      <p:pic>
        <p:nvPicPr>
          <p:cNvPr id="8" name="Picture 7">
            <a:extLst>
              <a:ext uri="{FF2B5EF4-FFF2-40B4-BE49-F238E27FC236}">
                <a16:creationId xmlns:a16="http://schemas.microsoft.com/office/drawing/2014/main" id="{09231285-4877-4D3F-AC36-5DEB20C4706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781040" y="4933097"/>
            <a:ext cx="1076496" cy="1613366"/>
          </a:xfrm>
          <a:prstGeom prst="rect">
            <a:avLst/>
          </a:prstGeom>
        </p:spPr>
      </p:pic>
      <p:sp>
        <p:nvSpPr>
          <p:cNvPr id="10" name="Rectangle: Rounded Corners 9">
            <a:extLst>
              <a:ext uri="{FF2B5EF4-FFF2-40B4-BE49-F238E27FC236}">
                <a16:creationId xmlns:a16="http://schemas.microsoft.com/office/drawing/2014/main" id="{19386316-BC8C-4E60-9CD3-29A51FFDF863}"/>
              </a:ext>
            </a:extLst>
          </p:cNvPr>
          <p:cNvSpPr/>
          <p:nvPr/>
        </p:nvSpPr>
        <p:spPr>
          <a:xfrm>
            <a:off x="600517" y="45702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1" name="Cloud 10">
            <a:extLst>
              <a:ext uri="{FF2B5EF4-FFF2-40B4-BE49-F238E27FC236}">
                <a16:creationId xmlns:a16="http://schemas.microsoft.com/office/drawing/2014/main" id="{A2341DDA-A0F1-433E-93BF-6E9D35F2541A}"/>
              </a:ext>
            </a:extLst>
          </p:cNvPr>
          <p:cNvSpPr/>
          <p:nvPr/>
        </p:nvSpPr>
        <p:spPr>
          <a:xfrm>
            <a:off x="594908" y="2948642"/>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
        <p:nvSpPr>
          <p:cNvPr id="12" name="Title 1">
            <a:extLst>
              <a:ext uri="{FF2B5EF4-FFF2-40B4-BE49-F238E27FC236}">
                <a16:creationId xmlns:a16="http://schemas.microsoft.com/office/drawing/2014/main" id="{51330FFB-6345-4941-BB0A-49B2A3D92945}"/>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320368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4762500" y="787400"/>
            <a:ext cx="3290548" cy="1828800"/>
          </a:xfrm>
          <a:prstGeom prst="wedgeRoundRectCallout">
            <a:avLst>
              <a:gd name="adj1" fmla="val -92757"/>
              <a:gd name="adj2" fmla="val -731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I’m learning at school and I am in a mixed class with people I don’t know. </a:t>
            </a:r>
            <a:r>
              <a:rPr lang="en-GB" sz="1600" b="1" dirty="0"/>
              <a:t>Lots of younger children need help so I am finding it hard to get my own work done. </a:t>
            </a:r>
            <a:r>
              <a:rPr lang="en-GB" sz="1600" dirty="0"/>
              <a:t>What should I do?</a:t>
            </a:r>
          </a:p>
        </p:txBody>
      </p:sp>
      <p:pic>
        <p:nvPicPr>
          <p:cNvPr id="5" name="Picture 4">
            <a:extLst>
              <a:ext uri="{FF2B5EF4-FFF2-40B4-BE49-F238E27FC236}">
                <a16:creationId xmlns:a16="http://schemas.microsoft.com/office/drawing/2014/main" id="{A35A05BE-B3BA-4F99-9EE7-7C8B7FED381D}"/>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00517" y="906173"/>
            <a:ext cx="3290548" cy="2916774"/>
          </a:xfrm>
          <a:prstGeom prst="rect">
            <a:avLst/>
          </a:prstGeom>
        </p:spPr>
      </p:pic>
      <p:sp>
        <p:nvSpPr>
          <p:cNvPr id="6" name="Speech Bubble: Rectangle with Corners Rounded 5">
            <a:extLst>
              <a:ext uri="{FF2B5EF4-FFF2-40B4-BE49-F238E27FC236}">
                <a16:creationId xmlns:a16="http://schemas.microsoft.com/office/drawing/2014/main" id="{8CCABA63-7ABF-4490-BBC4-6BC800631E4C}"/>
              </a:ext>
            </a:extLst>
          </p:cNvPr>
          <p:cNvSpPr/>
          <p:nvPr/>
        </p:nvSpPr>
        <p:spPr>
          <a:xfrm>
            <a:off x="516162" y="4378091"/>
            <a:ext cx="3665826" cy="2168372"/>
          </a:xfrm>
          <a:prstGeom prst="wedgeRoundRectCallout">
            <a:avLst>
              <a:gd name="adj1" fmla="val 56678"/>
              <a:gd name="adj2" fmla="val -11957"/>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Learning with new people can be </a:t>
            </a:r>
            <a:r>
              <a:rPr lang="en-GB" sz="1600" b="1" dirty="0"/>
              <a:t>unsettling</a:t>
            </a:r>
            <a:r>
              <a:rPr lang="en-GB" sz="1600" dirty="0"/>
              <a:t>, but it is a great chance to </a:t>
            </a:r>
            <a:r>
              <a:rPr lang="en-GB" sz="1600" b="1" dirty="0"/>
              <a:t>make new friends</a:t>
            </a:r>
            <a:r>
              <a:rPr lang="en-GB" sz="1600" dirty="0"/>
              <a:t>! If you’re struggling to complete your work while helping others, </a:t>
            </a:r>
            <a:r>
              <a:rPr lang="en-GB" sz="1600" b="1" dirty="0"/>
              <a:t>let your teacher know </a:t>
            </a:r>
            <a:r>
              <a:rPr lang="en-GB" sz="1600" dirty="0"/>
              <a:t>so that they can help you too.</a:t>
            </a:r>
            <a:endParaRPr lang="en-GB" sz="1600" b="1" dirty="0"/>
          </a:p>
        </p:txBody>
      </p:sp>
      <p:pic>
        <p:nvPicPr>
          <p:cNvPr id="7" name="Picture 6">
            <a:extLst>
              <a:ext uri="{FF2B5EF4-FFF2-40B4-BE49-F238E27FC236}">
                <a16:creationId xmlns:a16="http://schemas.microsoft.com/office/drawing/2014/main" id="{507F10C2-14F0-4929-B7A9-B68DDB4F982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4506284" y="4933097"/>
            <a:ext cx="1076496" cy="1613366"/>
          </a:xfrm>
          <a:prstGeom prst="rect">
            <a:avLst/>
          </a:prstGeom>
        </p:spPr>
      </p:pic>
      <p:sp>
        <p:nvSpPr>
          <p:cNvPr id="9" name="Rectangle: Rounded Corners 8">
            <a:extLst>
              <a:ext uri="{FF2B5EF4-FFF2-40B4-BE49-F238E27FC236}">
                <a16:creationId xmlns:a16="http://schemas.microsoft.com/office/drawing/2014/main" id="{863140EB-DAF4-4A26-933B-7C58D2800C46}"/>
              </a:ext>
            </a:extLst>
          </p:cNvPr>
          <p:cNvSpPr/>
          <p:nvPr/>
        </p:nvSpPr>
        <p:spPr>
          <a:xfrm>
            <a:off x="5907076" y="45321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1" name="Title 1">
            <a:extLst>
              <a:ext uri="{FF2B5EF4-FFF2-40B4-BE49-F238E27FC236}">
                <a16:creationId xmlns:a16="http://schemas.microsoft.com/office/drawing/2014/main" id="{CCD3889C-BE56-4242-A1F9-0D985B9C00DF}"/>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
        <p:nvSpPr>
          <p:cNvPr id="12" name="Cloud 11">
            <a:extLst>
              <a:ext uri="{FF2B5EF4-FFF2-40B4-BE49-F238E27FC236}">
                <a16:creationId xmlns:a16="http://schemas.microsoft.com/office/drawing/2014/main" id="{D42BA372-7D6D-49B8-9FC5-3193F1521FF1}"/>
              </a:ext>
            </a:extLst>
          </p:cNvPr>
          <p:cNvSpPr/>
          <p:nvPr/>
        </p:nvSpPr>
        <p:spPr>
          <a:xfrm>
            <a:off x="5044532" y="2862133"/>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Tree>
    <p:extLst>
      <p:ext uri="{BB962C8B-B14F-4D97-AF65-F5344CB8AC3E}">
        <p14:creationId xmlns:p14="http://schemas.microsoft.com/office/powerpoint/2010/main" val="233711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D6E3E4-4160-4A53-A63D-EE55E4D0D6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Speech Bubble: Rectangle with Corners Rounded 3">
            <a:extLst>
              <a:ext uri="{FF2B5EF4-FFF2-40B4-BE49-F238E27FC236}">
                <a16:creationId xmlns:a16="http://schemas.microsoft.com/office/drawing/2014/main" id="{A7F670EE-7340-43DA-ABEF-AD143D62A2B8}"/>
              </a:ext>
            </a:extLst>
          </p:cNvPr>
          <p:cNvSpPr/>
          <p:nvPr/>
        </p:nvSpPr>
        <p:spPr>
          <a:xfrm>
            <a:off x="600517" y="1076626"/>
            <a:ext cx="3460838" cy="1488837"/>
          </a:xfrm>
          <a:prstGeom prst="wedgeRoundRectCallout">
            <a:avLst>
              <a:gd name="adj1" fmla="val 81760"/>
              <a:gd name="adj2" fmla="val -1135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I’m learning from home but my </a:t>
            </a:r>
            <a:r>
              <a:rPr lang="en-GB" sz="1600" b="1" dirty="0"/>
              <a:t>Mum and Dad have to work all day and can’t help me</a:t>
            </a:r>
            <a:r>
              <a:rPr lang="en-GB" sz="1600" dirty="0"/>
              <a:t>. I keep </a:t>
            </a:r>
            <a:r>
              <a:rPr lang="en-GB" sz="1600" b="1" dirty="0"/>
              <a:t>getting stuck on questions </a:t>
            </a:r>
            <a:r>
              <a:rPr lang="en-GB" sz="1600" dirty="0"/>
              <a:t>and don’t know what to do. </a:t>
            </a:r>
          </a:p>
        </p:txBody>
      </p:sp>
      <p:pic>
        <p:nvPicPr>
          <p:cNvPr id="6" name="Picture 5" descr="A close up of a person&#10;&#10;Description automatically generated">
            <a:extLst>
              <a:ext uri="{FF2B5EF4-FFF2-40B4-BE49-F238E27FC236}">
                <a16:creationId xmlns:a16="http://schemas.microsoft.com/office/drawing/2014/main" id="{24BAA759-357E-4C56-931E-CDADBA871681}"/>
              </a:ext>
            </a:extLst>
          </p:cNvPr>
          <p:cNvPicPr>
            <a:picLocks noChangeAspect="1"/>
          </p:cNvPicPr>
          <p:nvPr/>
        </p:nvPicPr>
        <p:blipFill rotWithShape="1">
          <a:blip r:embed="rId4" cstate="print">
            <a:clrChange>
              <a:clrFrom>
                <a:srgbClr val="F7F7F7"/>
              </a:clrFrom>
              <a:clrTo>
                <a:srgbClr val="F7F7F7">
                  <a:alpha val="0"/>
                </a:srgbClr>
              </a:clrTo>
            </a:clrChange>
            <a:extLst>
              <a:ext uri="{28A0092B-C50C-407E-A947-70E740481C1C}">
                <a14:useLocalDpi xmlns:a14="http://schemas.microsoft.com/office/drawing/2010/main"/>
              </a:ext>
            </a:extLst>
          </a:blip>
          <a:srcRect/>
          <a:stretch/>
        </p:blipFill>
        <p:spPr>
          <a:xfrm flipH="1">
            <a:off x="4962083" y="241808"/>
            <a:ext cx="3581400" cy="4062984"/>
          </a:xfrm>
          <a:prstGeom prst="rect">
            <a:avLst/>
          </a:prstGeom>
        </p:spPr>
      </p:pic>
      <p:sp>
        <p:nvSpPr>
          <p:cNvPr id="7" name="Speech Bubble: Rectangle with Corners Rounded 6">
            <a:extLst>
              <a:ext uri="{FF2B5EF4-FFF2-40B4-BE49-F238E27FC236}">
                <a16:creationId xmlns:a16="http://schemas.microsoft.com/office/drawing/2014/main" id="{1FC27193-E3D4-4FC7-BFE6-7B92E32C24E1}"/>
              </a:ext>
            </a:extLst>
          </p:cNvPr>
          <p:cNvSpPr/>
          <p:nvPr/>
        </p:nvSpPr>
        <p:spPr>
          <a:xfrm>
            <a:off x="3854362" y="4538663"/>
            <a:ext cx="3651338" cy="2007800"/>
          </a:xfrm>
          <a:prstGeom prst="wedgeRoundRectCallout">
            <a:avLst>
              <a:gd name="adj1" fmla="val 57359"/>
              <a:gd name="adj2" fmla="val -18400"/>
              <a:gd name="adj3" fmla="val 16667"/>
            </a:avLst>
          </a:prstGeom>
          <a:solidFill>
            <a:srgbClr val="FFFF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Learning independently can be hard when you </a:t>
            </a:r>
            <a:r>
              <a:rPr lang="en-GB" sz="1600" b="1" dirty="0"/>
              <a:t>don’t know who to ask for help. </a:t>
            </a:r>
            <a:r>
              <a:rPr lang="en-GB" sz="1600" dirty="0"/>
              <a:t>If you can</a:t>
            </a:r>
            <a:r>
              <a:rPr lang="en-GB" sz="1600" b="1" dirty="0"/>
              <a:t>, call a classmate and ask if you can do your lessons together</a:t>
            </a:r>
            <a:r>
              <a:rPr lang="en-GB" sz="1600" dirty="0"/>
              <a:t>. The more friends you can call, the more help you will get!</a:t>
            </a:r>
            <a:endParaRPr lang="en-GB" sz="1600" b="1" dirty="0"/>
          </a:p>
        </p:txBody>
      </p:sp>
      <p:pic>
        <p:nvPicPr>
          <p:cNvPr id="8" name="Picture 7">
            <a:extLst>
              <a:ext uri="{FF2B5EF4-FFF2-40B4-BE49-F238E27FC236}">
                <a16:creationId xmlns:a16="http://schemas.microsoft.com/office/drawing/2014/main" id="{DD6C8ECB-1611-40B8-97FC-EC8815C60B7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781040" y="4933097"/>
            <a:ext cx="1076496" cy="1613366"/>
          </a:xfrm>
          <a:prstGeom prst="rect">
            <a:avLst/>
          </a:prstGeom>
        </p:spPr>
      </p:pic>
      <p:sp>
        <p:nvSpPr>
          <p:cNvPr id="10" name="Rectangle: Rounded Corners 9">
            <a:extLst>
              <a:ext uri="{FF2B5EF4-FFF2-40B4-BE49-F238E27FC236}">
                <a16:creationId xmlns:a16="http://schemas.microsoft.com/office/drawing/2014/main" id="{BA2CD6C7-8D0D-4A4F-90D5-93A08045C27A}"/>
              </a:ext>
            </a:extLst>
          </p:cNvPr>
          <p:cNvSpPr/>
          <p:nvPr/>
        </p:nvSpPr>
        <p:spPr>
          <a:xfrm>
            <a:off x="600517" y="4570295"/>
            <a:ext cx="2934145" cy="1860164"/>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Write all of your advice down on a piece of paper. Could you make an advice poster for yourself and others?</a:t>
            </a:r>
          </a:p>
        </p:txBody>
      </p:sp>
      <p:sp>
        <p:nvSpPr>
          <p:cNvPr id="11" name="Cloud 10">
            <a:extLst>
              <a:ext uri="{FF2B5EF4-FFF2-40B4-BE49-F238E27FC236}">
                <a16:creationId xmlns:a16="http://schemas.microsoft.com/office/drawing/2014/main" id="{5220EA15-2323-4D1D-88F9-5215359C54BD}"/>
              </a:ext>
            </a:extLst>
          </p:cNvPr>
          <p:cNvSpPr/>
          <p:nvPr/>
        </p:nvSpPr>
        <p:spPr>
          <a:xfrm>
            <a:off x="594908" y="2948642"/>
            <a:ext cx="3077206" cy="123847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advice would you give?</a:t>
            </a:r>
            <a:endParaRPr lang="en-GB" sz="1600" dirty="0"/>
          </a:p>
        </p:txBody>
      </p:sp>
      <p:sp>
        <p:nvSpPr>
          <p:cNvPr id="12" name="Title 1">
            <a:extLst>
              <a:ext uri="{FF2B5EF4-FFF2-40B4-BE49-F238E27FC236}">
                <a16:creationId xmlns:a16="http://schemas.microsoft.com/office/drawing/2014/main" id="{BFBCB57D-DBCD-41FB-B5D0-5EF6A169AB5E}"/>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Help! I’m not learning!</a:t>
            </a:r>
          </a:p>
        </p:txBody>
      </p:sp>
    </p:spTree>
    <p:extLst>
      <p:ext uri="{BB962C8B-B14F-4D97-AF65-F5344CB8AC3E}">
        <p14:creationId xmlns:p14="http://schemas.microsoft.com/office/powerpoint/2010/main" val="3689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a:solidFill>
            <a:schemeClr val="bg1"/>
          </a:solidFill>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accent5"/>
          </a:solidFill>
        </p:spPr>
        <p:txBody>
          <a:bodyPr/>
          <a:lstStyle/>
          <a:p>
            <a:r>
              <a:rPr lang="en-GB"/>
              <a:t>Vote!</a:t>
            </a:r>
          </a:p>
        </p:txBody>
      </p:sp>
      <p:sp>
        <p:nvSpPr>
          <p:cNvPr id="7" name="Oval 6">
            <a:extLst>
              <a:ext uri="{FF2B5EF4-FFF2-40B4-BE49-F238E27FC236}">
                <a16:creationId xmlns:a16="http://schemas.microsoft.com/office/drawing/2014/main" id="{D60239E5-59D7-4CC5-AA41-FC59FFBC6EE3}"/>
              </a:ext>
            </a:extLst>
          </p:cNvPr>
          <p:cNvSpPr/>
          <p:nvPr/>
        </p:nvSpPr>
        <p:spPr>
          <a:xfrm>
            <a:off x="3975414" y="5177281"/>
            <a:ext cx="290290" cy="236394"/>
          </a:xfrm>
          <a:prstGeom prst="ellipse">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3778687" y="4744786"/>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1947599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54312F-1A47-4CD0-BAFF-0BB69FA1E93B}"/>
              </a:ext>
            </a:extLst>
          </p:cNvPr>
          <p:cNvSpPr>
            <a:spLocks noGrp="1"/>
          </p:cNvSpPr>
          <p:nvPr>
            <p:ph type="body" sz="quarter" idx="14"/>
          </p:nvPr>
        </p:nvSpPr>
        <p:spPr>
          <a:xfrm>
            <a:off x="410561" y="2140961"/>
            <a:ext cx="4181474" cy="4003736"/>
          </a:xfrm>
        </p:spPr>
        <p:txBody>
          <a:bodyPr>
            <a:normAutofit/>
          </a:bodyPr>
          <a:lstStyle/>
          <a:p>
            <a:pPr>
              <a:spcBef>
                <a:spcPts val="360"/>
              </a:spcBef>
              <a:buSzPct val="100000"/>
            </a:pPr>
            <a:r>
              <a:rPr lang="en-GB" sz="1800" dirty="0"/>
              <a:t>We can learn new things everywhere!</a:t>
            </a:r>
          </a:p>
          <a:p>
            <a:pPr>
              <a:spcBef>
                <a:spcPts val="360"/>
              </a:spcBef>
              <a:buSzPct val="100000"/>
            </a:pPr>
            <a:r>
              <a:rPr lang="en-GB" sz="1800" dirty="0"/>
              <a:t>If I’m at home, my family and friends can help me if I’m finding it difficult. </a:t>
            </a:r>
          </a:p>
          <a:p>
            <a:pPr>
              <a:spcBef>
                <a:spcPts val="360"/>
              </a:spcBef>
              <a:buSzPct val="100000"/>
            </a:pPr>
            <a:r>
              <a:rPr lang="en-GB" sz="1800" dirty="0"/>
              <a:t>As well as school subjects, there are lots of skills that can be learned without a classroom.</a:t>
            </a:r>
          </a:p>
          <a:p>
            <a:pPr>
              <a:spcBef>
                <a:spcPts val="360"/>
              </a:spcBef>
              <a:buSzPct val="100000"/>
            </a:pPr>
            <a:r>
              <a:rPr lang="en-GB" sz="1800" dirty="0"/>
              <a:t>It’s harder, but I can do it!</a:t>
            </a:r>
          </a:p>
          <a:p>
            <a:pPr>
              <a:spcBef>
                <a:spcPts val="360"/>
              </a:spcBef>
              <a:buSzPct val="100000"/>
            </a:pPr>
            <a:r>
              <a:rPr lang="en-GB" sz="1800" dirty="0"/>
              <a:t>… </a:t>
            </a:r>
          </a:p>
        </p:txBody>
      </p:sp>
      <p:sp>
        <p:nvSpPr>
          <p:cNvPr id="3" name="Title 2">
            <a:extLst>
              <a:ext uri="{FF2B5EF4-FFF2-40B4-BE49-F238E27FC236}">
                <a16:creationId xmlns:a16="http://schemas.microsoft.com/office/drawing/2014/main" id="{2320223C-3582-4EE7-BAAF-0F6932231257}"/>
              </a:ext>
            </a:extLst>
          </p:cNvPr>
          <p:cNvSpPr>
            <a:spLocks noGrp="1"/>
          </p:cNvSpPr>
          <p:nvPr>
            <p:ph type="title"/>
          </p:nvPr>
        </p:nvSpPr>
        <p:spPr>
          <a:xfrm>
            <a:off x="999540" y="180975"/>
            <a:ext cx="7144919" cy="1427658"/>
          </a:xfrm>
        </p:spPr>
        <p:txBody>
          <a:bodyPr/>
          <a:lstStyle/>
          <a:p>
            <a:r>
              <a:rPr lang="en-GB" dirty="0"/>
              <a:t>Can you </a:t>
            </a:r>
            <a:r>
              <a:rPr lang="en-GB" dirty="0">
                <a:solidFill>
                  <a:schemeClr val="accent2"/>
                </a:solidFill>
              </a:rPr>
              <a:t>learn more </a:t>
            </a:r>
            <a:r>
              <a:rPr lang="en-GB" dirty="0"/>
              <a:t>without a </a:t>
            </a:r>
            <a:r>
              <a:rPr lang="en-GB" dirty="0">
                <a:solidFill>
                  <a:schemeClr val="accent2"/>
                </a:solidFill>
              </a:rPr>
              <a:t>classroom</a:t>
            </a:r>
            <a:r>
              <a:rPr lang="en-GB" dirty="0"/>
              <a:t>?</a:t>
            </a:r>
          </a:p>
        </p:txBody>
      </p:sp>
      <p:sp>
        <p:nvSpPr>
          <p:cNvPr id="4" name="Text Placeholder 3">
            <a:extLst>
              <a:ext uri="{FF2B5EF4-FFF2-40B4-BE49-F238E27FC236}">
                <a16:creationId xmlns:a16="http://schemas.microsoft.com/office/drawing/2014/main" id="{4D361542-55D9-4B24-A70F-7FB050D15896}"/>
              </a:ext>
            </a:extLst>
          </p:cNvPr>
          <p:cNvSpPr>
            <a:spLocks noGrp="1"/>
          </p:cNvSpPr>
          <p:nvPr>
            <p:ph type="body" sz="quarter" idx="15"/>
          </p:nvPr>
        </p:nvSpPr>
        <p:spPr>
          <a:xfrm>
            <a:off x="4592035" y="2140961"/>
            <a:ext cx="4150929" cy="4011097"/>
          </a:xfrm>
        </p:spPr>
        <p:txBody>
          <a:bodyPr>
            <a:normAutofit/>
          </a:bodyPr>
          <a:lstStyle/>
          <a:p>
            <a:r>
              <a:rPr lang="en-GB" sz="1800" dirty="0"/>
              <a:t>I find it easier to learn when I’m in a classroom.</a:t>
            </a:r>
          </a:p>
          <a:p>
            <a:r>
              <a:rPr lang="en-GB" sz="1800" dirty="0"/>
              <a:t>In a classroom, a teacher can help you and answer your questions.</a:t>
            </a:r>
          </a:p>
          <a:p>
            <a:r>
              <a:rPr lang="en-GB" sz="1800" dirty="0"/>
              <a:t>When I’m at home, there are a lot more distractions because I have all my toys and gadgets. </a:t>
            </a:r>
          </a:p>
          <a:p>
            <a:r>
              <a:rPr lang="en-GB" sz="1800" dirty="0"/>
              <a:t>It’s too hard, I can’t do it!</a:t>
            </a:r>
          </a:p>
          <a:p>
            <a:r>
              <a:rPr lang="en-GB" sz="1800" dirty="0"/>
              <a:t>… </a:t>
            </a:r>
          </a:p>
          <a:p>
            <a:endParaRPr lang="en-GB" sz="1800" dirty="0"/>
          </a:p>
          <a:p>
            <a:endParaRPr lang="en-GB" sz="1800" dirty="0"/>
          </a:p>
        </p:txBody>
      </p:sp>
      <p:pic>
        <p:nvPicPr>
          <p:cNvPr id="5" name="Picture 4">
            <a:extLst>
              <a:ext uri="{FF2B5EF4-FFF2-40B4-BE49-F238E27FC236}">
                <a16:creationId xmlns:a16="http://schemas.microsoft.com/office/drawing/2014/main" id="{1C6DFEEB-FF21-4FFC-9FE7-F6E8713525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35197" y="5271082"/>
            <a:ext cx="713675" cy="1413304"/>
          </a:xfrm>
          <a:prstGeom prst="rect">
            <a:avLst/>
          </a:prstGeom>
        </p:spPr>
      </p:pic>
    </p:spTree>
    <p:extLst>
      <p:ext uri="{BB962C8B-B14F-4D97-AF65-F5344CB8AC3E}">
        <p14:creationId xmlns:p14="http://schemas.microsoft.com/office/powerpoint/2010/main" val="36620687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35A0B891-9888-450D-8B22-BA62E2DD486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771177" y="2478018"/>
            <a:ext cx="1481827" cy="1115729"/>
          </a:xfrm>
          <a:prstGeom prst="rect">
            <a:avLst/>
          </a:prstGeom>
        </p:spPr>
      </p:pic>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Help! I’m not learning!</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What have you learned today?</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378135" y="11453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Where do you learn best?</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4124383" y="2772925"/>
            <a:ext cx="2064047" cy="1173600"/>
          </a:xfrm>
          <a:solidFill>
            <a:schemeClr val="bg1"/>
          </a:solidFill>
        </p:spPr>
        <p:txBody>
          <a:bodyPr anchor="ctr"/>
          <a:lstStyle/>
          <a:p>
            <a:r>
              <a:rPr lang="en-GB" dirty="0"/>
              <a:t>Learning elsewhere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bg1"/>
          </a:solidFill>
        </p:spPr>
        <p:txBody>
          <a:bodyPr/>
          <a:lstStyle/>
          <a:p>
            <a:r>
              <a:rPr lang="en-GB"/>
              <a:t>Vote!</a:t>
            </a:r>
          </a:p>
        </p:txBody>
      </p:sp>
      <p:sp>
        <p:nvSpPr>
          <p:cNvPr id="7" name="Oval 6">
            <a:extLst>
              <a:ext uri="{FF2B5EF4-FFF2-40B4-BE49-F238E27FC236}">
                <a16:creationId xmlns:a16="http://schemas.microsoft.com/office/drawing/2014/main" id="{D60239E5-59D7-4CC5-AA41-FC59FFBC6EE3}"/>
              </a:ext>
            </a:extLst>
          </p:cNvPr>
          <p:cNvSpPr/>
          <p:nvPr/>
        </p:nvSpPr>
        <p:spPr>
          <a:xfrm>
            <a:off x="3975414" y="5177281"/>
            <a:ext cx="290290" cy="236394"/>
          </a:xfrm>
          <a:prstGeom prst="ellipse">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3778687" y="4744786"/>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26404" y="10600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accent5"/>
          </a:solidFill>
        </p:spPr>
        <p:txBody>
          <a:bodyPr/>
          <a:lstStyle/>
          <a:p>
            <a:r>
              <a:rPr lang="en-GB" dirty="0"/>
              <a:t>Ext: An interview with…</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8" name="Picture 17">
            <a:extLst>
              <a:ext uri="{FF2B5EF4-FFF2-40B4-BE49-F238E27FC236}">
                <a16:creationId xmlns:a16="http://schemas.microsoft.com/office/drawing/2014/main" id="{F98CE203-9922-4618-973B-84835418FC32}"/>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506173" y="3966413"/>
            <a:ext cx="1456541" cy="1101287"/>
          </a:xfrm>
          <a:prstGeom prst="rect">
            <a:avLst/>
          </a:prstGeom>
        </p:spPr>
      </p:pic>
      <p:pic>
        <p:nvPicPr>
          <p:cNvPr id="19" name="Picture 18">
            <a:extLst>
              <a:ext uri="{FF2B5EF4-FFF2-40B4-BE49-F238E27FC236}">
                <a16:creationId xmlns:a16="http://schemas.microsoft.com/office/drawing/2014/main" id="{D8154FB9-3884-44C1-8574-CFAECF5CB2B8}"/>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7409871" y="1253276"/>
            <a:ext cx="1051674" cy="1107250"/>
          </a:xfrm>
          <a:prstGeom prst="rect">
            <a:avLst/>
          </a:prstGeom>
        </p:spPr>
      </p:pic>
      <p:pic>
        <p:nvPicPr>
          <p:cNvPr id="20" name="Picture 19">
            <a:extLst>
              <a:ext uri="{FF2B5EF4-FFF2-40B4-BE49-F238E27FC236}">
                <a16:creationId xmlns:a16="http://schemas.microsoft.com/office/drawing/2014/main" id="{12EB04B2-9F2E-4458-A8BA-18B10B51CE8C}"/>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59415" y="2706618"/>
            <a:ext cx="1291835" cy="980728"/>
          </a:xfrm>
          <a:prstGeom prst="rect">
            <a:avLst/>
          </a:prstGeom>
        </p:spPr>
      </p:pic>
      <p:pic>
        <p:nvPicPr>
          <p:cNvPr id="21" name="Picture 20">
            <a:extLst>
              <a:ext uri="{FF2B5EF4-FFF2-40B4-BE49-F238E27FC236}">
                <a16:creationId xmlns:a16="http://schemas.microsoft.com/office/drawing/2014/main" id="{5C5E185C-D59A-4C07-BB56-A6D61278DD2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21310" y="5545803"/>
            <a:ext cx="1275690" cy="1188270"/>
          </a:xfrm>
          <a:prstGeom prst="rect">
            <a:avLst/>
          </a:prstGeom>
        </p:spPr>
      </p:pic>
    </p:spTree>
    <p:extLst>
      <p:ext uri="{BB962C8B-B14F-4D97-AF65-F5344CB8AC3E}">
        <p14:creationId xmlns:p14="http://schemas.microsoft.com/office/powerpoint/2010/main" val="3532073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10;&#10;Description automatically generated">
            <a:extLst>
              <a:ext uri="{FF2B5EF4-FFF2-40B4-BE49-F238E27FC236}">
                <a16:creationId xmlns:a16="http://schemas.microsoft.com/office/drawing/2014/main" id="{98811487-045D-4C4B-97F3-F0BE67DAB3C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67690" y="1025136"/>
            <a:ext cx="4608238" cy="4653974"/>
          </a:xfrm>
          <a:prstGeom prst="rect">
            <a:avLst/>
          </a:prstGeom>
        </p:spPr>
      </p:pic>
      <p:sp>
        <p:nvSpPr>
          <p:cNvPr id="3" name="Cloud 2">
            <a:extLst>
              <a:ext uri="{FF2B5EF4-FFF2-40B4-BE49-F238E27FC236}">
                <a16:creationId xmlns:a16="http://schemas.microsoft.com/office/drawing/2014/main" id="{BB22C464-566A-4CE6-A3E5-87A86B14892E}"/>
              </a:ext>
            </a:extLst>
          </p:cNvPr>
          <p:cNvSpPr/>
          <p:nvPr/>
        </p:nvSpPr>
        <p:spPr>
          <a:xfrm>
            <a:off x="4479793" y="1371600"/>
            <a:ext cx="4374927" cy="2419806"/>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Interview! (3-5 mins)</a:t>
            </a:r>
          </a:p>
          <a:p>
            <a:pPr algn="ctr"/>
            <a:r>
              <a:rPr lang="en-GB" sz="1600" dirty="0"/>
              <a:t>Find someone in your house, like a parent or older brother/sister and interview them about when they were at school! </a:t>
            </a:r>
          </a:p>
        </p:txBody>
      </p:sp>
      <p:sp>
        <p:nvSpPr>
          <p:cNvPr id="15" name="Title 1">
            <a:extLst>
              <a:ext uri="{FF2B5EF4-FFF2-40B4-BE49-F238E27FC236}">
                <a16:creationId xmlns:a16="http://schemas.microsoft.com/office/drawing/2014/main" id="{F91E99B0-47B9-4125-A369-B1D782BD68BA}"/>
              </a:ext>
            </a:extLst>
          </p:cNvPr>
          <p:cNvSpPr>
            <a:spLocks noGrp="1"/>
          </p:cNvSpPr>
          <p:nvPr>
            <p:ph type="title"/>
          </p:nvPr>
        </p:nvSpPr>
        <p:spPr>
          <a:xfrm>
            <a:off x="876300" y="209326"/>
            <a:ext cx="6892089" cy="580469"/>
          </a:xfrm>
        </p:spPr>
        <p:txBody>
          <a:bodyPr/>
          <a:lstStyle/>
          <a:p>
            <a:r>
              <a:rPr lang="en-GB" dirty="0"/>
              <a:t>Ext.: An interview with…</a:t>
            </a:r>
          </a:p>
        </p:txBody>
      </p:sp>
      <p:sp>
        <p:nvSpPr>
          <p:cNvPr id="8" name="Rectangle: Rounded Corners 27">
            <a:extLst>
              <a:ext uri="{FF2B5EF4-FFF2-40B4-BE49-F238E27FC236}">
                <a16:creationId xmlns:a16="http://schemas.microsoft.com/office/drawing/2014/main" id="{7033C7B4-C916-4E17-A4EA-5A97A48D2994}"/>
              </a:ext>
            </a:extLst>
          </p:cNvPr>
          <p:cNvSpPr/>
          <p:nvPr/>
        </p:nvSpPr>
        <p:spPr>
          <a:xfrm>
            <a:off x="278619" y="5706939"/>
            <a:ext cx="4234913" cy="909113"/>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In the classroom?</a:t>
            </a:r>
            <a:endPar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Interview different classmates or even your teacher!</a:t>
            </a:r>
          </a:p>
        </p:txBody>
      </p:sp>
      <p:sp>
        <p:nvSpPr>
          <p:cNvPr id="9" name="Rectangle: Rounded Corners 27">
            <a:extLst>
              <a:ext uri="{FF2B5EF4-FFF2-40B4-BE49-F238E27FC236}">
                <a16:creationId xmlns:a16="http://schemas.microsoft.com/office/drawing/2014/main" id="{533FAD10-E081-48FA-9420-957E51751E05}"/>
              </a:ext>
            </a:extLst>
          </p:cNvPr>
          <p:cNvSpPr/>
          <p:nvPr/>
        </p:nvSpPr>
        <p:spPr>
          <a:xfrm>
            <a:off x="5004992" y="4014162"/>
            <a:ext cx="3807510" cy="108418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endPar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Can you add two questions of your own to ask them?</a:t>
            </a:r>
          </a:p>
        </p:txBody>
      </p:sp>
      <p:sp>
        <p:nvSpPr>
          <p:cNvPr id="11" name="TextBox 10">
            <a:extLst>
              <a:ext uri="{FF2B5EF4-FFF2-40B4-BE49-F238E27FC236}">
                <a16:creationId xmlns:a16="http://schemas.microsoft.com/office/drawing/2014/main" id="{8037A94E-7DEB-4CFD-BF28-CE712917C418}"/>
              </a:ext>
            </a:extLst>
          </p:cNvPr>
          <p:cNvSpPr txBox="1"/>
          <p:nvPr/>
        </p:nvSpPr>
        <p:spPr>
          <a:xfrm>
            <a:off x="805367" y="1625016"/>
            <a:ext cx="3057247" cy="338554"/>
          </a:xfrm>
          <a:prstGeom prst="rect">
            <a:avLst/>
          </a:prstGeom>
          <a:noFill/>
        </p:spPr>
        <p:txBody>
          <a:bodyPr wrap="none" rtlCol="0">
            <a:spAutoFit/>
          </a:bodyPr>
          <a:lstStyle/>
          <a:p>
            <a:r>
              <a:rPr lang="en-GB" sz="1600" dirty="0">
                <a:latin typeface="Century Gothic" panose="020B0502020202020204" pitchFamily="34" charset="0"/>
              </a:rPr>
              <a:t>Where did you go to school?</a:t>
            </a:r>
          </a:p>
        </p:txBody>
      </p:sp>
      <p:sp>
        <p:nvSpPr>
          <p:cNvPr id="12" name="TextBox 11">
            <a:extLst>
              <a:ext uri="{FF2B5EF4-FFF2-40B4-BE49-F238E27FC236}">
                <a16:creationId xmlns:a16="http://schemas.microsoft.com/office/drawing/2014/main" id="{426E9189-B46C-4AFD-BDF2-398FAAA089C7}"/>
              </a:ext>
            </a:extLst>
          </p:cNvPr>
          <p:cNvSpPr txBox="1"/>
          <p:nvPr/>
        </p:nvSpPr>
        <p:spPr>
          <a:xfrm>
            <a:off x="778354" y="2169816"/>
            <a:ext cx="2374368" cy="338554"/>
          </a:xfrm>
          <a:prstGeom prst="rect">
            <a:avLst/>
          </a:prstGeom>
          <a:noFill/>
        </p:spPr>
        <p:txBody>
          <a:bodyPr wrap="none" rtlCol="0">
            <a:spAutoFit/>
          </a:bodyPr>
          <a:lstStyle/>
          <a:p>
            <a:r>
              <a:rPr lang="en-GB" sz="1600" dirty="0">
                <a:latin typeface="Century Gothic" panose="020B0502020202020204" pitchFamily="34" charset="0"/>
              </a:rPr>
              <a:t>Did you enjoy school?</a:t>
            </a:r>
          </a:p>
        </p:txBody>
      </p:sp>
      <p:sp>
        <p:nvSpPr>
          <p:cNvPr id="13" name="TextBox 12">
            <a:extLst>
              <a:ext uri="{FF2B5EF4-FFF2-40B4-BE49-F238E27FC236}">
                <a16:creationId xmlns:a16="http://schemas.microsoft.com/office/drawing/2014/main" id="{F65B6849-BD31-4F72-846E-7FE6D5B213D9}"/>
              </a:ext>
            </a:extLst>
          </p:cNvPr>
          <p:cNvSpPr txBox="1"/>
          <p:nvPr/>
        </p:nvSpPr>
        <p:spPr>
          <a:xfrm rot="21592154">
            <a:off x="778734" y="2753181"/>
            <a:ext cx="3905236" cy="338554"/>
          </a:xfrm>
          <a:prstGeom prst="rect">
            <a:avLst/>
          </a:prstGeom>
          <a:noFill/>
        </p:spPr>
        <p:txBody>
          <a:bodyPr wrap="square" rtlCol="0">
            <a:spAutoFit/>
          </a:bodyPr>
          <a:lstStyle/>
          <a:p>
            <a:r>
              <a:rPr lang="en-GB" sz="1600" dirty="0">
                <a:latin typeface="Century Gothic" panose="020B0502020202020204" pitchFamily="34" charset="0"/>
              </a:rPr>
              <a:t>What was your favourite subject?</a:t>
            </a:r>
          </a:p>
        </p:txBody>
      </p:sp>
      <p:sp>
        <p:nvSpPr>
          <p:cNvPr id="14" name="TextBox 13">
            <a:extLst>
              <a:ext uri="{FF2B5EF4-FFF2-40B4-BE49-F238E27FC236}">
                <a16:creationId xmlns:a16="http://schemas.microsoft.com/office/drawing/2014/main" id="{6448E4F4-24D7-47FD-80FB-7FB8E4CC5DDC}"/>
              </a:ext>
            </a:extLst>
          </p:cNvPr>
          <p:cNvSpPr txBox="1"/>
          <p:nvPr/>
        </p:nvSpPr>
        <p:spPr>
          <a:xfrm rot="21589416">
            <a:off x="793505" y="3885118"/>
            <a:ext cx="2799164" cy="338554"/>
          </a:xfrm>
          <a:prstGeom prst="rect">
            <a:avLst/>
          </a:prstGeom>
          <a:noFill/>
        </p:spPr>
        <p:txBody>
          <a:bodyPr wrap="none" rtlCol="0">
            <a:spAutoFit/>
          </a:bodyPr>
          <a:lstStyle/>
          <a:p>
            <a:r>
              <a:rPr lang="en-GB" sz="1600" dirty="0">
                <a:latin typeface="Century Gothic" panose="020B0502020202020204" pitchFamily="34" charset="0"/>
              </a:rPr>
              <a:t>Who was your best friend?</a:t>
            </a:r>
          </a:p>
        </p:txBody>
      </p:sp>
      <p:sp>
        <p:nvSpPr>
          <p:cNvPr id="20" name="TextBox 19">
            <a:extLst>
              <a:ext uri="{FF2B5EF4-FFF2-40B4-BE49-F238E27FC236}">
                <a16:creationId xmlns:a16="http://schemas.microsoft.com/office/drawing/2014/main" id="{BBF2DEF2-6720-48D8-A3DD-130659977CFC}"/>
              </a:ext>
            </a:extLst>
          </p:cNvPr>
          <p:cNvSpPr txBox="1"/>
          <p:nvPr/>
        </p:nvSpPr>
        <p:spPr>
          <a:xfrm>
            <a:off x="1767008" y="1178891"/>
            <a:ext cx="1874231" cy="338554"/>
          </a:xfrm>
          <a:prstGeom prst="rect">
            <a:avLst/>
          </a:prstGeom>
          <a:noFill/>
        </p:spPr>
        <p:txBody>
          <a:bodyPr wrap="none" rtlCol="0">
            <a:spAutoFit/>
          </a:bodyPr>
          <a:lstStyle/>
          <a:p>
            <a:r>
              <a:rPr lang="en-GB" sz="1600" b="1" u="sng" dirty="0">
                <a:latin typeface="Century Gothic" panose="020B0502020202020204" pitchFamily="34" charset="0"/>
              </a:rPr>
              <a:t>School Interview!</a:t>
            </a:r>
          </a:p>
        </p:txBody>
      </p:sp>
      <p:sp>
        <p:nvSpPr>
          <p:cNvPr id="23" name="TextBox 22">
            <a:extLst>
              <a:ext uri="{FF2B5EF4-FFF2-40B4-BE49-F238E27FC236}">
                <a16:creationId xmlns:a16="http://schemas.microsoft.com/office/drawing/2014/main" id="{157D0FDC-832F-4F5B-A2E7-6D4E7AF73E20}"/>
              </a:ext>
            </a:extLst>
          </p:cNvPr>
          <p:cNvSpPr txBox="1"/>
          <p:nvPr/>
        </p:nvSpPr>
        <p:spPr>
          <a:xfrm>
            <a:off x="797681" y="3315989"/>
            <a:ext cx="4007828" cy="338554"/>
          </a:xfrm>
          <a:prstGeom prst="rect">
            <a:avLst/>
          </a:prstGeom>
          <a:noFill/>
        </p:spPr>
        <p:txBody>
          <a:bodyPr wrap="none" rtlCol="0">
            <a:spAutoFit/>
          </a:bodyPr>
          <a:lstStyle/>
          <a:p>
            <a:r>
              <a:rPr lang="en-GB" sz="1600" dirty="0">
                <a:latin typeface="Century Gothic" panose="020B0502020202020204" pitchFamily="34" charset="0"/>
              </a:rPr>
              <a:t>What was your least favourite subject?</a:t>
            </a:r>
          </a:p>
        </p:txBody>
      </p:sp>
      <p:sp>
        <p:nvSpPr>
          <p:cNvPr id="24" name="TextBox 23">
            <a:extLst>
              <a:ext uri="{FF2B5EF4-FFF2-40B4-BE49-F238E27FC236}">
                <a16:creationId xmlns:a16="http://schemas.microsoft.com/office/drawing/2014/main" id="{4F43F204-9AEC-4B91-B63A-7E6DC7D0B373}"/>
              </a:ext>
            </a:extLst>
          </p:cNvPr>
          <p:cNvSpPr txBox="1"/>
          <p:nvPr/>
        </p:nvSpPr>
        <p:spPr>
          <a:xfrm rot="20712839">
            <a:off x="4577321" y="5708393"/>
            <a:ext cx="1138198" cy="369332"/>
          </a:xfrm>
          <a:prstGeom prst="rect">
            <a:avLst/>
          </a:prstGeom>
          <a:noFill/>
        </p:spPr>
        <p:txBody>
          <a:bodyPr wrap="square" rtlCol="0">
            <a:spAutoFit/>
          </a:bodyPr>
          <a:lstStyle/>
          <a:p>
            <a:r>
              <a:rPr lang="en-GB" b="1" dirty="0">
                <a:latin typeface="Century Gothic" panose="020B0502020202020204" pitchFamily="34" charset="0"/>
              </a:rPr>
              <a:t>Who…? </a:t>
            </a:r>
          </a:p>
        </p:txBody>
      </p:sp>
      <p:sp>
        <p:nvSpPr>
          <p:cNvPr id="25" name="TextBox 24">
            <a:extLst>
              <a:ext uri="{FF2B5EF4-FFF2-40B4-BE49-F238E27FC236}">
                <a16:creationId xmlns:a16="http://schemas.microsoft.com/office/drawing/2014/main" id="{015D9963-8DB1-4FB3-9620-85C2610FBDD5}"/>
              </a:ext>
            </a:extLst>
          </p:cNvPr>
          <p:cNvSpPr txBox="1"/>
          <p:nvPr/>
        </p:nvSpPr>
        <p:spPr>
          <a:xfrm rot="538330">
            <a:off x="5231953" y="6173676"/>
            <a:ext cx="1222322" cy="369332"/>
          </a:xfrm>
          <a:prstGeom prst="rect">
            <a:avLst/>
          </a:prstGeom>
          <a:noFill/>
        </p:spPr>
        <p:txBody>
          <a:bodyPr wrap="square" rtlCol="0">
            <a:spAutoFit/>
          </a:bodyPr>
          <a:lstStyle/>
          <a:p>
            <a:r>
              <a:rPr lang="en-GB" b="1" dirty="0">
                <a:latin typeface="Century Gothic" panose="020B0502020202020204" pitchFamily="34" charset="0"/>
              </a:rPr>
              <a:t>What…? </a:t>
            </a:r>
          </a:p>
        </p:txBody>
      </p:sp>
      <p:sp>
        <p:nvSpPr>
          <p:cNvPr id="26" name="TextBox 25">
            <a:extLst>
              <a:ext uri="{FF2B5EF4-FFF2-40B4-BE49-F238E27FC236}">
                <a16:creationId xmlns:a16="http://schemas.microsoft.com/office/drawing/2014/main" id="{B2D2428A-6DF4-49B7-85F8-352A75485BF1}"/>
              </a:ext>
            </a:extLst>
          </p:cNvPr>
          <p:cNvSpPr txBox="1"/>
          <p:nvPr/>
        </p:nvSpPr>
        <p:spPr>
          <a:xfrm rot="20712839">
            <a:off x="5863632" y="5455329"/>
            <a:ext cx="1607251" cy="369332"/>
          </a:xfrm>
          <a:prstGeom prst="rect">
            <a:avLst/>
          </a:prstGeom>
          <a:noFill/>
        </p:spPr>
        <p:txBody>
          <a:bodyPr wrap="square" rtlCol="0">
            <a:spAutoFit/>
          </a:bodyPr>
          <a:lstStyle/>
          <a:p>
            <a:r>
              <a:rPr lang="en-GB" b="1" dirty="0">
                <a:latin typeface="Century Gothic" panose="020B0502020202020204" pitchFamily="34" charset="0"/>
              </a:rPr>
              <a:t>Where…? </a:t>
            </a:r>
          </a:p>
        </p:txBody>
      </p:sp>
      <p:sp>
        <p:nvSpPr>
          <p:cNvPr id="27" name="TextBox 26">
            <a:extLst>
              <a:ext uri="{FF2B5EF4-FFF2-40B4-BE49-F238E27FC236}">
                <a16:creationId xmlns:a16="http://schemas.microsoft.com/office/drawing/2014/main" id="{4E6572CF-301A-4666-B5E7-02F910D188C7}"/>
              </a:ext>
            </a:extLst>
          </p:cNvPr>
          <p:cNvSpPr txBox="1"/>
          <p:nvPr/>
        </p:nvSpPr>
        <p:spPr>
          <a:xfrm rot="1181505">
            <a:off x="6571498" y="6076375"/>
            <a:ext cx="1607251" cy="369332"/>
          </a:xfrm>
          <a:prstGeom prst="rect">
            <a:avLst/>
          </a:prstGeom>
          <a:noFill/>
        </p:spPr>
        <p:txBody>
          <a:bodyPr wrap="square" rtlCol="0">
            <a:spAutoFit/>
          </a:bodyPr>
          <a:lstStyle/>
          <a:p>
            <a:r>
              <a:rPr lang="en-GB" b="1" dirty="0">
                <a:latin typeface="Century Gothic" panose="020B0502020202020204" pitchFamily="34" charset="0"/>
              </a:rPr>
              <a:t>When…? </a:t>
            </a:r>
          </a:p>
        </p:txBody>
      </p:sp>
      <p:sp>
        <p:nvSpPr>
          <p:cNvPr id="28" name="TextBox 27">
            <a:extLst>
              <a:ext uri="{FF2B5EF4-FFF2-40B4-BE49-F238E27FC236}">
                <a16:creationId xmlns:a16="http://schemas.microsoft.com/office/drawing/2014/main" id="{CB8D1976-FB89-467A-95A6-83B32489764C}"/>
              </a:ext>
            </a:extLst>
          </p:cNvPr>
          <p:cNvSpPr txBox="1"/>
          <p:nvPr/>
        </p:nvSpPr>
        <p:spPr>
          <a:xfrm rot="20542135">
            <a:off x="7853529" y="6001345"/>
            <a:ext cx="1607251" cy="369332"/>
          </a:xfrm>
          <a:prstGeom prst="rect">
            <a:avLst/>
          </a:prstGeom>
          <a:noFill/>
        </p:spPr>
        <p:txBody>
          <a:bodyPr wrap="square" rtlCol="0">
            <a:spAutoFit/>
          </a:bodyPr>
          <a:lstStyle/>
          <a:p>
            <a:r>
              <a:rPr lang="en-GB" b="1" dirty="0">
                <a:latin typeface="Century Gothic" panose="020B0502020202020204" pitchFamily="34" charset="0"/>
              </a:rPr>
              <a:t>How…? </a:t>
            </a:r>
          </a:p>
        </p:txBody>
      </p:sp>
      <p:sp>
        <p:nvSpPr>
          <p:cNvPr id="29" name="TextBox 28">
            <a:extLst>
              <a:ext uri="{FF2B5EF4-FFF2-40B4-BE49-F238E27FC236}">
                <a16:creationId xmlns:a16="http://schemas.microsoft.com/office/drawing/2014/main" id="{70DBEE03-CFA7-4835-9ADC-37BC304805B6}"/>
              </a:ext>
            </a:extLst>
          </p:cNvPr>
          <p:cNvSpPr txBox="1"/>
          <p:nvPr/>
        </p:nvSpPr>
        <p:spPr>
          <a:xfrm rot="1043933">
            <a:off x="7460605" y="5492182"/>
            <a:ext cx="1200797" cy="369332"/>
          </a:xfrm>
          <a:prstGeom prst="rect">
            <a:avLst/>
          </a:prstGeom>
          <a:noFill/>
        </p:spPr>
        <p:txBody>
          <a:bodyPr wrap="square" rtlCol="0">
            <a:spAutoFit/>
          </a:bodyPr>
          <a:lstStyle/>
          <a:p>
            <a:r>
              <a:rPr lang="en-GB" b="1" dirty="0">
                <a:latin typeface="Century Gothic" panose="020B0502020202020204" pitchFamily="34" charset="0"/>
              </a:rPr>
              <a:t>Why…? </a:t>
            </a:r>
          </a:p>
        </p:txBody>
      </p:sp>
      <p:pic>
        <p:nvPicPr>
          <p:cNvPr id="32" name="Picture 31">
            <a:extLst>
              <a:ext uri="{FF2B5EF4-FFF2-40B4-BE49-F238E27FC236}">
                <a16:creationId xmlns:a16="http://schemas.microsoft.com/office/drawing/2014/main" id="{2B5A16B1-A543-4D71-830C-947B32CC9B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l="-1668" b="-520"/>
          <a:stretch/>
        </p:blipFill>
        <p:spPr>
          <a:xfrm>
            <a:off x="163635" y="4927384"/>
            <a:ext cx="943789" cy="860491"/>
          </a:xfrm>
          <a:prstGeom prst="rect">
            <a:avLst/>
          </a:prstGeom>
        </p:spPr>
      </p:pic>
      <p:sp>
        <p:nvSpPr>
          <p:cNvPr id="21" name="Rectangle: Rounded Corners 27">
            <a:extLst>
              <a:ext uri="{FF2B5EF4-FFF2-40B4-BE49-F238E27FC236}">
                <a16:creationId xmlns:a16="http://schemas.microsoft.com/office/drawing/2014/main" id="{70780C0B-ABE1-4C6E-AA83-E60F332C07A7}"/>
              </a:ext>
            </a:extLst>
          </p:cNvPr>
          <p:cNvSpPr/>
          <p:nvPr/>
        </p:nvSpPr>
        <p:spPr>
          <a:xfrm>
            <a:off x="5743803" y="316898"/>
            <a:ext cx="2329888" cy="726898"/>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Teacher’s Note: </a:t>
            </a:r>
          </a:p>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Skip if short on time.</a:t>
            </a:r>
          </a:p>
        </p:txBody>
      </p:sp>
      <p:sp>
        <p:nvSpPr>
          <p:cNvPr id="30" name="TextBox 29">
            <a:extLst>
              <a:ext uri="{FF2B5EF4-FFF2-40B4-BE49-F238E27FC236}">
                <a16:creationId xmlns:a16="http://schemas.microsoft.com/office/drawing/2014/main" id="{BCC4EE69-A4BC-4B2D-A390-3376522EFBB2}"/>
              </a:ext>
            </a:extLst>
          </p:cNvPr>
          <p:cNvSpPr txBox="1"/>
          <p:nvPr/>
        </p:nvSpPr>
        <p:spPr>
          <a:xfrm>
            <a:off x="781345" y="4452938"/>
            <a:ext cx="3698448" cy="338554"/>
          </a:xfrm>
          <a:prstGeom prst="rect">
            <a:avLst/>
          </a:prstGeom>
          <a:noFill/>
        </p:spPr>
        <p:txBody>
          <a:bodyPr wrap="none" rtlCol="0">
            <a:spAutoFit/>
          </a:bodyPr>
          <a:lstStyle/>
          <a:p>
            <a:r>
              <a:rPr lang="en-GB" sz="1600" dirty="0">
                <a:latin typeface="Century Gothic" panose="020B0502020202020204" pitchFamily="34" charset="0"/>
              </a:rPr>
              <a:t>Where and how do you learn best?</a:t>
            </a:r>
          </a:p>
        </p:txBody>
      </p:sp>
      <p:pic>
        <p:nvPicPr>
          <p:cNvPr id="31" name="Picture 30">
            <a:extLst>
              <a:ext uri="{FF2B5EF4-FFF2-40B4-BE49-F238E27FC236}">
                <a16:creationId xmlns:a16="http://schemas.microsoft.com/office/drawing/2014/main" id="{924A9BE2-352D-4749-8366-B5143097507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85720">
            <a:off x="242176" y="209858"/>
            <a:ext cx="549171" cy="654359"/>
          </a:xfrm>
          <a:prstGeom prst="rect">
            <a:avLst/>
          </a:prstGeom>
        </p:spPr>
      </p:pic>
    </p:spTree>
    <p:extLst>
      <p:ext uri="{BB962C8B-B14F-4D97-AF65-F5344CB8AC3E}">
        <p14:creationId xmlns:p14="http://schemas.microsoft.com/office/powerpoint/2010/main" val="24696663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a:hlinkClick r:id="rId3"/>
            <a:extLst>
              <a:ext uri="{FF2B5EF4-FFF2-40B4-BE49-F238E27FC236}">
                <a16:creationId xmlns:a16="http://schemas.microsoft.com/office/drawing/2014/main" id="{DF2CCA8A-5184-4991-8AB1-47F25A6831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8003" y="281641"/>
            <a:ext cx="1504137" cy="1504137"/>
          </a:xfrm>
          <a:prstGeom prst="rect">
            <a:avLst/>
          </a:prstGeom>
          <a:noFill/>
          <a:ln w="28575">
            <a:solidFill>
              <a:schemeClr val="accent2"/>
            </a:solidFill>
          </a:ln>
          <a:extLst>
            <a:ext uri="{909E8E84-426E-40DD-AFC4-6F175D3DCCD1}">
              <a14:hiddenFill xmlns:a14="http://schemas.microsoft.com/office/drawing/2010/main">
                <a:solidFill>
                  <a:srgbClr val="FFFFFF"/>
                </a:solidFill>
              </a14:hiddenFill>
            </a:ext>
          </a:extLst>
        </p:spPr>
      </p:pic>
      <p:pic>
        <p:nvPicPr>
          <p:cNvPr id="19" name="Picture 4">
            <a:hlinkClick r:id="rId3"/>
            <a:extLst>
              <a:ext uri="{FF2B5EF4-FFF2-40B4-BE49-F238E27FC236}">
                <a16:creationId xmlns:a16="http://schemas.microsoft.com/office/drawing/2014/main" id="{8A65ED23-D510-483C-AF8A-5FF0B82AA9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6930" y="281641"/>
            <a:ext cx="1504137" cy="1504137"/>
          </a:xfrm>
          <a:prstGeom prst="rect">
            <a:avLst/>
          </a:prstGeom>
          <a:noFill/>
          <a:ln w="28575">
            <a:solidFill>
              <a:schemeClr val="tx2"/>
            </a:solidFill>
          </a:ln>
          <a:extLst>
            <a:ext uri="{909E8E84-426E-40DD-AFC4-6F175D3DCCD1}">
              <a14:hiddenFill xmlns:a14="http://schemas.microsoft.com/office/drawing/2010/main">
                <a:solidFill>
                  <a:srgbClr val="FFFFFF"/>
                </a:solidFill>
              </a14:hiddenFill>
            </a:ext>
          </a:extLst>
        </p:spPr>
      </p:pic>
      <p:pic>
        <p:nvPicPr>
          <p:cNvPr id="20" name="Picture 6">
            <a:hlinkClick r:id="rId3"/>
            <a:extLst>
              <a:ext uri="{FF2B5EF4-FFF2-40B4-BE49-F238E27FC236}">
                <a16:creationId xmlns:a16="http://schemas.microsoft.com/office/drawing/2014/main" id="{7D1F7F6C-2709-4273-ACD4-8275B49909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8002" y="1885334"/>
            <a:ext cx="1504137" cy="1504137"/>
          </a:xfrm>
          <a:prstGeom prst="rect">
            <a:avLst/>
          </a:prstGeom>
          <a:noFill/>
          <a:ln w="28575">
            <a:solidFill>
              <a:schemeClr val="tx2"/>
            </a:solidFill>
          </a:ln>
          <a:extLst>
            <a:ext uri="{909E8E84-426E-40DD-AFC4-6F175D3DCCD1}">
              <a14:hiddenFill xmlns:a14="http://schemas.microsoft.com/office/drawing/2010/main">
                <a:solidFill>
                  <a:srgbClr val="FFFFFF"/>
                </a:solidFill>
              </a14:hiddenFill>
            </a:ext>
          </a:extLst>
        </p:spPr>
      </p:pic>
      <p:pic>
        <p:nvPicPr>
          <p:cNvPr id="21" name="Picture 8">
            <a:hlinkClick r:id="rId3"/>
            <a:extLst>
              <a:ext uri="{FF2B5EF4-FFF2-40B4-BE49-F238E27FC236}">
                <a16:creationId xmlns:a16="http://schemas.microsoft.com/office/drawing/2014/main" id="{767F41C0-952A-40E0-B37A-EC6D5B551C5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6930" y="1885334"/>
            <a:ext cx="1504137" cy="1504137"/>
          </a:xfrm>
          <a:prstGeom prst="rect">
            <a:avLst/>
          </a:prstGeom>
          <a:noFill/>
          <a:ln w="28575">
            <a:solidFill>
              <a:schemeClr val="accent2"/>
            </a:solidFill>
          </a:ln>
          <a:extLst>
            <a:ext uri="{909E8E84-426E-40DD-AFC4-6F175D3DCCD1}">
              <a14:hiddenFill xmlns:a14="http://schemas.microsoft.com/office/drawing/2010/main">
                <a:solidFill>
                  <a:srgbClr val="FFFFFF"/>
                </a:solidFill>
              </a14:hiddenFill>
            </a:ext>
          </a:extLst>
        </p:spPr>
      </p:pic>
      <p:pic>
        <p:nvPicPr>
          <p:cNvPr id="17" name="Picture 16" descr="A person smiling for the camera&#10;&#10;Description automatically generated">
            <a:hlinkClick r:id="rId8"/>
            <a:extLst>
              <a:ext uri="{FF2B5EF4-FFF2-40B4-BE49-F238E27FC236}">
                <a16:creationId xmlns:a16="http://schemas.microsoft.com/office/drawing/2014/main" id="{7E355A7B-1433-4527-B070-AAE6223A551F}"/>
              </a:ext>
            </a:extLst>
          </p:cNvPr>
          <p:cNvPicPr>
            <a:picLocks noChangeAspect="1"/>
          </p:cNvPicPr>
          <p:nvPr/>
        </p:nvPicPr>
        <p:blipFill rotWithShape="1">
          <a:blip r:embed="rId9" cstate="hqprint">
            <a:extLst>
              <a:ext uri="{28A0092B-C50C-407E-A947-70E740481C1C}">
                <a14:useLocalDpi xmlns:a14="http://schemas.microsoft.com/office/drawing/2010/main"/>
              </a:ext>
            </a:extLst>
          </a:blip>
          <a:srcRect/>
          <a:stretch/>
        </p:blipFill>
        <p:spPr>
          <a:xfrm>
            <a:off x="518381" y="3607796"/>
            <a:ext cx="2745028" cy="2950856"/>
          </a:xfrm>
          <a:prstGeom prst="rect">
            <a:avLst/>
          </a:prstGeom>
        </p:spPr>
      </p:pic>
      <p:sp>
        <p:nvSpPr>
          <p:cNvPr id="2" name="Text Placeholder 1">
            <a:extLst>
              <a:ext uri="{FF2B5EF4-FFF2-40B4-BE49-F238E27FC236}">
                <a16:creationId xmlns:a16="http://schemas.microsoft.com/office/drawing/2014/main" id="{21B62F6D-F13F-401F-8010-445AE2CDE7CE}"/>
              </a:ext>
            </a:extLst>
          </p:cNvPr>
          <p:cNvSpPr>
            <a:spLocks noGrp="1"/>
          </p:cNvSpPr>
          <p:nvPr>
            <p:ph type="body" sz="quarter" idx="20"/>
          </p:nvPr>
        </p:nvSpPr>
        <p:spPr>
          <a:xfrm>
            <a:off x="3819647" y="3730469"/>
            <a:ext cx="4632204" cy="2671763"/>
          </a:xfrm>
        </p:spPr>
        <p:txBody>
          <a:bodyPr>
            <a:noAutofit/>
          </a:bodyPr>
          <a:lstStyle/>
          <a:p>
            <a:pPr>
              <a:lnSpc>
                <a:spcPct val="200000"/>
              </a:lnSpc>
              <a:defRPr/>
            </a:pPr>
            <a:r>
              <a:rPr lang="en-GB" b="1" dirty="0">
                <a:ea typeface="Lato" panose="020F0502020204030203" pitchFamily="34" charset="0"/>
                <a:cs typeface="Century Gothic"/>
              </a:rPr>
              <a:t>Career Spotlight: </a:t>
            </a:r>
          </a:p>
          <a:p>
            <a:pPr>
              <a:defRPr/>
            </a:pPr>
            <a:r>
              <a:rPr lang="en-GB" dirty="0">
                <a:ea typeface="Lato" panose="020F0502020204030203" pitchFamily="34" charset="0"/>
                <a:cs typeface="Century Gothic"/>
              </a:rPr>
              <a:t>This is </a:t>
            </a:r>
            <a:r>
              <a:rPr lang="en-GB" b="1" dirty="0">
                <a:ea typeface="Lato" panose="020F0502020204030203" pitchFamily="34" charset="0"/>
                <a:cs typeface="Century Gothic"/>
              </a:rPr>
              <a:t>Kate. </a:t>
            </a:r>
            <a:r>
              <a:rPr lang="en-GB" dirty="0"/>
              <a:t>She founded </a:t>
            </a:r>
            <a:r>
              <a:rPr lang="en-GB" b="1" dirty="0"/>
              <a:t>VotesforSchools </a:t>
            </a:r>
            <a:r>
              <a:rPr lang="en-GB" dirty="0"/>
              <a:t>and is our </a:t>
            </a:r>
            <a:r>
              <a:rPr lang="en-GB" b="1" dirty="0"/>
              <a:t>Director of Education</a:t>
            </a:r>
            <a:r>
              <a:rPr lang="en-GB" dirty="0"/>
              <a:t>. </a:t>
            </a:r>
          </a:p>
          <a:p>
            <a:pPr>
              <a:defRPr/>
            </a:pPr>
            <a:r>
              <a:rPr lang="en-GB" dirty="0">
                <a:ea typeface="Lato" panose="020F0502020204030203" pitchFamily="34" charset="0"/>
                <a:cs typeface="Century Gothic"/>
              </a:rPr>
              <a:t>Click the image to hear more about </a:t>
            </a:r>
            <a:r>
              <a:rPr lang="en-GB" b="1" dirty="0">
                <a:ea typeface="Lato" panose="020F0502020204030203" pitchFamily="34" charset="0"/>
                <a:cs typeface="Century Gothic"/>
              </a:rPr>
              <a:t>making the most of the lessons </a:t>
            </a:r>
            <a:r>
              <a:rPr lang="en-GB" dirty="0">
                <a:ea typeface="Lato" panose="020F0502020204030203" pitchFamily="34" charset="0"/>
                <a:cs typeface="Century Gothic"/>
              </a:rPr>
              <a:t>when you are not in the classroom – she includes some </a:t>
            </a:r>
            <a:r>
              <a:rPr lang="en-GB" b="1" dirty="0">
                <a:ea typeface="Lato" panose="020F0502020204030203" pitchFamily="34" charset="0"/>
                <a:cs typeface="Century Gothic"/>
              </a:rPr>
              <a:t>advice for parents, caregivers &amp; teachers too</a:t>
            </a:r>
            <a:r>
              <a:rPr lang="en-GB" dirty="0">
                <a:ea typeface="Lato" panose="020F0502020204030203" pitchFamily="34" charset="0"/>
                <a:cs typeface="Century Gothic"/>
              </a:rPr>
              <a:t>!</a:t>
            </a:r>
          </a:p>
        </p:txBody>
      </p:sp>
      <p:sp>
        <p:nvSpPr>
          <p:cNvPr id="6" name="Text Placeholder 5">
            <a:extLst>
              <a:ext uri="{FF2B5EF4-FFF2-40B4-BE49-F238E27FC236}">
                <a16:creationId xmlns:a16="http://schemas.microsoft.com/office/drawing/2014/main" id="{AD9153F9-1780-4399-BFBB-D2600039543A}"/>
              </a:ext>
            </a:extLst>
          </p:cNvPr>
          <p:cNvSpPr>
            <a:spLocks noGrp="1"/>
          </p:cNvSpPr>
          <p:nvPr>
            <p:ph type="body" sz="quarter" idx="17"/>
          </p:nvPr>
        </p:nvSpPr>
        <p:spPr>
          <a:xfrm>
            <a:off x="388421" y="713583"/>
            <a:ext cx="4293130" cy="469124"/>
          </a:xfrm>
        </p:spPr>
        <p:txBody>
          <a:bodyPr anchor="ctr">
            <a:noAutofit/>
          </a:bodyPr>
          <a:lstStyle/>
          <a:p>
            <a:r>
              <a:rPr lang="en-US" b="1" dirty="0">
                <a:ea typeface="Lato" panose="020F0502020204030203" pitchFamily="34" charset="0"/>
                <a:cs typeface="Century Gothic"/>
              </a:rPr>
              <a:t>Learn more: </a:t>
            </a:r>
            <a:r>
              <a:rPr lang="en-US" dirty="0">
                <a:ea typeface="Lato" panose="020F0502020204030203" pitchFamily="34" charset="0"/>
                <a:cs typeface="Century Gothic"/>
              </a:rPr>
              <a:t>Pictures by numbers</a:t>
            </a:r>
          </a:p>
        </p:txBody>
      </p:sp>
      <p:sp>
        <p:nvSpPr>
          <p:cNvPr id="8" name="Text Placeholder 7">
            <a:extLst>
              <a:ext uri="{FF2B5EF4-FFF2-40B4-BE49-F238E27FC236}">
                <a16:creationId xmlns:a16="http://schemas.microsoft.com/office/drawing/2014/main" id="{DA4732FA-AEF1-42E0-83F9-C93F3E253503}"/>
              </a:ext>
            </a:extLst>
          </p:cNvPr>
          <p:cNvSpPr>
            <a:spLocks noGrp="1"/>
          </p:cNvSpPr>
          <p:nvPr>
            <p:ph type="body" sz="quarter" idx="19"/>
          </p:nvPr>
        </p:nvSpPr>
        <p:spPr>
          <a:xfrm>
            <a:off x="373255" y="1276255"/>
            <a:ext cx="5003147" cy="2013046"/>
          </a:xfrm>
        </p:spPr>
        <p:txBody>
          <a:bodyPr>
            <a:noAutofit/>
          </a:bodyPr>
          <a:lstStyle/>
          <a:p>
            <a:r>
              <a:rPr lang="en-GB" dirty="0">
                <a:ea typeface="Century Gothic"/>
                <a:cs typeface="Century Gothic"/>
                <a:sym typeface="Century Gothic"/>
              </a:rPr>
              <a:t>Mona Chalabi is a </a:t>
            </a:r>
            <a:r>
              <a:rPr lang="en-GB" b="1" dirty="0">
                <a:ea typeface="Century Gothic"/>
                <a:cs typeface="Century Gothic"/>
                <a:sym typeface="Century Gothic"/>
              </a:rPr>
              <a:t>Data Journalist</a:t>
            </a:r>
            <a:r>
              <a:rPr lang="en-GB" dirty="0">
                <a:ea typeface="Century Gothic"/>
                <a:cs typeface="Century Gothic"/>
                <a:sym typeface="Century Gothic"/>
              </a:rPr>
              <a:t>, meaning she </a:t>
            </a:r>
            <a:r>
              <a:rPr lang="en-GB" b="1" dirty="0">
                <a:ea typeface="Century Gothic"/>
                <a:cs typeface="Century Gothic"/>
                <a:sym typeface="Century Gothic"/>
              </a:rPr>
              <a:t>makes numbers &amp; statistics into pictures!</a:t>
            </a:r>
            <a:r>
              <a:rPr lang="en-GB" dirty="0">
                <a:ea typeface="Century Gothic"/>
                <a:cs typeface="Century Gothic"/>
                <a:sym typeface="Century Gothic"/>
              </a:rPr>
              <a:t> She has recently been making lots of </a:t>
            </a:r>
            <a:r>
              <a:rPr lang="en-GB" b="1" dirty="0">
                <a:ea typeface="Century Gothic"/>
                <a:cs typeface="Century Gothic"/>
                <a:sym typeface="Century Gothic"/>
              </a:rPr>
              <a:t>content</a:t>
            </a:r>
            <a:r>
              <a:rPr lang="en-GB" dirty="0">
                <a:ea typeface="Century Gothic"/>
                <a:cs typeface="Century Gothic"/>
                <a:sym typeface="Century Gothic"/>
              </a:rPr>
              <a:t> about what to do during the </a:t>
            </a:r>
            <a:r>
              <a:rPr lang="en-GB" b="1" dirty="0">
                <a:ea typeface="Century Gothic"/>
                <a:cs typeface="Century Gothic"/>
                <a:sym typeface="Century Gothic"/>
              </a:rPr>
              <a:t>Coronavirus</a:t>
            </a:r>
            <a:r>
              <a:rPr lang="en-GB" dirty="0">
                <a:ea typeface="Century Gothic"/>
                <a:cs typeface="Century Gothic"/>
                <a:sym typeface="Century Gothic"/>
              </a:rPr>
              <a:t> outbreak. Why not check out her </a:t>
            </a:r>
            <a:r>
              <a:rPr lang="en-GB" b="1" dirty="0">
                <a:ea typeface="Century Gothic"/>
                <a:cs typeface="Century Gothic"/>
                <a:sym typeface="Century Gothic"/>
                <a:hlinkClick r:id="rId3"/>
              </a:rPr>
              <a:t>website</a:t>
            </a:r>
            <a:r>
              <a:rPr lang="en-GB" b="1" baseline="30000" dirty="0">
                <a:ea typeface="Century Gothic"/>
                <a:cs typeface="Century Gothic"/>
                <a:sym typeface="Century Gothic"/>
              </a:rPr>
              <a:t>1</a:t>
            </a:r>
            <a:r>
              <a:rPr lang="en-GB" dirty="0">
                <a:ea typeface="Century Gothic"/>
                <a:cs typeface="Century Gothic"/>
                <a:sym typeface="Century Gothic"/>
              </a:rPr>
              <a:t> to see if you learn something new that you can share with others?</a:t>
            </a:r>
          </a:p>
        </p:txBody>
      </p:sp>
      <p:pic>
        <p:nvPicPr>
          <p:cNvPr id="9" name="Picture 2" descr="Image result for cartoon rocket">
            <a:extLst>
              <a:ext uri="{FF2B5EF4-FFF2-40B4-BE49-F238E27FC236}">
                <a16:creationId xmlns:a16="http://schemas.microsoft.com/office/drawing/2014/main" id="{E3202F88-1A66-4401-949E-5B9E9F1BF43D}"/>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rot="16200000">
            <a:off x="4465006" y="441861"/>
            <a:ext cx="821405" cy="78645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AAAA7692-2895-4C6E-966F-21D7B66F65BB}"/>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flipH="1">
            <a:off x="7769752" y="3321265"/>
            <a:ext cx="1128738" cy="1241522"/>
          </a:xfrm>
          <a:prstGeom prst="rect">
            <a:avLst/>
          </a:prstGeom>
        </p:spPr>
      </p:pic>
      <p:pic>
        <p:nvPicPr>
          <p:cNvPr id="16" name="Picture 15">
            <a:extLst>
              <a:ext uri="{FF2B5EF4-FFF2-40B4-BE49-F238E27FC236}">
                <a16:creationId xmlns:a16="http://schemas.microsoft.com/office/drawing/2014/main" id="{2C343457-AB49-4CFF-A4AD-13E2714D375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a:off x="3537648" y="3384881"/>
            <a:ext cx="1128737" cy="1241522"/>
          </a:xfrm>
          <a:prstGeom prst="rect">
            <a:avLst/>
          </a:prstGeom>
        </p:spPr>
      </p:pic>
      <p:sp>
        <p:nvSpPr>
          <p:cNvPr id="13" name="Rectangle: Rounded Corners 18">
            <a:hlinkClick r:id="rId8"/>
            <a:extLst>
              <a:ext uri="{FF2B5EF4-FFF2-40B4-BE49-F238E27FC236}">
                <a16:creationId xmlns:a16="http://schemas.microsoft.com/office/drawing/2014/main" id="{E403023B-4F5D-4B1E-A0D3-3B5654626074}"/>
              </a:ext>
            </a:extLst>
          </p:cNvPr>
          <p:cNvSpPr/>
          <p:nvPr/>
        </p:nvSpPr>
        <p:spPr>
          <a:xfrm>
            <a:off x="2849735" y="3568700"/>
            <a:ext cx="696044" cy="46688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400" b="1" kern="0" dirty="0">
                <a:solidFill>
                  <a:srgbClr val="000000"/>
                </a:solidFill>
                <a:latin typeface="Century Gothic"/>
                <a:ea typeface="Lato" panose="020F0502020204030203" pitchFamily="34" charset="0"/>
                <a:cs typeface="Century Gothic"/>
                <a:sym typeface="Arial"/>
              </a:rPr>
              <a:t>0:00-2:51</a:t>
            </a:r>
          </a:p>
        </p:txBody>
      </p:sp>
      <p:sp>
        <p:nvSpPr>
          <p:cNvPr id="5" name="Rectangle 4">
            <a:extLst>
              <a:ext uri="{FF2B5EF4-FFF2-40B4-BE49-F238E27FC236}">
                <a16:creationId xmlns:a16="http://schemas.microsoft.com/office/drawing/2014/main" id="{66F6189A-2939-4509-A9EE-9F1ED7D8BE99}"/>
              </a:ext>
            </a:extLst>
          </p:cNvPr>
          <p:cNvSpPr/>
          <p:nvPr/>
        </p:nvSpPr>
        <p:spPr>
          <a:xfrm>
            <a:off x="0" y="6625852"/>
            <a:ext cx="2044149" cy="215444"/>
          </a:xfrm>
          <a:prstGeom prst="rect">
            <a:avLst/>
          </a:prstGeom>
        </p:spPr>
        <p:txBody>
          <a:bodyPr wrap="none">
            <a:spAutoFit/>
          </a:bodyPr>
          <a:lstStyle/>
          <a:p>
            <a:r>
              <a:rPr lang="en-GB" sz="800" dirty="0">
                <a:hlinkClick r:id="rId12"/>
              </a:rPr>
              <a:t>https://safeshare.tv/x/ehWVpq4iVbU</a:t>
            </a:r>
            <a:r>
              <a:rPr lang="en-GB" sz="800" dirty="0"/>
              <a:t> </a:t>
            </a:r>
          </a:p>
        </p:txBody>
      </p:sp>
      <p:sp>
        <p:nvSpPr>
          <p:cNvPr id="23" name="Title 1">
            <a:extLst>
              <a:ext uri="{FF2B5EF4-FFF2-40B4-BE49-F238E27FC236}">
                <a16:creationId xmlns:a16="http://schemas.microsoft.com/office/drawing/2014/main" id="{63B42199-1839-4095-8BAD-3CCB1D82089C}"/>
              </a:ext>
            </a:extLst>
          </p:cNvPr>
          <p:cNvSpPr>
            <a:spLocks noGrp="1"/>
          </p:cNvSpPr>
          <p:nvPr>
            <p:ph type="title"/>
          </p:nvPr>
        </p:nvSpPr>
        <p:spPr>
          <a:xfrm>
            <a:off x="386441" y="165782"/>
            <a:ext cx="6892089" cy="580469"/>
          </a:xfrm>
        </p:spPr>
        <p:txBody>
          <a:bodyPr/>
          <a:lstStyle/>
          <a:p>
            <a:r>
              <a:rPr lang="en-GB" dirty="0"/>
              <a:t>Career Launchpad!</a:t>
            </a:r>
          </a:p>
        </p:txBody>
      </p:sp>
    </p:spTree>
    <p:extLst>
      <p:ext uri="{BB962C8B-B14F-4D97-AF65-F5344CB8AC3E}">
        <p14:creationId xmlns:p14="http://schemas.microsoft.com/office/powerpoint/2010/main" val="1800563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9" name="Picture 8">
            <a:extLst>
              <a:ext uri="{FF2B5EF4-FFF2-40B4-BE49-F238E27FC236}">
                <a16:creationId xmlns:a16="http://schemas.microsoft.com/office/drawing/2014/main" id="{176BB0F1-BA30-4B20-BBE6-A40F0FEA754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0" y="1966650"/>
            <a:ext cx="1495438" cy="2961447"/>
          </a:xfrm>
          <a:prstGeom prst="rect">
            <a:avLst/>
          </a:prstGeom>
        </p:spPr>
      </p:pic>
      <p:sp>
        <p:nvSpPr>
          <p:cNvPr id="246" name="Shape 246"/>
          <p:cNvSpPr txBox="1">
            <a:spLocks noGrp="1"/>
          </p:cNvSpPr>
          <p:nvPr>
            <p:ph type="title"/>
          </p:nvPr>
        </p:nvSpPr>
        <p:spPr>
          <a:xfrm>
            <a:off x="973451" y="485028"/>
            <a:ext cx="7197096"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b="1" i="0" u="none" strike="noStrike" cap="none" dirty="0">
                <a:latin typeface="+mj-lt"/>
                <a:ea typeface="Lato" panose="020F0502020204030203" pitchFamily="34" charset="0"/>
                <a:cs typeface="Lato" panose="020F0502020204030203" pitchFamily="34" charset="0"/>
                <a:sym typeface="Calibri"/>
              </a:rPr>
              <a:t>You can vote from home at…</a:t>
            </a:r>
            <a:br>
              <a:rPr lang="en-GB" b="1" i="0" u="none" strike="noStrike" cap="none" dirty="0">
                <a:latin typeface="+mj-lt"/>
                <a:ea typeface="Lato" panose="020F0502020204030203" pitchFamily="34" charset="0"/>
                <a:cs typeface="Lato" panose="020F0502020204030203" pitchFamily="34" charset="0"/>
                <a:sym typeface="Calibri"/>
              </a:rPr>
            </a:br>
            <a:r>
              <a:rPr lang="en-GB" b="0" dirty="0">
                <a:hlinkClick r:id="rId4">
                  <a:extLst>
                    <a:ext uri="{A12FA001-AC4F-418D-AE19-62706E023703}">
                      <ahyp:hlinkClr xmlns:ahyp="http://schemas.microsoft.com/office/drawing/2018/hyperlinkcolor" val="tx"/>
                    </a:ext>
                  </a:extLst>
                </a:hlinkClick>
              </a:rPr>
              <a:t>https://www.surveymonkey.co.uk/r/V9LNNDS</a:t>
            </a:r>
            <a:r>
              <a:rPr lang="en-GB" b="0" dirty="0"/>
              <a:t> </a:t>
            </a:r>
            <a:endParaRPr lang="en-GB"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098285" y="5086804"/>
            <a:ext cx="4947429"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8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388103" y="5773713"/>
            <a:ext cx="7197096"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rgbClr val="060505"/>
                </a:solidFill>
                <a:hlinkClick r:id="rId5"/>
              </a:rPr>
              <a:t>amy@votesforschools.com</a:t>
            </a:r>
            <a:r>
              <a:rPr lang="en-GB" sz="1600" dirty="0">
                <a:solidFill>
                  <a:srgbClr val="060505"/>
                </a:solidFill>
              </a:rPr>
              <a:t>!</a:t>
            </a:r>
          </a:p>
        </p:txBody>
      </p:sp>
      <p:pic>
        <p:nvPicPr>
          <p:cNvPr id="8" name="Picture 7">
            <a:extLst>
              <a:ext uri="{FF2B5EF4-FFF2-40B4-BE49-F238E27FC236}">
                <a16:creationId xmlns:a16="http://schemas.microsoft.com/office/drawing/2014/main" id="{914E2FBA-54CE-4150-B1FE-13320BD5DD3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5391" y="5210554"/>
            <a:ext cx="934311" cy="1400271"/>
          </a:xfrm>
          <a:prstGeom prst="rect">
            <a:avLst/>
          </a:prstGeom>
        </p:spPr>
      </p:pic>
      <p:pic>
        <p:nvPicPr>
          <p:cNvPr id="11" name="Picture 10">
            <a:extLst>
              <a:ext uri="{FF2B5EF4-FFF2-40B4-BE49-F238E27FC236}">
                <a16:creationId xmlns:a16="http://schemas.microsoft.com/office/drawing/2014/main" id="{D6251267-0555-40BB-B9FB-14C3DE380B0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8069865" y="1886471"/>
            <a:ext cx="499626" cy="595324"/>
          </a:xfrm>
          <a:prstGeom prst="rect">
            <a:avLst/>
          </a:prstGeom>
        </p:spPr>
      </p:pic>
      <p:pic>
        <p:nvPicPr>
          <p:cNvPr id="12" name="Picture 11">
            <a:extLst>
              <a:ext uri="{FF2B5EF4-FFF2-40B4-BE49-F238E27FC236}">
                <a16:creationId xmlns:a16="http://schemas.microsoft.com/office/drawing/2014/main" id="{B09629C8-2185-42DB-BB0B-97F4F219BAC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91225" y="590967"/>
            <a:ext cx="993753" cy="956220"/>
          </a:xfrm>
          <a:prstGeom prst="rect">
            <a:avLst/>
          </a:prstGeom>
        </p:spPr>
      </p:pic>
    </p:spTree>
    <p:extLst>
      <p:ext uri="{BB962C8B-B14F-4D97-AF65-F5344CB8AC3E}">
        <p14:creationId xmlns:p14="http://schemas.microsoft.com/office/powerpoint/2010/main" val="2019842873"/>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4806</TotalTime>
  <Words>3920</Words>
  <Application>Microsoft Office PowerPoint</Application>
  <PresentationFormat>On-screen Show (4:3)</PresentationFormat>
  <Paragraphs>427</Paragraphs>
  <Slides>32</Slides>
  <Notes>32</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32</vt:i4>
      </vt:variant>
    </vt:vector>
  </HeadingPairs>
  <TitlesOfParts>
    <vt:vector size="39"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Can you learn more without a classroom?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learn more without a classroom?</vt:lpstr>
      <vt:lpstr>PowerPoint Presentation</vt:lpstr>
      <vt:lpstr>Ext.: An interview with…</vt:lpstr>
      <vt:lpstr>Career Launchpad!</vt:lpstr>
      <vt:lpstr>You can vote from home at… https://www.surveymonkey.co.uk/r/V9LNNDS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164</cp:revision>
  <dcterms:created xsi:type="dcterms:W3CDTF">2020-02-17T10:16:25Z</dcterms:created>
  <dcterms:modified xsi:type="dcterms:W3CDTF">2020-03-26T12:22:55Z</dcterms:modified>
</cp:coreProperties>
</file>