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68" r:id="rId4"/>
    <p:sldId id="269" r:id="rId5"/>
    <p:sldId id="279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pitchFamily="2" charset="0"/>
      <p:regular r:id="rId22"/>
      <p:bold r:id="rId23"/>
    </p:embeddedFont>
    <p:embeddedFont>
      <p:font typeface="Twinkl SemiBold" pitchFamily="2" charset="0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576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AF1D"/>
    <a:srgbClr val="EBC560"/>
    <a:srgbClr val="E6C734"/>
    <a:srgbClr val="A079AE"/>
    <a:srgbClr val="5A9A6F"/>
    <a:srgbClr val="68A37B"/>
    <a:srgbClr val="518763"/>
    <a:srgbClr val="7EBF75"/>
    <a:srgbClr val="AB59BB"/>
    <a:srgbClr val="883E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350" y="72"/>
      </p:cViewPr>
      <p:guideLst>
        <p:guide orient="horz" pos="2160"/>
        <p:guide pos="2880"/>
        <p:guide pos="576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755650" y="3937073"/>
            <a:ext cx="2155752" cy="2155752"/>
          </a:xfrm>
          <a:prstGeom prst="ellipse">
            <a:avLst/>
          </a:prstGeom>
          <a:solidFill>
            <a:srgbClr val="A079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/>
                <a:cs typeface="Twinkl"/>
              </a:rPr>
              <a:t>What Is Mardi Gras?</a:t>
            </a:r>
            <a:endParaRPr lang="en-GB" sz="3600" dirty="0"/>
          </a:p>
        </p:txBody>
      </p:sp>
      <p:sp>
        <p:nvSpPr>
          <p:cNvPr id="10" name="Rectangle 9"/>
          <p:cNvSpPr/>
          <p:nvPr/>
        </p:nvSpPr>
        <p:spPr>
          <a:xfrm>
            <a:off x="755650" y="1473201"/>
            <a:ext cx="7632700" cy="1183395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Mardi Gras is traditionally a day people indulge in rich food and celebration before Lent. Lent is a 40-day time period in which Christians fast and praise in preparation for Easter.</a:t>
            </a:r>
          </a:p>
        </p:txBody>
      </p:sp>
      <p:sp>
        <p:nvSpPr>
          <p:cNvPr id="12" name="Oval 11"/>
          <p:cNvSpPr/>
          <p:nvPr/>
        </p:nvSpPr>
        <p:spPr>
          <a:xfrm>
            <a:off x="3489359" y="3937073"/>
            <a:ext cx="2155752" cy="2155752"/>
          </a:xfrm>
          <a:prstGeom prst="ellipse">
            <a:avLst/>
          </a:prstGeom>
          <a:solidFill>
            <a:srgbClr val="A079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232598" y="3937073"/>
            <a:ext cx="2155752" cy="2155752"/>
          </a:xfrm>
          <a:prstGeom prst="ellipse">
            <a:avLst/>
          </a:prstGeom>
          <a:solidFill>
            <a:srgbClr val="A079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121" y="3688906"/>
            <a:ext cx="2004809" cy="22334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6172" y="4398319"/>
            <a:ext cx="2351656" cy="11524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2191" y="4332645"/>
            <a:ext cx="2532059" cy="1589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/>
                <a:cs typeface="Twinkl"/>
              </a:rPr>
              <a:t>When Is Mardi Gras?</a:t>
            </a:r>
            <a:endParaRPr lang="en-GB" sz="3600" dirty="0"/>
          </a:p>
        </p:txBody>
      </p:sp>
      <p:sp>
        <p:nvSpPr>
          <p:cNvPr id="8" name="Rectangle 7"/>
          <p:cNvSpPr/>
          <p:nvPr/>
        </p:nvSpPr>
        <p:spPr>
          <a:xfrm>
            <a:off x="755650" y="1473201"/>
            <a:ext cx="6889063" cy="1106107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The Mardi Gras celebration is the last day of the Carnival season and the day before Ash Wednesday. The Carnival season begins on January 6</a:t>
            </a:r>
            <a:r>
              <a:rPr lang="en-US" baseline="30000" dirty="0">
                <a:cs typeface="Twinkl"/>
              </a:rPr>
              <a:t>th</a:t>
            </a:r>
            <a:r>
              <a:rPr lang="en-US" dirty="0">
                <a:cs typeface="Twinkl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50" y="2676905"/>
            <a:ext cx="3701020" cy="1106107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During this time, there are parades and balls.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0516" y="3055388"/>
            <a:ext cx="4137834" cy="314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042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/>
                <a:cs typeface="Twinkl"/>
              </a:rPr>
              <a:t>What Is Carnival?</a:t>
            </a:r>
            <a:endParaRPr lang="en-GB" sz="3600" dirty="0"/>
          </a:p>
        </p:txBody>
      </p:sp>
      <p:sp>
        <p:nvSpPr>
          <p:cNvPr id="8" name="Rectangle 7"/>
          <p:cNvSpPr/>
          <p:nvPr/>
        </p:nvSpPr>
        <p:spPr>
          <a:xfrm>
            <a:off x="755650" y="147320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cs typeface="Twink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473201"/>
            <a:ext cx="3701020" cy="1106107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Carnival is a season of celebration before the religious event of Lent.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650" y="2676905"/>
            <a:ext cx="3701020" cy="1106107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During this time, there are parades and balls.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5650" y="3880609"/>
            <a:ext cx="3701020" cy="1106107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People spend time indulging in good food and drinks.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5650" y="5084313"/>
            <a:ext cx="3701020" cy="1008512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Mardi Gras is the last day of Carnival. 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830" r="6748"/>
          <a:stretch/>
        </p:blipFill>
        <p:spPr>
          <a:xfrm>
            <a:off x="4571999" y="1473201"/>
            <a:ext cx="3816351" cy="461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726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latin typeface="Twinkl"/>
                <a:cs typeface="Twinkl"/>
              </a:rPr>
              <a:t>When Was </a:t>
            </a:r>
            <a:r>
              <a:rPr lang="en-US" sz="2800">
                <a:latin typeface="Twinkl"/>
                <a:cs typeface="Twinkl"/>
              </a:rPr>
              <a:t>the First </a:t>
            </a:r>
            <a:r>
              <a:rPr lang="en-US" sz="2800" dirty="0">
                <a:latin typeface="Twinkl"/>
                <a:cs typeface="Twinkl"/>
              </a:rPr>
              <a:t>American Mardi Gras?</a:t>
            </a:r>
            <a:endParaRPr lang="en-GB" sz="2800" dirty="0"/>
          </a:p>
        </p:txBody>
      </p:sp>
      <p:sp>
        <p:nvSpPr>
          <p:cNvPr id="8" name="Rectangle 7"/>
          <p:cNvSpPr/>
          <p:nvPr/>
        </p:nvSpPr>
        <p:spPr>
          <a:xfrm>
            <a:off x="755650" y="147320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cs typeface="Twink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066271" y="1473201"/>
            <a:ext cx="3322080" cy="1326141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There is a debate about when the first American Mardi Gras celebration occurred.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066271" y="2889912"/>
            <a:ext cx="3322080" cy="1326141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Many historians believe it occurred on March 3, 1699.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6271" y="4344625"/>
            <a:ext cx="3322080" cy="1326141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Others believe it occurred in 1703.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1473200"/>
            <a:ext cx="4195807" cy="4644563"/>
          </a:xfrm>
          <a:prstGeom prst="rect">
            <a:avLst/>
          </a:prstGeom>
          <a:solidFill>
            <a:srgbClr val="E3AF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cs typeface="Twinkl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881500" y="1895606"/>
            <a:ext cx="3973001" cy="4160067"/>
            <a:chOff x="854341" y="1895606"/>
            <a:chExt cx="3973001" cy="416006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54341" y="1895606"/>
              <a:ext cx="1917731" cy="4160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81208" y="2257244"/>
              <a:ext cx="2346134" cy="37784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820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/>
                <a:cs typeface="Twinkl"/>
              </a:rPr>
              <a:t>The Many Name of Mardi Gras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US" dirty="0">
                <a:cs typeface="Twinkl"/>
              </a:rPr>
              <a:t>Mardi Gras is also referred to as</a:t>
            </a:r>
            <a:r>
              <a:rPr lang="is-IS" dirty="0">
                <a:cs typeface="Twinkl"/>
              </a:rPr>
              <a:t>…</a:t>
            </a:r>
          </a:p>
        </p:txBody>
      </p:sp>
      <p:sp>
        <p:nvSpPr>
          <p:cNvPr id="2" name="Oval 1"/>
          <p:cNvSpPr/>
          <p:nvPr/>
        </p:nvSpPr>
        <p:spPr>
          <a:xfrm>
            <a:off x="755650" y="3429000"/>
            <a:ext cx="1962837" cy="1962837"/>
          </a:xfrm>
          <a:prstGeom prst="ellipse">
            <a:avLst/>
          </a:prstGeom>
          <a:solidFill>
            <a:srgbClr val="E3AF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Shrove Tuesday</a:t>
            </a:r>
          </a:p>
        </p:txBody>
      </p:sp>
      <p:sp>
        <p:nvSpPr>
          <p:cNvPr id="6" name="Oval 5"/>
          <p:cNvSpPr/>
          <p:nvPr/>
        </p:nvSpPr>
        <p:spPr>
          <a:xfrm>
            <a:off x="3585348" y="2325129"/>
            <a:ext cx="1962837" cy="1962837"/>
          </a:xfrm>
          <a:prstGeom prst="ellipse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Fat Tuesday</a:t>
            </a:r>
          </a:p>
        </p:txBody>
      </p:sp>
      <p:sp>
        <p:nvSpPr>
          <p:cNvPr id="7" name="Oval 6"/>
          <p:cNvSpPr/>
          <p:nvPr/>
        </p:nvSpPr>
        <p:spPr>
          <a:xfrm>
            <a:off x="6167910" y="3428998"/>
            <a:ext cx="1962837" cy="1962837"/>
          </a:xfrm>
          <a:prstGeom prst="ellipse">
            <a:avLst/>
          </a:prstGeom>
          <a:solidFill>
            <a:srgbClr val="A079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Pancake Day</a:t>
            </a:r>
          </a:p>
        </p:txBody>
      </p:sp>
    </p:spTree>
    <p:extLst>
      <p:ext uri="{BB962C8B-B14F-4D97-AF65-F5344CB8AC3E}">
        <p14:creationId xmlns:p14="http://schemas.microsoft.com/office/powerpoint/2010/main" val="371719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/>
                <a:cs typeface="Twinkl"/>
              </a:rPr>
              <a:t>New Orleans, LA</a:t>
            </a:r>
            <a:endParaRPr lang="en-GB" sz="3600" dirty="0"/>
          </a:p>
        </p:txBody>
      </p:sp>
      <p:sp>
        <p:nvSpPr>
          <p:cNvPr id="4" name="Rectangle 3"/>
          <p:cNvSpPr/>
          <p:nvPr/>
        </p:nvSpPr>
        <p:spPr>
          <a:xfrm>
            <a:off x="755650" y="1672281"/>
            <a:ext cx="3701020" cy="1418280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Mardi Gras is celebrated all over the world, but the largest celebration is in New Orleans, Louisiana. 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3197261"/>
            <a:ext cx="3701020" cy="1106107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The first Mardi Gras parade was on February 24, 1857 in New Orleans.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967" y="1672281"/>
            <a:ext cx="3316008" cy="3126259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6995306" y="2443891"/>
            <a:ext cx="1229669" cy="1462941"/>
            <a:chOff x="6995306" y="2443891"/>
            <a:chExt cx="1229669" cy="1462941"/>
          </a:xfrm>
        </p:grpSpPr>
        <p:sp>
          <p:nvSpPr>
            <p:cNvPr id="3" name="Oval 2"/>
            <p:cNvSpPr/>
            <p:nvPr/>
          </p:nvSpPr>
          <p:spPr>
            <a:xfrm>
              <a:off x="7529383" y="3698789"/>
              <a:ext cx="208043" cy="20804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ular Callout 6"/>
            <p:cNvSpPr/>
            <p:nvPr/>
          </p:nvSpPr>
          <p:spPr>
            <a:xfrm>
              <a:off x="6995306" y="2443891"/>
              <a:ext cx="1229669" cy="646670"/>
            </a:xfrm>
            <a:prstGeom prst="wedgeRoundRectCallout">
              <a:avLst>
                <a:gd name="adj1" fmla="val 3284"/>
                <a:gd name="adj2" fmla="val 152253"/>
                <a:gd name="adj3" fmla="val 16667"/>
              </a:avLst>
            </a:prstGeom>
            <a:solidFill>
              <a:srgbClr val="E3AF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New Orleans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9830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/>
                <a:cs typeface="Twinkl"/>
              </a:rPr>
              <a:t>Traditional Colors 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US" dirty="0">
                <a:cs typeface="Twinkl"/>
              </a:rPr>
              <a:t>The traditional symbolic colors of Mardi Gras are purple, green, and gold. </a:t>
            </a:r>
          </a:p>
        </p:txBody>
      </p:sp>
      <p:sp>
        <p:nvSpPr>
          <p:cNvPr id="4" name="Oval 3"/>
          <p:cNvSpPr/>
          <p:nvPr/>
        </p:nvSpPr>
        <p:spPr>
          <a:xfrm>
            <a:off x="1002786" y="3555571"/>
            <a:ext cx="1962837" cy="1962837"/>
          </a:xfrm>
          <a:prstGeom prst="ellipse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Green</a:t>
            </a:r>
          </a:p>
          <a:p>
            <a:pPr algn="ctr"/>
            <a:r>
              <a:rPr lang="en-GB" sz="2400" b="1" dirty="0"/>
              <a:t>=</a:t>
            </a:r>
          </a:p>
          <a:p>
            <a:pPr algn="ctr"/>
            <a:r>
              <a:rPr lang="en-GB" sz="2400" b="1" dirty="0"/>
              <a:t>Faith</a:t>
            </a:r>
          </a:p>
        </p:txBody>
      </p:sp>
      <p:sp>
        <p:nvSpPr>
          <p:cNvPr id="6" name="Oval 5"/>
          <p:cNvSpPr/>
          <p:nvPr/>
        </p:nvSpPr>
        <p:spPr>
          <a:xfrm>
            <a:off x="3585348" y="2221040"/>
            <a:ext cx="1962837" cy="1962837"/>
          </a:xfrm>
          <a:prstGeom prst="ellipse">
            <a:avLst/>
          </a:prstGeom>
          <a:solidFill>
            <a:srgbClr val="A079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winkl"/>
              </a:rPr>
              <a:t>Purple</a:t>
            </a:r>
          </a:p>
          <a:p>
            <a:pPr algn="ctr"/>
            <a:r>
              <a:rPr lang="en-US" sz="2400" b="1" dirty="0">
                <a:solidFill>
                  <a:schemeClr val="bg1"/>
                </a:solidFill>
                <a:cs typeface="Twinkl"/>
              </a:rPr>
              <a:t>=</a:t>
            </a:r>
          </a:p>
          <a:p>
            <a:pPr algn="ctr"/>
            <a:r>
              <a:rPr lang="en-US" sz="2400" b="1" dirty="0">
                <a:solidFill>
                  <a:schemeClr val="bg1"/>
                </a:solidFill>
                <a:cs typeface="Twinkl"/>
              </a:rPr>
              <a:t>Justice</a:t>
            </a:r>
          </a:p>
        </p:txBody>
      </p:sp>
      <p:sp>
        <p:nvSpPr>
          <p:cNvPr id="7" name="Oval 6"/>
          <p:cNvSpPr/>
          <p:nvPr/>
        </p:nvSpPr>
        <p:spPr>
          <a:xfrm>
            <a:off x="6167910" y="3555571"/>
            <a:ext cx="1962837" cy="1962837"/>
          </a:xfrm>
          <a:prstGeom prst="ellipse">
            <a:avLst/>
          </a:prstGeom>
          <a:solidFill>
            <a:srgbClr val="E3AF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Gold</a:t>
            </a:r>
          </a:p>
          <a:p>
            <a:pPr algn="ctr"/>
            <a:r>
              <a:rPr lang="en-GB" sz="2400" b="1" dirty="0"/>
              <a:t>=</a:t>
            </a:r>
          </a:p>
          <a:p>
            <a:pPr algn="ctr"/>
            <a:r>
              <a:rPr lang="en-GB" sz="2400" b="1" dirty="0"/>
              <a:t>Power</a:t>
            </a:r>
          </a:p>
        </p:txBody>
      </p:sp>
    </p:spTree>
    <p:extLst>
      <p:ext uri="{BB962C8B-B14F-4D97-AF65-F5344CB8AC3E}">
        <p14:creationId xmlns:p14="http://schemas.microsoft.com/office/powerpoint/2010/main" val="3657417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latin typeface="Twinkl"/>
                <a:cs typeface="Twinkl"/>
              </a:rPr>
              <a:t>Krewes</a:t>
            </a:r>
            <a:r>
              <a:rPr lang="en-US" sz="3600" dirty="0">
                <a:latin typeface="Twinkl"/>
                <a:cs typeface="Twinkl"/>
              </a:rPr>
              <a:t> </a:t>
            </a:r>
            <a:endParaRPr lang="en-GB" sz="3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581" y="1310454"/>
            <a:ext cx="7016437" cy="483812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748950" y="1805562"/>
            <a:ext cx="2639400" cy="998396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/>
              <a:t>Krewes</a:t>
            </a:r>
            <a:r>
              <a:rPr lang="en-US" dirty="0"/>
              <a:t> are an important part of Mardi Gras.</a:t>
            </a:r>
          </a:p>
        </p:txBody>
      </p:sp>
      <p:sp>
        <p:nvSpPr>
          <p:cNvPr id="6" name="Rectangle 5"/>
          <p:cNvSpPr/>
          <p:nvPr/>
        </p:nvSpPr>
        <p:spPr>
          <a:xfrm>
            <a:off x="5748950" y="2879001"/>
            <a:ext cx="2639399" cy="2643645"/>
          </a:xfrm>
          <a:prstGeom prst="rect">
            <a:avLst/>
          </a:prstGeom>
          <a:solidFill>
            <a:srgbClr val="5A9A6F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/>
              <a:t>Krewes</a:t>
            </a:r>
            <a:r>
              <a:rPr lang="en-US" dirty="0"/>
              <a:t> are groups or organizations who come together to host a Mardi Gras ball, ride on a parade float, and participate in social events throughout the year. </a:t>
            </a:r>
          </a:p>
        </p:txBody>
      </p:sp>
    </p:spTree>
    <p:extLst>
      <p:ext uri="{BB962C8B-B14F-4D97-AF65-F5344CB8AC3E}">
        <p14:creationId xmlns:p14="http://schemas.microsoft.com/office/powerpoint/2010/main" val="2257962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/>
                <a:cs typeface="Twinkl"/>
              </a:rPr>
              <a:t>Masks</a:t>
            </a:r>
            <a:endParaRPr lang="en-GB" sz="3600" dirty="0"/>
          </a:p>
        </p:txBody>
      </p:sp>
      <p:sp>
        <p:nvSpPr>
          <p:cNvPr id="4" name="Rectangle 3"/>
          <p:cNvSpPr/>
          <p:nvPr/>
        </p:nvSpPr>
        <p:spPr>
          <a:xfrm>
            <a:off x="4572000" y="1473201"/>
            <a:ext cx="3521798" cy="1665415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US" dirty="0"/>
              <a:t>Masks and costumes are a large part of the Mardi Gras tradition. </a:t>
            </a:r>
          </a:p>
          <a:p>
            <a:r>
              <a:rPr lang="en-US" dirty="0"/>
              <a:t>It is illegal to ride a Mardi Gras float without a mask!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762661"/>
            <a:ext cx="3733990" cy="533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1115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/>
                <a:cs typeface="Twinkl"/>
              </a:rPr>
              <a:t>Beads</a:t>
            </a:r>
            <a:endParaRPr lang="en-GB" sz="3600" dirty="0"/>
          </a:p>
        </p:txBody>
      </p:sp>
      <p:sp>
        <p:nvSpPr>
          <p:cNvPr id="4" name="Rectangle 3"/>
          <p:cNvSpPr/>
          <p:nvPr/>
        </p:nvSpPr>
        <p:spPr>
          <a:xfrm>
            <a:off x="755650" y="1473201"/>
            <a:ext cx="7632700" cy="1475945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Beads are a popular Mardi Gras tradition. </a:t>
            </a:r>
          </a:p>
          <a:p>
            <a:r>
              <a:rPr lang="en-US" dirty="0"/>
              <a:t>The original idea was to pass beads out during the parade to people who exhibited the traits of the three Mardi Gras colors: justice, faith, power.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3156" y="3233059"/>
            <a:ext cx="3156993" cy="2914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658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/>
                <a:cs typeface="Twinkl"/>
              </a:rPr>
              <a:t>Zulu Coconuts</a:t>
            </a:r>
            <a:endParaRPr lang="en-GB" sz="3600" dirty="0"/>
          </a:p>
        </p:txBody>
      </p:sp>
      <p:sp>
        <p:nvSpPr>
          <p:cNvPr id="6" name="Rectangle 5"/>
          <p:cNvSpPr/>
          <p:nvPr/>
        </p:nvSpPr>
        <p:spPr>
          <a:xfrm>
            <a:off x="755650" y="1473201"/>
            <a:ext cx="7632700" cy="1475945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dirty="0"/>
              <a:t>Zulu coconuts are another popular Mardi Gras tradition.</a:t>
            </a:r>
          </a:p>
          <a:p>
            <a:pPr>
              <a:spcAft>
                <a:spcPts val="600"/>
              </a:spcAft>
            </a:pPr>
            <a:r>
              <a:rPr lang="en-US" dirty="0"/>
              <a:t>The coconuts were originally left in their natural state but are now decorated and covered in glitter.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0138" y="3118695"/>
            <a:ext cx="3983723" cy="2974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422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/>
                <a:cs typeface="Twinkl"/>
              </a:rPr>
              <a:t>King Cakes</a:t>
            </a:r>
            <a:endParaRPr lang="en-GB" sz="3600" dirty="0"/>
          </a:p>
        </p:txBody>
      </p:sp>
      <p:sp>
        <p:nvSpPr>
          <p:cNvPr id="6" name="Rectangle 5"/>
          <p:cNvSpPr/>
          <p:nvPr/>
        </p:nvSpPr>
        <p:spPr>
          <a:xfrm>
            <a:off x="755650" y="1473201"/>
            <a:ext cx="3322080" cy="1047774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King Cakes are Mardi Gras’s most popular food.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2634539"/>
            <a:ext cx="3322080" cy="1047774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They began as a simple ring</a:t>
            </a:r>
          </a:p>
          <a:p>
            <a:r>
              <a:rPr lang="en-US" dirty="0">
                <a:cs typeface="Twinkl"/>
              </a:rPr>
              <a:t>of dough. 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3795877"/>
            <a:ext cx="3322080" cy="1477707"/>
          </a:xfrm>
          <a:prstGeom prst="rect">
            <a:avLst/>
          </a:prstGeom>
          <a:solidFill>
            <a:srgbClr val="5A9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cs typeface="Twinkl"/>
              </a:rPr>
              <a:t>The most popular King Cake</a:t>
            </a:r>
          </a:p>
          <a:p>
            <a:r>
              <a:rPr lang="en-US" dirty="0">
                <a:cs typeface="Twinkl"/>
              </a:rPr>
              <a:t>now is a braided Danish pastry iced with purple, green, and gold icing.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6857" y="1714500"/>
            <a:ext cx="3727174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77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ptx" id="{53C34F33-F995-48FB-930A-FB1D174F8704}" vid="{D75A073C-56C0-4B6D-A900-F09E7AAE05E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144</TotalTime>
  <Words>429</Words>
  <Application>Microsoft Office PowerPoint</Application>
  <PresentationFormat>On-screen Show (4:3)</PresentationFormat>
  <Paragraphs>52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Twinkl SemiBold</vt:lpstr>
      <vt:lpstr>Calibri</vt:lpstr>
      <vt:lpstr>Twinkl</vt:lpstr>
      <vt:lpstr>Office Theme</vt:lpstr>
      <vt:lpstr>PowerPoint Presentation</vt:lpstr>
      <vt:lpstr>What Is Mardi Gras?</vt:lpstr>
      <vt:lpstr>When Is Mardi Gras?</vt:lpstr>
      <vt:lpstr>What Is Carnival?</vt:lpstr>
      <vt:lpstr>When Was the First American Mardi Gras?</vt:lpstr>
      <vt:lpstr>The Many Name of Mardi Gras</vt:lpstr>
      <vt:lpstr>New Orleans, LA</vt:lpstr>
      <vt:lpstr>Traditional Colors </vt:lpstr>
      <vt:lpstr>Krewes </vt:lpstr>
      <vt:lpstr>Masks</vt:lpstr>
      <vt:lpstr>Beads</vt:lpstr>
      <vt:lpstr>Zulu Coconuts</vt:lpstr>
      <vt:lpstr>King Cakes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David Kinsey</cp:lastModifiedBy>
  <cp:revision>28</cp:revision>
  <dcterms:created xsi:type="dcterms:W3CDTF">2017-01-24T10:13:29Z</dcterms:created>
  <dcterms:modified xsi:type="dcterms:W3CDTF">2021-01-22T10:02:33Z</dcterms:modified>
</cp:coreProperties>
</file>