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embeddedFontLst>
    <p:embeddedFont>
      <p:font typeface="Amaranth" panose="020B0604020202020204" charset="0"/>
      <p:regular r:id="rId7"/>
      <p:bold r:id="rId8"/>
      <p:italic r:id="rId9"/>
      <p:boldItalic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NTR" panose="020B0604020202020204" charset="0"/>
      <p:regular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g18DxiRceMvy1YX1y8vS+zA2KrD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FD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969B64A-3C3E-4997-883D-0BB112FE8CA7}">
  <a:tblStyle styleId="{3969B64A-3C3E-4997-883D-0BB112FE8CA7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4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90" name="Google Shape;9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1:notes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NTR"/>
              <a:buNone/>
            </a:pPr>
            <a:fld id="{00000000-1234-1234-1234-123412341234}" type="slidenum">
              <a:rPr lang="en-US"/>
              <a:t>1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00" name="Google Shape;10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1" name="Google Shape;101;p2:notes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NTR"/>
              <a:buNone/>
            </a:pPr>
            <a:fld id="{00000000-1234-1234-1234-123412341234}" type="slidenum">
              <a:rPr lang="en-US"/>
              <a:t>2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b8a3ff2a2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gb8a3ff2a23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3" name="Google Shape;113;gb8a3ff2a23_0_0:notes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*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b8a3ff2a2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gb8a3ff2a23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3" name="Google Shape;113;gb8a3ff2a23_0_0:notes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*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84482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>
  <p:cSld name="Title and Conten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3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00" cy="1595700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3"/>
          <p:cNvSpPr>
            <a:spLocks noGrp="1"/>
          </p:cNvSpPr>
          <p:nvPr>
            <p:ph type="body" idx="1"/>
          </p:nvPr>
        </p:nvSpPr>
        <p:spPr>
          <a:xfrm>
            <a:off x="457197" y="2153354"/>
            <a:ext cx="8220000" cy="424260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4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1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Google Shape;19;p14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5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Google Shape;24;p15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6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6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" name="Google Shape;30;p16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7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98989"/>
              </a:buClr>
              <a:buSzPts val="2000"/>
              <a:buNone/>
              <a:defRPr sz="20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98989"/>
              </a:buClr>
              <a:buSzPts val="1800"/>
              <a:buNone/>
              <a:defRPr sz="18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98989"/>
              </a:buClr>
              <a:buSzPts val="1600"/>
              <a:buNone/>
              <a:defRPr sz="16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98989"/>
              </a:buClr>
              <a:buSzPts val="1400"/>
              <a:buNone/>
              <a:defRPr sz="14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98989"/>
              </a:buClr>
              <a:buSzPts val="1400"/>
              <a:buNone/>
              <a:defRPr sz="1400">
                <a:solidFill>
                  <a:srgbClr val="898989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400"/>
              <a:buNone/>
              <a:defRPr sz="1400">
                <a:solidFill>
                  <a:srgbClr val="898989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400"/>
              <a:buNone/>
              <a:defRPr sz="1400">
                <a:solidFill>
                  <a:srgbClr val="898989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400"/>
              <a:buNone/>
              <a:defRPr sz="1400">
                <a:solidFill>
                  <a:srgbClr val="898989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400"/>
              <a:buNone/>
              <a:defRPr sz="1400">
                <a:solidFill>
                  <a:srgbClr val="898989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6" name="Google Shape;36;p17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Google Shape;37;p17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8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400"/>
              <a:buChar char="•"/>
              <a:defRPr sz="2400"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18"/>
          <p:cNvSpPr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400"/>
              <a:buChar char="•"/>
              <a:defRPr sz="2400"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19"/>
          <p:cNvSpPr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381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>
            <a:endParaRPr/>
          </a:p>
        </p:txBody>
      </p:sp>
      <p:sp>
        <p:nvSpPr>
          <p:cNvPr id="49" name="Google Shape;49;p19"/>
          <p:cNvSpPr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19"/>
          <p:cNvSpPr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3810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Google Shape;57;p20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Google Shape;58;p20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b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1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Char char="•"/>
              <a:defRPr sz="2000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/>
            </a:lvl9pPr>
          </a:lstStyle>
          <a:p>
            <a:endParaRPr/>
          </a:p>
        </p:txBody>
      </p:sp>
      <p:sp>
        <p:nvSpPr>
          <p:cNvPr id="62" name="Google Shape;62;p21"/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3" name="Google Shape;63;p21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Google Shape;64;p21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" name="Google Shape;65;p2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2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b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" name="Google Shape;69;p22"/>
          <p:cNvSpPr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Google Shape;72;p22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3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3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3"/>
          <p:cNvSpPr txBox="1"/>
          <p:nvPr/>
        </p:nvSpPr>
        <p:spPr>
          <a:xfrm rot="5400000">
            <a:off x="2411258" y="103033"/>
            <a:ext cx="4321459" cy="8096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Click to edit Master text styles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Second level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Third level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002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Fourth level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574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Fifth level</a:t>
            </a:r>
            <a:endParaRPr sz="1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23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Google Shape;78;p23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9" name="Google Shape;79;p23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4"/>
          <p:cNvSpPr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4"/>
          <p:cNvSpPr txBox="1"/>
          <p:nvPr/>
        </p:nvSpPr>
        <p:spPr>
          <a:xfrm rot="5400000">
            <a:off x="4790422" y="2229771"/>
            <a:ext cx="5735357" cy="1941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Click to edit Master title style</a:t>
            </a:r>
            <a:endParaRPr sz="4000" b="1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24"/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4"/>
          <p:cNvSpPr txBox="1"/>
          <p:nvPr/>
        </p:nvSpPr>
        <p:spPr>
          <a:xfrm rot="5400000">
            <a:off x="585606" y="234756"/>
            <a:ext cx="5762987" cy="5931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Click to edit Master text styles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Second level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Third level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6002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Fourth level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574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Fifth level</a:t>
            </a:r>
            <a:endParaRPr sz="1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24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Google Shape;86;p2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24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2648"/>
            </a:avLst>
          </a:prstGeom>
          <a:solidFill>
            <a:schemeClr val="lt1">
              <a:alpha val="88627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2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9639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2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4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00" cy="15957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4" name="Google Shape;94;p1"/>
          <p:cNvSpPr>
            <a:spLocks noGrp="1"/>
          </p:cNvSpPr>
          <p:nvPr>
            <p:ph type="body" idx="1"/>
          </p:nvPr>
        </p:nvSpPr>
        <p:spPr>
          <a:xfrm>
            <a:off x="457197" y="2153354"/>
            <a:ext cx="8220000" cy="4242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graphicFrame>
        <p:nvGraphicFramePr>
          <p:cNvPr id="95" name="Google Shape;95;p1"/>
          <p:cNvGraphicFramePr/>
          <p:nvPr>
            <p:extLst>
              <p:ext uri="{D42A27DB-BD31-4B8C-83A1-F6EECF244321}">
                <p14:modId xmlns:p14="http://schemas.microsoft.com/office/powerpoint/2010/main" val="1878393178"/>
              </p:ext>
            </p:extLst>
          </p:nvPr>
        </p:nvGraphicFramePr>
        <p:xfrm>
          <a:off x="541337" y="862012"/>
          <a:ext cx="8247050" cy="5235208"/>
        </p:xfrm>
        <a:graphic>
          <a:graphicData uri="http://schemas.openxmlformats.org/drawingml/2006/table">
            <a:tbl>
              <a:tblPr>
                <a:noFill/>
                <a:tableStyleId>{3969B64A-3C3E-4997-883D-0BB112FE8CA7}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4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sng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Key Questions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9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Introduction: What do I already know?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8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1 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Who were the Anglo-Saxons and did they like the Vikings?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00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2 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i="0" u="none" strike="noStrike" cap="none" dirty="0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Which region of Britain would you have come under during the </a:t>
                      </a:r>
                      <a:r>
                        <a:rPr lang="en-US" sz="2000" i="0" u="none" strike="noStrike" cap="none" dirty="0" err="1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Heptarchy</a:t>
                      </a:r>
                      <a:r>
                        <a:rPr lang="en-US" sz="2000" i="0" u="none" strike="noStrike" cap="none" dirty="0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?</a:t>
                      </a:r>
                      <a:endParaRPr sz="1400" u="none" strike="noStrike" cap="none" dirty="0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1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dirty="0">
                          <a:latin typeface="Amaranth" panose="020B0604020202020204" charset="0"/>
                          <a:sym typeface="Amaranth"/>
                        </a:rPr>
                        <a:t>LC 3</a:t>
                      </a:r>
                      <a:endParaRPr sz="2000" dirty="0">
                        <a:latin typeface="Amaranth" panose="020B0604020202020204" charset="0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dirty="0">
                          <a:latin typeface="Amaranth" panose="020B0604020202020204" charset="0"/>
                          <a:sym typeface="Amaranth"/>
                        </a:rPr>
                        <a:t>Why did the Vikings come to Britain and how did they make the journey?</a:t>
                      </a:r>
                      <a:endParaRPr sz="2000" dirty="0">
                        <a:latin typeface="Amaranth" panose="020B0604020202020204" charset="0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4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i="0" u="none" strike="noStrike" cap="none" dirty="0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What did the Brits learn from the Vikings? </a:t>
                      </a:r>
                      <a:endParaRPr sz="1400" u="none" strike="noStrike" cap="none" dirty="0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7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5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What was life like for a 11 year old (boy/ girl) Viking?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7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6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How did the Vikings live when they came to Britain?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00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7 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i="0" u="none" strike="noStrike" cap="non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How can you create a Viking long boat from a range of materials?</a:t>
                      </a:r>
                      <a:endParaRPr sz="1400" u="none" strike="noStrike" cap="non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167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lang="en-US" sz="2000" b="1" i="0" u="none" strike="noStrike" cap="none" dirty="0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Fantastic Finish: Children to prepare a Viking day when they show others the crafts and skills that the Vikings had.</a:t>
                      </a:r>
                      <a:endParaRPr sz="1400" u="none" strike="noStrike" cap="none" dirty="0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L="35000" marR="35000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E08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96" name="Google Shape;96;p1" descr="Image result for viking clipar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61912" y="-14287"/>
            <a:ext cx="1204912" cy="146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8185937" y="5547545"/>
            <a:ext cx="1204900" cy="1523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"/>
          <p:cNvSpPr txBox="1"/>
          <p:nvPr/>
        </p:nvSpPr>
        <p:spPr>
          <a:xfrm>
            <a:off x="2490100" y="2032900"/>
            <a:ext cx="6150600" cy="41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600" b="0" i="0" u="none" strike="noStrike" cap="none" dirty="0" smtClean="0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Over the past 8 weeks, you have learned about the Vikings – their life in both Scandinavia and Britain. You learned about the Vikings at home and at battle – You learned about their craftsmanship and culture through sagas.</a:t>
            </a:r>
            <a:endParaRPr lang="en-GB" sz="1600" dirty="0"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lang="en-GB" sz="1600" b="0" i="0" u="none" strike="noStrike" cap="none" dirty="0" smtClean="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600" b="0" i="0" u="none" strike="noStrike" cap="none" dirty="0" smtClean="0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Our question focussed on the pre-conceived notion that Viking were vicious – was this the case? Would you also consider the Vikings as victorious?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lang="en-GB" sz="1600" dirty="0" smtClean="0"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600" dirty="0" smtClean="0">
                <a:latin typeface="Amaranth"/>
                <a:ea typeface="Amaranth"/>
                <a:cs typeface="Amaranth"/>
                <a:sym typeface="Amaranth"/>
              </a:rPr>
              <a:t>Today you will be working on an extended project to display your learning. This will be completed over 4 sessions so consider what you want to do, plan it out and give yourself time to produce a piece that reflects your understanding</a:t>
            </a:r>
            <a:endParaRPr lang="en-GB" sz="1600" dirty="0"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600" b="0" i="0" u="none" strike="noStrike" cap="none" dirty="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</p:txBody>
      </p:sp>
      <p:sp>
        <p:nvSpPr>
          <p:cNvPr id="104" name="Google Shape;104;p2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00" cy="15957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5" name="Google Shape;105;p2"/>
          <p:cNvSpPr>
            <a:spLocks noGrp="1"/>
          </p:cNvSpPr>
          <p:nvPr>
            <p:ph type="body" idx="1"/>
          </p:nvPr>
        </p:nvSpPr>
        <p:spPr>
          <a:xfrm>
            <a:off x="457197" y="6877754"/>
            <a:ext cx="8220000" cy="4242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sp>
        <p:nvSpPr>
          <p:cNvPr id="106" name="Google Shape;106;p2"/>
          <p:cNvSpPr txBox="1"/>
          <p:nvPr/>
        </p:nvSpPr>
        <p:spPr>
          <a:xfrm>
            <a:off x="603250" y="557784"/>
            <a:ext cx="7928100" cy="1306244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NTR"/>
              <a:buNone/>
            </a:pPr>
            <a:r>
              <a:rPr lang="en-US" sz="2800" b="1" i="0" u="sng" strike="noStrike" cap="non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Tuesday </a:t>
            </a:r>
            <a:r>
              <a:rPr lang="en-US" sz="2800" b="1" i="0" u="sng" strike="noStrike" cap="none" smtClean="0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16th </a:t>
            </a:r>
            <a:r>
              <a:rPr lang="en-GB" sz="2800" b="1" i="0" u="sng" strike="noStrike" cap="none" dirty="0" smtClean="0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March – 17</a:t>
            </a:r>
            <a:r>
              <a:rPr lang="en-GB" sz="2800" b="1" i="0" u="sng" strike="noStrike" cap="none" baseline="30000" dirty="0" smtClean="0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th</a:t>
            </a:r>
            <a:r>
              <a:rPr lang="en-GB" sz="2800" b="1" u="sng" dirty="0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 </a:t>
            </a:r>
            <a:r>
              <a:rPr lang="en-GB" sz="2800" b="1" u="sng" dirty="0" smtClean="0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March</a:t>
            </a:r>
            <a:endParaRPr sz="1200" b="0" i="0" u="none" strike="noStrike" cap="none" dirty="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NTR"/>
              <a:buNone/>
            </a:pPr>
            <a:r>
              <a:rPr lang="en-US" sz="2800" b="1" i="0" u="sng" strike="noStrike" cap="none" dirty="0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LC: Can I </a:t>
            </a:r>
            <a:r>
              <a:rPr lang="en-US" sz="2800" b="1" i="0" u="sng" strike="noStrike" cap="none" dirty="0" smtClean="0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present what I have learned about this topic?</a:t>
            </a:r>
            <a:endParaRPr sz="1200" b="0" i="0" u="none" strike="noStrike" cap="none" dirty="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603250" y="2028125"/>
            <a:ext cx="1737300" cy="4242600"/>
          </a:xfrm>
          <a:prstGeom prst="rect">
            <a:avLst/>
          </a:prstGeom>
          <a:solidFill>
            <a:srgbClr val="FFCCCC"/>
          </a:solidFill>
          <a:ln w="127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endParaRPr sz="2000" b="1" i="0" u="sng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endParaRPr sz="2000" b="1" i="0" u="sng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US" sz="1600" b="1" i="0" u="sng" strike="noStrike" cap="non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Self Assessment</a:t>
            </a:r>
            <a:endParaRPr sz="10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What have you learned today? What have you succeeded in doing?</a:t>
            </a:r>
            <a:endParaRPr sz="10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endParaRPr sz="16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Overlock"/>
              <a:buNone/>
            </a:pPr>
            <a:r>
              <a:rPr lang="en-US" sz="1600" b="0" i="0" u="none" strike="noStrike" cap="non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I can </a:t>
            </a:r>
            <a:endParaRPr sz="10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endParaRPr sz="1600" b="0" i="0" u="none" strike="noStrike" cap="none">
              <a:solidFill>
                <a:srgbClr val="1C1C1C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Overlock"/>
              <a:buNone/>
            </a:pPr>
            <a:r>
              <a:rPr lang="en-US" sz="1600" b="0" i="0" u="none" strike="noStrike" cap="non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I understand how to</a:t>
            </a:r>
            <a:endParaRPr sz="10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endParaRPr sz="1600" b="0" i="0" u="none" strike="noStrike" cap="none">
              <a:solidFill>
                <a:srgbClr val="1C1C1C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Overlock"/>
              <a:buNone/>
            </a:pPr>
            <a:r>
              <a:rPr lang="en-US" sz="1600" b="0" i="0" u="none" strike="noStrike" cap="non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I am able to</a:t>
            </a:r>
            <a:endParaRPr sz="10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endParaRPr sz="1600" b="0" i="0" u="none" strike="noStrike" cap="none">
              <a:solidFill>
                <a:srgbClr val="1C1C1C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Overlock"/>
              <a:buNone/>
            </a:pPr>
            <a:r>
              <a:rPr lang="en-US" sz="1600" b="0" i="0" u="none" strike="noStrike" cap="non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I know that</a:t>
            </a:r>
            <a:endParaRPr sz="10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endParaRPr sz="16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</p:txBody>
      </p:sp>
      <p:pic>
        <p:nvPicPr>
          <p:cNvPr id="108" name="Google Shape;108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69787" y="1072196"/>
            <a:ext cx="868975" cy="106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30;gb4357d1089_0_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50858" y="5497630"/>
            <a:ext cx="703575" cy="592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31;gb4357d1089_0_2" descr="Image result for squirtl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62141" y="5497630"/>
            <a:ext cx="630850" cy="569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32;gb4357d1089_0_2" descr="Image result for charmande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00699" y="5498970"/>
            <a:ext cx="703575" cy="5913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KS2 History and D&amp;T Lesson Plan – Design and Build a Viking Longboat |  Teachwire Teaching Resour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58" y="3857294"/>
            <a:ext cx="3640126" cy="258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oogle Shape;108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41000" y="5453094"/>
            <a:ext cx="868975" cy="106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 descr="11 of the Best Vikings and Norse Mythology Resources for KS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783" y="476770"/>
            <a:ext cx="3984533" cy="28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ikings topic books for children - School Reading Lis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6209">
            <a:off x="2925727" y="2034553"/>
            <a:ext cx="1062914" cy="163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Vikings Artwork Ks2 - totenja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9" t="2400" r="8881" b="3505"/>
          <a:stretch/>
        </p:blipFill>
        <p:spPr bwMode="auto">
          <a:xfrm>
            <a:off x="5616218" y="3156491"/>
            <a:ext cx="2979142" cy="248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loud Callout 1"/>
          <p:cNvSpPr/>
          <p:nvPr/>
        </p:nvSpPr>
        <p:spPr>
          <a:xfrm rot="20321662">
            <a:off x="79834" y="1185513"/>
            <a:ext cx="2975108" cy="2263668"/>
          </a:xfrm>
          <a:prstGeom prst="cloudCallout">
            <a:avLst/>
          </a:prstGeom>
          <a:solidFill>
            <a:srgbClr val="D2FDC3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Amaranth" panose="020B0604020202020204" charset="0"/>
              </a:rPr>
              <a:t>Create a project poster which includes clear different sections. You could include a Viking craft area alongside key questions and answers; sections on historical information and artefacts</a:t>
            </a:r>
            <a:endParaRPr lang="en-GB" sz="1200" dirty="0">
              <a:solidFill>
                <a:schemeClr val="tx1"/>
              </a:solidFill>
              <a:latin typeface="Amaranth" panose="020B0604020202020204" charset="0"/>
            </a:endParaRPr>
          </a:p>
        </p:txBody>
      </p:sp>
      <p:pic>
        <p:nvPicPr>
          <p:cNvPr id="7" name="Google Shape;97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flipH="1">
            <a:off x="8046720" y="4927997"/>
            <a:ext cx="1204900" cy="15232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loud Callout 2"/>
          <p:cNvSpPr/>
          <p:nvPr/>
        </p:nvSpPr>
        <p:spPr>
          <a:xfrm flipH="1">
            <a:off x="4078224" y="4608378"/>
            <a:ext cx="3968496" cy="1906066"/>
          </a:xfrm>
          <a:prstGeom prst="cloudCallout">
            <a:avLst/>
          </a:prstGeom>
          <a:solidFill>
            <a:srgbClr val="D2FDC3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Amaranth" panose="020B0604020202020204" charset="0"/>
              </a:rPr>
              <a:t>Choose your favourite area of the Vikings topic to create a piece of art supported by historical information. You could create a map showing where the Vikings invaded, then include key details about famous attacks</a:t>
            </a:r>
            <a:endParaRPr lang="en-GB" sz="1200" dirty="0">
              <a:solidFill>
                <a:schemeClr val="tx1"/>
              </a:solidFill>
              <a:latin typeface="Amaranth" panose="020B0604020202020204" charset="0"/>
            </a:endParaRPr>
          </a:p>
        </p:txBody>
      </p:sp>
      <p:sp>
        <p:nvSpPr>
          <p:cNvPr id="14" name="Cloud Callout 13"/>
          <p:cNvSpPr/>
          <p:nvPr/>
        </p:nvSpPr>
        <p:spPr>
          <a:xfrm rot="906702">
            <a:off x="5783571" y="232045"/>
            <a:ext cx="3436261" cy="2582003"/>
          </a:xfrm>
          <a:prstGeom prst="cloudCallout">
            <a:avLst/>
          </a:prstGeom>
          <a:solidFill>
            <a:srgbClr val="D2FDC3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Amaranth" panose="020B0604020202020204" charset="0"/>
              </a:rPr>
              <a:t>Are you a budding historian? Create a resource book that could be used by other children to learn about the Vikings. This can include a contents of your topics. Use real reference books to support your ideas and presentation. </a:t>
            </a:r>
            <a:endParaRPr lang="en-GB" sz="1200" dirty="0">
              <a:solidFill>
                <a:schemeClr val="tx1"/>
              </a:solidFill>
              <a:latin typeface="Amaranth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7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4390450" y="5386866"/>
            <a:ext cx="1204900" cy="1523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KS2 English: Viking Sagas - BBC Tea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71" y="3651484"/>
            <a:ext cx="3897806" cy="2192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oogle Shape;108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954443" y="2711932"/>
            <a:ext cx="868975" cy="106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 descr="Historically Accurate Norse Gods: Thor by IngvardtheTerrible on Deviant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095" y="548640"/>
            <a:ext cx="2159302" cy="31028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loud Callout 1"/>
          <p:cNvSpPr/>
          <p:nvPr/>
        </p:nvSpPr>
        <p:spPr>
          <a:xfrm rot="20321662">
            <a:off x="217875" y="616543"/>
            <a:ext cx="3758184" cy="1937558"/>
          </a:xfrm>
          <a:prstGeom prst="cloudCallout">
            <a:avLst/>
          </a:prstGeom>
          <a:solidFill>
            <a:srgbClr val="D2FDC3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Amaranth" panose="020B0604020202020204" charset="0"/>
              </a:rPr>
              <a:t>Were you inspired by the sagas and want to write your own? This could include details that you have learned about the Vikings and their beliefs</a:t>
            </a:r>
            <a:endParaRPr lang="en-GB" sz="1200" dirty="0">
              <a:solidFill>
                <a:schemeClr val="tx1"/>
              </a:solidFill>
              <a:latin typeface="Amaranth" panose="020B0604020202020204" charset="0"/>
            </a:endParaRPr>
          </a:p>
        </p:txBody>
      </p:sp>
      <p:sp>
        <p:nvSpPr>
          <p:cNvPr id="14" name="Cloud Callout 13"/>
          <p:cNvSpPr/>
          <p:nvPr/>
        </p:nvSpPr>
        <p:spPr>
          <a:xfrm rot="906702">
            <a:off x="5389809" y="1401373"/>
            <a:ext cx="3772574" cy="2189006"/>
          </a:xfrm>
          <a:prstGeom prst="cloudCallout">
            <a:avLst/>
          </a:prstGeom>
          <a:solidFill>
            <a:srgbClr val="D2FDC3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Amaranth" panose="020B0604020202020204" charset="0"/>
              </a:rPr>
              <a:t>Has Marvel inspired you to learn more about Viking Gods? – Create a character profile detailing the Viking beliefs and tales of your chosen God. How did Vikings worship this god? Consider how they affected the lives of the Vikings,</a:t>
            </a:r>
            <a:endParaRPr lang="en-GB" sz="1200" dirty="0">
              <a:solidFill>
                <a:schemeClr val="tx1"/>
              </a:solidFill>
              <a:latin typeface="Amaranth" panose="020B0604020202020204" charset="0"/>
            </a:endParaRPr>
          </a:p>
        </p:txBody>
      </p:sp>
      <p:sp>
        <p:nvSpPr>
          <p:cNvPr id="13" name="Cloud Callout 12"/>
          <p:cNvSpPr/>
          <p:nvPr/>
        </p:nvSpPr>
        <p:spPr>
          <a:xfrm rot="906702">
            <a:off x="4604599" y="3741449"/>
            <a:ext cx="4117280" cy="2189006"/>
          </a:xfrm>
          <a:prstGeom prst="cloudCallout">
            <a:avLst/>
          </a:prstGeom>
          <a:solidFill>
            <a:srgbClr val="D2FDC3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Amaranth" panose="020B0604020202020204" charset="0"/>
              </a:rPr>
              <a:t>You could even create a graphic novel detailing your saga. Or, could you create a your own story detailing the life of a Viking child, inspired by what you’ve learned about their lives? </a:t>
            </a:r>
            <a:endParaRPr lang="en-GB" sz="1200" dirty="0">
              <a:solidFill>
                <a:schemeClr val="tx1"/>
              </a:solidFill>
              <a:latin typeface="Amaranth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85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Offic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FFFFFF"/>
      </a:accent3>
      <a:accent4>
        <a:srgbClr val="E34192"/>
      </a:accent4>
      <a:accent5>
        <a:srgbClr val="EB8634"/>
      </a:accent5>
      <a:accent6>
        <a:srgbClr val="FFFFFF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515</Words>
  <Application>Microsoft Office PowerPoint</Application>
  <PresentationFormat>On-screen Show (4:3)</PresentationFormat>
  <Paragraphs>46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Amaranth</vt:lpstr>
      <vt:lpstr>Arial</vt:lpstr>
      <vt:lpstr>Overlock</vt:lpstr>
      <vt:lpstr>Calibri</vt:lpstr>
      <vt:lpstr>NTR</vt:lpstr>
      <vt:lpstr>Default Design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ST-Bird-M</dc:creator>
  <cp:lastModifiedBy>ST-Bird-M</cp:lastModifiedBy>
  <cp:revision>10</cp:revision>
  <dcterms:modified xsi:type="dcterms:W3CDTF">2021-03-11T13:52:44Z</dcterms:modified>
</cp:coreProperties>
</file>