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7" r:id="rId3"/>
    <p:sldId id="268" r:id="rId4"/>
    <p:sldId id="269" r:id="rId5"/>
    <p:sldId id="270" r:id="rId6"/>
    <p:sldId id="271" r:id="rId7"/>
    <p:sldId id="273" r:id="rId8"/>
    <p:sldId id="274" r:id="rId9"/>
    <p:sldId id="272" r:id="rId10"/>
    <p:sldId id="275" r:id="rId11"/>
    <p:sldId id="278" r:id="rId12"/>
    <p:sldId id="279" r:id="rId13"/>
    <p:sldId id="280" r:id="rId14"/>
    <p:sldId id="277"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959" autoAdjust="0"/>
    <p:restoredTop sz="94660"/>
  </p:normalViewPr>
  <p:slideViewPr>
    <p:cSldViewPr snapToGrid="0">
      <p:cViewPr varScale="1">
        <p:scale>
          <a:sx n="61" d="100"/>
          <a:sy n="61" d="100"/>
        </p:scale>
        <p:origin x="108" y="24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71F8576-AD1F-4BB2-A552-12BE5FCFA663}"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2062160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1F8576-AD1F-4BB2-A552-12BE5FCFA663}"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6518559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71F8576-AD1F-4BB2-A552-12BE5FCFA663}"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1964951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71F8576-AD1F-4BB2-A552-12BE5FCFA663}" type="datetimeFigureOut">
              <a:rPr lang="en-GB" smtClean="0"/>
              <a:t>01/07/2021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3121121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71F8576-AD1F-4BB2-A552-12BE5FCFA663}" type="datetimeFigureOut">
              <a:rPr lang="en-GB" smtClean="0"/>
              <a:t>01/07/2021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199374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71F8576-AD1F-4BB2-A552-12BE5FCFA663}" type="datetimeFigureOut">
              <a:rPr lang="en-GB" smtClean="0"/>
              <a:t>01/07/2021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33616537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1F8576-AD1F-4BB2-A552-12BE5FCFA663}" type="datetimeFigureOut">
              <a:rPr lang="en-GB" smtClean="0"/>
              <a:t>01/07/2021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3038745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71F8576-AD1F-4BB2-A552-12BE5FCFA663}" type="datetimeFigureOut">
              <a:rPr lang="en-GB" smtClean="0"/>
              <a:t>01/07/2021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5980166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71F8576-AD1F-4BB2-A552-12BE5FCFA663}" type="datetimeFigureOut">
              <a:rPr lang="en-GB" smtClean="0"/>
              <a:t>01/07/2021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2349333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1F8576-AD1F-4BB2-A552-12BE5FCFA663}"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18468383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71F8576-AD1F-4BB2-A552-12BE5FCFA663}" type="datetimeFigureOut">
              <a:rPr lang="en-GB" smtClean="0"/>
              <a:t>01/07/2021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07FC12-85F6-4A32-8B37-84D063D433F3}" type="slidenum">
              <a:rPr lang="en-GB" smtClean="0"/>
              <a:t>‹#›</a:t>
            </a:fld>
            <a:endParaRPr lang="en-GB"/>
          </a:p>
        </p:txBody>
      </p:sp>
    </p:spTree>
    <p:extLst>
      <p:ext uri="{BB962C8B-B14F-4D97-AF65-F5344CB8AC3E}">
        <p14:creationId xmlns:p14="http://schemas.microsoft.com/office/powerpoint/2010/main" val="3013752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1F8576-AD1F-4BB2-A552-12BE5FCFA663}" type="datetimeFigureOut">
              <a:rPr lang="en-GB" smtClean="0"/>
              <a:t>01/07/2021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07FC12-85F6-4A32-8B37-84D063D433F3}" type="slidenum">
              <a:rPr lang="en-GB" smtClean="0"/>
              <a:t>‹#›</a:t>
            </a:fld>
            <a:endParaRPr lang="en-GB"/>
          </a:p>
        </p:txBody>
      </p:sp>
    </p:spTree>
    <p:extLst>
      <p:ext uri="{BB962C8B-B14F-4D97-AF65-F5344CB8AC3E}">
        <p14:creationId xmlns:p14="http://schemas.microsoft.com/office/powerpoint/2010/main" val="154940187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1209" y="277748"/>
            <a:ext cx="11923986" cy="5839247"/>
          </a:xfrm>
        </p:spPr>
        <p:txBody>
          <a:bodyPr>
            <a:normAutofit/>
          </a:bodyPr>
          <a:lstStyle/>
          <a:p>
            <a:pPr algn="l"/>
            <a:r>
              <a:rPr lang="en-GB" u="sng" dirty="0" smtClean="0">
                <a:latin typeface="SassoonCRInfant" panose="02010503020300020003" pitchFamily="2" charset="0"/>
              </a:rPr>
              <a:t>Monday </a:t>
            </a:r>
            <a:r>
              <a:rPr lang="en-GB" u="sng" dirty="0" smtClean="0">
                <a:latin typeface="SassoonCRInfant" panose="02010503020300020003" pitchFamily="2" charset="0"/>
              </a:rPr>
              <a:t>5</a:t>
            </a:r>
            <a:r>
              <a:rPr lang="en-GB" u="sng" baseline="30000" dirty="0" smtClean="0">
                <a:latin typeface="SassoonCRInfant" panose="02010503020300020003" pitchFamily="2" charset="0"/>
              </a:rPr>
              <a:t>th</a:t>
            </a:r>
            <a:r>
              <a:rPr lang="en-GB" u="sng" dirty="0" smtClean="0">
                <a:latin typeface="SassoonCRInfant" panose="02010503020300020003" pitchFamily="2" charset="0"/>
              </a:rPr>
              <a:t> July</a:t>
            </a:r>
            <a:r>
              <a:rPr lang="en-GB" u="sng" dirty="0" smtClean="0">
                <a:latin typeface="SassoonCRInfant" panose="02010503020300020003" pitchFamily="2" charset="0"/>
              </a:rPr>
              <a:t/>
            </a:r>
            <a:br>
              <a:rPr lang="en-GB" u="sng" dirty="0" smtClean="0">
                <a:latin typeface="SassoonCRInfant" panose="02010503020300020003" pitchFamily="2" charset="0"/>
              </a:rPr>
            </a:br>
            <a:r>
              <a:rPr lang="en-GB" b="1" u="sng" dirty="0">
                <a:solidFill>
                  <a:srgbClr val="000000"/>
                </a:solidFill>
                <a:latin typeface="SassoonCRInfant" panose="02010503020300020003" pitchFamily="2" charset="0"/>
              </a:rPr>
              <a:t>LC: </a:t>
            </a:r>
            <a:r>
              <a:rPr lang="en-GB" b="1" u="sng" dirty="0" smtClean="0">
                <a:latin typeface="SassoonCRInfant" panose="02010503020300020003" pitchFamily="2" charset="0"/>
              </a:rPr>
              <a:t>Can </a:t>
            </a:r>
            <a:r>
              <a:rPr lang="en-GB" b="1" u="sng" dirty="0">
                <a:latin typeface="SassoonCRInfant" panose="02010503020300020003" pitchFamily="2" charset="0"/>
              </a:rPr>
              <a:t>I </a:t>
            </a:r>
            <a:r>
              <a:rPr lang="en-GB" b="1" u="sng" dirty="0" smtClean="0">
                <a:latin typeface="SassoonCRInfant" panose="02010503020300020003" pitchFamily="2" charset="0"/>
              </a:rPr>
              <a:t>explain what religions teach about temptation?</a:t>
            </a:r>
            <a:r>
              <a:rPr lang="en-GB" b="1" u="sng" dirty="0">
                <a:latin typeface="SassoonCRInfant" panose="02010503020300020003" pitchFamily="2" charset="0"/>
              </a:rPr>
              <a:t/>
            </a:r>
            <a:br>
              <a:rPr lang="en-GB" b="1" u="sng" dirty="0">
                <a:latin typeface="SassoonCRInfant" panose="02010503020300020003" pitchFamily="2" charset="0"/>
              </a:rPr>
            </a:br>
            <a:r>
              <a:rPr lang="en-GB" b="1" u="sng" dirty="0">
                <a:solidFill>
                  <a:srgbClr val="000000"/>
                </a:solidFill>
                <a:latin typeface="SassoonCRInfant" panose="02010503020300020003" pitchFamily="2" charset="0"/>
              </a:rPr>
              <a:t/>
            </a:r>
            <a:br>
              <a:rPr lang="en-GB" b="1" u="sng" dirty="0">
                <a:solidFill>
                  <a:srgbClr val="000000"/>
                </a:solidFill>
                <a:latin typeface="SassoonCRInfant" panose="02010503020300020003" pitchFamily="2" charset="0"/>
              </a:rPr>
            </a:br>
            <a:r>
              <a:rPr lang="en-GB" u="sng" dirty="0" smtClean="0">
                <a:latin typeface="SassoonCRInfant" panose="02010503020300020003" pitchFamily="2" charset="0"/>
              </a:rPr>
              <a:t/>
            </a:r>
            <a:br>
              <a:rPr lang="en-GB" u="sng" dirty="0" smtClean="0">
                <a:latin typeface="SassoonCRInfant" panose="02010503020300020003" pitchFamily="2" charset="0"/>
              </a:rPr>
            </a:br>
            <a:endParaRPr lang="en-GB" dirty="0">
              <a:latin typeface="SassoonCRInfant" panose="02010503020300020003" pitchFamily="2" charset="0"/>
            </a:endParaRPr>
          </a:p>
        </p:txBody>
      </p:sp>
      <p:pic>
        <p:nvPicPr>
          <p:cNvPr id="3" name="Picture 2"/>
          <p:cNvPicPr>
            <a:picLocks noChangeAspect="1"/>
          </p:cNvPicPr>
          <p:nvPr/>
        </p:nvPicPr>
        <p:blipFill>
          <a:blip r:embed="rId2"/>
          <a:stretch>
            <a:fillRect/>
          </a:stretch>
        </p:blipFill>
        <p:spPr>
          <a:xfrm>
            <a:off x="3143414" y="3870763"/>
            <a:ext cx="4794004" cy="2829582"/>
          </a:xfrm>
          <a:prstGeom prst="rect">
            <a:avLst/>
          </a:prstGeom>
        </p:spPr>
      </p:pic>
    </p:spTree>
    <p:extLst>
      <p:ext uri="{BB962C8B-B14F-4D97-AF65-F5344CB8AC3E}">
        <p14:creationId xmlns:p14="http://schemas.microsoft.com/office/powerpoint/2010/main" val="17818891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3346" y="445212"/>
            <a:ext cx="10515600" cy="3954024"/>
          </a:xfrm>
        </p:spPr>
        <p:txBody>
          <a:bodyPr>
            <a:normAutofit/>
          </a:bodyPr>
          <a:lstStyle/>
          <a:p>
            <a:r>
              <a:rPr lang="en-GB" sz="3600" dirty="0" smtClean="0">
                <a:latin typeface="SassoonCRInfant" panose="02010503020300020003" pitchFamily="2" charset="0"/>
              </a:rPr>
              <a:t>What is temptation?</a:t>
            </a:r>
          </a:p>
          <a:p>
            <a:endParaRPr lang="en-GB" sz="3600" dirty="0" smtClean="0">
              <a:latin typeface="SassoonCRInfant" panose="02010503020300020003" pitchFamily="2" charset="0"/>
            </a:endParaRPr>
          </a:p>
          <a:p>
            <a:r>
              <a:rPr lang="en-GB" sz="3600" dirty="0" smtClean="0">
                <a:latin typeface="SassoonCRInfant" panose="02010503020300020003" pitchFamily="2" charset="0"/>
              </a:rPr>
              <a:t>Temptation is when we feel that we want something or want to do something even though we know we shouldn’t.</a:t>
            </a:r>
          </a:p>
          <a:p>
            <a:r>
              <a:rPr lang="en-GB" sz="3600" dirty="0" smtClean="0">
                <a:latin typeface="SassoonCRInfant" panose="02010503020300020003" pitchFamily="2" charset="0"/>
              </a:rPr>
              <a:t>For example: </a:t>
            </a:r>
            <a:r>
              <a:rPr lang="en-GB" sz="3600" i="1" dirty="0" smtClean="0">
                <a:latin typeface="SassoonCRInfant" panose="02010503020300020003" pitchFamily="2" charset="0"/>
              </a:rPr>
              <a:t>I was tempted to eat my friend’s cake even though I knew it was greedy.</a:t>
            </a:r>
          </a:p>
        </p:txBody>
      </p:sp>
      <p:pic>
        <p:nvPicPr>
          <p:cNvPr id="2" name="Picture 1"/>
          <p:cNvPicPr>
            <a:picLocks noChangeAspect="1"/>
          </p:cNvPicPr>
          <p:nvPr/>
        </p:nvPicPr>
        <p:blipFill rotWithShape="1">
          <a:blip r:embed="rId2"/>
          <a:srcRect l="7779" t="19149" r="7744" b="11685"/>
          <a:stretch/>
        </p:blipFill>
        <p:spPr>
          <a:xfrm>
            <a:off x="8056180" y="4399236"/>
            <a:ext cx="3783724" cy="2238704"/>
          </a:xfrm>
          <a:prstGeom prst="rect">
            <a:avLst/>
          </a:prstGeom>
        </p:spPr>
      </p:pic>
    </p:spTree>
    <p:extLst>
      <p:ext uri="{BB962C8B-B14F-4D97-AF65-F5344CB8AC3E}">
        <p14:creationId xmlns:p14="http://schemas.microsoft.com/office/powerpoint/2010/main" val="41502946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2646089"/>
          </a:xfrm>
        </p:spPr>
        <p:txBody>
          <a:bodyPr>
            <a:normAutofit/>
          </a:bodyPr>
          <a:lstStyle/>
          <a:p>
            <a:r>
              <a:rPr lang="en-GB" dirty="0">
                <a:latin typeface="SassoonCRInfant" panose="02010503020300020003" pitchFamily="2" charset="0"/>
              </a:rPr>
              <a:t>There are lots of ancient stories about temptation. Which Greek one, that you learnt about in Year 5, can you remember?</a:t>
            </a:r>
            <a:br>
              <a:rPr lang="en-GB" dirty="0">
                <a:latin typeface="SassoonCRInfant" panose="02010503020300020003" pitchFamily="2" charset="0"/>
              </a:rPr>
            </a:br>
            <a:endParaRPr lang="en-GB" dirty="0">
              <a:latin typeface="SassoonCRInfant" panose="02010503020300020003" pitchFamily="2" charset="0"/>
            </a:endParaRPr>
          </a:p>
        </p:txBody>
      </p:sp>
      <p:pic>
        <p:nvPicPr>
          <p:cNvPr id="7" name="Picture 6"/>
          <p:cNvPicPr>
            <a:picLocks noChangeAspect="1"/>
          </p:cNvPicPr>
          <p:nvPr/>
        </p:nvPicPr>
        <p:blipFill rotWithShape="1">
          <a:blip r:embed="rId2"/>
          <a:srcRect l="14578" t="29117" r="12900" b="14666"/>
          <a:stretch/>
        </p:blipFill>
        <p:spPr>
          <a:xfrm>
            <a:off x="3815256" y="3689131"/>
            <a:ext cx="3279228" cy="2333297"/>
          </a:xfrm>
          <a:prstGeom prst="rect">
            <a:avLst/>
          </a:prstGeom>
        </p:spPr>
      </p:pic>
    </p:spTree>
    <p:extLst>
      <p:ext uri="{BB962C8B-B14F-4D97-AF65-F5344CB8AC3E}">
        <p14:creationId xmlns:p14="http://schemas.microsoft.com/office/powerpoint/2010/main" val="197331110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90904" y="611680"/>
            <a:ext cx="10515600" cy="2289175"/>
          </a:xfrm>
        </p:spPr>
        <p:txBody>
          <a:bodyPr/>
          <a:lstStyle/>
          <a:p>
            <a:r>
              <a:rPr lang="en-GB" dirty="0">
                <a:latin typeface="SassoonCRInfant" panose="02010503020300020003" pitchFamily="2" charset="0"/>
              </a:rPr>
              <a:t>In Greek mythology, the god Zeus gave Pandora a box and told her not to open it. She could not resist the temptation and opened it, letting evil into the world.</a:t>
            </a:r>
          </a:p>
        </p:txBody>
      </p:sp>
      <p:pic>
        <p:nvPicPr>
          <p:cNvPr id="5" name="Picture 4"/>
          <p:cNvPicPr>
            <a:picLocks noChangeAspect="1"/>
          </p:cNvPicPr>
          <p:nvPr/>
        </p:nvPicPr>
        <p:blipFill>
          <a:blip r:embed="rId2"/>
          <a:stretch>
            <a:fillRect/>
          </a:stretch>
        </p:blipFill>
        <p:spPr>
          <a:xfrm>
            <a:off x="3326031" y="2311619"/>
            <a:ext cx="4562475" cy="4000500"/>
          </a:xfrm>
          <a:prstGeom prst="rect">
            <a:avLst/>
          </a:prstGeom>
        </p:spPr>
      </p:pic>
    </p:spTree>
    <p:extLst>
      <p:ext uri="{BB962C8B-B14F-4D97-AF65-F5344CB8AC3E}">
        <p14:creationId xmlns:p14="http://schemas.microsoft.com/office/powerpoint/2010/main" val="14393111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latin typeface="SassoonCRInfant" panose="02010503020300020003" pitchFamily="2" charset="0"/>
              </a:rPr>
              <a:t>Temptation in religions</a:t>
            </a:r>
            <a:endParaRPr lang="en-GB" dirty="0">
              <a:latin typeface="SassoonCRInfant" panose="02010503020300020003" pitchFamily="2" charset="0"/>
            </a:endParaRPr>
          </a:p>
        </p:txBody>
      </p:sp>
      <p:sp>
        <p:nvSpPr>
          <p:cNvPr id="3" name="Content Placeholder 2"/>
          <p:cNvSpPr>
            <a:spLocks noGrp="1"/>
          </p:cNvSpPr>
          <p:nvPr>
            <p:ph idx="1"/>
          </p:nvPr>
        </p:nvSpPr>
        <p:spPr>
          <a:xfrm>
            <a:off x="331076" y="1825625"/>
            <a:ext cx="11022724" cy="4351338"/>
          </a:xfrm>
        </p:spPr>
        <p:txBody>
          <a:bodyPr/>
          <a:lstStyle/>
          <a:p>
            <a:r>
              <a:rPr lang="en-GB" dirty="0">
                <a:latin typeface="SassoonCRInfant" panose="02010503020300020003" pitchFamily="2" charset="0"/>
              </a:rPr>
              <a:t>Stories of temptation are found many religions, including of Judaism, Christianity and Islam. Today we are going to look at </a:t>
            </a:r>
            <a:r>
              <a:rPr lang="en-GB" dirty="0" smtClean="0">
                <a:latin typeface="SassoonCRInfant" panose="02010503020300020003" pitchFamily="2" charset="0"/>
              </a:rPr>
              <a:t>two of these</a:t>
            </a:r>
            <a:endParaRPr lang="en-GB" dirty="0">
              <a:latin typeface="SassoonCRInfant" panose="02010503020300020003" pitchFamily="2" charset="0"/>
            </a:endParaRPr>
          </a:p>
          <a:p>
            <a:endParaRPr lang="en-GB" dirty="0">
              <a:latin typeface="SassoonCRInfant" panose="02010503020300020003" pitchFamily="2" charset="0"/>
            </a:endParaRPr>
          </a:p>
          <a:p>
            <a:r>
              <a:rPr lang="en-GB" dirty="0">
                <a:latin typeface="SassoonCRInfant" panose="02010503020300020003" pitchFamily="2" charset="0"/>
              </a:rPr>
              <a:t>In fact the story that involves the first people in the Bible and Quran is a story of </a:t>
            </a:r>
            <a:r>
              <a:rPr lang="en-GB" b="1" dirty="0">
                <a:latin typeface="SassoonCRInfant" panose="02010503020300020003" pitchFamily="2" charset="0"/>
              </a:rPr>
              <a:t>temptation</a:t>
            </a:r>
            <a:r>
              <a:rPr lang="en-GB" dirty="0">
                <a:latin typeface="SassoonCRInfant" panose="02010503020300020003" pitchFamily="2" charset="0"/>
              </a:rPr>
              <a:t>:</a:t>
            </a:r>
          </a:p>
          <a:p>
            <a:r>
              <a:rPr lang="en-GB" dirty="0">
                <a:latin typeface="SassoonCRInfant" panose="02010503020300020003" pitchFamily="2" charset="0"/>
              </a:rPr>
              <a:t>the story of Adam and Eve.</a:t>
            </a:r>
          </a:p>
          <a:p>
            <a:endParaRPr lang="en-GB" dirty="0">
              <a:latin typeface="SassoonCRInfant" panose="02010503020300020003" pitchFamily="2" charset="0"/>
            </a:endParaRPr>
          </a:p>
        </p:txBody>
      </p:sp>
    </p:spTree>
    <p:extLst>
      <p:ext uri="{BB962C8B-B14F-4D97-AF65-F5344CB8AC3E}">
        <p14:creationId xmlns:p14="http://schemas.microsoft.com/office/powerpoint/2010/main" val="15569929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48499"/>
            <a:ext cx="10515600" cy="1325563"/>
          </a:xfrm>
        </p:spPr>
        <p:txBody>
          <a:bodyPr/>
          <a:lstStyle/>
          <a:p>
            <a:r>
              <a:rPr lang="en-GB" dirty="0" smtClean="0">
                <a:latin typeface="SassoonCRInfant" panose="02010503020300020003" pitchFamily="2" charset="0"/>
              </a:rPr>
              <a:t>Where is this story from?</a:t>
            </a:r>
            <a:endParaRPr lang="en-GB" dirty="0">
              <a:latin typeface="SassoonCRInfant" panose="02010503020300020003" pitchFamily="2" charset="0"/>
            </a:endParaRPr>
          </a:p>
        </p:txBody>
      </p:sp>
      <p:sp>
        <p:nvSpPr>
          <p:cNvPr id="3" name="Content Placeholder 2"/>
          <p:cNvSpPr>
            <a:spLocks noGrp="1"/>
          </p:cNvSpPr>
          <p:nvPr>
            <p:ph idx="1"/>
          </p:nvPr>
        </p:nvSpPr>
        <p:spPr>
          <a:xfrm>
            <a:off x="317938" y="1027951"/>
            <a:ext cx="10515600" cy="4351338"/>
          </a:xfrm>
        </p:spPr>
        <p:txBody>
          <a:bodyPr/>
          <a:lstStyle/>
          <a:p>
            <a:r>
              <a:rPr lang="en-GB" dirty="0">
                <a:latin typeface="SassoonCRInfant" panose="02010503020300020003" pitchFamily="2" charset="0"/>
              </a:rPr>
              <a:t>The story of Adam and Eve is found in Genesis, the first book of the Jewish holy scripture (The Torah). This is also the first book of the Christian Bible. In the Quran, details of this story are also mentioned, mainly in Surah (chapter) 7.</a:t>
            </a:r>
          </a:p>
          <a:p>
            <a:endParaRPr lang="en-GB" dirty="0">
              <a:latin typeface="SassoonCRInfant" panose="02010503020300020003" pitchFamily="2" charset="0"/>
            </a:endParaRPr>
          </a:p>
        </p:txBody>
      </p:sp>
      <p:pic>
        <p:nvPicPr>
          <p:cNvPr id="5" name="Picture 4"/>
          <p:cNvPicPr>
            <a:picLocks noChangeAspect="1"/>
          </p:cNvPicPr>
          <p:nvPr/>
        </p:nvPicPr>
        <p:blipFill rotWithShape="1">
          <a:blip r:embed="rId2"/>
          <a:srcRect l="6467" t="15393" r="6126" b="9291"/>
          <a:stretch/>
        </p:blipFill>
        <p:spPr>
          <a:xfrm>
            <a:off x="3888828" y="2931438"/>
            <a:ext cx="3373820" cy="2238705"/>
          </a:xfrm>
          <a:prstGeom prst="rect">
            <a:avLst/>
          </a:prstGeom>
        </p:spPr>
      </p:pic>
      <p:sp>
        <p:nvSpPr>
          <p:cNvPr id="6" name="Title 1"/>
          <p:cNvSpPr txBox="1">
            <a:spLocks/>
          </p:cNvSpPr>
          <p:nvPr/>
        </p:nvSpPr>
        <p:spPr>
          <a:xfrm>
            <a:off x="3770586" y="489896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smtClean="0">
                <a:latin typeface="SassoonCRInfant" panose="02010503020300020003" pitchFamily="2" charset="0"/>
              </a:rPr>
              <a:t>A Torah Scroll</a:t>
            </a:r>
            <a:endParaRPr lang="en-GB" dirty="0">
              <a:latin typeface="SassoonCRInfant" panose="02010503020300020003" pitchFamily="2" charset="0"/>
            </a:endParaRPr>
          </a:p>
        </p:txBody>
      </p:sp>
    </p:spTree>
    <p:extLst>
      <p:ext uri="{BB962C8B-B14F-4D97-AF65-F5344CB8AC3E}">
        <p14:creationId xmlns:p14="http://schemas.microsoft.com/office/powerpoint/2010/main" val="41958049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42"/>
            <a:ext cx="11353800" cy="1325563"/>
          </a:xfrm>
        </p:spPr>
        <p:txBody>
          <a:bodyPr/>
          <a:lstStyle/>
          <a:p>
            <a:r>
              <a:rPr lang="en-GB" b="1" dirty="0"/>
              <a:t>The story of Adam and Eve from Genesis (adapted)</a:t>
            </a:r>
          </a:p>
        </p:txBody>
      </p:sp>
      <p:sp>
        <p:nvSpPr>
          <p:cNvPr id="3" name="Content Placeholder 2"/>
          <p:cNvSpPr>
            <a:spLocks noGrp="1"/>
          </p:cNvSpPr>
          <p:nvPr>
            <p:ph idx="1"/>
          </p:nvPr>
        </p:nvSpPr>
        <p:spPr>
          <a:xfrm>
            <a:off x="223345" y="1106921"/>
            <a:ext cx="10515600" cy="5404238"/>
          </a:xfrm>
        </p:spPr>
        <p:txBody>
          <a:bodyPr>
            <a:normAutofit/>
          </a:bodyPr>
          <a:lstStyle/>
          <a:p>
            <a:r>
              <a:rPr lang="en-GB" dirty="0">
                <a:latin typeface="SassoonCRInfant" panose="02010503020300020003" pitchFamily="2" charset="0"/>
              </a:rPr>
              <a:t> </a:t>
            </a:r>
            <a:r>
              <a:rPr lang="en-GB" dirty="0" smtClean="0">
                <a:latin typeface="SassoonCRInfant" panose="02010503020300020003" pitchFamily="2" charset="0"/>
              </a:rPr>
              <a:t>Narrator God </a:t>
            </a:r>
            <a:r>
              <a:rPr lang="en-GB" dirty="0">
                <a:latin typeface="SassoonCRInfant" panose="02010503020300020003" pitchFamily="2" charset="0"/>
              </a:rPr>
              <a:t>made the whole world and everything in it. He breathed life into the first man (Adam) and woman (Eve). The humans lived in the perfect Garden of Eden. God told them they could eat any fruit there, except the fruit from one tree. One day, Eve was walking near this tree when a </a:t>
            </a:r>
            <a:r>
              <a:rPr lang="en-GB" dirty="0" smtClean="0">
                <a:latin typeface="SassoonCRInfant" panose="02010503020300020003" pitchFamily="2" charset="0"/>
              </a:rPr>
              <a:t>snake </a:t>
            </a:r>
            <a:r>
              <a:rPr lang="en-GB" dirty="0">
                <a:latin typeface="SassoonCRInfant" panose="02010503020300020003" pitchFamily="2" charset="0"/>
              </a:rPr>
              <a:t>appeared</a:t>
            </a:r>
            <a:r>
              <a:rPr lang="en-GB" dirty="0" smtClean="0">
                <a:latin typeface="SassoonCRInfant" panose="02010503020300020003" pitchFamily="2" charset="0"/>
              </a:rPr>
              <a:t>.</a:t>
            </a:r>
          </a:p>
          <a:p>
            <a:r>
              <a:rPr lang="en-GB" dirty="0">
                <a:solidFill>
                  <a:srgbClr val="00B050"/>
                </a:solidFill>
                <a:latin typeface="SassoonCRInfant" panose="02010503020300020003" pitchFamily="2" charset="0"/>
              </a:rPr>
              <a:t>Snake: Why don't you try this tasty fruit</a:t>
            </a:r>
            <a:r>
              <a:rPr lang="en-GB" dirty="0" smtClean="0">
                <a:solidFill>
                  <a:srgbClr val="00B050"/>
                </a:solidFill>
                <a:latin typeface="SassoonCRInfant" panose="02010503020300020003" pitchFamily="2" charset="0"/>
              </a:rPr>
              <a:t>?</a:t>
            </a:r>
          </a:p>
          <a:p>
            <a:r>
              <a:rPr lang="en-GB" dirty="0" smtClean="0">
                <a:solidFill>
                  <a:srgbClr val="FF0000"/>
                </a:solidFill>
                <a:latin typeface="SassoonCRInfant" panose="02010503020300020003" pitchFamily="2" charset="0"/>
              </a:rPr>
              <a:t>Eve: God </a:t>
            </a:r>
            <a:r>
              <a:rPr lang="en-GB" dirty="0">
                <a:solidFill>
                  <a:srgbClr val="FF0000"/>
                </a:solidFill>
                <a:latin typeface="SassoonCRInfant" panose="02010503020300020003" pitchFamily="2" charset="0"/>
              </a:rPr>
              <a:t>told us not to eat from that </a:t>
            </a:r>
            <a:r>
              <a:rPr lang="en-GB" dirty="0" smtClean="0">
                <a:solidFill>
                  <a:srgbClr val="FF0000"/>
                </a:solidFill>
                <a:latin typeface="SassoonCRInfant" panose="02010503020300020003" pitchFamily="2" charset="0"/>
              </a:rPr>
              <a:t>tree.</a:t>
            </a:r>
          </a:p>
          <a:p>
            <a:r>
              <a:rPr lang="en-GB" dirty="0">
                <a:solidFill>
                  <a:srgbClr val="00B050"/>
                </a:solidFill>
                <a:latin typeface="SassoonCRInfant" panose="02010503020300020003" pitchFamily="2" charset="0"/>
              </a:rPr>
              <a:t>This fruit is so tasty. Even better, if you eat it, you will become wise like God</a:t>
            </a:r>
            <a:r>
              <a:rPr lang="en-GB" dirty="0" smtClean="0">
                <a:solidFill>
                  <a:srgbClr val="00B050"/>
                </a:solidFill>
                <a:latin typeface="SassoonCRInfant" panose="02010503020300020003" pitchFamily="2" charset="0"/>
              </a:rPr>
              <a:t>.</a:t>
            </a:r>
          </a:p>
          <a:p>
            <a:r>
              <a:rPr lang="en-GB" dirty="0" smtClean="0">
                <a:solidFill>
                  <a:srgbClr val="C00000"/>
                </a:solidFill>
                <a:latin typeface="SassoonCRInfant" panose="02010503020300020003" pitchFamily="2" charset="0"/>
              </a:rPr>
              <a:t> Really?</a:t>
            </a:r>
          </a:p>
          <a:p>
            <a:r>
              <a:rPr lang="en-GB" dirty="0" smtClean="0">
                <a:solidFill>
                  <a:srgbClr val="00B050"/>
                </a:solidFill>
                <a:latin typeface="SassoonCRInfant" panose="02010503020300020003" pitchFamily="2" charset="0"/>
              </a:rPr>
              <a:t>Yes, go on!</a:t>
            </a:r>
            <a:endParaRPr lang="en-GB" dirty="0">
              <a:solidFill>
                <a:srgbClr val="00B050"/>
              </a:solidFill>
              <a:latin typeface="SassoonCRInfant" panose="02010503020300020003" pitchFamily="2" charset="0"/>
            </a:endParaRPr>
          </a:p>
          <a:p>
            <a:endParaRPr lang="en-GB" dirty="0" smtClean="0">
              <a:solidFill>
                <a:srgbClr val="FF0000"/>
              </a:solidFill>
              <a:latin typeface="SassoonCRInfant" panose="02010503020300020003" pitchFamily="2" charset="0"/>
            </a:endParaRPr>
          </a:p>
          <a:p>
            <a:endParaRPr lang="en-GB" dirty="0" smtClean="0">
              <a:solidFill>
                <a:srgbClr val="FF0000"/>
              </a:solidFill>
              <a:latin typeface="SassoonCRInfant" panose="02010503020300020003" pitchFamily="2" charset="0"/>
            </a:endParaRPr>
          </a:p>
          <a:p>
            <a:endParaRPr lang="en-GB" dirty="0">
              <a:solidFill>
                <a:srgbClr val="FF0000"/>
              </a:solidFill>
              <a:latin typeface="SassoonCRInfant" panose="02010503020300020003" pitchFamily="2" charset="0"/>
            </a:endParaRPr>
          </a:p>
          <a:p>
            <a:endParaRPr lang="en-GB" dirty="0">
              <a:solidFill>
                <a:srgbClr val="00B050"/>
              </a:solidFill>
              <a:latin typeface="SassoonCRInfant" panose="02010503020300020003" pitchFamily="2" charset="0"/>
            </a:endParaRPr>
          </a:p>
        </p:txBody>
      </p:sp>
    </p:spTree>
    <p:extLst>
      <p:ext uri="{BB962C8B-B14F-4D97-AF65-F5344CB8AC3E}">
        <p14:creationId xmlns:p14="http://schemas.microsoft.com/office/powerpoint/2010/main" val="15240755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18642"/>
            <a:ext cx="11353800" cy="1325563"/>
          </a:xfrm>
        </p:spPr>
        <p:txBody>
          <a:bodyPr/>
          <a:lstStyle/>
          <a:p>
            <a:r>
              <a:rPr lang="en-GB" b="1" dirty="0"/>
              <a:t>The story of Adam and Eve from Genesis (adapted)</a:t>
            </a:r>
          </a:p>
        </p:txBody>
      </p:sp>
      <p:sp>
        <p:nvSpPr>
          <p:cNvPr id="3" name="Content Placeholder 2"/>
          <p:cNvSpPr>
            <a:spLocks noGrp="1"/>
          </p:cNvSpPr>
          <p:nvPr>
            <p:ph idx="1"/>
          </p:nvPr>
        </p:nvSpPr>
        <p:spPr>
          <a:xfrm>
            <a:off x="223345" y="1106921"/>
            <a:ext cx="10515600" cy="5404238"/>
          </a:xfrm>
        </p:spPr>
        <p:txBody>
          <a:bodyPr>
            <a:normAutofit/>
          </a:bodyPr>
          <a:lstStyle/>
          <a:p>
            <a:r>
              <a:rPr lang="en-GB" dirty="0" smtClean="0">
                <a:latin typeface="SassoonCRInfant" panose="02010503020300020003" pitchFamily="2" charset="0"/>
              </a:rPr>
              <a:t>Narrator: Eve wanted the fruit so started to eat it.</a:t>
            </a:r>
          </a:p>
          <a:p>
            <a:r>
              <a:rPr lang="en-GB" dirty="0" smtClean="0">
                <a:solidFill>
                  <a:schemeClr val="accent4">
                    <a:lumMod val="50000"/>
                  </a:schemeClr>
                </a:solidFill>
                <a:latin typeface="SassoonCRInfant" panose="02010503020300020003" pitchFamily="2" charset="0"/>
              </a:rPr>
              <a:t>Adam: Hello Eve, what are you doing?</a:t>
            </a:r>
          </a:p>
          <a:p>
            <a:r>
              <a:rPr lang="en-GB" dirty="0" smtClean="0">
                <a:solidFill>
                  <a:srgbClr val="FF0000"/>
                </a:solidFill>
                <a:latin typeface="SassoonCRInfant" panose="02010503020300020003" pitchFamily="2" charset="0"/>
              </a:rPr>
              <a:t>Eve: Here, try this tasty fruit and you’ll be wise like God.</a:t>
            </a:r>
          </a:p>
          <a:p>
            <a:r>
              <a:rPr lang="en-GB" dirty="0" smtClean="0">
                <a:solidFill>
                  <a:schemeClr val="accent4">
                    <a:lumMod val="50000"/>
                  </a:schemeClr>
                </a:solidFill>
                <a:latin typeface="SassoonCRInfant" panose="02010503020300020003" pitchFamily="2" charset="0"/>
              </a:rPr>
              <a:t>Adam: Sounds good to me!</a:t>
            </a:r>
          </a:p>
          <a:p>
            <a:r>
              <a:rPr lang="en-GB" dirty="0">
                <a:latin typeface="SassoonCRInfant" panose="02010503020300020003" pitchFamily="2" charset="0"/>
              </a:rPr>
              <a:t>Narrator: </a:t>
            </a:r>
            <a:r>
              <a:rPr lang="en-GB" dirty="0" smtClean="0">
                <a:latin typeface="SassoonCRInfant" panose="02010503020300020003" pitchFamily="2" charset="0"/>
              </a:rPr>
              <a:t>Obviously God found out that the humans had disobeyed him</a:t>
            </a:r>
          </a:p>
          <a:p>
            <a:r>
              <a:rPr lang="en-GB" dirty="0" smtClean="0">
                <a:latin typeface="SassoonCRInfant" panose="02010503020300020003" pitchFamily="2" charset="0"/>
              </a:rPr>
              <a:t> </a:t>
            </a:r>
            <a:r>
              <a:rPr lang="en-GB" dirty="0">
                <a:solidFill>
                  <a:schemeClr val="accent4">
                    <a:lumMod val="50000"/>
                  </a:schemeClr>
                </a:solidFill>
                <a:latin typeface="SassoonCRInfant" panose="02010503020300020003" pitchFamily="2" charset="0"/>
              </a:rPr>
              <a:t>Adam: </a:t>
            </a:r>
            <a:r>
              <a:rPr lang="en-GB" dirty="0" smtClean="0">
                <a:solidFill>
                  <a:schemeClr val="accent4">
                    <a:lumMod val="50000"/>
                  </a:schemeClr>
                </a:solidFill>
                <a:latin typeface="SassoonCRInfant" panose="02010503020300020003" pitchFamily="2" charset="0"/>
              </a:rPr>
              <a:t>It wasn’t my fault, blame Eve!</a:t>
            </a:r>
          </a:p>
          <a:p>
            <a:r>
              <a:rPr lang="en-GB" dirty="0" smtClean="0">
                <a:solidFill>
                  <a:srgbClr val="FF0000"/>
                </a:solidFill>
                <a:latin typeface="SassoonCRInfant" panose="02010503020300020003" pitchFamily="2" charset="0"/>
              </a:rPr>
              <a:t>Eve: The snake tricked me</a:t>
            </a:r>
          </a:p>
          <a:p>
            <a:r>
              <a:rPr lang="en-GB" dirty="0" smtClean="0">
                <a:latin typeface="SassoonCRInfant" panose="02010503020300020003" pitchFamily="2" charset="0"/>
              </a:rPr>
              <a:t>Narrator: As </a:t>
            </a:r>
            <a:r>
              <a:rPr lang="en-GB" dirty="0">
                <a:latin typeface="SassoonCRInfant" panose="02010503020300020003" pitchFamily="2" charset="0"/>
              </a:rPr>
              <a:t>a result of disobeying God, the humans had to leave the perfect Garden of Eden and live in a world where there would be pain and suffering.</a:t>
            </a:r>
          </a:p>
          <a:p>
            <a:endParaRPr lang="en-GB" dirty="0" smtClean="0">
              <a:solidFill>
                <a:srgbClr val="FF0000"/>
              </a:solidFill>
              <a:latin typeface="SassoonCRInfant" panose="02010503020300020003" pitchFamily="2" charset="0"/>
            </a:endParaRPr>
          </a:p>
          <a:p>
            <a:endParaRPr lang="en-GB" dirty="0" smtClean="0">
              <a:solidFill>
                <a:srgbClr val="FF0000"/>
              </a:solidFill>
              <a:latin typeface="SassoonCRInfant" panose="02010503020300020003" pitchFamily="2" charset="0"/>
            </a:endParaRPr>
          </a:p>
          <a:p>
            <a:endParaRPr lang="en-GB" dirty="0">
              <a:solidFill>
                <a:srgbClr val="FF0000"/>
              </a:solidFill>
              <a:latin typeface="SassoonCRInfant" panose="02010503020300020003" pitchFamily="2" charset="0"/>
            </a:endParaRPr>
          </a:p>
          <a:p>
            <a:endParaRPr lang="en-GB" dirty="0">
              <a:solidFill>
                <a:srgbClr val="00B050"/>
              </a:solidFill>
              <a:latin typeface="SassoonCRInfant" panose="02010503020300020003" pitchFamily="2" charset="0"/>
            </a:endParaRPr>
          </a:p>
        </p:txBody>
      </p:sp>
    </p:spTree>
    <p:extLst>
      <p:ext uri="{BB962C8B-B14F-4D97-AF65-F5344CB8AC3E}">
        <p14:creationId xmlns:p14="http://schemas.microsoft.com/office/powerpoint/2010/main" val="29549598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0515600" cy="1325563"/>
          </a:xfrm>
        </p:spPr>
        <p:txBody>
          <a:bodyPr/>
          <a:lstStyle/>
          <a:p>
            <a:r>
              <a:rPr lang="en-GB" smtClean="0">
                <a:latin typeface="SassoonCRInfant" panose="02010503020300020003" pitchFamily="2" charset="0"/>
              </a:rPr>
              <a:t>Questions</a:t>
            </a:r>
            <a:endParaRPr lang="en-GB">
              <a:latin typeface="SassoonCRInfant" panose="02010503020300020003" pitchFamily="2" charset="0"/>
            </a:endParaRPr>
          </a:p>
        </p:txBody>
      </p:sp>
      <p:sp>
        <p:nvSpPr>
          <p:cNvPr id="3" name="Content Placeholder 2"/>
          <p:cNvSpPr>
            <a:spLocks noGrp="1"/>
          </p:cNvSpPr>
          <p:nvPr>
            <p:ph idx="1"/>
          </p:nvPr>
        </p:nvSpPr>
        <p:spPr>
          <a:xfrm>
            <a:off x="285094" y="1325563"/>
            <a:ext cx="6792310" cy="4811657"/>
          </a:xfrm>
        </p:spPr>
        <p:txBody>
          <a:bodyPr/>
          <a:lstStyle/>
          <a:p>
            <a:r>
              <a:rPr lang="en-GB" dirty="0">
                <a:latin typeface="SassoonCRInfant" panose="02010503020300020003" pitchFamily="2" charset="0"/>
              </a:rPr>
              <a:t>What were Adam and Eve tempted by</a:t>
            </a:r>
            <a:r>
              <a:rPr lang="en-GB" dirty="0" smtClean="0">
                <a:latin typeface="SassoonCRInfant" panose="02010503020300020003" pitchFamily="2" charset="0"/>
              </a:rPr>
              <a:t>?</a:t>
            </a:r>
          </a:p>
          <a:p>
            <a:endParaRPr lang="en-GB" dirty="0" smtClean="0">
              <a:latin typeface="SassoonCRInfant" panose="02010503020300020003" pitchFamily="2" charset="0"/>
            </a:endParaRPr>
          </a:p>
          <a:p>
            <a:endParaRPr lang="en-GB" dirty="0" smtClean="0">
              <a:latin typeface="SassoonCRInfant" panose="02010503020300020003" pitchFamily="2" charset="0"/>
            </a:endParaRPr>
          </a:p>
          <a:p>
            <a:r>
              <a:rPr lang="en-GB" dirty="0" smtClean="0">
                <a:latin typeface="SassoonCRInfant" panose="02010503020300020003" pitchFamily="2" charset="0"/>
              </a:rPr>
              <a:t>Who does the snake in the story represent?</a:t>
            </a:r>
            <a:endParaRPr lang="en-GB" dirty="0">
              <a:latin typeface="SassoonCRInfant" panose="02010503020300020003" pitchFamily="2" charset="0"/>
            </a:endParaRPr>
          </a:p>
          <a:p>
            <a:endParaRPr lang="en-GB" dirty="0" smtClean="0">
              <a:latin typeface="SassoonCRInfant" panose="02010503020300020003" pitchFamily="2" charset="0"/>
            </a:endParaRPr>
          </a:p>
          <a:p>
            <a:endParaRPr lang="en-GB" dirty="0">
              <a:latin typeface="SassoonCRInfant" panose="02010503020300020003" pitchFamily="2" charset="0"/>
            </a:endParaRPr>
          </a:p>
          <a:p>
            <a:r>
              <a:rPr lang="en-GB" dirty="0" smtClean="0">
                <a:latin typeface="SassoonCRInfant" panose="02010503020300020003" pitchFamily="2" charset="0"/>
              </a:rPr>
              <a:t>What does this show us about temptation?</a:t>
            </a:r>
          </a:p>
          <a:p>
            <a:endParaRPr lang="en-GB" dirty="0" smtClean="0">
              <a:latin typeface="SassoonCRInfant" panose="02010503020300020003" pitchFamily="2" charset="0"/>
            </a:endParaRPr>
          </a:p>
          <a:p>
            <a:endParaRPr lang="en-GB" dirty="0">
              <a:latin typeface="SassoonCRInfant" panose="02010503020300020003" pitchFamily="2" charset="0"/>
            </a:endParaRPr>
          </a:p>
          <a:p>
            <a:pPr marL="0" indent="0">
              <a:buNone/>
            </a:pPr>
            <a:endParaRPr lang="en-GB" dirty="0">
              <a:latin typeface="SassoonCRInfant" panose="02010503020300020003" pitchFamily="2" charset="0"/>
            </a:endParaRPr>
          </a:p>
          <a:p>
            <a:endParaRPr lang="en-GB" dirty="0">
              <a:latin typeface="SassoonCRInfant" panose="02010503020300020003" pitchFamily="2" charset="0"/>
            </a:endParaRPr>
          </a:p>
        </p:txBody>
      </p:sp>
      <p:sp>
        <p:nvSpPr>
          <p:cNvPr id="4" name="Content Placeholder 2"/>
          <p:cNvSpPr txBox="1">
            <a:spLocks/>
          </p:cNvSpPr>
          <p:nvPr/>
        </p:nvSpPr>
        <p:spPr>
          <a:xfrm>
            <a:off x="7362497" y="472966"/>
            <a:ext cx="4829503" cy="614855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SassoonCRInfant" panose="02010503020300020003" pitchFamily="2" charset="0"/>
              </a:rPr>
              <a:t>They were tempted by the fruit that would make them wise like God.</a:t>
            </a:r>
          </a:p>
          <a:p>
            <a:endParaRPr lang="en-GB" dirty="0" smtClean="0">
              <a:latin typeface="SassoonCRInfant" panose="02010503020300020003" pitchFamily="2" charset="0"/>
            </a:endParaRPr>
          </a:p>
          <a:p>
            <a:r>
              <a:rPr lang="en-GB" dirty="0">
                <a:latin typeface="SassoonCRInfant" panose="02010503020300020003" pitchFamily="2" charset="0"/>
              </a:rPr>
              <a:t>The snake is normally seen as representing the devil tempting people. This is view of the Quran too</a:t>
            </a:r>
            <a:r>
              <a:rPr lang="en-GB" dirty="0" smtClean="0">
                <a:latin typeface="SassoonCRInfant" panose="02010503020300020003" pitchFamily="2" charset="0"/>
              </a:rPr>
              <a:t>.</a:t>
            </a:r>
          </a:p>
          <a:p>
            <a:endParaRPr lang="en-GB" dirty="0">
              <a:latin typeface="SassoonCRInfant" panose="02010503020300020003" pitchFamily="2" charset="0"/>
            </a:endParaRPr>
          </a:p>
          <a:p>
            <a:r>
              <a:rPr lang="en-GB" dirty="0">
                <a:latin typeface="SassoonCRInfant" panose="02010503020300020003" pitchFamily="2" charset="0"/>
              </a:rPr>
              <a:t>Temptation is very strong. People are not good at doing what God tells them to do. Temptation separates us from God.</a:t>
            </a:r>
          </a:p>
          <a:p>
            <a:endParaRPr lang="en-GB" dirty="0" smtClean="0">
              <a:latin typeface="SassoonCRInfant" panose="02010503020300020003" pitchFamily="2" charset="0"/>
            </a:endParaRPr>
          </a:p>
          <a:p>
            <a:endParaRPr lang="en-GB" dirty="0" smtClean="0">
              <a:latin typeface="SassoonCRInfant" panose="02010503020300020003" pitchFamily="2" charset="0"/>
            </a:endParaRPr>
          </a:p>
          <a:p>
            <a:pPr marL="0" indent="0">
              <a:buFont typeface="Arial" panose="020B0604020202020204" pitchFamily="34" charset="0"/>
              <a:buNone/>
            </a:pPr>
            <a:endParaRPr lang="en-GB" dirty="0" smtClean="0">
              <a:latin typeface="SassoonCRInfant" panose="02010503020300020003" pitchFamily="2" charset="0"/>
            </a:endParaRPr>
          </a:p>
          <a:p>
            <a:endParaRPr lang="en-GB" dirty="0">
              <a:latin typeface="SassoonCRInfant" panose="02010503020300020003" pitchFamily="2" charset="0"/>
            </a:endParaRPr>
          </a:p>
        </p:txBody>
      </p:sp>
    </p:spTree>
    <p:extLst>
      <p:ext uri="{BB962C8B-B14F-4D97-AF65-F5344CB8AC3E}">
        <p14:creationId xmlns:p14="http://schemas.microsoft.com/office/powerpoint/2010/main" val="98791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062" y="280603"/>
            <a:ext cx="10515600" cy="5946775"/>
          </a:xfrm>
        </p:spPr>
        <p:txBody>
          <a:bodyPr>
            <a:normAutofit/>
          </a:bodyPr>
          <a:lstStyle/>
          <a:p>
            <a:r>
              <a:rPr lang="en-GB" dirty="0">
                <a:solidFill>
                  <a:srgbClr val="FF0000"/>
                </a:solidFill>
                <a:latin typeface="SassoonCRInfant" panose="02010503020300020003" pitchFamily="2" charset="0"/>
              </a:rPr>
              <a:t>Right from the start of these religions, we see that humans are not good at resisting temptation. There are many more stories in the Bible where people face temptations to do what they want, not what is the right thing.</a:t>
            </a:r>
          </a:p>
          <a:p>
            <a:r>
              <a:rPr lang="en-GB" dirty="0">
                <a:solidFill>
                  <a:srgbClr val="FF0000"/>
                </a:solidFill>
                <a:latin typeface="SassoonCRInfant" panose="02010503020300020003" pitchFamily="2" charset="0"/>
              </a:rPr>
              <a:t>You are going to look at a story and decide what message it teaches</a:t>
            </a:r>
            <a:r>
              <a:rPr lang="en-GB" dirty="0" smtClean="0">
                <a:latin typeface="SassoonCRInfant" panose="02010503020300020003" pitchFamily="2" charset="0"/>
              </a:rPr>
              <a:t>.</a:t>
            </a:r>
          </a:p>
          <a:p>
            <a:endParaRPr lang="en-GB" dirty="0">
              <a:latin typeface="SassoonCRInfant" panose="02010503020300020003" pitchFamily="2" charset="0"/>
            </a:endParaRPr>
          </a:p>
          <a:p>
            <a:r>
              <a:rPr lang="en-GB" dirty="0" smtClean="0">
                <a:latin typeface="SassoonCRInfant" panose="02010503020300020003" pitchFamily="2" charset="0"/>
              </a:rPr>
              <a:t>Read the story.</a:t>
            </a:r>
          </a:p>
          <a:p>
            <a:r>
              <a:rPr lang="en-GB" dirty="0" smtClean="0">
                <a:latin typeface="SassoonCRInfant" panose="02010503020300020003" pitchFamily="2" charset="0"/>
              </a:rPr>
              <a:t>Write down in your home learning book what message it give about temptation. For example:</a:t>
            </a:r>
          </a:p>
          <a:p>
            <a:endParaRPr lang="en-GB" dirty="0">
              <a:latin typeface="SassoonCRInfant" panose="02010503020300020003" pitchFamily="2" charset="0"/>
            </a:endParaRPr>
          </a:p>
          <a:p>
            <a:r>
              <a:rPr lang="en-GB" i="1" dirty="0" smtClean="0">
                <a:latin typeface="SassoonCRInfant" panose="02010503020300020003" pitchFamily="2" charset="0"/>
              </a:rPr>
              <a:t>The story of ___  is about ____. ______ is tempted to ________</a:t>
            </a:r>
          </a:p>
          <a:p>
            <a:r>
              <a:rPr lang="en-GB" i="1" dirty="0" smtClean="0">
                <a:latin typeface="SassoonCRInfant" panose="02010503020300020003" pitchFamily="2" charset="0"/>
              </a:rPr>
              <a:t>The message of this story is that ___________.</a:t>
            </a:r>
            <a:endParaRPr lang="en-GB" i="1" dirty="0">
              <a:latin typeface="SassoonCRInfant" panose="02010503020300020003" pitchFamily="2" charset="0"/>
            </a:endParaRPr>
          </a:p>
          <a:p>
            <a:endParaRPr lang="en-GB" dirty="0">
              <a:latin typeface="SassoonCRInfant" panose="02010503020300020003" pitchFamily="2" charset="0"/>
            </a:endParaRPr>
          </a:p>
        </p:txBody>
      </p:sp>
    </p:spTree>
    <p:extLst>
      <p:ext uri="{BB962C8B-B14F-4D97-AF65-F5344CB8AC3E}">
        <p14:creationId xmlns:p14="http://schemas.microsoft.com/office/powerpoint/2010/main" val="16687431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33964"/>
            <a:ext cx="12192000" cy="1325563"/>
          </a:xfrm>
        </p:spPr>
        <p:txBody>
          <a:bodyPr>
            <a:normAutofit/>
          </a:bodyPr>
          <a:lstStyle/>
          <a:p>
            <a:r>
              <a:rPr lang="en-GB" sz="3200" b="1" dirty="0" smtClean="0">
                <a:solidFill>
                  <a:srgbClr val="FF0000"/>
                </a:solidFill>
                <a:latin typeface="SassoonCRInfant" panose="02010503020300020003" pitchFamily="2" charset="0"/>
              </a:rPr>
              <a:t>Choose either this story or the one in dark green writing, two slides ahead. Then answer the questions on the previous slide.</a:t>
            </a:r>
            <a:endParaRPr lang="en-GB" sz="3200" b="1" dirty="0">
              <a:solidFill>
                <a:srgbClr val="FF0000"/>
              </a:solidFill>
              <a:latin typeface="SassoonCRInfant" panose="02010503020300020003" pitchFamily="2" charset="0"/>
            </a:endParaRPr>
          </a:p>
        </p:txBody>
      </p:sp>
      <p:sp>
        <p:nvSpPr>
          <p:cNvPr id="3" name="Content Placeholder 2"/>
          <p:cNvSpPr>
            <a:spLocks noGrp="1"/>
          </p:cNvSpPr>
          <p:nvPr>
            <p:ph idx="1"/>
          </p:nvPr>
        </p:nvSpPr>
        <p:spPr>
          <a:xfrm>
            <a:off x="204951" y="1308537"/>
            <a:ext cx="11353800" cy="5341391"/>
          </a:xfrm>
        </p:spPr>
        <p:txBody>
          <a:bodyPr>
            <a:normAutofit fontScale="77500" lnSpcReduction="20000"/>
          </a:bodyPr>
          <a:lstStyle/>
          <a:p>
            <a:r>
              <a:rPr lang="en-GB" i="1" dirty="0" smtClean="0"/>
              <a:t>The story of Jonah. </a:t>
            </a:r>
            <a:r>
              <a:rPr lang="en-GB" i="1" dirty="0"/>
              <a:t>(There is a book in the Bible about him and a version if this story is also part of Islam)</a:t>
            </a:r>
          </a:p>
          <a:p>
            <a:r>
              <a:rPr lang="en-GB" dirty="0"/>
              <a:t> </a:t>
            </a:r>
          </a:p>
          <a:p>
            <a:r>
              <a:rPr lang="en-GB" dirty="0"/>
              <a:t>Narrator: God wanted the people in a city called Nineveh to stop doing wrong things, so he chose the Prophet Jonah to go and teach them.</a:t>
            </a:r>
          </a:p>
          <a:p>
            <a:r>
              <a:rPr lang="en-GB" dirty="0"/>
              <a:t>Jonah: That sounds like hard and dangerous work. I’m getting out of here! </a:t>
            </a:r>
          </a:p>
          <a:p>
            <a:r>
              <a:rPr lang="en-GB" dirty="0"/>
              <a:t>Narrator: Jonah did not want to do this, so he went to the sea.</a:t>
            </a:r>
          </a:p>
          <a:p>
            <a:r>
              <a:rPr lang="en-GB" dirty="0"/>
              <a:t>Jonah: Excuse me captain, let me come on your ship please.</a:t>
            </a:r>
          </a:p>
          <a:p>
            <a:r>
              <a:rPr lang="en-GB" dirty="0"/>
              <a:t>Ship’s captain: OK.</a:t>
            </a:r>
          </a:p>
          <a:p>
            <a:r>
              <a:rPr lang="en-GB" dirty="0"/>
              <a:t>Narrator: That night there was a storm.</a:t>
            </a:r>
          </a:p>
          <a:p>
            <a:r>
              <a:rPr lang="en-GB" dirty="0"/>
              <a:t>Sailors: We’re going to drown. Why is God punishing us?</a:t>
            </a:r>
          </a:p>
          <a:p>
            <a:r>
              <a:rPr lang="en-GB" dirty="0"/>
              <a:t> Jonah: It’s because I ran away from God. Throw me overboard and the storm will stop.</a:t>
            </a:r>
          </a:p>
          <a:p>
            <a:r>
              <a:rPr lang="en-GB" dirty="0"/>
              <a:t>Sailors: If you say so. God, don’t punish us if he dies. We’re doing what he asked.</a:t>
            </a:r>
          </a:p>
          <a:p>
            <a:r>
              <a:rPr lang="en-GB" dirty="0"/>
              <a:t>Narrator: Jonah did not drown but was swallowed by a huge fish. Inside it, he prayed…</a:t>
            </a:r>
          </a:p>
          <a:p>
            <a:r>
              <a:rPr lang="en-GB" dirty="0"/>
              <a:t>Jonah: Forgive me God! Let me live and I will do what you asked.</a:t>
            </a:r>
          </a:p>
          <a:p>
            <a:endParaRPr lang="en-GB" dirty="0"/>
          </a:p>
        </p:txBody>
      </p:sp>
    </p:spTree>
    <p:extLst>
      <p:ext uri="{BB962C8B-B14F-4D97-AF65-F5344CB8AC3E}">
        <p14:creationId xmlns:p14="http://schemas.microsoft.com/office/powerpoint/2010/main" val="951404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65235" y="191705"/>
            <a:ext cx="10515600" cy="1325563"/>
          </a:xfrm>
        </p:spPr>
        <p:txBody>
          <a:bodyPr>
            <a:normAutofit/>
          </a:bodyPr>
          <a:lstStyle/>
          <a:p>
            <a:r>
              <a:rPr lang="en-GB" sz="2800" b="1" dirty="0" smtClean="0">
                <a:latin typeface="SassoonCRInfant" panose="02010503020300020003" pitchFamily="2" charset="0"/>
              </a:rPr>
              <a:t>The Jonah story (continued)</a:t>
            </a:r>
            <a:endParaRPr lang="en-GB" sz="2800" b="1" dirty="0">
              <a:latin typeface="SassoonCRInfant" panose="02010503020300020003" pitchFamily="2" charset="0"/>
            </a:endParaRPr>
          </a:p>
        </p:txBody>
      </p:sp>
      <p:sp>
        <p:nvSpPr>
          <p:cNvPr id="3" name="Content Placeholder 2"/>
          <p:cNvSpPr>
            <a:spLocks noGrp="1"/>
          </p:cNvSpPr>
          <p:nvPr>
            <p:ph idx="1"/>
          </p:nvPr>
        </p:nvSpPr>
        <p:spPr>
          <a:xfrm>
            <a:off x="365235" y="1517268"/>
            <a:ext cx="10515600" cy="4351338"/>
          </a:xfrm>
        </p:spPr>
        <p:txBody>
          <a:bodyPr>
            <a:normAutofit fontScale="92500" lnSpcReduction="10000"/>
          </a:bodyPr>
          <a:lstStyle/>
          <a:p>
            <a:r>
              <a:rPr lang="en-GB" dirty="0"/>
              <a:t>Narrator: So God sent Noah to Nineveh.</a:t>
            </a:r>
          </a:p>
          <a:p>
            <a:r>
              <a:rPr lang="en-GB" dirty="0"/>
              <a:t>Jonah: People of Nineveh, stop doing what is wrong and God will not punish you.</a:t>
            </a:r>
          </a:p>
          <a:p>
            <a:r>
              <a:rPr lang="en-GB" dirty="0"/>
              <a:t>Ruler of </a:t>
            </a:r>
            <a:r>
              <a:rPr lang="en-GB" dirty="0" err="1"/>
              <a:t>Ninevah</a:t>
            </a:r>
            <a:r>
              <a:rPr lang="en-GB" dirty="0"/>
              <a:t>: Everyone, you heard what God is telling you. Stop doing what is wrong! Put ashes on your head to show that you have made mistakes and need to do better.</a:t>
            </a:r>
          </a:p>
          <a:p>
            <a:r>
              <a:rPr lang="en-GB" dirty="0"/>
              <a:t>Narrator: Seeing that the city had changed, God forgave them.</a:t>
            </a:r>
          </a:p>
          <a:p>
            <a:r>
              <a:rPr lang="en-GB" dirty="0"/>
              <a:t>Jonah: God, I thought you were going to punish these evil people. It’s not fair</a:t>
            </a:r>
          </a:p>
          <a:p>
            <a:r>
              <a:rPr lang="en-GB" dirty="0"/>
              <a:t>Narrator: God reminded Jonah that the people of Nineveh were God’s not Jonah’s and that he was there to care for them.</a:t>
            </a:r>
          </a:p>
          <a:p>
            <a:endParaRPr lang="en-GB" dirty="0"/>
          </a:p>
        </p:txBody>
      </p:sp>
    </p:spTree>
    <p:extLst>
      <p:ext uri="{BB962C8B-B14F-4D97-AF65-F5344CB8AC3E}">
        <p14:creationId xmlns:p14="http://schemas.microsoft.com/office/powerpoint/2010/main" val="12655139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33964"/>
            <a:ext cx="12192000" cy="1325563"/>
          </a:xfrm>
        </p:spPr>
        <p:txBody>
          <a:bodyPr>
            <a:normAutofit/>
          </a:bodyPr>
          <a:lstStyle/>
          <a:p>
            <a:r>
              <a:rPr lang="en-GB" sz="3200" b="1" dirty="0" smtClean="0">
                <a:solidFill>
                  <a:srgbClr val="FF0000"/>
                </a:solidFill>
                <a:latin typeface="SassoonCRInfant" panose="02010503020300020003" pitchFamily="2" charset="0"/>
              </a:rPr>
              <a:t>This story of Jesus facing temptation is found in the Gospels of the Bible. Read it and answer the questions on slide 9.</a:t>
            </a:r>
            <a:endParaRPr lang="en-GB" sz="3200" b="1" dirty="0">
              <a:solidFill>
                <a:srgbClr val="FF0000"/>
              </a:solidFill>
              <a:latin typeface="SassoonCRInfant" panose="02010503020300020003" pitchFamily="2" charset="0"/>
            </a:endParaRPr>
          </a:p>
        </p:txBody>
      </p:sp>
      <p:sp>
        <p:nvSpPr>
          <p:cNvPr id="3" name="Content Placeholder 2"/>
          <p:cNvSpPr>
            <a:spLocks noGrp="1"/>
          </p:cNvSpPr>
          <p:nvPr>
            <p:ph idx="1"/>
          </p:nvPr>
        </p:nvSpPr>
        <p:spPr>
          <a:xfrm>
            <a:off x="204950" y="1308537"/>
            <a:ext cx="11987049" cy="5341391"/>
          </a:xfrm>
        </p:spPr>
        <p:txBody>
          <a:bodyPr>
            <a:normAutofit lnSpcReduction="10000"/>
          </a:bodyPr>
          <a:lstStyle/>
          <a:p>
            <a:r>
              <a:rPr lang="en-GB" dirty="0">
                <a:solidFill>
                  <a:srgbClr val="003300"/>
                </a:solidFill>
                <a:latin typeface="SassoonCRInfant" panose="02010503020300020003" pitchFamily="2" charset="0"/>
              </a:rPr>
              <a:t>To prepare for his life as a prophet, Jesus went to the desert to fast and pray. While he was there the devil came and tempted him.</a:t>
            </a:r>
          </a:p>
          <a:p>
            <a:r>
              <a:rPr lang="en-GB" dirty="0">
                <a:solidFill>
                  <a:srgbClr val="003300"/>
                </a:solidFill>
                <a:latin typeface="SassoonCRInfant" panose="02010503020300020003" pitchFamily="2" charset="0"/>
              </a:rPr>
              <a:t>First the devil tempted him with food saying, that Jesus should use his powers to turn stones into bread. Jesus replied with words from the Bible “You do not live by bread alone but by the words of God.”</a:t>
            </a:r>
          </a:p>
          <a:p>
            <a:r>
              <a:rPr lang="en-GB" dirty="0">
                <a:solidFill>
                  <a:srgbClr val="003300"/>
                </a:solidFill>
                <a:latin typeface="SassoonCRInfant" panose="02010503020300020003" pitchFamily="2" charset="0"/>
              </a:rPr>
              <a:t>Then the devil took Jesus to the top of the temple and told him that he should prove his powers by jumping off and having angels save him. Jesus responded that </a:t>
            </a:r>
            <a:r>
              <a:rPr lang="en-GB" dirty="0" smtClean="0">
                <a:solidFill>
                  <a:srgbClr val="003300"/>
                </a:solidFill>
                <a:latin typeface="SassoonCRInfant" panose="02010503020300020003" pitchFamily="2" charset="0"/>
              </a:rPr>
              <a:t>God’s holy </a:t>
            </a:r>
            <a:r>
              <a:rPr lang="en-GB" dirty="0">
                <a:solidFill>
                  <a:srgbClr val="003300"/>
                </a:solidFill>
                <a:latin typeface="SassoonCRInfant" panose="02010503020300020003" pitchFamily="2" charset="0"/>
              </a:rPr>
              <a:t>book told people not to set challenges for God.</a:t>
            </a:r>
          </a:p>
          <a:p>
            <a:r>
              <a:rPr lang="en-GB" dirty="0">
                <a:solidFill>
                  <a:srgbClr val="003300"/>
                </a:solidFill>
                <a:latin typeface="SassoonCRInfant" panose="02010503020300020003" pitchFamily="2" charset="0"/>
              </a:rPr>
              <a:t>Finally, the devil took Jesus to a high mountain, from where many kingdoms could be seen. The devil told Jesus that all he had to do to rule them was to worship him. Angrily, Jesus told Satan to leave because only God should be worshipped.</a:t>
            </a:r>
          </a:p>
          <a:p>
            <a:r>
              <a:rPr lang="en-GB" dirty="0">
                <a:solidFill>
                  <a:srgbClr val="003300"/>
                </a:solidFill>
                <a:latin typeface="SassoonCRInfant" panose="02010503020300020003" pitchFamily="2" charset="0"/>
              </a:rPr>
              <a:t>The devil left and angels came to look after Jesus.</a:t>
            </a:r>
          </a:p>
          <a:p>
            <a:endParaRPr lang="en-GB" dirty="0">
              <a:solidFill>
                <a:srgbClr val="003300"/>
              </a:solidFill>
              <a:latin typeface="SassoonCRInfant" panose="02010503020300020003" pitchFamily="2" charset="0"/>
            </a:endParaRPr>
          </a:p>
        </p:txBody>
      </p:sp>
    </p:spTree>
    <p:extLst>
      <p:ext uri="{BB962C8B-B14F-4D97-AF65-F5344CB8AC3E}">
        <p14:creationId xmlns:p14="http://schemas.microsoft.com/office/powerpoint/2010/main" val="123257783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6188" y="1037348"/>
            <a:ext cx="10515600" cy="4351338"/>
          </a:xfrm>
        </p:spPr>
        <p:txBody>
          <a:bodyPr/>
          <a:lstStyle/>
          <a:p>
            <a:r>
              <a:rPr lang="en-GB" dirty="0">
                <a:latin typeface="SassoonCRInfant" panose="02010503020300020003" pitchFamily="2" charset="0"/>
              </a:rPr>
              <a:t>When Muslims go to Mecca on Hajj (pilgrimage) they throw stones at three pillars outside the city. This reminds them of when the prophet Ibrahim resisted the devil by throwing stones at him. </a:t>
            </a:r>
          </a:p>
          <a:p>
            <a:endParaRPr lang="en-GB" dirty="0">
              <a:latin typeface="SassoonCRInfant" panose="02010503020300020003" pitchFamily="2" charset="0"/>
            </a:endParaRPr>
          </a:p>
        </p:txBody>
      </p:sp>
      <p:pic>
        <p:nvPicPr>
          <p:cNvPr id="5" name="Picture 4"/>
          <p:cNvPicPr>
            <a:picLocks noChangeAspect="1"/>
          </p:cNvPicPr>
          <p:nvPr/>
        </p:nvPicPr>
        <p:blipFill rotWithShape="1">
          <a:blip r:embed="rId2"/>
          <a:srcRect l="4713" t="14900" r="4766" b="7496"/>
          <a:stretch/>
        </p:blipFill>
        <p:spPr>
          <a:xfrm>
            <a:off x="520262" y="2482521"/>
            <a:ext cx="5376041" cy="2774731"/>
          </a:xfrm>
          <a:prstGeom prst="rect">
            <a:avLst/>
          </a:prstGeom>
        </p:spPr>
      </p:pic>
      <p:sp>
        <p:nvSpPr>
          <p:cNvPr id="6" name="Content Placeholder 2"/>
          <p:cNvSpPr txBox="1">
            <a:spLocks/>
          </p:cNvSpPr>
          <p:nvPr/>
        </p:nvSpPr>
        <p:spPr>
          <a:xfrm>
            <a:off x="256188" y="5257252"/>
            <a:ext cx="105156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SassoonCRInfant" panose="02010503020300020003" pitchFamily="2" charset="0"/>
              </a:rPr>
              <a:t>On a piece of scrap paper, write down a temptation that you want to stop. Then place it in the bin, to show that you want to be free from it. Keep it private!</a:t>
            </a:r>
          </a:p>
        </p:txBody>
      </p:sp>
      <p:sp>
        <p:nvSpPr>
          <p:cNvPr id="7" name="Rectangle 6"/>
          <p:cNvSpPr/>
          <p:nvPr/>
        </p:nvSpPr>
        <p:spPr>
          <a:xfrm>
            <a:off x="669920" y="84137"/>
            <a:ext cx="3055645" cy="646331"/>
          </a:xfrm>
          <a:prstGeom prst="rect">
            <a:avLst/>
          </a:prstGeom>
        </p:spPr>
        <p:txBody>
          <a:bodyPr wrap="none">
            <a:spAutoFit/>
          </a:bodyPr>
          <a:lstStyle/>
          <a:p>
            <a:r>
              <a:rPr lang="en-GB" sz="3600" b="1" u="sng" dirty="0" smtClean="0">
                <a:latin typeface="SassoonCRInfant" panose="02010503020300020003" pitchFamily="2" charset="0"/>
              </a:rPr>
              <a:t>Final Activity</a:t>
            </a:r>
            <a:endParaRPr lang="en-GB" sz="3600" b="1" u="sng" dirty="0"/>
          </a:p>
        </p:txBody>
      </p:sp>
    </p:spTree>
    <p:extLst>
      <p:ext uri="{BB962C8B-B14F-4D97-AF65-F5344CB8AC3E}">
        <p14:creationId xmlns:p14="http://schemas.microsoft.com/office/powerpoint/2010/main" val="288870407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325</TotalTime>
  <Words>1315</Words>
  <Application>Microsoft Office PowerPoint</Application>
  <PresentationFormat>Widescreen</PresentationFormat>
  <Paragraphs>90</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SassoonCRInfant</vt:lpstr>
      <vt:lpstr>Office Theme</vt:lpstr>
      <vt:lpstr>Monday 5th July LC: Can I explain what religions teach about temptation?   </vt:lpstr>
      <vt:lpstr>PowerPoint Presentation</vt:lpstr>
      <vt:lpstr>There are lots of ancient stories about temptation. Which Greek one, that you learnt about in Year 5, can you remember? </vt:lpstr>
      <vt:lpstr>PowerPoint Presentation</vt:lpstr>
      <vt:lpstr>Temptation in religions</vt:lpstr>
      <vt:lpstr>Where is this story from?</vt:lpstr>
      <vt:lpstr>The story of Adam and Eve from Genesis (adapted)</vt:lpstr>
      <vt:lpstr>The story of Adam and Eve from Genesis (adapted)</vt:lpstr>
      <vt:lpstr>Questions</vt:lpstr>
      <vt:lpstr>PowerPoint Presentation</vt:lpstr>
      <vt:lpstr>Choose either this story or the one in dark green writing, two slides ahead. Then answer the questions on the previous slide.</vt:lpstr>
      <vt:lpstr>The Jonah story (continued)</vt:lpstr>
      <vt:lpstr>This story of Jesus facing temptation is found in the Gospels of the Bible. Read it and answer the questions on slide 9.</vt:lpstr>
      <vt:lpstr>PowerPoint Presentation</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Date LC: Can I explore Muslim beliefs as expressed in poetry?</dc:title>
  <dc:creator>ST-Partington-J</dc:creator>
  <cp:lastModifiedBy>ST-Partington-J</cp:lastModifiedBy>
  <cp:revision>25</cp:revision>
  <dcterms:created xsi:type="dcterms:W3CDTF">2021-05-11T15:19:06Z</dcterms:created>
  <dcterms:modified xsi:type="dcterms:W3CDTF">2021-07-01T15:13:45Z</dcterms:modified>
</cp:coreProperties>
</file>