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  <p:sldMasterId id="214748365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</p:sldIdLst>
  <p:sldSz cy="6858000" cx="9144000"/>
  <p:notesSz cx="6858000" cy="9144000"/>
  <p:embeddedFontLst>
    <p:embeddedFont>
      <p:font typeface="Amaranth"/>
      <p:regular r:id="rId13"/>
      <p:bold r:id="rId14"/>
      <p:italic r:id="rId15"/>
      <p:boldItalic r:id="rId16"/>
    </p:embeddedFont>
    <p:embeddedFont>
      <p:font typeface="NTR"/>
      <p:regular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17">
          <p15:clr>
            <a:srgbClr val="000000"/>
          </p15:clr>
        </p15:guide>
        <p15:guide id="4" orient="horz" pos="3997">
          <p15:clr>
            <a:srgbClr val="000000"/>
          </p15:clr>
        </p15:guide>
        <p15:guide id="5" pos="5443">
          <p15:clr>
            <a:srgbClr val="000000"/>
          </p15:clr>
        </p15:guide>
        <p15:guide id="6" orient="horz" pos="323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59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8" roundtripDataSignature="AMtx7mgqUeTuzK/8bnNZQrvh8i86Kdov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CB72E3B-7EE8-44F8-A2BC-2DF034B5515B}">
  <a:tblStyle styleId="{1CB72E3B-7EE8-44F8-A2BC-2DF034B5515B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17"/>
        <p:guide pos="3997" orient="horz"/>
        <p:guide pos="5443"/>
        <p:guide pos="323" orient="horz"/>
        <p:guide pos="476"/>
        <p:guide pos="459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font" Target="fonts/Amaranth-regular.fntdata"/><Relationship Id="rId12" Type="http://schemas.openxmlformats.org/officeDocument/2006/relationships/slide" Target="slides/slide5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15" Type="http://schemas.openxmlformats.org/officeDocument/2006/relationships/font" Target="fonts/Amaranth-italic.fntdata"/><Relationship Id="rId14" Type="http://schemas.openxmlformats.org/officeDocument/2006/relationships/font" Target="fonts/Amaranth-bold.fntdata"/><Relationship Id="rId17" Type="http://schemas.openxmlformats.org/officeDocument/2006/relationships/font" Target="fonts/NTR-regular.fntdata"/><Relationship Id="rId16" Type="http://schemas.openxmlformats.org/officeDocument/2006/relationships/font" Target="fonts/Amaranth-boldItalic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18" Type="http://customschemas.google.com/relationships/presentationmetadata" Target="metadata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NTR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b632770cdf_0_2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5" name="Google Shape;25;gb632770cdf_0_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" name="Google Shape;26;gb632770cdf_0_28:notes"/>
          <p:cNvSpPr txBox="1"/>
          <p:nvPr>
            <p:ph idx="12" type="sldNum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NTR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b632770cdf_0_2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5" name="Google Shape;35;gb632770cdf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" name="Google Shape;36;gb632770cdf_0_22:notes"/>
          <p:cNvSpPr txBox="1"/>
          <p:nvPr>
            <p:ph idx="12" type="sldNum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NTR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" name="Google Shape;49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b632770cdf_0_2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" name="Google Shape;59;gb632770cdf_0_22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b632770cdf_0_3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" name="Google Shape;65;gb632770cdf_0_3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8"/>
          <p:cNvSpPr/>
          <p:nvPr>
            <p:ph type="title"/>
          </p:nvPr>
        </p:nvSpPr>
        <p:spPr>
          <a:xfrm>
            <a:off x="457198" y="485773"/>
            <a:ext cx="8220000" cy="15957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8"/>
          <p:cNvSpPr/>
          <p:nvPr>
            <p:ph idx="1" type="body"/>
          </p:nvPr>
        </p:nvSpPr>
        <p:spPr>
          <a:xfrm>
            <a:off x="457197" y="2153354"/>
            <a:ext cx="8220000" cy="42426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800">
                <a:latin typeface="NTR"/>
                <a:ea typeface="NTR"/>
                <a:cs typeface="NTR"/>
                <a:sym typeface="NTR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indent="-3175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indent="-3175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indent="-3175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7.jp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7.jp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7"/>
          <p:cNvSpPr/>
          <p:nvPr/>
        </p:nvSpPr>
        <p:spPr>
          <a:xfrm>
            <a:off x="457200" y="438150"/>
            <a:ext cx="8220000" cy="5958000"/>
          </a:xfrm>
          <a:prstGeom prst="roundRect">
            <a:avLst>
              <a:gd fmla="val 572" name="adj"/>
            </a:avLst>
          </a:prstGeom>
          <a:solidFill>
            <a:schemeClr val="lt1">
              <a:alpha val="89411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oogle Shape;11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86775" y="6700837"/>
            <a:ext cx="585787" cy="8572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7"/>
          <p:cNvSpPr/>
          <p:nvPr>
            <p:ph type="title"/>
          </p:nvPr>
        </p:nvSpPr>
        <p:spPr>
          <a:xfrm>
            <a:off x="490537" y="695325"/>
            <a:ext cx="8163000" cy="11508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7"/>
          <p:cNvSpPr/>
          <p:nvPr>
            <p:ph idx="1" type="body"/>
          </p:nvPr>
        </p:nvSpPr>
        <p:spPr>
          <a:xfrm>
            <a:off x="490537" y="1957387"/>
            <a:ext cx="8163000" cy="43878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  <p:sldLayoutId id="2147483650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gb632770cdf_0_36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453437" y="6700837"/>
            <a:ext cx="584200" cy="8413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gb632770cdf_0_361"/>
          <p:cNvSpPr/>
          <p:nvPr>
            <p:ph type="title"/>
          </p:nvPr>
        </p:nvSpPr>
        <p:spPr>
          <a:xfrm>
            <a:off x="490537" y="695325"/>
            <a:ext cx="8163000" cy="11508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" name="Google Shape;21;gb632770cdf_0_361"/>
          <p:cNvSpPr/>
          <p:nvPr>
            <p:ph idx="1" type="body"/>
          </p:nvPr>
        </p:nvSpPr>
        <p:spPr>
          <a:xfrm>
            <a:off x="490537" y="1957387"/>
            <a:ext cx="8163000" cy="43878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kids.kiddle.co/Mercia" TargetMode="External"/><Relationship Id="rId4" Type="http://schemas.openxmlformats.org/officeDocument/2006/relationships/hyperlink" Target="https://www.youtube.com/watch?v=hNELyNHgp2o" TargetMode="External"/><Relationship Id="rId9" Type="http://schemas.openxmlformats.org/officeDocument/2006/relationships/image" Target="../media/image2.png"/><Relationship Id="rId5" Type="http://schemas.openxmlformats.org/officeDocument/2006/relationships/hyperlink" Target="https://www.bbc.co.uk/bitesize/topics/zxsbcdm/articles/zqrc9j6" TargetMode="External"/><Relationship Id="rId6" Type="http://schemas.openxmlformats.org/officeDocument/2006/relationships/image" Target="../media/image1.png"/><Relationship Id="rId7" Type="http://schemas.openxmlformats.org/officeDocument/2006/relationships/image" Target="../media/image8.png"/><Relationship Id="rId8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Relationship Id="rId4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1" Type="http://schemas.openxmlformats.org/officeDocument/2006/relationships/hyperlink" Target="https://kids.kiddle.co/Kingdom_of_England" TargetMode="External"/><Relationship Id="rId10" Type="http://schemas.openxmlformats.org/officeDocument/2006/relationships/hyperlink" Target="https://kids.kiddle.co/Wessex" TargetMode="External"/><Relationship Id="rId13" Type="http://schemas.openxmlformats.org/officeDocument/2006/relationships/hyperlink" Target="https://kids.kiddle.co/images/9/9f/Anglo-Saxon_Heptarchy.jpg" TargetMode="External"/><Relationship Id="rId12" Type="http://schemas.openxmlformats.org/officeDocument/2006/relationships/hyperlink" Target="https://kids.kiddle.co/16th_century" TargetMode="External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Relationship Id="rId4" Type="http://schemas.openxmlformats.org/officeDocument/2006/relationships/hyperlink" Target="https://kids.kiddle.co/Anglo-Saxon" TargetMode="External"/><Relationship Id="rId9" Type="http://schemas.openxmlformats.org/officeDocument/2006/relationships/hyperlink" Target="https://kids.kiddle.co/Kingdom_of_Sussex" TargetMode="External"/><Relationship Id="rId14" Type="http://schemas.openxmlformats.org/officeDocument/2006/relationships/image" Target="../media/image12.png"/><Relationship Id="rId5" Type="http://schemas.openxmlformats.org/officeDocument/2006/relationships/hyperlink" Target="https://kids.kiddle.co/" TargetMode="External"/><Relationship Id="rId6" Type="http://schemas.openxmlformats.org/officeDocument/2006/relationships/hyperlink" Target="https://kids.kiddle.co/Northumbria" TargetMode="External"/><Relationship Id="rId7" Type="http://schemas.openxmlformats.org/officeDocument/2006/relationships/hyperlink" Target="https://kids.kiddle.co/Mercia" TargetMode="External"/><Relationship Id="rId8" Type="http://schemas.openxmlformats.org/officeDocument/2006/relationships/hyperlink" Target="https://kids.kiddle.co/East_Anglia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b632770cdf_0_28"/>
          <p:cNvSpPr/>
          <p:nvPr>
            <p:ph type="title"/>
          </p:nvPr>
        </p:nvSpPr>
        <p:spPr>
          <a:xfrm>
            <a:off x="457198" y="485773"/>
            <a:ext cx="8220000" cy="1595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" name="Google Shape;29;gb632770cdf_0_28"/>
          <p:cNvSpPr/>
          <p:nvPr>
            <p:ph idx="1" type="body"/>
          </p:nvPr>
        </p:nvSpPr>
        <p:spPr>
          <a:xfrm>
            <a:off x="457197" y="2153354"/>
            <a:ext cx="8220000" cy="42426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graphicFrame>
        <p:nvGraphicFramePr>
          <p:cNvPr id="30" name="Google Shape;30;gb632770cdf_0_28"/>
          <p:cNvGraphicFramePr/>
          <p:nvPr/>
        </p:nvGraphicFramePr>
        <p:xfrm>
          <a:off x="541337" y="86201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{1CB72E3B-7EE8-44F8-A2BC-2DF034B5515B}</a:tableStyleId>
              </a:tblPr>
              <a:tblGrid>
                <a:gridCol w="1905000"/>
                <a:gridCol w="6342050"/>
              </a:tblGrid>
              <a:tr h="3048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sng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Key Questions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 hMerge="1"/>
              </a:tr>
              <a:tr h="3159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Introduction: What do I already know?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 hMerge="1"/>
              </a:tr>
              <a:tr h="53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1 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Who were the Anglo-Saxons and did they like the Vikings?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700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2 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Which region of Britain would you have come under during the Heptarchy?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E0E3"/>
                    </a:solidFill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3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Why did the Vikings come to Britain and how did they make the journey?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350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4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What did the Brits learn from the Vikings? 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E0E3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5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What was life like for a 11 year old (boy/ girl) Viking?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6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How did the Vikings live when they came to Britain?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E0E3"/>
                    </a:solidFill>
                  </a:tcPr>
                </a:tc>
              </a:tr>
              <a:tr h="700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LC 7 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How can you create a Viking long boat from a range of materials?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70167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NTR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dk1"/>
                          </a:solidFill>
                          <a:latin typeface="Amaranth"/>
                          <a:ea typeface="Amaranth"/>
                          <a:cs typeface="Amaranth"/>
                          <a:sym typeface="Amaranth"/>
                        </a:rPr>
                        <a:t>Fantastic Finish: Children to prepare a Viking day when they show others the crafts and skills that the Vikings had.</a:t>
                      </a:r>
                      <a:endParaRPr sz="1400" u="none" cap="none" strike="noStrike">
                        <a:latin typeface="Amaranth"/>
                        <a:ea typeface="Amaranth"/>
                        <a:cs typeface="Amaranth"/>
                        <a:sym typeface="Amaranth"/>
                      </a:endParaRPr>
                    </a:p>
                  </a:txBody>
                  <a:tcPr marT="0" marB="0" marR="35000" marL="3500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1E082"/>
                    </a:solidFill>
                  </a:tcPr>
                </a:tc>
                <a:tc hMerge="1"/>
              </a:tr>
            </a:tbl>
          </a:graphicData>
        </a:graphic>
      </p:graphicFrame>
      <p:pic>
        <p:nvPicPr>
          <p:cNvPr descr="Image result for viking clipart" id="31" name="Google Shape;31;gb632770cdf_0_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61912" y="-14287"/>
            <a:ext cx="1204912" cy="146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gb632770cdf_0_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7975400" y="5410929"/>
            <a:ext cx="1204900" cy="15232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b632770cdf_0_22"/>
          <p:cNvSpPr txBox="1"/>
          <p:nvPr/>
        </p:nvSpPr>
        <p:spPr>
          <a:xfrm>
            <a:off x="2490100" y="2032900"/>
            <a:ext cx="6150600" cy="41616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Today you will be learning about the Vikings’ time in Britain to continue our work for LC2: </a:t>
            </a:r>
            <a:r>
              <a:rPr i="1" lang="en-US" sz="1200">
                <a:latin typeface="Amaranth"/>
                <a:ea typeface="Amaranth"/>
                <a:cs typeface="Amaranth"/>
                <a:sym typeface="Amaranth"/>
              </a:rPr>
              <a:t>Which region of Britain would you have come under during the heptarchy?</a:t>
            </a:r>
            <a:endParaRPr i="1" sz="1200"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0" i="1" sz="12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lang="en-US" sz="1200">
                <a:latin typeface="Amaranth"/>
                <a:ea typeface="Amaranth"/>
                <a:cs typeface="Amaranth"/>
                <a:sym typeface="Amaranth"/>
              </a:rPr>
              <a:t>To be successful in today’s lesson, you need to answer the following questions:</a:t>
            </a:r>
            <a:endParaRPr b="0" i="0" sz="12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Amaranth"/>
              <a:buChar char="●"/>
            </a:pP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Which kingdom would we have lived in?</a:t>
            </a:r>
            <a:endParaRPr sz="1200">
              <a:latin typeface="Amaranth"/>
              <a:ea typeface="Amaranth"/>
              <a:cs typeface="Amaranth"/>
              <a:sym typeface="Amaranth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Amaranth"/>
              <a:buChar char="●"/>
            </a:pP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Who were its rulers? </a:t>
            </a:r>
            <a:endParaRPr sz="1200">
              <a:latin typeface="Amaranth"/>
              <a:ea typeface="Amaranth"/>
              <a:cs typeface="Amaranth"/>
              <a:sym typeface="Amaranth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Font typeface="Amaranth"/>
              <a:buChar char="●"/>
            </a:pP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What towns were there at the time?</a:t>
            </a:r>
            <a:endParaRPr sz="1200"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Research the kingdom we would have belonged to and answer the key questions in your pink book. </a:t>
            </a:r>
            <a:endParaRPr sz="1200"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0" i="1" sz="12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Further learning:</a:t>
            </a:r>
            <a:r>
              <a:rPr b="0" i="0" lang="en-US" sz="12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 </a:t>
            </a:r>
            <a:endParaRPr b="0" i="0" sz="12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1) </a:t>
            </a: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Use the link: </a:t>
            </a:r>
            <a:r>
              <a:rPr lang="en-US" sz="1200" u="sng">
                <a:solidFill>
                  <a:schemeClr val="hlink"/>
                </a:solidFill>
                <a:latin typeface="Amaranth"/>
                <a:ea typeface="Amaranth"/>
                <a:cs typeface="Amaranth"/>
                <a:sym typeface="Amaranth"/>
                <a:hlinkClick r:id="rId3"/>
              </a:rPr>
              <a:t>https://kids.kiddle.co/Mercia</a:t>
            </a: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 and create a informative piece of writing or presentation on our kingdom.</a:t>
            </a:r>
            <a:endParaRPr b="0" i="0" sz="12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i="0" lang="en-US" sz="12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2)</a:t>
            </a:r>
            <a:r>
              <a:rPr b="1" i="0" lang="en-US" sz="12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 </a:t>
            </a:r>
            <a:r>
              <a:rPr lang="en-US" sz="1200" u="sng">
                <a:solidFill>
                  <a:schemeClr val="hlink"/>
                </a:solidFill>
                <a:latin typeface="Amaranth"/>
                <a:ea typeface="Amaranth"/>
                <a:cs typeface="Amaranth"/>
                <a:sym typeface="Amaranth"/>
                <a:hlinkClick r:id="rId4"/>
              </a:rPr>
              <a:t>https://www.youtube.com/watch?v=hNELyNHgp2o</a:t>
            </a: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 watch the linked animation on the history of the ‘heptarchy’</a:t>
            </a:r>
            <a:r>
              <a:rPr b="0" i="0" lang="en-US" sz="12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 </a:t>
            </a:r>
            <a:endParaRPr b="0" i="0" sz="12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1" sz="1200"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lang="en-US" sz="1200">
                <a:latin typeface="Amaranth"/>
                <a:ea typeface="Amaranth"/>
                <a:cs typeface="Amaranth"/>
                <a:sym typeface="Amaranth"/>
              </a:rPr>
              <a:t>Support: </a:t>
            </a:r>
            <a:r>
              <a:rPr lang="en-US" sz="1200" u="sng">
                <a:solidFill>
                  <a:schemeClr val="hlink"/>
                </a:solidFill>
                <a:latin typeface="Amaranth"/>
                <a:ea typeface="Amaranth"/>
                <a:cs typeface="Amaranth"/>
                <a:sym typeface="Amaranth"/>
                <a:hlinkClick r:id="rId5"/>
              </a:rPr>
              <a:t>https://www.bbc.co.uk/bitesize/topics/zxsbcdm/articles/zqrc9j6</a:t>
            </a: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 use the BBC bitesize resource to help you</a:t>
            </a:r>
            <a:endParaRPr sz="1200"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t/>
            </a:r>
            <a:endParaRPr b="1" sz="1200"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Ext: </a:t>
            </a:r>
            <a:r>
              <a:rPr lang="en-US" sz="1200">
                <a:latin typeface="Amaranth"/>
                <a:ea typeface="Amaranth"/>
                <a:cs typeface="Amaranth"/>
                <a:sym typeface="Amaranth"/>
              </a:rPr>
              <a:t>What does hept- mean? Do you know any other words that have this root word? How do they link to heptarchy?</a:t>
            </a:r>
            <a:endParaRPr b="0" i="0" sz="12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</p:txBody>
      </p:sp>
      <p:sp>
        <p:nvSpPr>
          <p:cNvPr id="39" name="Google Shape;39;gb632770cdf_0_22"/>
          <p:cNvSpPr/>
          <p:nvPr>
            <p:ph type="title"/>
          </p:nvPr>
        </p:nvSpPr>
        <p:spPr>
          <a:xfrm>
            <a:off x="457198" y="485773"/>
            <a:ext cx="8220000" cy="15957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" name="Google Shape;40;gb632770cdf_0_22"/>
          <p:cNvSpPr/>
          <p:nvPr>
            <p:ph idx="1" type="body"/>
          </p:nvPr>
        </p:nvSpPr>
        <p:spPr>
          <a:xfrm>
            <a:off x="457197" y="6725354"/>
            <a:ext cx="8220000" cy="42426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41" name="Google Shape;41;gb632770cdf_0_22"/>
          <p:cNvSpPr txBox="1"/>
          <p:nvPr/>
        </p:nvSpPr>
        <p:spPr>
          <a:xfrm>
            <a:off x="603250" y="655628"/>
            <a:ext cx="7928100" cy="12084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NTR"/>
              <a:buNone/>
            </a:pPr>
            <a:r>
              <a:rPr b="1" i="0" lang="en-US" sz="3200" u="sng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Tuesday </a:t>
            </a:r>
            <a:r>
              <a:rPr b="1" lang="en-US" sz="3200" u="sng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24t</a:t>
            </a:r>
            <a:r>
              <a:rPr b="1" i="0" lang="en-US" sz="3200" u="sng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h January </a:t>
            </a:r>
            <a:endParaRPr b="0" i="0" sz="14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NTR"/>
              <a:buNone/>
            </a:pPr>
            <a:r>
              <a:rPr b="1" i="0" lang="en-US" sz="3200" u="sng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LC: Can I </a:t>
            </a:r>
            <a:r>
              <a:rPr b="1" lang="en-US" sz="3200" u="sng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explain the heptarchy</a:t>
            </a:r>
            <a:r>
              <a:rPr b="1" i="0" lang="en-US" sz="3200" u="sng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?</a:t>
            </a:r>
            <a:endParaRPr b="0" i="0" sz="14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</p:txBody>
      </p:sp>
      <p:sp>
        <p:nvSpPr>
          <p:cNvPr id="42" name="Google Shape;42;gb632770cdf_0_22"/>
          <p:cNvSpPr txBox="1"/>
          <p:nvPr/>
        </p:nvSpPr>
        <p:spPr>
          <a:xfrm>
            <a:off x="603250" y="2028125"/>
            <a:ext cx="1737300" cy="4242600"/>
          </a:xfrm>
          <a:prstGeom prst="rect">
            <a:avLst/>
          </a:prstGeom>
          <a:solidFill>
            <a:srgbClr val="FFCCCC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t/>
            </a:r>
            <a:endParaRPr b="1" i="0" sz="2000" u="sng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t/>
            </a:r>
            <a:endParaRPr b="1" i="0" sz="2000" u="sng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b="1" i="0" lang="en-US" sz="1600" u="sng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Self Assessment</a:t>
            </a:r>
            <a:endParaRPr b="0" i="0" sz="10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Overlock"/>
              <a:buNone/>
            </a:pPr>
            <a:r>
              <a:rPr b="0" i="0" lang="en-US" sz="1600" u="none" cap="none" strike="noStrike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What have you learned today? What have you succeeded in doing?</a:t>
            </a:r>
            <a:endParaRPr b="0" i="0" sz="10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b="0"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can </a:t>
            </a:r>
            <a:endParaRPr b="0" i="0" sz="10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t/>
            </a:r>
            <a:endParaRPr b="0" i="0" sz="1600" u="none" cap="none" strike="noStrike">
              <a:solidFill>
                <a:srgbClr val="1C1C1C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b="0"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understand how to</a:t>
            </a:r>
            <a:endParaRPr b="0" i="0" sz="10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t/>
            </a:r>
            <a:endParaRPr b="0" i="0" sz="1600" u="none" cap="none" strike="noStrike">
              <a:solidFill>
                <a:srgbClr val="1C1C1C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b="0"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am able to</a:t>
            </a:r>
            <a:endParaRPr b="0" i="0" sz="10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t/>
            </a:r>
            <a:endParaRPr b="0" i="0" sz="1600" u="none" cap="none" strike="noStrike">
              <a:solidFill>
                <a:srgbClr val="1C1C1C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Overlock"/>
              <a:buNone/>
            </a:pPr>
            <a:r>
              <a:rPr b="0"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I know that</a:t>
            </a:r>
            <a:endParaRPr b="0" i="0" sz="10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</p:txBody>
      </p:sp>
      <p:pic>
        <p:nvPicPr>
          <p:cNvPr descr="Image result for squirtle" id="43" name="Google Shape;43;gb632770cdf_0_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38650" y="5904475"/>
            <a:ext cx="405750" cy="36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gb632770cdf_0_2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43780" y="5164331"/>
            <a:ext cx="405750" cy="34182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charmander" id="45" name="Google Shape;45;gb632770cdf_0_2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777672" y="3943174"/>
            <a:ext cx="405750" cy="34104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gb632770cdf_0_22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460321" y="752950"/>
            <a:ext cx="868975" cy="106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/>
          <p:nvPr>
            <p:ph type="title"/>
          </p:nvPr>
        </p:nvSpPr>
        <p:spPr>
          <a:xfrm>
            <a:off x="420687" y="331787"/>
            <a:ext cx="8220000" cy="89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US" sz="3100">
                <a:latin typeface="Amaranth"/>
                <a:ea typeface="Amaranth"/>
                <a:cs typeface="Amaranth"/>
                <a:sym typeface="Amaranth"/>
              </a:rPr>
              <a:t>Revision - Where did the Vikings come from?</a:t>
            </a:r>
            <a:endParaRPr sz="3500">
              <a:latin typeface="Amaranth"/>
              <a:ea typeface="Amaranth"/>
              <a:cs typeface="Amaranth"/>
              <a:sym typeface="Amaranth"/>
            </a:endParaRPr>
          </a:p>
        </p:txBody>
      </p:sp>
      <p:sp>
        <p:nvSpPr>
          <p:cNvPr id="52" name="Google Shape;52;p12"/>
          <p:cNvSpPr txBox="1"/>
          <p:nvPr/>
        </p:nvSpPr>
        <p:spPr>
          <a:xfrm>
            <a:off x="4292600" y="2916237"/>
            <a:ext cx="4095750" cy="3176587"/>
          </a:xfrm>
          <a:prstGeom prst="rect">
            <a:avLst/>
          </a:prstGeom>
          <a:solidFill>
            <a:srgbClr val="C1E082"/>
          </a:solidFill>
          <a:ln cap="flat" cmpd="sng" w="38100">
            <a:solidFill>
              <a:srgbClr val="96C36E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53" name="Google Shape;53;p12"/>
          <p:cNvSpPr/>
          <p:nvPr>
            <p:ph idx="1" type="body"/>
          </p:nvPr>
        </p:nvSpPr>
        <p:spPr>
          <a:xfrm>
            <a:off x="503237" y="757237"/>
            <a:ext cx="8137500" cy="22734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The Vikings came from the area of the modern Scandinavian countries (Denmark, Norway and Sweden).</a:t>
            </a:r>
            <a:endParaRPr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They set out in boats called </a:t>
            </a:r>
            <a:r>
              <a:rPr i="0" lang="en-US" sz="1600" u="none" cap="none" strike="noStrike">
                <a:solidFill>
                  <a:srgbClr val="FF6600"/>
                </a:solidFill>
                <a:latin typeface="Amaranth"/>
                <a:ea typeface="Amaranth"/>
                <a:cs typeface="Amaranth"/>
                <a:sym typeface="Amaranth"/>
              </a:rPr>
              <a:t>longships</a:t>
            </a:r>
            <a:r>
              <a:rPr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 to ‘go Viking’ (which means to go travelling around looking for resources and land to claim as their own).</a:t>
            </a:r>
            <a:endParaRPr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rPr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The Vikings first arrived in Britain around AD 787 and in AD 793 they </a:t>
            </a:r>
            <a:r>
              <a:rPr i="0" lang="en-US" sz="1600" u="none" cap="none" strike="noStrike">
                <a:solidFill>
                  <a:srgbClr val="FF6600"/>
                </a:solidFill>
                <a:latin typeface="Amaranth"/>
                <a:ea typeface="Amaranth"/>
                <a:cs typeface="Amaranth"/>
                <a:sym typeface="Amaranth"/>
              </a:rPr>
              <a:t>raided</a:t>
            </a:r>
            <a:r>
              <a:rPr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 and </a:t>
            </a:r>
            <a:r>
              <a:rPr i="0" lang="en-US" sz="1600" u="none" cap="none" strike="noStrike">
                <a:solidFill>
                  <a:srgbClr val="FF6600"/>
                </a:solidFill>
                <a:latin typeface="Amaranth"/>
                <a:ea typeface="Amaranth"/>
                <a:cs typeface="Amaranth"/>
                <a:sym typeface="Amaranth"/>
              </a:rPr>
              <a:t>pillaged</a:t>
            </a:r>
            <a:r>
              <a:rPr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 the monastery at Lindisfarne in Northumbria.</a:t>
            </a:r>
            <a:endParaRPr>
              <a:latin typeface="Amaranth"/>
              <a:ea typeface="Amaranth"/>
              <a:cs typeface="Amaranth"/>
              <a:sym typeface="Amaranth"/>
            </a:endParaRPr>
          </a:p>
          <a:p>
            <a:pPr indent="-1270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None/>
            </a:pPr>
            <a:r>
              <a:t/>
            </a:r>
            <a:endParaRPr i="0" sz="1600" u="none">
              <a:solidFill>
                <a:srgbClr val="1C1C1C"/>
              </a:solidFill>
              <a:latin typeface="Amaranth"/>
              <a:ea typeface="Amaranth"/>
              <a:cs typeface="Amaranth"/>
              <a:sym typeface="Amaranth"/>
            </a:endParaRPr>
          </a:p>
        </p:txBody>
      </p:sp>
      <p:pic>
        <p:nvPicPr>
          <p:cNvPr id="54" name="Google Shape;54;p12"/>
          <p:cNvPicPr preferRelativeResize="0"/>
          <p:nvPr/>
        </p:nvPicPr>
        <p:blipFill rotWithShape="1">
          <a:blip r:embed="rId3">
            <a:alphaModFix/>
          </a:blip>
          <a:srcRect b="12193" l="2162" r="179" t="813"/>
          <a:stretch/>
        </p:blipFill>
        <p:spPr>
          <a:xfrm>
            <a:off x="755650" y="2944812"/>
            <a:ext cx="4975225" cy="3133725"/>
          </a:xfrm>
          <a:prstGeom prst="rect">
            <a:avLst/>
          </a:prstGeom>
          <a:noFill/>
          <a:ln cap="flat" cmpd="sng" w="38100">
            <a:solidFill>
              <a:srgbClr val="96C36E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55" name="Google Shape;55;p12"/>
          <p:cNvSpPr/>
          <p:nvPr/>
        </p:nvSpPr>
        <p:spPr>
          <a:xfrm>
            <a:off x="5678487" y="2943225"/>
            <a:ext cx="2709862" cy="2271712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Glossary</a:t>
            </a:r>
            <a:endParaRPr b="0" i="0" sz="14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66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FF6600"/>
                </a:solidFill>
                <a:latin typeface="Amaranth"/>
                <a:ea typeface="Amaranth"/>
                <a:cs typeface="Amaranth"/>
                <a:sym typeface="Amaranth"/>
              </a:rPr>
              <a:t>Longship</a:t>
            </a:r>
            <a:r>
              <a:rPr b="0"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 – a long, wooden, narrow boat used by the Vikings.</a:t>
            </a:r>
            <a:endParaRPr b="0" i="0" sz="14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66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FF6600"/>
                </a:solidFill>
                <a:latin typeface="Amaranth"/>
                <a:ea typeface="Amaranth"/>
                <a:cs typeface="Amaranth"/>
                <a:sym typeface="Amaranth"/>
              </a:rPr>
              <a:t>Pillage</a:t>
            </a:r>
            <a:r>
              <a:rPr b="0"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 – to steal goods using violent tactics.</a:t>
            </a:r>
            <a:endParaRPr b="0" i="0" sz="14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66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FF6600"/>
                </a:solidFill>
                <a:latin typeface="Amaranth"/>
                <a:ea typeface="Amaranth"/>
                <a:cs typeface="Amaranth"/>
                <a:sym typeface="Amaranth"/>
              </a:rPr>
              <a:t>Raid</a:t>
            </a:r>
            <a:r>
              <a:rPr b="0" i="0" lang="en-US" sz="1600" u="none" cap="none" strike="noStrike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 – to suddenly attack a place.</a:t>
            </a:r>
            <a:endParaRPr b="0" i="0" sz="1400" u="none" cap="none" strike="noStrike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1C1C1C"/>
              </a:solidFill>
              <a:latin typeface="NTR"/>
              <a:ea typeface="NTR"/>
              <a:cs typeface="NTR"/>
              <a:sym typeface="NTR"/>
            </a:endParaRPr>
          </a:p>
        </p:txBody>
      </p:sp>
      <p:pic>
        <p:nvPicPr>
          <p:cNvPr id="56" name="Google Shape;56;p12"/>
          <p:cNvPicPr preferRelativeResize="0"/>
          <p:nvPr/>
        </p:nvPicPr>
        <p:blipFill rotWithShape="1">
          <a:blip r:embed="rId4">
            <a:alphaModFix/>
          </a:blip>
          <a:srcRect b="11773" l="4892" r="46702" t="42113"/>
          <a:stretch/>
        </p:blipFill>
        <p:spPr>
          <a:xfrm>
            <a:off x="755650" y="2947987"/>
            <a:ext cx="4975225" cy="313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b632770cdf_0_222"/>
          <p:cNvSpPr txBox="1"/>
          <p:nvPr/>
        </p:nvSpPr>
        <p:spPr>
          <a:xfrm>
            <a:off x="408225" y="367400"/>
            <a:ext cx="2871000" cy="6259200"/>
          </a:xfrm>
          <a:prstGeom prst="rect">
            <a:avLst/>
          </a:prstGeom>
          <a:solidFill>
            <a:srgbClr val="D9EAD3"/>
          </a:solidFill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The </a:t>
            </a:r>
            <a:r>
              <a:rPr b="1"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heptarchy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 is a collective name applied to seven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Anglo-Saxon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kingdoms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. These were: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Northumbria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,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Mercia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,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East Anglia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, Essex, Kent,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Sussex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 and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Wessex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. The Anglo-Saxon kingdoms eventually became the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Kingdom of England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. The term has been in use since the </a:t>
            </a:r>
            <a:r>
              <a:rPr lang="en-US" sz="1600">
                <a:solidFill>
                  <a:srgbClr val="5A3696"/>
                </a:solidFill>
                <a:highlight>
                  <a:srgbClr val="D9EAD3"/>
                </a:highlight>
                <a:uFill>
                  <a:noFill/>
                </a:uFill>
                <a:latin typeface="Amaranth"/>
                <a:ea typeface="Amaranth"/>
                <a:cs typeface="Amaranth"/>
                <a:sym typeface="Amaranth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16th century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. It is used to apply both to the seven kingdoms and to the time period in which they existed.</a:t>
            </a:r>
            <a:endParaRPr sz="1600">
              <a:solidFill>
                <a:srgbClr val="222222"/>
              </a:solidFill>
              <a:highlight>
                <a:srgbClr val="D9EAD3"/>
              </a:highlight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222222"/>
              </a:solidFill>
              <a:highlight>
                <a:srgbClr val="D9EAD3"/>
              </a:highlight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Follow this link to see a larger picture of the map in Anglo-Saxon times:</a:t>
            </a:r>
            <a:endParaRPr sz="1600">
              <a:solidFill>
                <a:srgbClr val="222222"/>
              </a:solidFill>
              <a:highlight>
                <a:srgbClr val="D9EAD3"/>
              </a:highlight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222222"/>
              </a:solidFill>
              <a:highlight>
                <a:srgbClr val="D9EAD3"/>
              </a:highlight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u="sng">
                <a:solidFill>
                  <a:schemeClr val="hlink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  <a:hlinkClick r:id="rId13"/>
              </a:rPr>
              <a:t>https://kids.kiddle.co/images/9/9f/Anglo-Saxon_Heptarchy.jpg</a:t>
            </a:r>
            <a:r>
              <a:rPr lang="en-US" sz="1600">
                <a:solidFill>
                  <a:srgbClr val="222222"/>
                </a:solidFill>
                <a:highlight>
                  <a:srgbClr val="D9EAD3"/>
                </a:highlight>
                <a:latin typeface="Amaranth"/>
                <a:ea typeface="Amaranth"/>
                <a:cs typeface="Amaranth"/>
                <a:sym typeface="Amaranth"/>
              </a:rPr>
              <a:t> </a:t>
            </a:r>
            <a:endParaRPr sz="1600">
              <a:solidFill>
                <a:srgbClr val="222222"/>
              </a:solidFill>
              <a:highlight>
                <a:srgbClr val="D9EAD3"/>
              </a:highlight>
              <a:latin typeface="Amaranth"/>
              <a:ea typeface="Amaranth"/>
              <a:cs typeface="Amaranth"/>
              <a:sym typeface="Amaranth"/>
            </a:endParaRPr>
          </a:p>
        </p:txBody>
      </p:sp>
      <p:pic>
        <p:nvPicPr>
          <p:cNvPr id="62" name="Google Shape;62;gb632770cdf_0_222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975875" y="73400"/>
            <a:ext cx="3891634" cy="65532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b632770cdf_0_312"/>
          <p:cNvSpPr/>
          <p:nvPr>
            <p:ph type="title"/>
          </p:nvPr>
        </p:nvSpPr>
        <p:spPr>
          <a:xfrm>
            <a:off x="462012" y="512787"/>
            <a:ext cx="8220000" cy="8985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US" sz="3600" u="sng">
                <a:latin typeface="Amaranth"/>
                <a:ea typeface="Amaranth"/>
                <a:cs typeface="Amaranth"/>
                <a:sym typeface="Amaranth"/>
              </a:rPr>
              <a:t>Heptarchy</a:t>
            </a:r>
            <a:r>
              <a:rPr lang="en-US" sz="3600" u="sng">
                <a:latin typeface="Amaranth"/>
                <a:ea typeface="Amaranth"/>
                <a:cs typeface="Amaranth"/>
                <a:sym typeface="Amaranth"/>
              </a:rPr>
              <a:t> </a:t>
            </a:r>
            <a:r>
              <a:rPr i="0" lang="en-US" sz="3600" u="sng">
                <a:solidFill>
                  <a:srgbClr val="1C1C1C"/>
                </a:solidFill>
                <a:latin typeface="Amaranth"/>
                <a:ea typeface="Amaranth"/>
                <a:cs typeface="Amaranth"/>
                <a:sym typeface="Amaranth"/>
              </a:rPr>
              <a:t>Activity</a:t>
            </a:r>
            <a:endParaRPr u="sng">
              <a:latin typeface="Amaranth"/>
              <a:ea typeface="Amaranth"/>
              <a:cs typeface="Amaranth"/>
              <a:sym typeface="Amaranth"/>
            </a:endParaRPr>
          </a:p>
        </p:txBody>
      </p:sp>
      <p:sp>
        <p:nvSpPr>
          <p:cNvPr id="68" name="Google Shape;68;gb632770cdf_0_312"/>
          <p:cNvSpPr/>
          <p:nvPr>
            <p:ph idx="1" type="body"/>
          </p:nvPr>
        </p:nvSpPr>
        <p:spPr>
          <a:xfrm>
            <a:off x="755650" y="1155600"/>
            <a:ext cx="4084800" cy="22734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60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What was a ‘heptarchy’? </a:t>
            </a:r>
            <a:r>
              <a:rPr lang="en-US" sz="160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Use the map and learn the major kingdoms of Britain.</a:t>
            </a:r>
            <a:endParaRPr sz="160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-330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maranth"/>
              <a:buChar char="●"/>
            </a:pPr>
            <a:r>
              <a:rPr b="1" i="1" lang="en-US" sz="160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Which kingdom would we have lived in?</a:t>
            </a:r>
            <a:endParaRPr b="1" i="1" sz="160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-330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maranth"/>
              <a:buChar char="●"/>
            </a:pPr>
            <a:r>
              <a:rPr b="1" i="1" lang="en-US" sz="160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Who were its rulers? </a:t>
            </a:r>
            <a:endParaRPr b="1" i="1" sz="160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-330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maranth"/>
              <a:buChar char="●"/>
            </a:pPr>
            <a:r>
              <a:rPr b="1" i="1" lang="en-US" sz="160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What towns were there at the time?</a:t>
            </a:r>
            <a:endParaRPr b="1" i="1" sz="160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00"/>
                </a:solidFill>
                <a:latin typeface="Amaranth"/>
                <a:ea typeface="Amaranth"/>
                <a:cs typeface="Amaranth"/>
                <a:sym typeface="Amaranth"/>
              </a:rPr>
              <a:t>Research the kingdom and answer the key questions in your pink book. You could create a presentation on your kingdom to present this information.</a:t>
            </a:r>
            <a:endParaRPr sz="1600">
              <a:solidFill>
                <a:srgbClr val="000000"/>
              </a:solidFill>
              <a:latin typeface="Amaranth"/>
              <a:ea typeface="Amaranth"/>
              <a:cs typeface="Amaranth"/>
              <a:sym typeface="Amaranth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t/>
            </a:r>
            <a:endParaRPr>
              <a:latin typeface="Amaranth"/>
              <a:ea typeface="Amaranth"/>
              <a:cs typeface="Amaranth"/>
              <a:sym typeface="Amaranth"/>
            </a:endParaRPr>
          </a:p>
          <a:p>
            <a:pPr indent="-1143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rgbClr val="1C1C1C"/>
              </a:solidFill>
              <a:latin typeface="NTR"/>
              <a:ea typeface="NTR"/>
              <a:cs typeface="NTR"/>
              <a:sym typeface="NTR"/>
            </a:endParaRPr>
          </a:p>
        </p:txBody>
      </p:sp>
      <p:pic>
        <p:nvPicPr>
          <p:cNvPr id="69" name="Google Shape;69;gb632770cdf_0_3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56450" y="1306275"/>
            <a:ext cx="3009752" cy="4917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gb632770cdf_0_3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4027700" y="4731050"/>
            <a:ext cx="1505875" cy="190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7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9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2014-10-01T16:09:27Z</dcterms:created>
  <dc:creator>Twinkl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