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0"/>
  </p:notesMasterIdLst>
  <p:handoutMasterIdLst>
    <p:handoutMasterId r:id="rId51"/>
  </p:handoutMasterIdLst>
  <p:sldIdLst>
    <p:sldId id="261" r:id="rId2"/>
    <p:sldId id="312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313" r:id="rId11"/>
    <p:sldId id="311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4" r:id="rId23"/>
    <p:sldId id="285" r:id="rId24"/>
    <p:sldId id="286" r:id="rId25"/>
    <p:sldId id="287" r:id="rId26"/>
    <p:sldId id="288" r:id="rId27"/>
    <p:sldId id="296" r:id="rId28"/>
    <p:sldId id="290" r:id="rId29"/>
    <p:sldId id="291" r:id="rId30"/>
    <p:sldId id="292" r:id="rId31"/>
    <p:sldId id="293" r:id="rId32"/>
    <p:sldId id="294" r:id="rId33"/>
    <p:sldId id="295" r:id="rId34"/>
    <p:sldId id="289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2"/>
      <p:bold r:id="rId53"/>
      <p:italic r:id="rId54"/>
      <p:boldItalic r:id="rId55"/>
    </p:embeddedFont>
    <p:embeddedFont>
      <p:font typeface="Sassoon Infant Rg" panose="02000503030000020003" charset="0"/>
      <p:regular r:id="rId56"/>
      <p:bold r:id="rId57"/>
    </p:embeddedFont>
    <p:embeddedFont>
      <p:font typeface="Tuffy" panose="020B0603060100000000" charset="0"/>
      <p:regular r:id="rId58"/>
      <p:bold r:id="rId59"/>
      <p:italic r:id="rId60"/>
      <p:boldItalic r:id="rId61"/>
    </p:embeddedFont>
    <p:embeddedFont>
      <p:font typeface="Twinkl" panose="020B0604020202020204" charset="0"/>
      <p:regular r:id="rId62"/>
      <p:bold r:id="rId63"/>
    </p:embeddedFont>
    <p:embeddedFont>
      <p:font typeface="Twinkl SemiBold" charset="0"/>
      <p:bold r:id="rId64"/>
    </p:embeddedFont>
  </p:embeddedFontLst>
  <p:custShowLst>
    <p:custShow name="Dr Sante" id="0">
      <p:sldLst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  <p:sld r:id="rId43"/>
        <p:sld r:id="rId44"/>
        <p:sld r:id="rId45"/>
        <p:sld r:id="rId46"/>
        <p:sld r:id="rId47"/>
        <p:sld r:id="rId48"/>
        <p:sld r:id="rId49"/>
      </p:sldLst>
    </p:custShow>
  </p:custShow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2021"/>
    <a:srgbClr val="373132"/>
    <a:srgbClr val="292627"/>
    <a:srgbClr val="69C7BE"/>
    <a:srgbClr val="FEFBDA"/>
    <a:srgbClr val="7C9395"/>
    <a:srgbClr val="B6E0D5"/>
    <a:srgbClr val="FAA5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1483" y="62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font" Target="fonts/font4.fntdata"/><Relationship Id="rId63" Type="http://schemas.openxmlformats.org/officeDocument/2006/relationships/font" Target="fonts/font12.fntdata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2.fntdata"/><Relationship Id="rId58" Type="http://schemas.openxmlformats.org/officeDocument/2006/relationships/font" Target="fonts/font7.fntdata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font" Target="fonts/font10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5.fntdata"/><Relationship Id="rId64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8.fntdata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3.fntdata"/><Relationship Id="rId62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6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1.fntdata"/><Relationship Id="rId60" Type="http://schemas.openxmlformats.org/officeDocument/2006/relationships/font" Target="fonts/font9.fntdata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270F46E-7C76-4A73-B32E-6E1D470EBA60}" type="datetimeFigureOut">
              <a:rPr lang="en-GB"/>
              <a:pPr>
                <a:defRPr/>
              </a:pPr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740CC70-56F0-4C1B-B8A4-1209C66E84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3FD50E5-E1D9-4389-BC13-E0F05FEC83C6}" type="datetimeFigureOut">
              <a:rPr lang="en-GB"/>
              <a:pPr>
                <a:defRPr/>
              </a:pPr>
              <a:t>30/04/2020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3533ABD-281D-4B35-ABC5-ED698C0D40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This is Dr Santé. She is asleep.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AA8FF8-0AF3-47FE-9D2B-D141CF43FCCC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This is Dr Santé. She is asleep.</a:t>
            </a:r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C1BC8AB-1F49-4F64-9BDA-15D279083AE6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At six o’clock, her alarm clock rings.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6C17A8-7023-4AB8-923B-76CCCBC0E4EF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She gets up. She is tired.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235CC2-F120-4A1B-B095-D64ED6DDDCD5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She takes a shower.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2814D18-D5F1-4A1B-B5B7-A730A1D94F39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But she is still tired.</a:t>
            </a: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88E26E3-C111-43D4-9BD4-580FFDF0FD22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Next, she eats her breakfast…but she is still tired.</a:t>
            </a: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5539541-6950-4729-BCB3-108027A81D61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Madame Santé is a doctor.</a:t>
            </a: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8CA809-67F0-45E0-A8C4-9DEF8667A6A5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At eight o’clock, she arrives at the surgery.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989AD4-7577-4D26-B9F6-E3090BDF6443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Today, there are lots of patients waiting.</a:t>
            </a: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1636A1-3140-4736-BF8F-144C89F708BB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This is Antoine. He’s poorly.</a:t>
            </a: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D9F73C-061C-453A-8EAF-AF21AF372D54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“What’s the matter Antoine?”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“I’ve got a headache.”</a:t>
            </a: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937A4F-1B0F-480B-97A8-D2FAAA6C36B0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“Take this medicine; you will feel better.”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“Thank you Doctor!”</a:t>
            </a: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B3DDA0-646F-4485-9A1C-6CC08B06FDC0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This is Mélissa. She’s poorly.</a:t>
            </a: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5228D34-83F6-4961-A69A-E12A8B6AABE9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“What’s the matter Mélissa?”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“I’ve got a sore thumb.”</a:t>
            </a: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429F1B9-6B46-4744-8567-AC031D5AF7B6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“Take this medicine; you will feel better.”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“Thank you Doctor!”</a:t>
            </a: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383CE3D-0DF2-4F0D-B3F1-DB99A35DB568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There are still lots of patients waiting.</a:t>
            </a: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8F4804-25B4-48C1-B8AD-C13AF64D89E4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This is Bernadette-Sophie. She’s poorly.</a:t>
            </a: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FD5C18-3488-433A-B68C-D71EC5B35649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“What’s the matter Bernadette -Sophie?”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“I’ve got toothache.”</a:t>
            </a:r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7219FF-31F0-4299-A3F3-3DEC94C5304F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“Take this medicine; you will feel better.”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“Thank you Doctor!”</a:t>
            </a: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614FBCD-7A9B-4072-B61F-386A7E92CEED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At eight o’clock, she arrives at the surgery.</a:t>
            </a: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290E24-64DA-4F41-B97D-9B48019151D2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“What’s the matter Xavier?”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“I’ve got a sore knee.”</a:t>
            </a: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4F5876-74BD-4BCB-BCB0-C200DCEC0C1E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“There you are; you’ll feel better.”</a:t>
            </a:r>
          </a:p>
          <a:p>
            <a:pPr>
              <a:spcBef>
                <a:spcPct val="0"/>
              </a:spcBef>
            </a:pPr>
            <a:r>
              <a:rPr lang="en-GB" altLang="en-US"/>
              <a:t>“Thank you Doctor!”</a:t>
            </a:r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407F2CA-8A9D-46C8-AD42-085BC12C8D67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There are still lots of patients waiting.</a:t>
            </a: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24AD6C-CCDD-435C-BEA7-35DBE3FB79D7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At ten-thirty am, Doctor Santé has a large cup of coffee, but she is still tired.</a:t>
            </a:r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79F4D7-5430-41A7-A5AE-A8B7574FF6E1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The day goes on…</a:t>
            </a: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FDD3C28-D221-4A5D-B09E-D70CA7A0BA78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“My name is Mariusz. I’ve got a sore throat.”</a:t>
            </a: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65FF5F-2F17-4CAD-99BF-814D867E0C6A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“My name is Zizu. I’ve got ear ache.”</a:t>
            </a:r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3CBE2E-CD9C-4B76-AB86-D488EA302125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“My name is Pilou. I feel sick.”</a:t>
            </a:r>
          </a:p>
        </p:txBody>
      </p:sp>
      <p:sp>
        <p:nvSpPr>
          <p:cNvPr id="768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CCF5CCD-05E5-4FBB-9803-25546F720DF6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“My name is Joséphine. I’ve got tummy ache.”</a:t>
            </a:r>
          </a:p>
        </p:txBody>
      </p:sp>
      <p:sp>
        <p:nvSpPr>
          <p:cNvPr id="788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F13783-43ED-4961-9E63-5D9B777F8A7E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Poor Dr Santé!  She wants to go to sleep.</a:t>
            </a:r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677463-46A1-4F28-9A20-7A54B35DC213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Finally, here come the last people.</a:t>
            </a:r>
          </a:p>
        </p:txBody>
      </p:sp>
      <p:sp>
        <p:nvSpPr>
          <p:cNvPr id="829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60612D-7468-40F9-9A63-8D277A9663FC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“Hello, sit down. And what’s the matter with you?”</a:t>
            </a: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546E460-5D42-45D2-8E12-D6CB17DD4585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“Nothing. I’m not sick.”</a:t>
            </a:r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32ABF5B-18FA-4A1C-9BB0-468A6E9CCF12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“But, if you’re not sick, why are you here?”</a:t>
            </a:r>
          </a:p>
        </p:txBody>
      </p:sp>
      <p:sp>
        <p:nvSpPr>
          <p:cNvPr id="890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9FB4579-8088-4644-9133-F80C39F23FCE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45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“It’s me mummy: Nicholas. Daddy and I have come to take you home!”</a:t>
            </a:r>
          </a:p>
        </p:txBody>
      </p:sp>
      <p:sp>
        <p:nvSpPr>
          <p:cNvPr id="911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1BBE16-99FA-445E-8EDC-C830FE0A60C8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“Brilliant! I’m really tired; let’s go!”</a:t>
            </a:r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78A1CB7-1436-429F-9BFA-01F9A90C65F7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47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en-GB" altLang="en-US"/>
              <a:t>Have you had a good day mummy?...Mummy?”</a:t>
            </a:r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078800-CDCA-49A8-862C-E5E97C47C621}" type="slidenum">
              <a:rPr lang="en-GB" altLang="en-US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en-GB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007917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73414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59805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5147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137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5404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1" r:id="rId4"/>
    <p:sldLayoutId id="2147483672" r:id="rId5"/>
    <p:sldLayoutId id="2147483676" r:id="rId6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media" Target="../media/media2.wav"/><Relationship Id="rId7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3.png"/><Relationship Id="rId4" Type="http://schemas.openxmlformats.org/officeDocument/2006/relationships/audio" Target="../media/media2.wav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13" Type="http://schemas.openxmlformats.org/officeDocument/2006/relationships/image" Target="../media/image17.png"/><Relationship Id="rId3" Type="http://schemas.microsoft.com/office/2007/relationships/media" Target="../media/media4.wav"/><Relationship Id="rId7" Type="http://schemas.microsoft.com/office/2007/relationships/media" Target="../media/media5.wav"/><Relationship Id="rId12" Type="http://schemas.openxmlformats.org/officeDocument/2006/relationships/image" Target="../media/image16.png"/><Relationship Id="rId2" Type="http://schemas.openxmlformats.org/officeDocument/2006/relationships/audio" Target="../media/media3.wav"/><Relationship Id="rId16" Type="http://schemas.openxmlformats.org/officeDocument/2006/relationships/image" Target="../media/image13.png"/><Relationship Id="rId1" Type="http://schemas.microsoft.com/office/2007/relationships/media" Target="../media/media3.wav"/><Relationship Id="rId6" Type="http://schemas.openxmlformats.org/officeDocument/2006/relationships/audio" Target="../media/media2.wav"/><Relationship Id="rId11" Type="http://schemas.openxmlformats.org/officeDocument/2006/relationships/image" Target="../media/image15.png"/><Relationship Id="rId5" Type="http://schemas.microsoft.com/office/2007/relationships/media" Target="../media/media2.wav"/><Relationship Id="rId15" Type="http://schemas.openxmlformats.org/officeDocument/2006/relationships/image" Target="../media/image8.png"/><Relationship Id="rId10" Type="http://schemas.openxmlformats.org/officeDocument/2006/relationships/image" Target="../media/image14.png"/><Relationship Id="rId4" Type="http://schemas.openxmlformats.org/officeDocument/2006/relationships/audio" Target="../media/media4.wav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800" b="1">
                <a:solidFill>
                  <a:schemeClr val="bg1"/>
                </a:solidFill>
                <a:latin typeface="Tuffy" panose="020B0603060100000000" pitchFamily="34" charset="0"/>
              </a:rPr>
              <a:t>French </a:t>
            </a:r>
            <a:r>
              <a:rPr lang="en-GB" altLang="en-US" sz="800">
                <a:solidFill>
                  <a:schemeClr val="bg1"/>
                </a:solidFill>
                <a:latin typeface="Tuffy" panose="020B0603060100000000" pitchFamily="34" charset="0"/>
              </a:rPr>
              <a:t>| Year 5 | All About Ourselves | What’s The Matter? | Lesson 6</a:t>
            </a:r>
          </a:p>
        </p:txBody>
      </p:sp>
      <p:sp>
        <p:nvSpPr>
          <p:cNvPr id="8199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r>
              <a:rPr lang="en-GB" altLang="en-US"/>
              <a:t>All About Ourselves</a:t>
            </a:r>
          </a:p>
        </p:txBody>
      </p:sp>
      <p:sp>
        <p:nvSpPr>
          <p:cNvPr id="8200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r>
              <a:rPr lang="en-GB" altLang="en-US"/>
              <a:t>French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Twinkl Logo"/>
          <p:cNvPicPr>
            <a:picLocks noChangeAspect="1"/>
          </p:cNvPicPr>
          <p:nvPr/>
        </p:nvPicPr>
        <p:blipFill>
          <a:blip r:embed="rId2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5719763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1709738"/>
            <a:ext cx="9144000" cy="1422400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0" y="1778000"/>
            <a:ext cx="9144000" cy="1284288"/>
          </a:xfrm>
          <a:prstGeom prst="rect">
            <a:avLst/>
          </a:prstGeom>
          <a:solidFill>
            <a:srgbClr val="69C7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1" name="Title 7"/>
          <p:cNvSpPr>
            <a:spLocks/>
          </p:cNvSpPr>
          <p:nvPr/>
        </p:nvSpPr>
        <p:spPr bwMode="auto">
          <a:xfrm>
            <a:off x="628650" y="1757363"/>
            <a:ext cx="7886700" cy="13255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fr-FR" altLang="en-US" sz="4000">
                <a:solidFill>
                  <a:schemeClr val="bg1"/>
                </a:solidFill>
                <a:latin typeface="Twinkl SemiBold" pitchFamily="2" charset="0"/>
              </a:rPr>
              <a:t>Qu’est-ce qui ne va pas ?</a:t>
            </a:r>
            <a:br>
              <a:rPr lang="en-GB" altLang="en-US" sz="400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altLang="en-US" sz="2800">
                <a:solidFill>
                  <a:schemeClr val="bg1"/>
                </a:solidFill>
                <a:latin typeface="Twinkl SemiBold" pitchFamily="2" charset="0"/>
              </a:rPr>
              <a:t>(What’s the Matter?)</a:t>
            </a:r>
            <a:endParaRPr lang="en-GB" altLang="en-US" sz="4000">
              <a:solidFill>
                <a:schemeClr val="bg1"/>
              </a:solidFill>
              <a:latin typeface="Twinkl SemiBold" pitchFamily="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024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1024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1024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/>
              <a:t>I can follow a simple story, using known language to help me understand unfamiliar parts.</a:t>
            </a:r>
          </a:p>
        </p:txBody>
      </p:sp>
      <p:sp>
        <p:nvSpPr>
          <p:cNvPr id="1024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follow a simple story.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join in with repeated phrases.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recognise known words and use them to help with new language.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ask and answer questions about health.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878013"/>
            <a:ext cx="7632700" cy="833437"/>
          </a:xfrm>
          <a:prstGeom prst="rect">
            <a:avLst/>
          </a:prstGeom>
          <a:solidFill>
            <a:srgbClr val="FAA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2261489" y="485775"/>
            <a:ext cx="4645152" cy="1595438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/>
              <a:t>Going to the Doctors</a:t>
            </a:r>
          </a:p>
        </p:txBody>
      </p:sp>
      <p:sp>
        <p:nvSpPr>
          <p:cNvPr id="11268" name="TextBox 1"/>
          <p:cNvSpPr txBox="1">
            <a:spLocks noChangeArrowheads="1"/>
          </p:cNvSpPr>
          <p:nvPr/>
        </p:nvSpPr>
        <p:spPr bwMode="auto">
          <a:xfrm>
            <a:off x="769938" y="1957388"/>
            <a:ext cx="6297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What happens when you go to the Doctors?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Tell your partner.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0" y="2711450"/>
            <a:ext cx="7632700" cy="299878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70" name="Talking Partner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51100" y="2711450"/>
            <a:ext cx="4241800" cy="299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981075" y="639763"/>
            <a:ext cx="1519238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269302" y="690563"/>
            <a:ext cx="12858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Click play buttons throughout to hear phrases and words.</a:t>
            </a:r>
          </a:p>
        </p:txBody>
      </p:sp>
      <p:pic>
        <p:nvPicPr>
          <p:cNvPr id="11274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064" y="5238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5650" y="1979613"/>
            <a:ext cx="7632700" cy="923925"/>
          </a:xfrm>
          <a:prstGeom prst="rect">
            <a:avLst/>
          </a:prstGeom>
          <a:solidFill>
            <a:srgbClr val="FAA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Lisons une histoire !</a:t>
            </a:r>
            <a:br>
              <a:rPr lang="en-GB" altLang="en-US" b="0"/>
            </a:br>
            <a:r>
              <a:rPr lang="en-GB" altLang="en-US" sz="2800" b="0"/>
              <a:t>(Let’s Read a Story!)</a:t>
            </a:r>
            <a:endParaRPr lang="en-GB" altLang="en-US" b="0"/>
          </a:p>
        </p:txBody>
      </p:sp>
      <p:sp>
        <p:nvSpPr>
          <p:cNvPr id="12292" name="TextBox 2"/>
          <p:cNvSpPr txBox="1">
            <a:spLocks noChangeArrowheads="1"/>
          </p:cNvSpPr>
          <p:nvPr/>
        </p:nvSpPr>
        <p:spPr bwMode="auto">
          <a:xfrm>
            <a:off x="755650" y="1979613"/>
            <a:ext cx="7632700" cy="923925"/>
          </a:xfrm>
          <a:prstGeom prst="rect">
            <a:avLst/>
          </a:prstGeom>
          <a:solidFill>
            <a:srgbClr val="FEFBD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Here is a story about Madame Santé’s tiring day.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Look out and listen for words you know – they will help you understand the new language.</a:t>
            </a:r>
          </a:p>
        </p:txBody>
      </p:sp>
      <p:pic>
        <p:nvPicPr>
          <p:cNvPr id="12293" name="Whole Class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Freeform 10"/>
          <p:cNvSpPr/>
          <p:nvPr/>
        </p:nvSpPr>
        <p:spPr>
          <a:xfrm>
            <a:off x="2579688" y="2824163"/>
            <a:ext cx="3902075" cy="3168650"/>
          </a:xfrm>
          <a:custGeom>
            <a:avLst/>
            <a:gdLst>
              <a:gd name="connsiteX0" fmla="*/ 1991901 w 3902182"/>
              <a:gd name="connsiteY0" fmla="*/ 0 h 3169772"/>
              <a:gd name="connsiteX1" fmla="*/ 3508357 w 3902182"/>
              <a:gd name="connsiteY1" fmla="*/ 1516456 h 3169772"/>
              <a:gd name="connsiteX2" fmla="*/ 2956508 w 3902182"/>
              <a:gd name="connsiteY2" fmla="*/ 2686627 h 3169772"/>
              <a:gd name="connsiteX3" fmla="*/ 2843118 w 3902182"/>
              <a:gd name="connsiteY3" fmla="*/ 2771419 h 3169772"/>
              <a:gd name="connsiteX4" fmla="*/ 3902182 w 3902182"/>
              <a:gd name="connsiteY4" fmla="*/ 2771419 h 3169772"/>
              <a:gd name="connsiteX5" fmla="*/ 3902182 w 3902182"/>
              <a:gd name="connsiteY5" fmla="*/ 3169772 h 3169772"/>
              <a:gd name="connsiteX6" fmla="*/ 0 w 3902182"/>
              <a:gd name="connsiteY6" fmla="*/ 3169772 h 3169772"/>
              <a:gd name="connsiteX7" fmla="*/ 0 w 3902182"/>
              <a:gd name="connsiteY7" fmla="*/ 2771419 h 3169772"/>
              <a:gd name="connsiteX8" fmla="*/ 1140684 w 3902182"/>
              <a:gd name="connsiteY8" fmla="*/ 2771419 h 3169772"/>
              <a:gd name="connsiteX9" fmla="*/ 1027294 w 3902182"/>
              <a:gd name="connsiteY9" fmla="*/ 2686627 h 3169772"/>
              <a:gd name="connsiteX10" fmla="*/ 475445 w 3902182"/>
              <a:gd name="connsiteY10" fmla="*/ 1516456 h 3169772"/>
              <a:gd name="connsiteX11" fmla="*/ 1991901 w 3902182"/>
              <a:gd name="connsiteY11" fmla="*/ 0 h 3169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902182" h="3169772">
                <a:moveTo>
                  <a:pt x="1991901" y="0"/>
                </a:moveTo>
                <a:cubicBezTo>
                  <a:pt x="2829417" y="0"/>
                  <a:pt x="3508357" y="678940"/>
                  <a:pt x="3508357" y="1516456"/>
                </a:cubicBezTo>
                <a:cubicBezTo>
                  <a:pt x="3508357" y="1987559"/>
                  <a:pt x="3293536" y="2408487"/>
                  <a:pt x="2956508" y="2686627"/>
                </a:cubicBezTo>
                <a:lnTo>
                  <a:pt x="2843118" y="2771419"/>
                </a:lnTo>
                <a:lnTo>
                  <a:pt x="3902182" y="2771419"/>
                </a:lnTo>
                <a:lnTo>
                  <a:pt x="3902182" y="3169772"/>
                </a:lnTo>
                <a:lnTo>
                  <a:pt x="0" y="3169772"/>
                </a:lnTo>
                <a:lnTo>
                  <a:pt x="0" y="2771419"/>
                </a:lnTo>
                <a:lnTo>
                  <a:pt x="1140684" y="2771419"/>
                </a:lnTo>
                <a:lnTo>
                  <a:pt x="1027294" y="2686627"/>
                </a:lnTo>
                <a:cubicBezTo>
                  <a:pt x="690266" y="2408487"/>
                  <a:pt x="475445" y="1987559"/>
                  <a:pt x="475445" y="1516456"/>
                </a:cubicBezTo>
                <a:cubicBezTo>
                  <a:pt x="475445" y="678940"/>
                  <a:pt x="1154385" y="0"/>
                  <a:pt x="1991901" y="0"/>
                </a:cubicBezTo>
                <a:close/>
              </a:path>
            </a:pathLst>
          </a:cu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5" name="TextBox 6"/>
          <p:cNvSpPr txBox="1">
            <a:spLocks noChangeArrowheads="1"/>
          </p:cNvSpPr>
          <p:nvPr/>
        </p:nvSpPr>
        <p:spPr bwMode="auto">
          <a:xfrm>
            <a:off x="2574925" y="5614988"/>
            <a:ext cx="3984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>
                <a:latin typeface="Twinkl" pitchFamily="2" charset="0"/>
              </a:rPr>
              <a:t>Click on the doctor to start the story.</a:t>
            </a:r>
          </a:p>
        </p:txBody>
      </p:sp>
      <p:pic>
        <p:nvPicPr>
          <p:cNvPr id="12296" name="Picture 1">
            <a:hlinkClick r:id="" action="ppaction://customshow?id=0&amp;return=true"/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2900" y="2686050"/>
            <a:ext cx="838200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755650" y="2071688"/>
            <a:ext cx="7632700" cy="4021137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fr-FR" b="0" dirty="0"/>
              <a:t>Qu’est-ce qui ne</a:t>
            </a:r>
            <a:br>
              <a:rPr lang="fr-FR" b="0" dirty="0"/>
            </a:br>
            <a:r>
              <a:rPr lang="fr-FR" b="0" dirty="0"/>
              <a:t>va pas ? </a:t>
            </a:r>
            <a:r>
              <a:rPr lang="en-GB" b="0" dirty="0"/>
              <a:t> </a:t>
            </a:r>
            <a:br>
              <a:rPr lang="en-GB" b="0" dirty="0"/>
            </a:br>
            <a:r>
              <a:rPr lang="en-GB" sz="2800" b="0" dirty="0"/>
              <a:t>(What’s the Matter?)</a:t>
            </a:r>
            <a:endParaRPr lang="en-GB" b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2838" y="2811463"/>
            <a:ext cx="3409950" cy="328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981075" y="2286000"/>
            <a:ext cx="1906588" cy="706438"/>
          </a:xfrm>
          <a:prstGeom prst="wedgeRoundRectCallout">
            <a:avLst>
              <a:gd name="adj1" fmla="val 36022"/>
              <a:gd name="adj2" fmla="val 9163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dirty="0">
                <a:solidFill>
                  <a:schemeClr val="tx1"/>
                </a:solidFill>
                <a:latin typeface="Twinkl" pitchFamily="2" charset="0"/>
              </a:rPr>
              <a:t>Qu’est-ce qui ne va pas ? 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19713" y="3794125"/>
            <a:ext cx="2305050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4267200" y="2908300"/>
            <a:ext cx="2438400" cy="609600"/>
          </a:xfrm>
          <a:prstGeom prst="wedgeRoundRectCallout">
            <a:avLst>
              <a:gd name="adj1" fmla="val 30947"/>
              <a:gd name="adj2" fmla="val 11240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mal à la tête.</a:t>
            </a:r>
          </a:p>
        </p:txBody>
      </p:sp>
      <p:pic>
        <p:nvPicPr>
          <p:cNvPr id="13320" name="Whole Class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ne va pas?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33588" y="26590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tete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6650" y="30845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981075" y="639763"/>
            <a:ext cx="1519238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TextBox 9"/>
          <p:cNvSpPr txBox="1">
            <a:spLocks noChangeArrowheads="1"/>
          </p:cNvSpPr>
          <p:nvPr/>
        </p:nvSpPr>
        <p:spPr bwMode="auto">
          <a:xfrm>
            <a:off x="1269302" y="690563"/>
            <a:ext cx="12858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 dirty="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Click play buttons throughout to hear phrases and words.</a:t>
            </a:r>
          </a:p>
        </p:txBody>
      </p:sp>
      <p:pic>
        <p:nvPicPr>
          <p:cNvPr id="18" name="Play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064" y="5238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Qu est-ce qui ne va p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77964" y="1462088"/>
            <a:ext cx="609600" cy="609600"/>
          </a:xfrm>
          <a:prstGeom prst="rect">
            <a:avLst/>
          </a:prstGeom>
        </p:spPr>
      </p:pic>
      <p:pic>
        <p:nvPicPr>
          <p:cNvPr id="10" name="J ai mal a la tete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977964" y="247491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348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71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755650" y="2568575"/>
            <a:ext cx="7627938" cy="2871788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55650" y="5446713"/>
            <a:ext cx="7632700" cy="652462"/>
          </a:xfrm>
          <a:prstGeom prst="rect">
            <a:avLst/>
          </a:prstGeom>
          <a:solidFill>
            <a:srgbClr val="FAA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1962150"/>
            <a:ext cx="7632700" cy="652463"/>
          </a:xfrm>
          <a:prstGeom prst="rect">
            <a:avLst/>
          </a:prstGeom>
          <a:solidFill>
            <a:srgbClr val="FAA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19675" y="3568700"/>
            <a:ext cx="1590675" cy="153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4463" y="3233738"/>
            <a:ext cx="2209800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fr-FR" altLang="en-US" b="0"/>
              <a:t>Qu’est-ce qui ne va pas ? </a:t>
            </a:r>
            <a:r>
              <a:rPr lang="en-GB" altLang="en-US" b="0"/>
              <a:t> </a:t>
            </a:r>
            <a:br>
              <a:rPr lang="en-GB" altLang="en-US" b="0"/>
            </a:br>
            <a:r>
              <a:rPr lang="en-GB" altLang="en-US" sz="2800" b="0"/>
              <a:t>(What’s the Matter?)</a:t>
            </a:r>
            <a:endParaRPr lang="en-GB" altLang="en-US" b="0"/>
          </a:p>
        </p:txBody>
      </p:sp>
      <p:sp>
        <p:nvSpPr>
          <p:cNvPr id="4" name="Rounded Rectangular Callout 3"/>
          <p:cNvSpPr/>
          <p:nvPr/>
        </p:nvSpPr>
        <p:spPr>
          <a:xfrm>
            <a:off x="2009775" y="3429000"/>
            <a:ext cx="1508125" cy="762000"/>
          </a:xfrm>
          <a:prstGeom prst="wedgeRoundRectCallout">
            <a:avLst>
              <a:gd name="adj1" fmla="val -67954"/>
              <a:gd name="adj2" fmla="val 2257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mal aux dents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1793875" y="2790825"/>
            <a:ext cx="2397125" cy="487363"/>
          </a:xfrm>
          <a:prstGeom prst="wedgeRoundRectCallout">
            <a:avLst>
              <a:gd name="adj1" fmla="val 39568"/>
              <a:gd name="adj2" fmla="val 8039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mal au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genou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1968500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Think back to the story. What did each child start their sentence with to say what was wrong?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0888" y="5446713"/>
            <a:ext cx="65103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What do you think the highlighted words mean? </a:t>
            </a:r>
          </a:p>
          <a:p>
            <a:pPr eaLnBrk="1" hangingPunct="1"/>
            <a:r>
              <a:rPr lang="en-GB" altLang="en-US">
                <a:latin typeface="Twinkl" pitchFamily="2" charset="0"/>
              </a:rPr>
              <a:t>Why are they different in each sentence?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3017838" y="3800475"/>
            <a:ext cx="371475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722563" y="3168650"/>
            <a:ext cx="371475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ular Callout 11"/>
          <p:cNvSpPr/>
          <p:nvPr/>
        </p:nvSpPr>
        <p:spPr>
          <a:xfrm>
            <a:off x="4859338" y="2674938"/>
            <a:ext cx="1573212" cy="727075"/>
          </a:xfrm>
          <a:prstGeom prst="wedgeRoundRectCallout">
            <a:avLst>
              <a:gd name="adj1" fmla="val -5614"/>
              <a:gd name="adj2" fmla="val 850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mal à la tête.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5800725" y="3040063"/>
            <a:ext cx="274638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ular Callout 14"/>
          <p:cNvSpPr/>
          <p:nvPr/>
        </p:nvSpPr>
        <p:spPr>
          <a:xfrm>
            <a:off x="6610350" y="2714625"/>
            <a:ext cx="1671638" cy="706438"/>
          </a:xfrm>
          <a:prstGeom prst="wedgeRoundRectCallout">
            <a:avLst>
              <a:gd name="adj1" fmla="val 2107"/>
              <a:gd name="adj2" fmla="val 9960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 mal à </a:t>
            </a:r>
            <a:r>
              <a:rPr lang="en-GB" dirty="0" err="1">
                <a:solidFill>
                  <a:schemeClr val="tx1"/>
                </a:solidFill>
                <a:latin typeface="Twinkl" pitchFamily="2" charset="0"/>
              </a:rPr>
              <a:t>l’oreille</a:t>
            </a:r>
            <a:r>
              <a:rPr lang="en-GB" i="1" dirty="0">
                <a:solidFill>
                  <a:schemeClr val="tx1"/>
                </a:solidFill>
                <a:latin typeface="Twinkl" pitchFamily="2" charset="0"/>
              </a:rPr>
              <a:t>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7559675" y="3071813"/>
            <a:ext cx="274638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7563" y="3357563"/>
            <a:ext cx="976312" cy="174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1013" y="3708400"/>
            <a:ext cx="1552575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6" name="Whole Class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tete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59413" y="305593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genou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6513" y="29146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dents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3838" y="38592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loreille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34325" y="30686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5" name="Play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064" y="5238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J ai mal aux dent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1023112" y="1050925"/>
            <a:ext cx="609600" cy="609600"/>
          </a:xfrm>
          <a:prstGeom prst="rect">
            <a:avLst/>
          </a:prstGeom>
        </p:spPr>
      </p:pic>
      <p:pic>
        <p:nvPicPr>
          <p:cNvPr id="21" name="J ai mal au genou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1023112" y="1893888"/>
            <a:ext cx="609601" cy="609600"/>
          </a:xfrm>
          <a:prstGeom prst="rect">
            <a:avLst/>
          </a:prstGeom>
        </p:spPr>
      </p:pic>
      <p:pic>
        <p:nvPicPr>
          <p:cNvPr id="22" name="J ai mal a la tete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983804" y="2752789"/>
            <a:ext cx="609600" cy="609600"/>
          </a:xfrm>
          <a:prstGeom prst="rect">
            <a:avLst/>
          </a:prstGeom>
        </p:spPr>
      </p:pic>
      <p:pic>
        <p:nvPicPr>
          <p:cNvPr id="29" name="J ai mal a l oreill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6"/>
          <a:stretch>
            <a:fillRect/>
          </a:stretch>
        </p:blipFill>
        <p:spPr>
          <a:xfrm>
            <a:off x="-983804" y="36830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298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audio>
              <p:cMediaNode vol="80000">
                <p:cTn id="7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325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audio>
              <p:cMediaNode vol="80000">
                <p:cTn id="8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3717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audio>
              <p:cMediaNode vol="8000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3120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/>
      <p:bldP spid="9" grpId="0"/>
      <p:bldP spid="12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755650" y="1909763"/>
            <a:ext cx="7632700" cy="520700"/>
          </a:xfrm>
          <a:prstGeom prst="rect">
            <a:avLst/>
          </a:prstGeom>
          <a:solidFill>
            <a:srgbClr val="FAA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755650" y="5446713"/>
            <a:ext cx="7632700" cy="652462"/>
          </a:xfrm>
          <a:prstGeom prst="rect">
            <a:avLst/>
          </a:prstGeom>
          <a:solidFill>
            <a:srgbClr val="FAA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50888" y="2344738"/>
            <a:ext cx="7637462" cy="3101975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b="0"/>
              <a:t>Au cabinet médical</a:t>
            </a:r>
            <a:br>
              <a:rPr lang="en-GB" altLang="en-US" b="0"/>
            </a:br>
            <a:r>
              <a:rPr lang="en-GB" altLang="en-US" sz="2800" b="0"/>
              <a:t>(At the Doctor’s)</a:t>
            </a:r>
            <a:endParaRPr lang="en-GB" altLang="en-US" b="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755650" y="1928813"/>
            <a:ext cx="5038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Can you match the phrases with their pictures?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0888" y="5446713"/>
            <a:ext cx="74961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>
                <a:latin typeface="Twinkl" pitchFamily="2" charset="0"/>
              </a:rPr>
              <a:t>Make up a role play with your partner – one person’s feeling poorly and the other is the doctor who helps them.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188" y="2435225"/>
            <a:ext cx="2006600" cy="28400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369" name="Talking Partners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90938" y="2424113"/>
            <a:ext cx="2014537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7325" y="2430463"/>
            <a:ext cx="2006600" cy="284956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6388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Success Criteria</a:t>
            </a:r>
          </a:p>
        </p:txBody>
      </p:sp>
      <p:sp>
        <p:nvSpPr>
          <p:cNvPr id="16389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Twinkl SemiBold" pitchFamily="2" charset="0"/>
              </a:rPr>
              <a:t>Aim</a:t>
            </a:r>
          </a:p>
        </p:txBody>
      </p:sp>
      <p:sp>
        <p:nvSpPr>
          <p:cNvPr id="16390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/>
              <a:t>I can follow a simple story, using known language to help me understand unfamiliar parts.</a:t>
            </a:r>
          </a:p>
        </p:txBody>
      </p:sp>
      <p:sp>
        <p:nvSpPr>
          <p:cNvPr id="16391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follow a simple story.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join in with repeated phrases.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recognise known words and use them to help with new language.</a:t>
            </a:r>
          </a:p>
          <a:p>
            <a:pPr eaLnBrk="1" hangingPunct="1"/>
            <a:r>
              <a:rPr lang="en-GB" altLang="en-US">
                <a:ea typeface="Sassoon Infant Rg" panose="02000503030000020003" pitchFamily="50" charset="0"/>
                <a:cs typeface="Sassoon Infant Rg" panose="02000503030000020003" pitchFamily="50" charset="0"/>
              </a:rPr>
              <a:t>I can ask and answer questions about health.</a:t>
            </a:r>
          </a:p>
        </p:txBody>
      </p:sp>
      <p:pic>
        <p:nvPicPr>
          <p:cNvPr id="16392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Twinkl Logo"/>
          <p:cNvPicPr>
            <a:picLocks noChangeAspect="1"/>
          </p:cNvPicPr>
          <p:nvPr/>
        </p:nvPicPr>
        <p:blipFill>
          <a:blip r:embed="rId2" cstate="screen">
            <a:grayscl/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8313" y="3243263"/>
            <a:ext cx="5873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AA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1108075"/>
            <a:ext cx="6362700" cy="1447800"/>
          </a:xfrm>
          <a:prstGeom prst="rect">
            <a:avLst/>
          </a:prstGeom>
          <a:solidFill>
            <a:srgbClr val="FEF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TextBox 6"/>
          <p:cNvSpPr txBox="1">
            <a:spLocks noChangeArrowheads="1"/>
          </p:cNvSpPr>
          <p:nvPr/>
        </p:nvSpPr>
        <p:spPr bwMode="auto">
          <a:xfrm>
            <a:off x="239713" y="1130300"/>
            <a:ext cx="5424487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sz="4000">
                <a:latin typeface="Twinkl SemiBold" pitchFamily="2" charset="0"/>
              </a:rPr>
              <a:t>Une journée fatigante pour Docteur Santé.</a:t>
            </a:r>
          </a:p>
        </p:txBody>
      </p:sp>
      <p:pic>
        <p:nvPicPr>
          <p:cNvPr id="18437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3325" y="741363"/>
            <a:ext cx="5476875" cy="611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9" b="-139"/>
          <a:stretch>
            <a:fillRect/>
          </a:stretch>
        </p:blipFill>
        <p:spPr bwMode="auto">
          <a:xfrm>
            <a:off x="0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2725" y="1412875"/>
            <a:ext cx="555625" cy="73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4700" y="1663700"/>
            <a:ext cx="4830763" cy="386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val 10"/>
          <p:cNvSpPr/>
          <p:nvPr/>
        </p:nvSpPr>
        <p:spPr>
          <a:xfrm>
            <a:off x="493713" y="512763"/>
            <a:ext cx="1943100" cy="19446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239713" y="1130300"/>
            <a:ext cx="2451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Voici Docteur</a:t>
            </a:r>
          </a:p>
          <a:p>
            <a:pPr algn="ctr" eaLnBrk="1" hangingPunct="1"/>
            <a:r>
              <a:rPr lang="en-GB" altLang="en-US" sz="2000">
                <a:latin typeface="Twinkl" pitchFamily="2" charset="0"/>
              </a:rPr>
              <a:t>Santé. Elle dort.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7625" y="0"/>
            <a:ext cx="9220200" cy="691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781376">
            <a:off x="3935413" y="2203450"/>
            <a:ext cx="2198687" cy="291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/>
          <p:nvPr/>
        </p:nvSpPr>
        <p:spPr>
          <a:xfrm>
            <a:off x="503238" y="512763"/>
            <a:ext cx="1944687" cy="19446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68325" y="976313"/>
            <a:ext cx="181451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À six heures du matin, le réveil sonne.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39" b="-139"/>
          <a:stretch>
            <a:fillRect/>
          </a:stretch>
        </p:blipFill>
        <p:spPr bwMode="auto">
          <a:xfrm>
            <a:off x="0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32725" y="1412875"/>
            <a:ext cx="555625" cy="73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24063" y="1646238"/>
            <a:ext cx="4872037" cy="390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/>
          <p:cNvSpPr/>
          <p:nvPr/>
        </p:nvSpPr>
        <p:spPr>
          <a:xfrm>
            <a:off x="517525" y="544513"/>
            <a:ext cx="1943100" cy="1943100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03238" y="1162050"/>
            <a:ext cx="19716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Elle se lève. Elle est fatiguée.</a:t>
            </a:r>
          </a:p>
        </p:txBody>
      </p:sp>
      <p:pic>
        <p:nvPicPr>
          <p:cNvPr id="24583" name="Picture 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4863" y="947738"/>
            <a:ext cx="22860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FDF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27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05163"/>
            <a:ext cx="9153525" cy="36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17525" y="544513"/>
            <a:ext cx="1943100" cy="1943100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38175" y="1162050"/>
            <a:ext cx="1701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Elle prend une douche.</a:t>
            </a:r>
          </a:p>
        </p:txBody>
      </p:sp>
      <p:pic>
        <p:nvPicPr>
          <p:cNvPr id="26630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289"/>
          <a:stretch>
            <a:fillRect/>
          </a:stretch>
        </p:blipFill>
        <p:spPr bwMode="auto">
          <a:xfrm>
            <a:off x="2887663" y="-14288"/>
            <a:ext cx="6270625" cy="680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FDF9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8675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05163"/>
            <a:ext cx="9153525" cy="366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17525" y="544513"/>
            <a:ext cx="1943100" cy="1943100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08013" y="1008063"/>
            <a:ext cx="17621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Mais elle est toujours fatiguée.</a:t>
            </a:r>
          </a:p>
        </p:txBody>
      </p:sp>
      <p:pic>
        <p:nvPicPr>
          <p:cNvPr id="28678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4800" y="-14288"/>
            <a:ext cx="6313488" cy="674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2788" y="219075"/>
            <a:ext cx="295592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755650" cy="4513263"/>
          </a:xfrm>
          <a:prstGeom prst="rect">
            <a:avLst/>
          </a:prstGeom>
          <a:solidFill>
            <a:srgbClr val="FFEB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7742238" y="-14288"/>
            <a:ext cx="1401762" cy="5399088"/>
          </a:xfrm>
          <a:prstGeom prst="rect">
            <a:avLst/>
          </a:prstGeom>
          <a:solidFill>
            <a:srgbClr val="FFEB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 rot="203019">
            <a:off x="7488238" y="5130800"/>
            <a:ext cx="1800225" cy="1830388"/>
          </a:xfrm>
          <a:prstGeom prst="rect">
            <a:avLst/>
          </a:prstGeom>
          <a:solidFill>
            <a:srgbClr val="DEB6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25" name="Pictur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-14288"/>
            <a:ext cx="6996113" cy="6908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7738" y="4610100"/>
            <a:ext cx="38322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/>
          <p:cNvSpPr/>
          <p:nvPr/>
        </p:nvSpPr>
        <p:spPr>
          <a:xfrm>
            <a:off x="6273800" y="3992563"/>
            <a:ext cx="2100263" cy="2100262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235700" y="4630738"/>
            <a:ext cx="21764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…mais elle est toujours fatiguée.</a:t>
            </a:r>
          </a:p>
        </p:txBody>
      </p:sp>
      <p:sp>
        <p:nvSpPr>
          <p:cNvPr id="7" name="Oval 6"/>
          <p:cNvSpPr/>
          <p:nvPr/>
        </p:nvSpPr>
        <p:spPr>
          <a:xfrm>
            <a:off x="509588" y="544513"/>
            <a:ext cx="2025650" cy="2024062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50863" y="947738"/>
            <a:ext cx="194310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Puis, elle mange son petit déjeuner… </a:t>
            </a:r>
          </a:p>
        </p:txBody>
      </p:sp>
      <p:sp>
        <p:nvSpPr>
          <p:cNvPr id="18" name="Freeform 17"/>
          <p:cNvSpPr/>
          <p:nvPr/>
        </p:nvSpPr>
        <p:spPr>
          <a:xfrm rot="11164940">
            <a:off x="-498475" y="4487863"/>
            <a:ext cx="1795463" cy="2503487"/>
          </a:xfrm>
          <a:custGeom>
            <a:avLst/>
            <a:gdLst>
              <a:gd name="connsiteX0" fmla="*/ 2434150 w 2434150"/>
              <a:gd name="connsiteY0" fmla="*/ 2503187 h 2503187"/>
              <a:gd name="connsiteX1" fmla="*/ 285129 w 2434150"/>
              <a:gd name="connsiteY1" fmla="*/ 2503187 h 2503187"/>
              <a:gd name="connsiteX2" fmla="*/ 417362 w 2434150"/>
              <a:gd name="connsiteY2" fmla="*/ 2333544 h 2503187"/>
              <a:gd name="connsiteX3" fmla="*/ 231016 w 2434150"/>
              <a:gd name="connsiteY3" fmla="*/ 2353400 h 2503187"/>
              <a:gd name="connsiteX4" fmla="*/ 0 w 2434150"/>
              <a:gd name="connsiteY4" fmla="*/ 185399 h 2503187"/>
              <a:gd name="connsiteX5" fmla="*/ 1739901 w 2434150"/>
              <a:gd name="connsiteY5" fmla="*/ 0 h 2503187"/>
              <a:gd name="connsiteX6" fmla="*/ 1938936 w 2434150"/>
              <a:gd name="connsiteY6" fmla="*/ 1867867 h 25031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34150" h="2503187">
                <a:moveTo>
                  <a:pt x="2434150" y="2503187"/>
                </a:moveTo>
                <a:lnTo>
                  <a:pt x="285129" y="2503187"/>
                </a:lnTo>
                <a:lnTo>
                  <a:pt x="417362" y="2333544"/>
                </a:lnTo>
                <a:lnTo>
                  <a:pt x="231016" y="2353400"/>
                </a:lnTo>
                <a:lnTo>
                  <a:pt x="0" y="185399"/>
                </a:lnTo>
                <a:lnTo>
                  <a:pt x="1739901" y="0"/>
                </a:lnTo>
                <a:lnTo>
                  <a:pt x="1938936" y="1867867"/>
                </a:lnTo>
                <a:close/>
              </a:path>
            </a:pathLst>
          </a:custGeom>
          <a:solidFill>
            <a:srgbClr val="DEB6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7" grpId="0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92011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17525" y="544513"/>
            <a:ext cx="1943100" cy="1943100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52438" y="1162050"/>
            <a:ext cx="20732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Madame Santé est médecin.</a:t>
            </a:r>
          </a:p>
        </p:txBody>
      </p:sp>
      <p:pic>
        <p:nvPicPr>
          <p:cNvPr id="32773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7663" y="1358900"/>
            <a:ext cx="1482725" cy="521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8" y="-23813"/>
            <a:ext cx="9115425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17525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4988" y="1193800"/>
            <a:ext cx="22764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À huit heures, elle arrive au cabinet m</a:t>
            </a:r>
            <a:r>
              <a:rPr lang="en-GB" altLang="en-US" sz="2000"/>
              <a:t>é</a:t>
            </a:r>
            <a:r>
              <a:rPr lang="en-GB" altLang="en-US" sz="2000">
                <a:latin typeface="Twinkl" pitchFamily="2" charset="0"/>
              </a:rPr>
              <a:t>dical.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6627813" y="2105025"/>
            <a:ext cx="1673225" cy="623888"/>
          </a:xfrm>
          <a:prstGeom prst="wedgeRoundRectCallout">
            <a:avLst>
              <a:gd name="adj1" fmla="val -34705"/>
              <a:gd name="adj2" fmla="val 950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Bonjour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3149600" y="1393825"/>
            <a:ext cx="2424113" cy="814388"/>
          </a:xfrm>
          <a:prstGeom prst="wedgeRoundRectCallout">
            <a:avLst>
              <a:gd name="adj1" fmla="val 34441"/>
              <a:gd name="adj2" fmla="val 9137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Bonjour!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Docteur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Santé !</a:t>
            </a:r>
          </a:p>
        </p:txBody>
      </p:sp>
      <p:grpSp>
        <p:nvGrpSpPr>
          <p:cNvPr id="34823" name="Group 8"/>
          <p:cNvGrpSpPr>
            <a:grpSpLocks/>
          </p:cNvGrpSpPr>
          <p:nvPr/>
        </p:nvGrpSpPr>
        <p:grpSpPr bwMode="auto">
          <a:xfrm>
            <a:off x="5422900" y="3225800"/>
            <a:ext cx="263525" cy="368300"/>
            <a:chOff x="4361543" y="3306123"/>
            <a:chExt cx="263950" cy="369332"/>
          </a:xfrm>
        </p:grpSpPr>
        <p:sp>
          <p:nvSpPr>
            <p:cNvPr id="3" name="Rectangle 2"/>
            <p:cNvSpPr/>
            <p:nvPr/>
          </p:nvSpPr>
          <p:spPr>
            <a:xfrm>
              <a:off x="4448997" y="3415968"/>
              <a:ext cx="117664" cy="1639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361543" y="3306123"/>
              <a:ext cx="263950" cy="3693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  <a:latin typeface="Twinkl SemiBold" pitchFamily="2" charset="0"/>
                </a:rPr>
                <a:t>é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6300"/>
            <a:ext cx="5724525" cy="461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6867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17525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4988" y="1317625"/>
            <a:ext cx="22764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Aujourd’hui, il y a beaucoup de gens malades.</a:t>
            </a:r>
          </a:p>
        </p:txBody>
      </p:sp>
      <p:grpSp>
        <p:nvGrpSpPr>
          <p:cNvPr id="36870" name="Group 5"/>
          <p:cNvGrpSpPr>
            <a:grpSpLocks/>
          </p:cNvGrpSpPr>
          <p:nvPr/>
        </p:nvGrpSpPr>
        <p:grpSpPr bwMode="auto">
          <a:xfrm>
            <a:off x="5141913" y="3232150"/>
            <a:ext cx="263525" cy="369888"/>
            <a:chOff x="4361543" y="3306123"/>
            <a:chExt cx="263950" cy="369332"/>
          </a:xfrm>
        </p:grpSpPr>
        <p:sp>
          <p:nvSpPr>
            <p:cNvPr id="7" name="Rectangle 6"/>
            <p:cNvSpPr/>
            <p:nvPr/>
          </p:nvSpPr>
          <p:spPr>
            <a:xfrm>
              <a:off x="4448996" y="3415496"/>
              <a:ext cx="117664" cy="1648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361543" y="3306123"/>
              <a:ext cx="263950" cy="3693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  <a:latin typeface="Twinkl SemiBold" pitchFamily="2" charset="0"/>
                </a:rPr>
                <a:t>é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63" y="0"/>
            <a:ext cx="92011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517525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34988" y="1347788"/>
            <a:ext cx="22764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Voici Antoine. Il est malade.</a:t>
            </a:r>
          </a:p>
        </p:txBody>
      </p:sp>
      <p:pic>
        <p:nvPicPr>
          <p:cNvPr id="3891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5538" y="2359025"/>
            <a:ext cx="2387600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6300"/>
            <a:ext cx="5724525" cy="461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096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3906838" y="1306513"/>
            <a:ext cx="2609850" cy="1001712"/>
          </a:xfrm>
          <a:prstGeom prst="wedgeRoundRectCallout">
            <a:avLst>
              <a:gd name="adj1" fmla="val -62212"/>
              <a:gd name="adj2" fmla="val 3120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Qu'est-ce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qui ne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va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pas, Antoine 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314325" y="1306513"/>
            <a:ext cx="1762125" cy="815975"/>
          </a:xfrm>
          <a:prstGeom prst="wedgeRoundRectCallout">
            <a:avLst>
              <a:gd name="adj1" fmla="val 36510"/>
              <a:gd name="adj2" fmla="val 7668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mal à la tête.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68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4727575" y="512763"/>
            <a:ext cx="3913188" cy="1035050"/>
          </a:xfrm>
          <a:prstGeom prst="wedgeRoundRectCallout">
            <a:avLst>
              <a:gd name="adj1" fmla="val 58703"/>
              <a:gd name="adj2" fmla="val -3720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Prends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ce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médicament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.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Ça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ira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mieux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503238" y="506413"/>
            <a:ext cx="2001837" cy="1041400"/>
          </a:xfrm>
          <a:prstGeom prst="wedgeRoundRectCallout">
            <a:avLst>
              <a:gd name="adj1" fmla="val 43210"/>
              <a:gd name="adj2" fmla="val 8699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Merci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Madame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6300"/>
            <a:ext cx="5724525" cy="461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5059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17525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4988" y="1347788"/>
            <a:ext cx="22764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Voici Mélissa. Elle est malade.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5122863" y="198438"/>
            <a:ext cx="3052762" cy="962025"/>
          </a:xfrm>
          <a:prstGeom prst="wedgeRoundRectCallout">
            <a:avLst>
              <a:gd name="adj1" fmla="val 61968"/>
              <a:gd name="adj2" fmla="val -3254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Qu'est-ce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qui ne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va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pas,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Mélissa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1001713" y="5037138"/>
            <a:ext cx="2800350" cy="735012"/>
          </a:xfrm>
          <a:prstGeom prst="wedgeRoundRectCallout">
            <a:avLst>
              <a:gd name="adj1" fmla="val -71055"/>
              <a:gd name="adj2" fmla="val 947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mal au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pouce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6300"/>
            <a:ext cx="5724525" cy="461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9155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4727575" y="512763"/>
            <a:ext cx="3913188" cy="1035050"/>
          </a:xfrm>
          <a:prstGeom prst="wedgeRoundRectCallout">
            <a:avLst>
              <a:gd name="adj1" fmla="val 58703"/>
              <a:gd name="adj2" fmla="val -3720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Prends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ce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médicament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.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Ça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ira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mieux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503238" y="506413"/>
            <a:ext cx="2001837" cy="1041400"/>
          </a:xfrm>
          <a:prstGeom prst="wedgeRoundRectCallout">
            <a:avLst>
              <a:gd name="adj1" fmla="val 43210"/>
              <a:gd name="adj2" fmla="val 8699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Merci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Madame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25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33400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50863" y="1193800"/>
            <a:ext cx="22764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Il y a toujours beaucoup de gens malades.</a:t>
            </a:r>
          </a:p>
        </p:txBody>
      </p:sp>
      <p:grpSp>
        <p:nvGrpSpPr>
          <p:cNvPr id="51205" name="Group 5"/>
          <p:cNvGrpSpPr>
            <a:grpSpLocks/>
          </p:cNvGrpSpPr>
          <p:nvPr/>
        </p:nvGrpSpPr>
        <p:grpSpPr bwMode="auto">
          <a:xfrm>
            <a:off x="5418138" y="3235325"/>
            <a:ext cx="263525" cy="368300"/>
            <a:chOff x="4361543" y="3306123"/>
            <a:chExt cx="263950" cy="369332"/>
          </a:xfrm>
        </p:grpSpPr>
        <p:sp>
          <p:nvSpPr>
            <p:cNvPr id="7" name="Rectangle 6"/>
            <p:cNvSpPr/>
            <p:nvPr/>
          </p:nvSpPr>
          <p:spPr>
            <a:xfrm>
              <a:off x="4448996" y="3415968"/>
              <a:ext cx="117664" cy="1639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361543" y="3306123"/>
              <a:ext cx="263950" cy="3693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  <a:latin typeface="Twinkl SemiBold" pitchFamily="2" charset="0"/>
                </a:rPr>
                <a:t>é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26613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l 2"/>
          <p:cNvSpPr/>
          <p:nvPr/>
        </p:nvSpPr>
        <p:spPr>
          <a:xfrm>
            <a:off x="533400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50863" y="1193800"/>
            <a:ext cx="22764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Voici Bernadette-Sophie. Elle est malade.</a:t>
            </a:r>
          </a:p>
        </p:txBody>
      </p:sp>
      <p:pic>
        <p:nvPicPr>
          <p:cNvPr id="53253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1600" y="2424113"/>
            <a:ext cx="2390775" cy="393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201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363538" y="4248150"/>
            <a:ext cx="3556000" cy="962025"/>
          </a:xfrm>
          <a:prstGeom prst="wedgeRoundRectCallout">
            <a:avLst>
              <a:gd name="adj1" fmla="val 27736"/>
              <a:gd name="adj2" fmla="val -9739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Qu'est-ce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qui ne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va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pas, Bernadette–Sophie ?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5646738" y="3513138"/>
            <a:ext cx="2844800" cy="735012"/>
          </a:xfrm>
          <a:prstGeom prst="wedgeRoundRectCallout">
            <a:avLst>
              <a:gd name="adj1" fmla="val -34764"/>
              <a:gd name="adj2" fmla="val -8916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mal aux dents.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4727575" y="512763"/>
            <a:ext cx="3913188" cy="1035050"/>
          </a:xfrm>
          <a:prstGeom prst="wedgeRoundRectCallout">
            <a:avLst>
              <a:gd name="adj1" fmla="val 58703"/>
              <a:gd name="adj2" fmla="val -3720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Prends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ce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médicament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.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Ça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ira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mieux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503238" y="506413"/>
            <a:ext cx="2001837" cy="1041400"/>
          </a:xfrm>
          <a:prstGeom prst="wedgeRoundRectCallout">
            <a:avLst>
              <a:gd name="adj1" fmla="val 43210"/>
              <a:gd name="adj2" fmla="val 8699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Merci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Madame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33400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44525" y="1347788"/>
            <a:ext cx="2090738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Voici Xavier. Il est malade.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297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ular Callout 2"/>
          <p:cNvSpPr/>
          <p:nvPr/>
        </p:nvSpPr>
        <p:spPr>
          <a:xfrm>
            <a:off x="5254625" y="958850"/>
            <a:ext cx="3386138" cy="962025"/>
          </a:xfrm>
          <a:prstGeom prst="wedgeRoundRectCallout">
            <a:avLst>
              <a:gd name="adj1" fmla="val 42842"/>
              <a:gd name="adj2" fmla="val -8985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Qu'est-ce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qui ne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va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pas, Xavier ?</a:t>
            </a:r>
          </a:p>
        </p:txBody>
      </p:sp>
      <p:sp>
        <p:nvSpPr>
          <p:cNvPr id="4" name="Rounded Rectangular Callout 3"/>
          <p:cNvSpPr/>
          <p:nvPr/>
        </p:nvSpPr>
        <p:spPr>
          <a:xfrm>
            <a:off x="638175" y="4537075"/>
            <a:ext cx="2843213" cy="736600"/>
          </a:xfrm>
          <a:prstGeom prst="wedgeRoundRectCallout">
            <a:avLst>
              <a:gd name="adj1" fmla="val -62834"/>
              <a:gd name="adj2" fmla="val -5957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</a:rPr>
              <a:t>J’ai</a:t>
            </a:r>
            <a:r>
              <a:rPr lang="en-GB" sz="2400" dirty="0">
                <a:solidFill>
                  <a:schemeClr val="tx1"/>
                </a:solidFill>
              </a:rPr>
              <a:t> mal au </a:t>
            </a:r>
            <a:r>
              <a:rPr lang="en-GB" sz="2400" dirty="0" err="1">
                <a:solidFill>
                  <a:schemeClr val="tx1"/>
                </a:solidFill>
              </a:rPr>
              <a:t>genou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ular Callout 3"/>
          <p:cNvSpPr/>
          <p:nvPr/>
        </p:nvSpPr>
        <p:spPr>
          <a:xfrm>
            <a:off x="5360988" y="915988"/>
            <a:ext cx="3279775" cy="749300"/>
          </a:xfrm>
          <a:prstGeom prst="wedgeRoundRectCallout">
            <a:avLst>
              <a:gd name="adj1" fmla="val -33358"/>
              <a:gd name="adj2" fmla="val 905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>
                <a:solidFill>
                  <a:schemeClr val="tx1"/>
                </a:solidFill>
              </a:rPr>
              <a:t>Voilà.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Ça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ira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 </a:t>
            </a:r>
            <a:r>
              <a:rPr lang="en-GB" sz="28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mieux</a:t>
            </a:r>
            <a:r>
              <a:rPr lang="en-GB" sz="2800" dirty="0">
                <a:solidFill>
                  <a:schemeClr val="tx1">
                    <a:lumMod val="90000"/>
                    <a:lumOff val="10000"/>
                  </a:schemeClr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5" name="Rounded Rectangular Callout 4"/>
          <p:cNvSpPr/>
          <p:nvPr/>
        </p:nvSpPr>
        <p:spPr>
          <a:xfrm>
            <a:off x="250825" y="1144588"/>
            <a:ext cx="2001838" cy="1042987"/>
          </a:xfrm>
          <a:prstGeom prst="wedgeRoundRectCallout">
            <a:avLst>
              <a:gd name="adj1" fmla="val 72209"/>
              <a:gd name="adj2" fmla="val 2570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dirty="0" err="1">
                <a:solidFill>
                  <a:schemeClr val="tx1"/>
                </a:solidFill>
                <a:latin typeface="Twinkl" pitchFamily="2" charset="0"/>
              </a:rPr>
              <a:t>Merci</a:t>
            </a:r>
            <a:r>
              <a:rPr lang="en-GB" sz="2800" dirty="0">
                <a:solidFill>
                  <a:schemeClr val="tx1"/>
                </a:solidFill>
                <a:latin typeface="Twinkl" pitchFamily="2" charset="0"/>
              </a:rPr>
              <a:t> Madame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146300"/>
            <a:ext cx="5724525" cy="4619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5539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533400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50863" y="1193800"/>
            <a:ext cx="22764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Il y a toujours beaucoup de gens malades. </a:t>
            </a:r>
          </a:p>
        </p:txBody>
      </p:sp>
      <p:grpSp>
        <p:nvGrpSpPr>
          <p:cNvPr id="65542" name="Group 5"/>
          <p:cNvGrpSpPr>
            <a:grpSpLocks/>
          </p:cNvGrpSpPr>
          <p:nvPr/>
        </p:nvGrpSpPr>
        <p:grpSpPr bwMode="auto">
          <a:xfrm>
            <a:off x="5138738" y="3232150"/>
            <a:ext cx="263525" cy="369888"/>
            <a:chOff x="4361543" y="3306123"/>
            <a:chExt cx="263950" cy="369332"/>
          </a:xfrm>
        </p:grpSpPr>
        <p:sp>
          <p:nvSpPr>
            <p:cNvPr id="7" name="Rectangle 6"/>
            <p:cNvSpPr/>
            <p:nvPr/>
          </p:nvSpPr>
          <p:spPr>
            <a:xfrm>
              <a:off x="4448996" y="3415496"/>
              <a:ext cx="117664" cy="1648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361543" y="3306123"/>
              <a:ext cx="263950" cy="36933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chemeClr val="tx1">
                      <a:lumMod val="90000"/>
                      <a:lumOff val="10000"/>
                    </a:schemeClr>
                  </a:solidFill>
                  <a:latin typeface="Twinkl SemiBold" pitchFamily="2" charset="0"/>
                </a:rPr>
                <a:t>é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77813" y="0"/>
            <a:ext cx="969962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/>
          <p:nvPr/>
        </p:nvSpPr>
        <p:spPr>
          <a:xfrm>
            <a:off x="6616700" y="4321175"/>
            <a:ext cx="2024063" cy="2024063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6826250" y="4824413"/>
            <a:ext cx="16049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…mais elle est toujours fatiguée.</a:t>
            </a:r>
          </a:p>
        </p:txBody>
      </p:sp>
      <p:sp>
        <p:nvSpPr>
          <p:cNvPr id="5" name="Oval 4"/>
          <p:cNvSpPr/>
          <p:nvPr/>
        </p:nvSpPr>
        <p:spPr>
          <a:xfrm>
            <a:off x="509588" y="544513"/>
            <a:ext cx="2025650" cy="2024062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50863" y="947738"/>
            <a:ext cx="19431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À dix heures et demie, Docteur Santé boit un grand café…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5" grpId="0" animBg="1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EFD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-144463" y="4778375"/>
            <a:ext cx="9418638" cy="2308225"/>
          </a:xfrm>
          <a:prstGeom prst="rect">
            <a:avLst/>
          </a:prstGeom>
          <a:solidFill>
            <a:srgbClr val="EEC88B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963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3438" y="1160463"/>
            <a:ext cx="493712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3438" y="1160463"/>
            <a:ext cx="493712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3438" y="1160463"/>
            <a:ext cx="4937125" cy="562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7"/>
          <p:cNvSpPr/>
          <p:nvPr/>
        </p:nvSpPr>
        <p:spPr>
          <a:xfrm>
            <a:off x="533400" y="512763"/>
            <a:ext cx="1803400" cy="1803400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58813" y="1060450"/>
            <a:ext cx="15509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La journée continue…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6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360988" y="728663"/>
            <a:ext cx="3279775" cy="912812"/>
          </a:xfrm>
          <a:prstGeom prst="wedgeRoundRectCallout">
            <a:avLst>
              <a:gd name="adj1" fmla="val -33358"/>
              <a:gd name="adj2" fmla="val 905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m’appelle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Marius.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mal à la gorge.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360988" y="728663"/>
            <a:ext cx="3279775" cy="912812"/>
          </a:xfrm>
          <a:prstGeom prst="wedgeRoundRectCallout">
            <a:avLst>
              <a:gd name="adj1" fmla="val -33358"/>
              <a:gd name="adj2" fmla="val 905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Je </a:t>
            </a:r>
            <a:r>
              <a:rPr lang="en-GB" sz="2400" dirty="0" err="1">
                <a:solidFill>
                  <a:schemeClr val="tx1"/>
                </a:solidFill>
              </a:rPr>
              <a:t>m’appelle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Zizu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  <a:r>
              <a:rPr lang="en-GB" sz="2400" dirty="0" err="1">
                <a:solidFill>
                  <a:schemeClr val="tx1"/>
                </a:solidFill>
              </a:rPr>
              <a:t>J’ai</a:t>
            </a:r>
            <a:r>
              <a:rPr lang="en-GB" sz="2400" dirty="0">
                <a:solidFill>
                  <a:schemeClr val="tx1"/>
                </a:solidFill>
              </a:rPr>
              <a:t> mal à </a:t>
            </a:r>
            <a:r>
              <a:rPr lang="en-GB" sz="2400" dirty="0" err="1">
                <a:solidFill>
                  <a:schemeClr val="tx1"/>
                </a:solidFill>
              </a:rPr>
              <a:t>l’oreille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575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573713" y="728663"/>
            <a:ext cx="2936875" cy="912812"/>
          </a:xfrm>
          <a:prstGeom prst="wedgeRoundRectCallout">
            <a:avLst>
              <a:gd name="adj1" fmla="val -33358"/>
              <a:gd name="adj2" fmla="val 905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Je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m’appelle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Pilou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.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J’ai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mal au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coeur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ular Callout 5"/>
          <p:cNvSpPr/>
          <p:nvPr/>
        </p:nvSpPr>
        <p:spPr>
          <a:xfrm>
            <a:off x="5254625" y="728663"/>
            <a:ext cx="3255963" cy="912812"/>
          </a:xfrm>
          <a:prstGeom prst="wedgeRoundRectCallout">
            <a:avLst>
              <a:gd name="adj1" fmla="val -33358"/>
              <a:gd name="adj2" fmla="val 905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</a:rPr>
              <a:t>Je </a:t>
            </a:r>
            <a:r>
              <a:rPr lang="en-GB" sz="2400" dirty="0" err="1">
                <a:solidFill>
                  <a:schemeClr val="tx1"/>
                </a:solidFill>
              </a:rPr>
              <a:t>m’appelle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Joséphine</a:t>
            </a:r>
            <a:r>
              <a:rPr lang="en-GB" sz="2400" dirty="0">
                <a:solidFill>
                  <a:schemeClr val="tx1"/>
                </a:solidFill>
              </a:rPr>
              <a:t>. </a:t>
            </a:r>
            <a:r>
              <a:rPr lang="en-GB" sz="2400" dirty="0" err="1">
                <a:solidFill>
                  <a:schemeClr val="tx1"/>
                </a:solidFill>
              </a:rPr>
              <a:t>J’ai</a:t>
            </a:r>
            <a:r>
              <a:rPr lang="en-GB" sz="2400" dirty="0">
                <a:solidFill>
                  <a:schemeClr val="tx1"/>
                </a:solidFill>
              </a:rPr>
              <a:t> mal au </a:t>
            </a:r>
            <a:r>
              <a:rPr lang="en-GB" sz="2400" dirty="0" err="1">
                <a:solidFill>
                  <a:schemeClr val="tx1"/>
                </a:solidFill>
              </a:rPr>
              <a:t>ventre</a:t>
            </a:r>
            <a:r>
              <a:rPr lang="en-GB" sz="2400" dirty="0">
                <a:solidFill>
                  <a:schemeClr val="tx1"/>
                </a:solidFill>
              </a:rPr>
              <a:t>.</a:t>
            </a: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725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533400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50863" y="1193800"/>
            <a:ext cx="22764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Pauvre Docteur Santé ! Elle veut dormir.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-14288" y="5748338"/>
            <a:ext cx="9158288" cy="1109662"/>
          </a:xfrm>
          <a:prstGeom prst="rect">
            <a:avLst/>
          </a:prstGeom>
          <a:solidFill>
            <a:srgbClr val="7C9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-14288" y="0"/>
            <a:ext cx="9158288" cy="5630863"/>
          </a:xfrm>
          <a:prstGeom prst="rect">
            <a:avLst/>
          </a:prstGeom>
          <a:solidFill>
            <a:srgbClr val="B6E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81924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88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4"/>
          <p:cNvSpPr/>
          <p:nvPr/>
        </p:nvSpPr>
        <p:spPr>
          <a:xfrm>
            <a:off x="533400" y="544513"/>
            <a:ext cx="2312988" cy="2312987"/>
          </a:xfrm>
          <a:prstGeom prst="ellipse">
            <a:avLst/>
          </a:prstGeom>
          <a:solidFill>
            <a:srgbClr val="FEF0D7"/>
          </a:solidFill>
          <a:ln w="28575">
            <a:solidFill>
              <a:srgbClr val="FAA5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50863" y="1193800"/>
            <a:ext cx="227647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2000">
                <a:latin typeface="Twinkl" pitchFamily="2" charset="0"/>
              </a:rPr>
              <a:t>Finalement, les derniers gens arrivent.</a:t>
            </a:r>
          </a:p>
        </p:txBody>
      </p:sp>
      <p:sp>
        <p:nvSpPr>
          <p:cNvPr id="8" name="Rectangle 7"/>
          <p:cNvSpPr/>
          <p:nvPr/>
        </p:nvSpPr>
        <p:spPr>
          <a:xfrm>
            <a:off x="-12700" y="5630863"/>
            <a:ext cx="368300" cy="142875"/>
          </a:xfrm>
          <a:prstGeom prst="rect">
            <a:avLst/>
          </a:prstGeom>
          <a:solidFill>
            <a:srgbClr val="FEFD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553450" y="5624513"/>
            <a:ext cx="590550" cy="123825"/>
          </a:xfrm>
          <a:prstGeom prst="rect">
            <a:avLst/>
          </a:prstGeom>
          <a:solidFill>
            <a:srgbClr val="FEFD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31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4843463" y="728663"/>
            <a:ext cx="3797300" cy="889000"/>
          </a:xfrm>
          <a:prstGeom prst="wedgeRoundRectCallout">
            <a:avLst>
              <a:gd name="adj1" fmla="val -33358"/>
              <a:gd name="adj2" fmla="val 9052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Bonjour,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assieds-toi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. Et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qu'est-ce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qui ne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va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pas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939800" y="4370388"/>
            <a:ext cx="4049713" cy="889000"/>
          </a:xfrm>
          <a:prstGeom prst="wedgeRoundRectCallout">
            <a:avLst>
              <a:gd name="adj1" fmla="val 40129"/>
              <a:gd name="adj2" fmla="val -9518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Rien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. Je ne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pas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malade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4591050" y="4891088"/>
            <a:ext cx="4049713" cy="889000"/>
          </a:xfrm>
          <a:prstGeom prst="wedgeRoundRectCallout">
            <a:avLst>
              <a:gd name="adj1" fmla="val -43603"/>
              <a:gd name="adj2" fmla="val -148045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Mais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,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si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n’es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pas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malade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,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pourquoi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es-tu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ici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38100" y="5780088"/>
            <a:ext cx="9182100" cy="1077912"/>
          </a:xfrm>
          <a:prstGeom prst="rect">
            <a:avLst/>
          </a:prstGeom>
          <a:solidFill>
            <a:srgbClr val="7C9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5626100"/>
          </a:xfrm>
          <a:prstGeom prst="rect">
            <a:avLst/>
          </a:prstGeom>
          <a:solidFill>
            <a:srgbClr val="B6E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0116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100" y="0"/>
            <a:ext cx="920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117" name="Picture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1088" y="914400"/>
            <a:ext cx="2879725" cy="572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171450" y="1778000"/>
            <a:ext cx="3671888" cy="1651000"/>
          </a:xfrm>
          <a:prstGeom prst="wedgeRoundRectCallout">
            <a:avLst>
              <a:gd name="adj1" fmla="val 69551"/>
              <a:gd name="adj2" fmla="val 3574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C’est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moi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,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maman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: Nicolas. Papa et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moi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sommes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ici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pour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te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ramener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à la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maison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!</a:t>
            </a:r>
          </a:p>
        </p:txBody>
      </p:sp>
      <p:sp>
        <p:nvSpPr>
          <p:cNvPr id="7" name="Rectangle 6"/>
          <p:cNvSpPr/>
          <p:nvPr/>
        </p:nvSpPr>
        <p:spPr>
          <a:xfrm>
            <a:off x="-12700" y="5630863"/>
            <a:ext cx="368300" cy="142875"/>
          </a:xfrm>
          <a:prstGeom prst="rect">
            <a:avLst/>
          </a:prstGeom>
          <a:solidFill>
            <a:srgbClr val="FEFD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553450" y="5624513"/>
            <a:ext cx="590550" cy="123825"/>
          </a:xfrm>
          <a:prstGeom prst="rect">
            <a:avLst/>
          </a:prstGeom>
          <a:solidFill>
            <a:srgbClr val="FEFD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38100" y="5780088"/>
            <a:ext cx="9182100" cy="1077912"/>
          </a:xfrm>
          <a:prstGeom prst="rect">
            <a:avLst/>
          </a:prstGeom>
          <a:solidFill>
            <a:srgbClr val="7C93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5626100"/>
          </a:xfrm>
          <a:prstGeom prst="rect">
            <a:avLst/>
          </a:prstGeom>
          <a:solidFill>
            <a:srgbClr val="B6E0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200400" y="5624513"/>
            <a:ext cx="5981700" cy="155575"/>
          </a:xfrm>
          <a:prstGeom prst="rect">
            <a:avLst/>
          </a:prstGeom>
          <a:solidFill>
            <a:srgbClr val="FEFDF2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2165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100" y="76200"/>
            <a:ext cx="8324850" cy="678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4464050" y="728663"/>
            <a:ext cx="4176713" cy="1054100"/>
          </a:xfrm>
          <a:prstGeom prst="wedgeRoundRectCallout">
            <a:avLst>
              <a:gd name="adj1" fmla="val -35745"/>
              <a:gd name="adj2" fmla="val 8875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Génial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! Je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suis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très</a:t>
            </a:r>
            <a:endParaRPr lang="en-GB" sz="2400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</a:rPr>
              <a:t>fatiguée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;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allons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-y !</a:t>
            </a:r>
          </a:p>
        </p:txBody>
      </p:sp>
      <p:sp>
        <p:nvSpPr>
          <p:cNvPr id="7" name="Rectangle 6"/>
          <p:cNvSpPr/>
          <p:nvPr/>
        </p:nvSpPr>
        <p:spPr>
          <a:xfrm>
            <a:off x="-12700" y="5630863"/>
            <a:ext cx="368300" cy="142875"/>
          </a:xfrm>
          <a:prstGeom prst="rect">
            <a:avLst/>
          </a:prstGeom>
          <a:solidFill>
            <a:srgbClr val="FEFD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ular Callout 9"/>
          <p:cNvSpPr/>
          <p:nvPr/>
        </p:nvSpPr>
        <p:spPr>
          <a:xfrm>
            <a:off x="4186238" y="1503363"/>
            <a:ext cx="4202112" cy="1033462"/>
          </a:xfrm>
          <a:prstGeom prst="wedgeRoundRectCallout">
            <a:avLst>
              <a:gd name="adj1" fmla="val -7033"/>
              <a:gd name="adj2" fmla="val 9121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Tu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as passé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une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bonne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journée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maman</a:t>
            </a:r>
            <a:r>
              <a:rPr lang="en-GB" sz="2400">
                <a:solidFill>
                  <a:schemeClr val="tx1"/>
                </a:solidFill>
                <a:latin typeface="Twinkl" pitchFamily="2" charset="0"/>
              </a:rPr>
              <a:t> ?...</a:t>
            </a:r>
            <a:r>
              <a:rPr lang="en-GB" sz="2400" dirty="0" err="1">
                <a:solidFill>
                  <a:schemeClr val="tx1"/>
                </a:solidFill>
                <a:latin typeface="Twinkl" pitchFamily="2" charset="0"/>
              </a:rPr>
              <a:t>Maman</a:t>
            </a:r>
            <a:r>
              <a:rPr lang="en-GB" sz="2400" dirty="0">
                <a:solidFill>
                  <a:schemeClr val="tx1"/>
                </a:solidFill>
                <a:latin typeface="Twinkl" pitchFamily="2" charset="0"/>
              </a:rPr>
              <a:t> ?</a:t>
            </a:r>
          </a:p>
        </p:txBody>
      </p:sp>
      <p:sp>
        <p:nvSpPr>
          <p:cNvPr id="7" name="Rectangle 6"/>
          <p:cNvSpPr/>
          <p:nvPr/>
        </p:nvSpPr>
        <p:spPr>
          <a:xfrm>
            <a:off x="-12700" y="5630863"/>
            <a:ext cx="368300" cy="142875"/>
          </a:xfrm>
          <a:prstGeom prst="rect">
            <a:avLst/>
          </a:prstGeom>
          <a:solidFill>
            <a:srgbClr val="FEFDF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1413</TotalTime>
  <Words>1157</Words>
  <Application>Microsoft Office PowerPoint</Application>
  <PresentationFormat>On-screen Show (4:3)</PresentationFormat>
  <Paragraphs>186</Paragraphs>
  <Slides>48</Slides>
  <Notes>38</Notes>
  <HiddenSlides>0</HiddenSlides>
  <MMClips>6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  <vt:variant>
        <vt:lpstr>Custom Shows</vt:lpstr>
      </vt:variant>
      <vt:variant>
        <vt:i4>1</vt:i4>
      </vt:variant>
    </vt:vector>
  </HeadingPairs>
  <TitlesOfParts>
    <vt:vector size="56" baseType="lpstr">
      <vt:lpstr>Arial</vt:lpstr>
      <vt:lpstr>Calibri</vt:lpstr>
      <vt:lpstr>Sassoon Infant Rg</vt:lpstr>
      <vt:lpstr>Tuffy</vt:lpstr>
      <vt:lpstr>Twinkl</vt:lpstr>
      <vt:lpstr>Twinkl SemiBold</vt:lpstr>
      <vt:lpstr>Office Theme</vt:lpstr>
      <vt:lpstr>French</vt:lpstr>
      <vt:lpstr>PowerPoint Presentation</vt:lpstr>
      <vt:lpstr>PowerPoint Presentation</vt:lpstr>
      <vt:lpstr>Going to the Doctors</vt:lpstr>
      <vt:lpstr>Lisons une histoire ! (Let’s Read a Story!)</vt:lpstr>
      <vt:lpstr>Qu’est-ce qui ne va pas ?   (What’s the Matter?)</vt:lpstr>
      <vt:lpstr>Qu’est-ce qui ne va pas ?   (What’s the Matter?)</vt:lpstr>
      <vt:lpstr>Au cabinet médical (At the Doctor’s)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Dr Sante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Deborah Jeremiah</cp:lastModifiedBy>
  <cp:revision>137</cp:revision>
  <dcterms:created xsi:type="dcterms:W3CDTF">2014-10-01T16:09:27Z</dcterms:created>
  <dcterms:modified xsi:type="dcterms:W3CDTF">2020-04-30T08:46:57Z</dcterms:modified>
</cp:coreProperties>
</file>